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9050000" cy="10287000"/>
  <p:notesSz cx="19050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9050000" cy="10287000"/>
          </a:xfrm>
          <a:custGeom>
            <a:avLst/>
            <a:gdLst/>
            <a:ahLst/>
            <a:cxnLst/>
            <a:rect l="l" t="t" r="r" b="b"/>
            <a:pathLst>
              <a:path w="19050000" h="10287000">
                <a:moveTo>
                  <a:pt x="19050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9050000" y="0"/>
                </a:lnTo>
                <a:lnTo>
                  <a:pt x="19050000" y="10287000"/>
                </a:lnTo>
                <a:close/>
              </a:path>
            </a:pathLst>
          </a:custGeom>
          <a:solidFill>
            <a:srgbClr val="44444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5742"/>
            <a:ext cx="5928055" cy="980120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14264" y="2370069"/>
            <a:ext cx="8391540" cy="737206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40804" y="523473"/>
            <a:ext cx="11168390" cy="1400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857500" y="5760720"/>
            <a:ext cx="133350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52500" y="2366010"/>
            <a:ext cx="828675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810750" y="2366010"/>
            <a:ext cx="828675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9050000" cy="10287000"/>
          </a:xfrm>
          <a:custGeom>
            <a:avLst/>
            <a:gdLst/>
            <a:ahLst/>
            <a:cxnLst/>
            <a:rect l="l" t="t" r="r" b="b"/>
            <a:pathLst>
              <a:path w="19050000" h="10287000">
                <a:moveTo>
                  <a:pt x="19050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9050000" y="0"/>
                </a:lnTo>
                <a:lnTo>
                  <a:pt x="19050000" y="10287000"/>
                </a:lnTo>
                <a:close/>
              </a:path>
            </a:pathLst>
          </a:custGeom>
          <a:solidFill>
            <a:srgbClr val="4444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1"/>
            <a:ext cx="19050000" cy="10287000"/>
          </a:xfrm>
          <a:custGeom>
            <a:avLst/>
            <a:gdLst/>
            <a:ahLst/>
            <a:cxnLst/>
            <a:rect l="l" t="t" r="r" b="b"/>
            <a:pathLst>
              <a:path w="19050000" h="10287000">
                <a:moveTo>
                  <a:pt x="19050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9050000" y="0"/>
                </a:lnTo>
                <a:lnTo>
                  <a:pt x="19050000" y="10287000"/>
                </a:lnTo>
                <a:close/>
              </a:path>
            </a:pathLst>
          </a:custGeom>
          <a:solidFill>
            <a:srgbClr val="4444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217199" y="119144"/>
            <a:ext cx="238125" cy="10168255"/>
          </a:xfrm>
          <a:custGeom>
            <a:avLst/>
            <a:gdLst/>
            <a:ahLst/>
            <a:cxnLst/>
            <a:rect l="l" t="t" r="r" b="b"/>
            <a:pathLst>
              <a:path w="238125" h="10168255">
                <a:moveTo>
                  <a:pt x="238125" y="0"/>
                </a:moveTo>
                <a:lnTo>
                  <a:pt x="238125" y="10167854"/>
                </a:lnTo>
                <a:lnTo>
                  <a:pt x="0" y="10167854"/>
                </a:lnTo>
                <a:lnTo>
                  <a:pt x="0" y="0"/>
                </a:lnTo>
                <a:lnTo>
                  <a:pt x="238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551442" y="119144"/>
            <a:ext cx="238125" cy="10168255"/>
          </a:xfrm>
          <a:custGeom>
            <a:avLst/>
            <a:gdLst/>
            <a:ahLst/>
            <a:cxnLst/>
            <a:rect l="l" t="t" r="r" b="b"/>
            <a:pathLst>
              <a:path w="238125" h="10168255">
                <a:moveTo>
                  <a:pt x="238125" y="0"/>
                </a:moveTo>
                <a:lnTo>
                  <a:pt x="238125" y="10167854"/>
                </a:lnTo>
                <a:lnTo>
                  <a:pt x="0" y="10167854"/>
                </a:lnTo>
                <a:lnTo>
                  <a:pt x="0" y="0"/>
                </a:lnTo>
                <a:lnTo>
                  <a:pt x="238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629970" y="2693343"/>
            <a:ext cx="10963910" cy="149860"/>
          </a:xfrm>
          <a:custGeom>
            <a:avLst/>
            <a:gdLst/>
            <a:ahLst/>
            <a:cxnLst/>
            <a:rect l="l" t="t" r="r" b="b"/>
            <a:pathLst>
              <a:path w="10963910" h="149860">
                <a:moveTo>
                  <a:pt x="0" y="0"/>
                </a:moveTo>
                <a:lnTo>
                  <a:pt x="10963286" y="0"/>
                </a:lnTo>
                <a:lnTo>
                  <a:pt x="10963286" y="149480"/>
                </a:lnTo>
                <a:lnTo>
                  <a:pt x="0" y="1494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6259" y="156253"/>
            <a:ext cx="12037481" cy="2396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8735" y="3293158"/>
            <a:ext cx="18032528" cy="6199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477000" y="9566910"/>
            <a:ext cx="609600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52500" y="9566910"/>
            <a:ext cx="438150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716001" y="9566910"/>
            <a:ext cx="438150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png"/><Relationship Id="rId3" Type="http://schemas.openxmlformats.org/officeDocument/2006/relationships/image" Target="../media/image40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44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49.png"/><Relationship Id="rId4" Type="http://schemas.openxmlformats.org/officeDocument/2006/relationships/image" Target="../media/image8.png"/><Relationship Id="rId5" Type="http://schemas.openxmlformats.org/officeDocument/2006/relationships/image" Target="../media/image50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Relationship Id="rId3" Type="http://schemas.openxmlformats.org/officeDocument/2006/relationships/image" Target="../media/image21.jpg"/><Relationship Id="rId4" Type="http://schemas.openxmlformats.org/officeDocument/2006/relationships/image" Target="../media/image22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9050000" cy="10287000"/>
          </a:xfrm>
          <a:custGeom>
            <a:avLst/>
            <a:gdLst/>
            <a:ahLst/>
            <a:cxnLst/>
            <a:rect l="l" t="t" r="r" b="b"/>
            <a:pathLst>
              <a:path w="19050000" h="10287000">
                <a:moveTo>
                  <a:pt x="19050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9050000" y="0"/>
                </a:lnTo>
                <a:lnTo>
                  <a:pt x="19050000" y="1028700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337" y="539373"/>
            <a:ext cx="15030449" cy="919160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60394" y="5229646"/>
            <a:ext cx="4775835" cy="30981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694055" marR="5080" indent="-681990">
              <a:lnSpc>
                <a:spcPct val="117200"/>
              </a:lnSpc>
              <a:spcBef>
                <a:spcPts val="90"/>
              </a:spcBef>
            </a:pPr>
            <a:r>
              <a:rPr dirty="0" sz="8600" spc="-500">
                <a:solidFill>
                  <a:srgbClr val="D9D9D9"/>
                </a:solidFill>
              </a:rPr>
              <a:t>C</a:t>
            </a:r>
            <a:r>
              <a:rPr dirty="0" sz="8600" spc="-204">
                <a:solidFill>
                  <a:srgbClr val="D9D9D9"/>
                </a:solidFill>
              </a:rPr>
              <a:t>o</a:t>
            </a:r>
            <a:r>
              <a:rPr dirty="0" sz="8600" spc="-1800">
                <a:solidFill>
                  <a:srgbClr val="D9D9D9"/>
                </a:solidFill>
              </a:rPr>
              <a:t>m</a:t>
            </a:r>
            <a:r>
              <a:rPr dirty="0" sz="8600" spc="-160">
                <a:solidFill>
                  <a:srgbClr val="D9D9D9"/>
                </a:solidFill>
              </a:rPr>
              <a:t>p</a:t>
            </a:r>
            <a:r>
              <a:rPr dirty="0" sz="8600" spc="-290">
                <a:solidFill>
                  <a:srgbClr val="D9D9D9"/>
                </a:solidFill>
              </a:rPr>
              <a:t>u</a:t>
            </a:r>
            <a:r>
              <a:rPr dirty="0" sz="8600" spc="1675">
                <a:solidFill>
                  <a:srgbClr val="D9D9D9"/>
                </a:solidFill>
              </a:rPr>
              <a:t>t</a:t>
            </a:r>
            <a:r>
              <a:rPr dirty="0" sz="8600" spc="-60">
                <a:solidFill>
                  <a:srgbClr val="D9D9D9"/>
                </a:solidFill>
              </a:rPr>
              <a:t>e</a:t>
            </a:r>
            <a:r>
              <a:rPr dirty="0" sz="8600" spc="1475">
                <a:solidFill>
                  <a:srgbClr val="D9D9D9"/>
                </a:solidFill>
              </a:rPr>
              <a:t>r  </a:t>
            </a:r>
            <a:r>
              <a:rPr dirty="0" sz="8600" spc="385">
                <a:solidFill>
                  <a:srgbClr val="D9D9D9"/>
                </a:solidFill>
              </a:rPr>
              <a:t>History</a:t>
            </a:r>
            <a:endParaRPr sz="8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92325"/>
            <a:ext cx="7219949" cy="81724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01235" y="673754"/>
            <a:ext cx="7741284" cy="106108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800" spc="254"/>
              <a:t>Tabulating</a:t>
            </a:r>
            <a:r>
              <a:rPr dirty="0" sz="6800" spc="-135"/>
              <a:t> </a:t>
            </a:r>
            <a:r>
              <a:rPr dirty="0" sz="6800" spc="-30"/>
              <a:t>Machine</a:t>
            </a:r>
            <a:endParaRPr sz="68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08690" y="3447988"/>
            <a:ext cx="171450" cy="1714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18215" y="4133788"/>
            <a:ext cx="180975" cy="1809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08690" y="5514913"/>
            <a:ext cx="171450" cy="1714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08690" y="6867463"/>
            <a:ext cx="171450" cy="1714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46790" y="8248588"/>
            <a:ext cx="190500" cy="1905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604970" y="3109716"/>
            <a:ext cx="10036810" cy="62668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655" marR="50165" indent="-21590">
              <a:lnSpc>
                <a:spcPct val="117400"/>
              </a:lnSpc>
              <a:spcBef>
                <a:spcPts val="95"/>
              </a:spcBef>
            </a:pPr>
            <a:r>
              <a:rPr dirty="0" sz="3800" spc="155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dirty="0" sz="380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800" spc="25">
                <a:solidFill>
                  <a:srgbClr val="FFFFFF"/>
                </a:solidFill>
                <a:latin typeface="Tahoma"/>
                <a:cs typeface="Tahoma"/>
              </a:rPr>
              <a:t>electricity</a:t>
            </a:r>
            <a:r>
              <a:rPr dirty="0" sz="38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800" spc="85">
                <a:solidFill>
                  <a:srgbClr val="FFFFFF"/>
                </a:solidFill>
                <a:latin typeface="Tahoma"/>
                <a:cs typeface="Tahoma"/>
              </a:rPr>
              <a:t>rather</a:t>
            </a:r>
            <a:r>
              <a:rPr dirty="0" sz="380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800" spc="80">
                <a:solidFill>
                  <a:srgbClr val="FFFFFF"/>
                </a:solidFill>
                <a:latin typeface="Tahoma"/>
                <a:cs typeface="Tahoma"/>
              </a:rPr>
              <a:t>than</a:t>
            </a:r>
            <a:r>
              <a:rPr dirty="0" sz="38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800" spc="75">
                <a:solidFill>
                  <a:srgbClr val="FFFFFF"/>
                </a:solidFill>
                <a:latin typeface="Tahoma"/>
                <a:cs typeface="Tahoma"/>
              </a:rPr>
              <a:t>mechanical</a:t>
            </a:r>
            <a:r>
              <a:rPr dirty="0" sz="38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800" spc="-5">
                <a:solidFill>
                  <a:srgbClr val="FFFFFF"/>
                </a:solidFill>
                <a:latin typeface="Tahoma"/>
                <a:cs typeface="Tahoma"/>
              </a:rPr>
              <a:t>gears. </a:t>
            </a:r>
            <a:r>
              <a:rPr dirty="0" sz="3800" spc="-11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110">
                <a:solidFill>
                  <a:srgbClr val="FFFFFF"/>
                </a:solidFill>
                <a:latin typeface="Tahoma"/>
                <a:cs typeface="Tahoma"/>
              </a:rPr>
              <a:t>Holes </a:t>
            </a:r>
            <a:r>
              <a:rPr dirty="0" sz="3900" spc="85">
                <a:solidFill>
                  <a:srgbClr val="FFFFFF"/>
                </a:solidFill>
                <a:latin typeface="Tahoma"/>
                <a:cs typeface="Tahoma"/>
              </a:rPr>
              <a:t>representing information </a:t>
            </a:r>
            <a:r>
              <a:rPr dirty="0" sz="3900" spc="10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dirty="0" sz="3900" spc="140">
                <a:solidFill>
                  <a:srgbClr val="FFFFFF"/>
                </a:solidFill>
                <a:latin typeface="Tahoma"/>
                <a:cs typeface="Tahoma"/>
              </a:rPr>
              <a:t>be </a:t>
            </a:r>
            <a:r>
              <a:rPr dirty="0" sz="3900" spc="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75">
                <a:solidFill>
                  <a:srgbClr val="FFFFFF"/>
                </a:solidFill>
                <a:latin typeface="Tahoma"/>
                <a:cs typeface="Tahoma"/>
              </a:rPr>
              <a:t>tabulated</a:t>
            </a:r>
            <a:r>
              <a:rPr dirty="0" sz="3900" spc="-20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70">
                <a:solidFill>
                  <a:srgbClr val="FFFFFF"/>
                </a:solidFill>
                <a:latin typeface="Tahoma"/>
                <a:cs typeface="Tahoma"/>
              </a:rPr>
              <a:t>were</a:t>
            </a:r>
            <a:r>
              <a:rPr dirty="0" sz="390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135">
                <a:solidFill>
                  <a:srgbClr val="FFFFFF"/>
                </a:solidFill>
                <a:latin typeface="Tahoma"/>
                <a:cs typeface="Tahoma"/>
              </a:rPr>
              <a:t>punched</a:t>
            </a:r>
            <a:r>
              <a:rPr dirty="0" sz="390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7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dirty="0" sz="390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40">
                <a:solidFill>
                  <a:srgbClr val="FFFFFF"/>
                </a:solidFill>
                <a:latin typeface="Tahoma"/>
                <a:cs typeface="Tahoma"/>
              </a:rPr>
              <a:t>cards.</a:t>
            </a:r>
            <a:endParaRPr sz="3900">
              <a:latin typeface="Tahoma"/>
              <a:cs typeface="Tahoma"/>
            </a:endParaRPr>
          </a:p>
          <a:p>
            <a:pPr marL="12700" marR="5080">
              <a:lnSpc>
                <a:spcPts val="5330"/>
              </a:lnSpc>
              <a:spcBef>
                <a:spcPts val="280"/>
              </a:spcBef>
            </a:pPr>
            <a:r>
              <a:rPr dirty="0" sz="3800" spc="5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3800" spc="70">
                <a:solidFill>
                  <a:srgbClr val="FFFFFF"/>
                </a:solidFill>
                <a:latin typeface="Tahoma"/>
                <a:cs typeface="Tahoma"/>
              </a:rPr>
              <a:t>location </a:t>
            </a:r>
            <a:r>
              <a:rPr dirty="0" sz="3800" spc="55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dirty="0" sz="3800" spc="80">
                <a:solidFill>
                  <a:srgbClr val="FFFFFF"/>
                </a:solidFill>
                <a:latin typeface="Tahoma"/>
                <a:cs typeface="Tahoma"/>
              </a:rPr>
              <a:t>each </a:t>
            </a:r>
            <a:r>
              <a:rPr dirty="0" sz="3800" spc="100">
                <a:solidFill>
                  <a:srgbClr val="FFFFFF"/>
                </a:solidFill>
                <a:latin typeface="Tahoma"/>
                <a:cs typeface="Tahoma"/>
              </a:rPr>
              <a:t>hole </a:t>
            </a:r>
            <a:r>
              <a:rPr dirty="0" sz="3800" spc="110">
                <a:solidFill>
                  <a:srgbClr val="FFFFFF"/>
                </a:solidFill>
                <a:latin typeface="Tahoma"/>
                <a:cs typeface="Tahoma"/>
              </a:rPr>
              <a:t>represented </a:t>
            </a:r>
            <a:r>
              <a:rPr dirty="0" sz="3800" spc="35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dirty="0" sz="3800" spc="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800" spc="50">
                <a:solidFill>
                  <a:srgbClr val="FFFFFF"/>
                </a:solidFill>
                <a:latin typeface="Tahoma"/>
                <a:cs typeface="Tahoma"/>
              </a:rPr>
              <a:t>specific</a:t>
            </a:r>
            <a:r>
              <a:rPr dirty="0" sz="38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800" spc="85">
                <a:solidFill>
                  <a:srgbClr val="FFFFFF"/>
                </a:solidFill>
                <a:latin typeface="Tahoma"/>
                <a:cs typeface="Tahoma"/>
              </a:rPr>
              <a:t>piece</a:t>
            </a:r>
            <a:r>
              <a:rPr dirty="0" sz="38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800" spc="55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38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800" spc="80">
                <a:solidFill>
                  <a:srgbClr val="FFFFFF"/>
                </a:solidFill>
                <a:latin typeface="Tahoma"/>
                <a:cs typeface="Tahoma"/>
              </a:rPr>
              <a:t>information</a:t>
            </a:r>
            <a:r>
              <a:rPr dirty="0" sz="38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800" spc="-20">
                <a:solidFill>
                  <a:srgbClr val="FFFFFF"/>
                </a:solidFill>
                <a:latin typeface="Tahoma"/>
                <a:cs typeface="Tahoma"/>
              </a:rPr>
              <a:t>(male</a:t>
            </a:r>
            <a:r>
              <a:rPr dirty="0" sz="38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800" spc="-100">
                <a:solidFill>
                  <a:srgbClr val="FFFFFF"/>
                </a:solidFill>
                <a:latin typeface="Tahoma"/>
                <a:cs typeface="Tahoma"/>
              </a:rPr>
              <a:t>vs.</a:t>
            </a:r>
            <a:r>
              <a:rPr dirty="0" sz="38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800" spc="-40">
                <a:solidFill>
                  <a:srgbClr val="FFFFFF"/>
                </a:solidFill>
                <a:latin typeface="Tahoma"/>
                <a:cs typeface="Tahoma"/>
              </a:rPr>
              <a:t>female). </a:t>
            </a:r>
            <a:r>
              <a:rPr dirty="0" sz="3800" spc="-11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800" spc="100">
                <a:solidFill>
                  <a:srgbClr val="FFFFFF"/>
                </a:solidFill>
                <a:latin typeface="Tahoma"/>
                <a:cs typeface="Tahoma"/>
              </a:rPr>
              <a:t>Cards </a:t>
            </a:r>
            <a:r>
              <a:rPr dirty="0" sz="3800" spc="90">
                <a:solidFill>
                  <a:srgbClr val="FFFFFF"/>
                </a:solidFill>
                <a:latin typeface="Tahoma"/>
                <a:cs typeface="Tahoma"/>
              </a:rPr>
              <a:t>inserted </a:t>
            </a:r>
            <a:r>
              <a:rPr dirty="0" sz="3800" spc="80">
                <a:solidFill>
                  <a:srgbClr val="FFFFFF"/>
                </a:solidFill>
                <a:latin typeface="Tahoma"/>
                <a:cs typeface="Tahoma"/>
              </a:rPr>
              <a:t>into the </a:t>
            </a:r>
            <a:r>
              <a:rPr dirty="0" sz="3800" spc="90">
                <a:solidFill>
                  <a:srgbClr val="FFFFFF"/>
                </a:solidFill>
                <a:latin typeface="Tahoma"/>
                <a:cs typeface="Tahoma"/>
              </a:rPr>
              <a:t>machine </a:t>
            </a:r>
            <a:r>
              <a:rPr dirty="0" sz="3800" spc="114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dirty="0" sz="3800" spc="65">
                <a:solidFill>
                  <a:srgbClr val="FFFFFF"/>
                </a:solidFill>
                <a:latin typeface="Tahoma"/>
                <a:cs typeface="Tahoma"/>
              </a:rPr>
              <a:t>metal </a:t>
            </a:r>
            <a:r>
              <a:rPr dirty="0" sz="3800" spc="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800" spc="100">
                <a:solidFill>
                  <a:srgbClr val="FFFFFF"/>
                </a:solidFill>
                <a:latin typeface="Tahoma"/>
                <a:cs typeface="Tahoma"/>
              </a:rPr>
              <a:t>pins</a:t>
            </a:r>
            <a:r>
              <a:rPr dirty="0" sz="380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800" spc="125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dirty="0" sz="380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800" spc="95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380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800" spc="150">
                <a:solidFill>
                  <a:srgbClr val="FFFFFF"/>
                </a:solidFill>
                <a:latin typeface="Tahoma"/>
                <a:cs typeface="Tahoma"/>
              </a:rPr>
              <a:t>open</a:t>
            </a:r>
            <a:r>
              <a:rPr dirty="0" sz="380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800" spc="114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38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800" spc="85">
                <a:solidFill>
                  <a:srgbClr val="FFFFFF"/>
                </a:solidFill>
                <a:latin typeface="Tahoma"/>
                <a:cs typeface="Tahoma"/>
              </a:rPr>
              <a:t>close</a:t>
            </a:r>
            <a:r>
              <a:rPr dirty="0" sz="380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800" spc="45">
                <a:solidFill>
                  <a:srgbClr val="FFFFFF"/>
                </a:solidFill>
                <a:latin typeface="Tahoma"/>
                <a:cs typeface="Tahoma"/>
              </a:rPr>
              <a:t>electrical</a:t>
            </a:r>
            <a:r>
              <a:rPr dirty="0" sz="380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800" spc="65">
                <a:solidFill>
                  <a:srgbClr val="FFFFFF"/>
                </a:solidFill>
                <a:latin typeface="Tahoma"/>
                <a:cs typeface="Tahoma"/>
              </a:rPr>
              <a:t>circuts</a:t>
            </a:r>
            <a:endParaRPr sz="3800">
              <a:latin typeface="Tahoma"/>
              <a:cs typeface="Tahoma"/>
            </a:endParaRPr>
          </a:p>
          <a:p>
            <a:pPr marL="76835">
              <a:lnSpc>
                <a:spcPct val="100000"/>
              </a:lnSpc>
              <a:spcBef>
                <a:spcPts val="520"/>
              </a:spcBef>
            </a:pPr>
            <a:r>
              <a:rPr dirty="0" sz="4100" spc="-280">
                <a:solidFill>
                  <a:srgbClr val="FFFFFF"/>
                </a:solidFill>
                <a:latin typeface="Tahoma"/>
                <a:cs typeface="Tahoma"/>
              </a:rPr>
              <a:t>If</a:t>
            </a:r>
            <a:r>
              <a:rPr dirty="0" sz="4100" spc="-2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100" spc="85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4100" spc="-2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100" spc="55">
                <a:solidFill>
                  <a:srgbClr val="FFFFFF"/>
                </a:solidFill>
                <a:latin typeface="Tahoma"/>
                <a:cs typeface="Tahoma"/>
              </a:rPr>
              <a:t>circuit</a:t>
            </a:r>
            <a:r>
              <a:rPr dirty="0" sz="4100" spc="-2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100" spc="20">
                <a:solidFill>
                  <a:srgbClr val="FFFFFF"/>
                </a:solidFill>
                <a:latin typeface="Tahoma"/>
                <a:cs typeface="Tahoma"/>
              </a:rPr>
              <a:t>was</a:t>
            </a:r>
            <a:r>
              <a:rPr dirty="0" sz="4100" spc="-2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100" spc="40">
                <a:solidFill>
                  <a:srgbClr val="FFFFFF"/>
                </a:solidFill>
                <a:latin typeface="Tahoma"/>
                <a:cs typeface="Tahoma"/>
              </a:rPr>
              <a:t>closed,</a:t>
            </a:r>
            <a:r>
              <a:rPr dirty="0" sz="4100" spc="-2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100" spc="3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4100" spc="-2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100" spc="105">
                <a:solidFill>
                  <a:srgbClr val="FFFFFF"/>
                </a:solidFill>
                <a:latin typeface="Tahoma"/>
                <a:cs typeface="Tahoma"/>
              </a:rPr>
              <a:t>computation</a:t>
            </a:r>
            <a:endParaRPr sz="4100">
              <a:latin typeface="Tahoma"/>
              <a:cs typeface="Tahoma"/>
            </a:endParaRPr>
          </a:p>
          <a:p>
            <a:pPr marL="76835">
              <a:lnSpc>
                <a:spcPct val="100000"/>
              </a:lnSpc>
              <a:spcBef>
                <a:spcPts val="855"/>
              </a:spcBef>
            </a:pPr>
            <a:r>
              <a:rPr dirty="0" sz="4100" spc="20">
                <a:solidFill>
                  <a:srgbClr val="FFFFFF"/>
                </a:solidFill>
                <a:latin typeface="Tahoma"/>
                <a:cs typeface="Tahoma"/>
              </a:rPr>
              <a:t>was</a:t>
            </a:r>
            <a:r>
              <a:rPr dirty="0" sz="4100" spc="-2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100" spc="95">
                <a:solidFill>
                  <a:srgbClr val="FFFFFF"/>
                </a:solidFill>
                <a:latin typeface="Tahoma"/>
                <a:cs typeface="Tahoma"/>
              </a:rPr>
              <a:t>increased</a:t>
            </a:r>
            <a:r>
              <a:rPr dirty="0" sz="4100" spc="-2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100" spc="2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dirty="0" sz="4100" spc="-2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100" spc="45">
                <a:solidFill>
                  <a:srgbClr val="FFFFFF"/>
                </a:solidFill>
                <a:latin typeface="Tahoma"/>
                <a:cs typeface="Tahoma"/>
              </a:rPr>
              <a:t>one.</a:t>
            </a:r>
            <a:endParaRPr sz="4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470" y="383441"/>
            <a:ext cx="6429390" cy="94773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23879" y="178870"/>
            <a:ext cx="6006465" cy="2385060"/>
          </a:xfrm>
          <a:prstGeom prst="rect"/>
        </p:spPr>
        <p:txBody>
          <a:bodyPr wrap="square" lIns="0" tIns="1898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95"/>
              </a:spcBef>
            </a:pPr>
            <a:r>
              <a:rPr dirty="0" sz="6450" spc="120" b="1">
                <a:latin typeface="Tahoma"/>
                <a:cs typeface="Tahoma"/>
              </a:rPr>
              <a:t>Howard</a:t>
            </a:r>
            <a:r>
              <a:rPr dirty="0" sz="6450" spc="-285" b="1">
                <a:latin typeface="Tahoma"/>
                <a:cs typeface="Tahoma"/>
              </a:rPr>
              <a:t> </a:t>
            </a:r>
            <a:r>
              <a:rPr dirty="0" sz="6450" spc="220" b="1">
                <a:latin typeface="Tahoma"/>
                <a:cs typeface="Tahoma"/>
              </a:rPr>
              <a:t>Aiken</a:t>
            </a:r>
            <a:endParaRPr sz="64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460"/>
              </a:spcBef>
            </a:pPr>
            <a:r>
              <a:rPr dirty="0" sz="6650" spc="-130"/>
              <a:t>(</a:t>
            </a:r>
            <a:r>
              <a:rPr dirty="0" sz="6650" spc="-1935"/>
              <a:t>1</a:t>
            </a:r>
            <a:r>
              <a:rPr dirty="0" sz="6650" spc="-509"/>
              <a:t>9</a:t>
            </a:r>
            <a:r>
              <a:rPr dirty="0" sz="6650" spc="-365"/>
              <a:t>00</a:t>
            </a:r>
            <a:r>
              <a:rPr dirty="0" sz="6650" spc="-85"/>
              <a:t> </a:t>
            </a:r>
            <a:r>
              <a:rPr dirty="0" sz="6650" spc="830"/>
              <a:t>-</a:t>
            </a:r>
            <a:r>
              <a:rPr dirty="0" sz="6650" spc="-85"/>
              <a:t> </a:t>
            </a:r>
            <a:r>
              <a:rPr dirty="0" sz="6650" spc="-1935"/>
              <a:t>1</a:t>
            </a:r>
            <a:r>
              <a:rPr dirty="0" sz="6650" spc="-509"/>
              <a:t>97</a:t>
            </a:r>
            <a:r>
              <a:rPr dirty="0" sz="6650" spc="-530"/>
              <a:t>3</a:t>
            </a:r>
            <a:r>
              <a:rPr dirty="0" sz="6650" spc="-335"/>
              <a:t>)</a:t>
            </a:r>
            <a:endParaRPr sz="665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45975" y="3675615"/>
            <a:ext cx="210210" cy="2102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45975" y="6986431"/>
            <a:ext cx="210210" cy="21021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146484" y="3269637"/>
            <a:ext cx="9535795" cy="58197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90"/>
              </a:spcBef>
            </a:pPr>
            <a:r>
              <a:rPr dirty="0" sz="4650" spc="-26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4650" spc="165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4650" spc="12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4650" spc="-2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650" spc="455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4650" spc="3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4650" spc="14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4650" spc="-5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dirty="0" sz="4650" spc="-2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650" spc="-55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4650" spc="-2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650" spc="215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4650" spc="-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4650" spc="22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4650" spc="-2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650" spc="1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4650" spc="14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4650" spc="3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4650" spc="16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4650" spc="10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4650" spc="-8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4650" spc="21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4650" spc="14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4650" spc="229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4650" spc="-2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650" spc="19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dirty="0" sz="4650" spc="3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4650" spc="215">
                <a:solidFill>
                  <a:srgbClr val="FFFFFF"/>
                </a:solidFill>
                <a:latin typeface="Tahoma"/>
                <a:cs typeface="Tahoma"/>
              </a:rPr>
              <a:t>bb</a:t>
            </a:r>
            <a:r>
              <a:rPr dirty="0" sz="4650" spc="3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4650" spc="-125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4650" spc="12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4650" spc="-85">
                <a:solidFill>
                  <a:srgbClr val="FFFFFF"/>
                </a:solidFill>
                <a:latin typeface="Tahoma"/>
                <a:cs typeface="Tahoma"/>
              </a:rPr>
              <a:t>'</a:t>
            </a:r>
            <a:r>
              <a:rPr dirty="0" sz="4650" spc="85">
                <a:solidFill>
                  <a:srgbClr val="FFFFFF"/>
                </a:solidFill>
                <a:latin typeface="Tahoma"/>
                <a:cs typeface="Tahoma"/>
              </a:rPr>
              <a:t>s  </a:t>
            </a:r>
            <a:r>
              <a:rPr dirty="0" sz="4650" spc="150">
                <a:solidFill>
                  <a:srgbClr val="FFFFFF"/>
                </a:solidFill>
                <a:latin typeface="Tahoma"/>
                <a:cs typeface="Tahoma"/>
              </a:rPr>
              <a:t>dream </a:t>
            </a:r>
            <a:r>
              <a:rPr dirty="0" sz="4650" spc="95">
                <a:solidFill>
                  <a:srgbClr val="FFFFFF"/>
                </a:solidFill>
                <a:latin typeface="Tahoma"/>
                <a:cs typeface="Tahoma"/>
              </a:rPr>
              <a:t>into </a:t>
            </a:r>
            <a:r>
              <a:rPr dirty="0" sz="4650" spc="20">
                <a:solidFill>
                  <a:srgbClr val="FFFFFF"/>
                </a:solidFill>
                <a:latin typeface="Tahoma"/>
                <a:cs typeface="Tahoma"/>
              </a:rPr>
              <a:t>reality </a:t>
            </a:r>
            <a:r>
              <a:rPr dirty="0" sz="4650" spc="140">
                <a:solidFill>
                  <a:srgbClr val="FFFFFF"/>
                </a:solidFill>
                <a:latin typeface="Tahoma"/>
                <a:cs typeface="Tahoma"/>
              </a:rPr>
              <a:t>and did </a:t>
            </a:r>
            <a:r>
              <a:rPr dirty="0" sz="4650" spc="125">
                <a:solidFill>
                  <a:srgbClr val="FFFFFF"/>
                </a:solidFill>
                <a:latin typeface="Tahoma"/>
                <a:cs typeface="Tahoma"/>
              </a:rPr>
              <a:t>succeed </a:t>
            </a:r>
            <a:r>
              <a:rPr dirty="0" sz="4650" spc="-14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650" spc="85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dirty="0" sz="4650" spc="60">
                <a:solidFill>
                  <a:srgbClr val="FFFFFF"/>
                </a:solidFill>
                <a:latin typeface="Tahoma"/>
                <a:cs typeface="Tahoma"/>
              </a:rPr>
              <a:t>putting </a:t>
            </a:r>
            <a:r>
              <a:rPr dirty="0" sz="4650" spc="25">
                <a:solidFill>
                  <a:srgbClr val="FFFFFF"/>
                </a:solidFill>
                <a:latin typeface="Tahoma"/>
                <a:cs typeface="Tahoma"/>
              </a:rPr>
              <a:t>IBM's </a:t>
            </a:r>
            <a:r>
              <a:rPr dirty="0" sz="4650" spc="140">
                <a:solidFill>
                  <a:srgbClr val="FFFFFF"/>
                </a:solidFill>
                <a:latin typeface="Tahoma"/>
                <a:cs typeface="Tahoma"/>
              </a:rPr>
              <a:t>name </a:t>
            </a:r>
            <a:r>
              <a:rPr dirty="0" sz="4650" spc="195">
                <a:solidFill>
                  <a:srgbClr val="FFFFFF"/>
                </a:solidFill>
                <a:latin typeface="Tahoma"/>
                <a:cs typeface="Tahoma"/>
              </a:rPr>
              <a:t>on </a:t>
            </a:r>
            <a:r>
              <a:rPr dirty="0" sz="4650" spc="10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4650" spc="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650" spc="95">
                <a:solidFill>
                  <a:srgbClr val="FFFFFF"/>
                </a:solidFill>
                <a:latin typeface="Tahoma"/>
                <a:cs typeface="Tahoma"/>
              </a:rPr>
              <a:t>forefront</a:t>
            </a:r>
            <a:r>
              <a:rPr dirty="0" sz="4650" spc="-2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650" spc="7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4650" spc="-2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650" spc="10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4650" spc="-2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650" spc="145">
                <a:solidFill>
                  <a:srgbClr val="FFFFFF"/>
                </a:solidFill>
                <a:latin typeface="Tahoma"/>
                <a:cs typeface="Tahoma"/>
              </a:rPr>
              <a:t>computer</a:t>
            </a:r>
            <a:r>
              <a:rPr dirty="0" sz="4650" spc="-2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650" spc="35">
                <a:solidFill>
                  <a:srgbClr val="FFFFFF"/>
                </a:solidFill>
                <a:latin typeface="Tahoma"/>
                <a:cs typeface="Tahoma"/>
              </a:rPr>
              <a:t>industry.</a:t>
            </a:r>
            <a:endParaRPr sz="4650">
              <a:latin typeface="Tahoma"/>
              <a:cs typeface="Tahoma"/>
            </a:endParaRPr>
          </a:p>
          <a:p>
            <a:pPr marL="12700" marR="264795">
              <a:lnSpc>
                <a:spcPct val="116799"/>
              </a:lnSpc>
            </a:pPr>
            <a:r>
              <a:rPr dirty="0" sz="4650" spc="13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dirty="0" sz="4650" spc="-2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650" spc="130">
                <a:solidFill>
                  <a:srgbClr val="FFFFFF"/>
                </a:solidFill>
                <a:latin typeface="Tahoma"/>
                <a:cs typeface="Tahoma"/>
              </a:rPr>
              <a:t>1944</a:t>
            </a:r>
            <a:r>
              <a:rPr dirty="0" sz="4650" spc="-2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650" spc="-5">
                <a:solidFill>
                  <a:srgbClr val="FFFFFF"/>
                </a:solidFill>
                <a:latin typeface="Tahoma"/>
                <a:cs typeface="Tahoma"/>
              </a:rPr>
              <a:t>on,</a:t>
            </a:r>
            <a:r>
              <a:rPr dirty="0" sz="4650" spc="-2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650" spc="180">
                <a:solidFill>
                  <a:srgbClr val="FFFFFF"/>
                </a:solidFill>
                <a:latin typeface="Tahoma"/>
                <a:cs typeface="Tahoma"/>
              </a:rPr>
              <a:t>modern</a:t>
            </a:r>
            <a:r>
              <a:rPr dirty="0" sz="4650" spc="-2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650" spc="140">
                <a:solidFill>
                  <a:srgbClr val="FFFFFF"/>
                </a:solidFill>
                <a:latin typeface="Tahoma"/>
                <a:cs typeface="Tahoma"/>
              </a:rPr>
              <a:t>computers </a:t>
            </a:r>
            <a:r>
              <a:rPr dirty="0" sz="4650" spc="-14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650" spc="105">
                <a:solidFill>
                  <a:srgbClr val="FFFFFF"/>
                </a:solidFill>
                <a:latin typeface="Tahoma"/>
                <a:cs typeface="Tahoma"/>
              </a:rPr>
              <a:t>would </a:t>
            </a:r>
            <a:r>
              <a:rPr dirty="0" sz="4650" spc="70">
                <a:solidFill>
                  <a:srgbClr val="FFFFFF"/>
                </a:solidFill>
                <a:latin typeface="Tahoma"/>
                <a:cs typeface="Tahoma"/>
              </a:rPr>
              <a:t>forever </a:t>
            </a:r>
            <a:r>
              <a:rPr dirty="0" sz="4650" spc="170">
                <a:solidFill>
                  <a:srgbClr val="FFFFFF"/>
                </a:solidFill>
                <a:latin typeface="Tahoma"/>
                <a:cs typeface="Tahoma"/>
              </a:rPr>
              <a:t>be </a:t>
            </a:r>
            <a:r>
              <a:rPr dirty="0" sz="4650" spc="90">
                <a:solidFill>
                  <a:srgbClr val="FFFFFF"/>
                </a:solidFill>
                <a:latin typeface="Tahoma"/>
                <a:cs typeface="Tahoma"/>
              </a:rPr>
              <a:t>associated </a:t>
            </a:r>
            <a:r>
              <a:rPr dirty="0" sz="4650" spc="25">
                <a:solidFill>
                  <a:srgbClr val="FFFFFF"/>
                </a:solidFill>
                <a:latin typeface="Tahoma"/>
                <a:cs typeface="Tahoma"/>
              </a:rPr>
              <a:t>with </a:t>
            </a:r>
            <a:r>
              <a:rPr dirty="0" sz="465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650" spc="15">
                <a:solidFill>
                  <a:srgbClr val="FFFFFF"/>
                </a:solidFill>
                <a:latin typeface="Tahoma"/>
                <a:cs typeface="Tahoma"/>
              </a:rPr>
              <a:t>digital</a:t>
            </a:r>
            <a:r>
              <a:rPr dirty="0" sz="4650" spc="-2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650" spc="25">
                <a:solidFill>
                  <a:srgbClr val="FFFFFF"/>
                </a:solidFill>
                <a:latin typeface="Tahoma"/>
                <a:cs typeface="Tahoma"/>
              </a:rPr>
              <a:t>intelligence.</a:t>
            </a:r>
            <a:endParaRPr sz="46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395" y="770442"/>
            <a:ext cx="6515099" cy="84867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06523" y="408506"/>
            <a:ext cx="6350635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6465" algn="l"/>
              </a:tabLst>
            </a:pPr>
            <a:r>
              <a:rPr dirty="0" sz="9000" spc="-685"/>
              <a:t>ENIAC	</a:t>
            </a:r>
            <a:r>
              <a:rPr dirty="0" sz="9000" spc="1120"/>
              <a:t>-</a:t>
            </a:r>
            <a:r>
              <a:rPr dirty="0" sz="9000" spc="-210"/>
              <a:t> </a:t>
            </a:r>
            <a:r>
              <a:rPr dirty="0" sz="9000" spc="-1035"/>
              <a:t>1946</a:t>
            </a:r>
            <a:endParaRPr sz="90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65840" y="3366378"/>
            <a:ext cx="190500" cy="1905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65840" y="6376278"/>
            <a:ext cx="190500" cy="1905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696648" y="2995156"/>
            <a:ext cx="9810750" cy="6797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5"/>
              </a:spcBef>
            </a:pPr>
            <a:r>
              <a:rPr dirty="0" sz="4250" spc="55">
                <a:solidFill>
                  <a:srgbClr val="FFFFFF"/>
                </a:solidFill>
                <a:latin typeface="Tahoma"/>
                <a:cs typeface="Tahoma"/>
              </a:rPr>
              <a:t>Electronic </a:t>
            </a:r>
            <a:r>
              <a:rPr dirty="0" sz="4250" spc="90">
                <a:solidFill>
                  <a:srgbClr val="FFFFFF"/>
                </a:solidFill>
                <a:latin typeface="Tahoma"/>
                <a:cs typeface="Tahoma"/>
              </a:rPr>
              <a:t>Numerical </a:t>
            </a:r>
            <a:r>
              <a:rPr dirty="0" sz="4250">
                <a:solidFill>
                  <a:srgbClr val="FFFFFF"/>
                </a:solidFill>
                <a:latin typeface="Tahoma"/>
                <a:cs typeface="Tahoma"/>
              </a:rPr>
              <a:t>Integrator </a:t>
            </a:r>
            <a:r>
              <a:rPr dirty="0" sz="4250" spc="105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dirty="0" sz="4250" spc="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85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4250" spc="18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4250" spc="185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4250" spc="18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4250" spc="135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425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4250" spc="9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4250" spc="12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4250" spc="-2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-175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dirty="0" sz="4250" spc="-2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2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4250" spc="-2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185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4250" spc="2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4250" spc="55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4250" spc="135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4250" spc="-1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4250" spc="13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4250" spc="10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4250" spc="-2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4250" spc="135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4250" spc="2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4250" spc="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4250" spc="-2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55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4250" spc="18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4250" spc="185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4250" spc="18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4250" spc="135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425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4250" spc="9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4250" spc="185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4250" spc="-2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2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4250" spc="5">
                <a:solidFill>
                  <a:srgbClr val="FFFFFF"/>
                </a:solidFill>
                <a:latin typeface="Tahoma"/>
                <a:cs typeface="Tahoma"/>
              </a:rPr>
              <a:t>t  </a:t>
            </a:r>
            <a:r>
              <a:rPr dirty="0" sz="4250" spc="120">
                <a:solidFill>
                  <a:srgbClr val="FFFFFF"/>
                </a:solidFill>
                <a:latin typeface="Tahoma"/>
                <a:cs typeface="Tahoma"/>
              </a:rPr>
              <a:t>speeds</a:t>
            </a:r>
            <a:r>
              <a:rPr dirty="0" sz="4250" spc="-2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10">
                <a:solidFill>
                  <a:srgbClr val="FFFFFF"/>
                </a:solidFill>
                <a:latin typeface="Tahoma"/>
                <a:cs typeface="Tahoma"/>
              </a:rPr>
              <a:t>1,000</a:t>
            </a:r>
            <a:r>
              <a:rPr dirty="0" sz="4250" spc="-2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70">
                <a:solidFill>
                  <a:srgbClr val="FFFFFF"/>
                </a:solidFill>
                <a:latin typeface="Tahoma"/>
                <a:cs typeface="Tahoma"/>
              </a:rPr>
              <a:t>times</a:t>
            </a:r>
            <a:r>
              <a:rPr dirty="0" sz="4250" spc="-2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40">
                <a:solidFill>
                  <a:srgbClr val="FFFFFF"/>
                </a:solidFill>
                <a:latin typeface="Tahoma"/>
                <a:cs typeface="Tahoma"/>
              </a:rPr>
              <a:t>faster</a:t>
            </a:r>
            <a:r>
              <a:rPr dirty="0" sz="4250" spc="-22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75">
                <a:solidFill>
                  <a:srgbClr val="FFFFFF"/>
                </a:solidFill>
                <a:latin typeface="Tahoma"/>
                <a:cs typeface="Tahoma"/>
              </a:rPr>
              <a:t>than</a:t>
            </a:r>
            <a:r>
              <a:rPr dirty="0" sz="4250" spc="-2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75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4250" spc="-2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120">
                <a:solidFill>
                  <a:srgbClr val="FFFFFF"/>
                </a:solidFill>
                <a:latin typeface="Tahoma"/>
                <a:cs typeface="Tahoma"/>
              </a:rPr>
              <a:t>Mark </a:t>
            </a:r>
            <a:r>
              <a:rPr dirty="0" sz="4250" spc="-13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-51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4250" spc="-2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-8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dirty="0" sz="4250" spc="2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4250" spc="8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4250" spc="-2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55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4250" spc="2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4250" spc="18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4250" spc="2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4250" spc="18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dirty="0" sz="4250" spc="-15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4250" spc="10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4250" spc="-2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18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4250" spc="-8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4250" spc="-2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18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4250" spc="13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4250" spc="-15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4250" spc="-165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4250" spc="-2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11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dirty="0" sz="4250" spc="-2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-17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4250" spc="9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4250" spc="2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4250" spc="12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4250" spc="8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4250" spc="-2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9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4250" spc="2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4250" spc="12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4250" spc="-15">
                <a:solidFill>
                  <a:srgbClr val="FFFFFF"/>
                </a:solidFill>
                <a:latin typeface="Tahoma"/>
                <a:cs typeface="Tahoma"/>
              </a:rPr>
              <a:t>li</a:t>
            </a:r>
            <a:r>
              <a:rPr dirty="0" sz="4250" spc="9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4250" spc="12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4250" spc="-275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4250">
              <a:latin typeface="Tahoma"/>
              <a:cs typeface="Tahoma"/>
            </a:endParaRPr>
          </a:p>
          <a:p>
            <a:pPr marL="12700" marR="323850">
              <a:lnSpc>
                <a:spcPts val="5930"/>
              </a:lnSpc>
              <a:spcBef>
                <a:spcPts val="130"/>
              </a:spcBef>
            </a:pPr>
            <a:r>
              <a:rPr dirty="0" sz="4250" spc="70">
                <a:solidFill>
                  <a:srgbClr val="FFFFFF"/>
                </a:solidFill>
                <a:latin typeface="Tahoma"/>
                <a:cs typeface="Tahoma"/>
              </a:rPr>
              <a:t>Using </a:t>
            </a:r>
            <a:r>
              <a:rPr dirty="0" sz="4250">
                <a:solidFill>
                  <a:srgbClr val="FFFFFF"/>
                </a:solidFill>
                <a:latin typeface="Tahoma"/>
                <a:cs typeface="Tahoma"/>
              </a:rPr>
              <a:t>18,00-19,000 </a:t>
            </a:r>
            <a:r>
              <a:rPr dirty="0" sz="4250" spc="60">
                <a:solidFill>
                  <a:srgbClr val="FFFFFF"/>
                </a:solidFill>
                <a:latin typeface="Tahoma"/>
                <a:cs typeface="Tahoma"/>
              </a:rPr>
              <a:t>vacuum </a:t>
            </a:r>
            <a:r>
              <a:rPr dirty="0" sz="4250" spc="20">
                <a:solidFill>
                  <a:srgbClr val="FFFFFF"/>
                </a:solidFill>
                <a:latin typeface="Tahoma"/>
                <a:cs typeface="Tahoma"/>
              </a:rPr>
              <a:t>tubes, </a:t>
            </a:r>
            <a:r>
              <a:rPr dirty="0" sz="4250" spc="25">
                <a:solidFill>
                  <a:srgbClr val="FFFFFF"/>
                </a:solidFill>
                <a:latin typeface="Tahoma"/>
                <a:cs typeface="Tahoma"/>
              </a:rPr>
              <a:t> 70,000</a:t>
            </a:r>
            <a:r>
              <a:rPr dirty="0" sz="4250" spc="-22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80">
                <a:solidFill>
                  <a:srgbClr val="FFFFFF"/>
                </a:solidFill>
                <a:latin typeface="Tahoma"/>
                <a:cs typeface="Tahoma"/>
              </a:rPr>
              <a:t>resistors</a:t>
            </a:r>
            <a:r>
              <a:rPr dirty="0" sz="4250" spc="-22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114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4250" spc="-22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11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r>
              <a:rPr dirty="0" sz="4250" spc="-2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65">
                <a:solidFill>
                  <a:srgbClr val="FFFFFF"/>
                </a:solidFill>
                <a:latin typeface="Tahoma"/>
                <a:cs typeface="Tahoma"/>
              </a:rPr>
              <a:t>million</a:t>
            </a:r>
            <a:r>
              <a:rPr dirty="0" sz="4250" spc="-22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114">
                <a:solidFill>
                  <a:srgbClr val="FFFFFF"/>
                </a:solidFill>
                <a:latin typeface="Tahoma"/>
                <a:cs typeface="Tahoma"/>
              </a:rPr>
              <a:t>soldered </a:t>
            </a:r>
            <a:r>
              <a:rPr dirty="0" sz="4250" spc="-13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25">
                <a:solidFill>
                  <a:srgbClr val="FFFFFF"/>
                </a:solidFill>
                <a:latin typeface="Tahoma"/>
                <a:cs typeface="Tahoma"/>
              </a:rPr>
              <a:t>joints</a:t>
            </a:r>
            <a:r>
              <a:rPr dirty="0" sz="4250" spc="-22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5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dirty="0" sz="4250" spc="-22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40">
                <a:solidFill>
                  <a:srgbClr val="FFFFFF"/>
                </a:solidFill>
                <a:latin typeface="Tahoma"/>
                <a:cs typeface="Tahoma"/>
              </a:rPr>
              <a:t>massive</a:t>
            </a:r>
            <a:r>
              <a:rPr dirty="0" sz="4250" spc="-22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85">
                <a:solidFill>
                  <a:srgbClr val="FFFFFF"/>
                </a:solidFill>
                <a:latin typeface="Tahoma"/>
                <a:cs typeface="Tahoma"/>
              </a:rPr>
              <a:t>instrument</a:t>
            </a:r>
            <a:r>
              <a:rPr dirty="0" sz="4250" spc="-22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114">
                <a:solidFill>
                  <a:srgbClr val="FFFFFF"/>
                </a:solidFill>
                <a:latin typeface="Tahoma"/>
                <a:cs typeface="Tahoma"/>
              </a:rPr>
              <a:t>required </a:t>
            </a:r>
            <a:r>
              <a:rPr dirty="0" sz="4250" spc="-13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75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4250" spc="105">
                <a:solidFill>
                  <a:srgbClr val="FFFFFF"/>
                </a:solidFill>
                <a:latin typeface="Tahoma"/>
                <a:cs typeface="Tahoma"/>
              </a:rPr>
              <a:t>output </a:t>
            </a:r>
            <a:r>
              <a:rPr dirty="0" sz="4250" spc="5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dirty="0" sz="4250" spc="25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dirty="0" sz="4250" spc="50">
                <a:solidFill>
                  <a:srgbClr val="FFFFFF"/>
                </a:solidFill>
                <a:latin typeface="Tahoma"/>
                <a:cs typeface="Tahoma"/>
              </a:rPr>
              <a:t>small </a:t>
            </a:r>
            <a:r>
              <a:rPr dirty="0" sz="4250" spc="100">
                <a:solidFill>
                  <a:srgbClr val="FFFFFF"/>
                </a:solidFill>
                <a:latin typeface="Tahoma"/>
                <a:cs typeface="Tahoma"/>
              </a:rPr>
              <a:t>power </a:t>
            </a:r>
            <a:r>
              <a:rPr dirty="0" sz="4250" spc="55">
                <a:solidFill>
                  <a:srgbClr val="FFFFFF"/>
                </a:solidFill>
                <a:latin typeface="Tahoma"/>
                <a:cs typeface="Tahoma"/>
              </a:rPr>
              <a:t>station </a:t>
            </a:r>
            <a:r>
              <a:rPr dirty="0" sz="4250" spc="9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dirty="0" sz="4250" spc="-13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100">
                <a:solidFill>
                  <a:srgbClr val="FFFFFF"/>
                </a:solidFill>
                <a:latin typeface="Tahoma"/>
                <a:cs typeface="Tahoma"/>
              </a:rPr>
              <a:t>operate</a:t>
            </a:r>
            <a:r>
              <a:rPr dirty="0" sz="4250" spc="-22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-100">
                <a:solidFill>
                  <a:srgbClr val="FFFFFF"/>
                </a:solidFill>
                <a:latin typeface="Tahoma"/>
                <a:cs typeface="Tahoma"/>
              </a:rPr>
              <a:t>it.</a:t>
            </a:r>
            <a:endParaRPr sz="4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429" y="827105"/>
            <a:ext cx="6553199" cy="842959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28637" y="373093"/>
            <a:ext cx="3981450" cy="2235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62050" marR="5080" indent="-1149985">
              <a:lnSpc>
                <a:spcPct val="115999"/>
              </a:lnSpc>
              <a:spcBef>
                <a:spcPts val="100"/>
              </a:spcBef>
            </a:pPr>
            <a:r>
              <a:rPr dirty="0" sz="6250" spc="-365"/>
              <a:t>T</a:t>
            </a:r>
            <a:r>
              <a:rPr dirty="0" sz="6250" spc="-475"/>
              <a:t>R</a:t>
            </a:r>
            <a:r>
              <a:rPr dirty="0" sz="6250" spc="5"/>
              <a:t>A</a:t>
            </a:r>
            <a:r>
              <a:rPr dirty="0" sz="6250" spc="-775"/>
              <a:t>N</a:t>
            </a:r>
            <a:r>
              <a:rPr dirty="0" sz="6250" spc="-495"/>
              <a:t>S</a:t>
            </a:r>
            <a:r>
              <a:rPr dirty="0" sz="6250" spc="-975"/>
              <a:t>I</a:t>
            </a:r>
            <a:r>
              <a:rPr dirty="0" sz="6250" spc="-495"/>
              <a:t>S</a:t>
            </a:r>
            <a:r>
              <a:rPr dirty="0" sz="6250" spc="-365"/>
              <a:t>T</a:t>
            </a:r>
            <a:r>
              <a:rPr dirty="0" sz="6250" spc="-1200"/>
              <a:t>O</a:t>
            </a:r>
            <a:r>
              <a:rPr dirty="0" sz="6250" spc="-315"/>
              <a:t>R  </a:t>
            </a:r>
            <a:r>
              <a:rPr dirty="0" sz="6250" spc="-590"/>
              <a:t>(1947)</a:t>
            </a:r>
            <a:endParaRPr sz="625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46785" y="3595832"/>
            <a:ext cx="190500" cy="1905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46785" y="7358206"/>
            <a:ext cx="190500" cy="1905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580570" y="3224972"/>
            <a:ext cx="10026015" cy="67976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45465">
              <a:lnSpc>
                <a:spcPct val="116199"/>
              </a:lnSpc>
              <a:spcBef>
                <a:spcPts val="90"/>
              </a:spcBef>
            </a:pPr>
            <a:r>
              <a:rPr dirty="0" sz="4250" spc="-5">
                <a:solidFill>
                  <a:srgbClr val="FFFFFF"/>
                </a:solidFill>
                <a:latin typeface="Tahoma"/>
                <a:cs typeface="Tahoma"/>
              </a:rPr>
              <a:t>This tiny </a:t>
            </a:r>
            <a:r>
              <a:rPr dirty="0" sz="4250" spc="45">
                <a:solidFill>
                  <a:srgbClr val="FFFFFF"/>
                </a:solidFill>
                <a:latin typeface="Tahoma"/>
                <a:cs typeface="Tahoma"/>
              </a:rPr>
              <a:t>device </a:t>
            </a:r>
            <a:r>
              <a:rPr dirty="0" sz="4250" spc="120">
                <a:solidFill>
                  <a:srgbClr val="FFFFFF"/>
                </a:solidFill>
                <a:latin typeface="Tahoma"/>
                <a:cs typeface="Tahoma"/>
              </a:rPr>
              <a:t>had </a:t>
            </a:r>
            <a:r>
              <a:rPr dirty="0" sz="4250" spc="3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dirty="0" sz="4250" spc="70">
                <a:solidFill>
                  <a:srgbClr val="FFFFFF"/>
                </a:solidFill>
                <a:latin typeface="Tahoma"/>
                <a:cs typeface="Tahoma"/>
              </a:rPr>
              <a:t>huge </a:t>
            </a:r>
            <a:r>
              <a:rPr dirty="0" sz="4250" spc="80">
                <a:solidFill>
                  <a:srgbClr val="FFFFFF"/>
                </a:solidFill>
                <a:latin typeface="Tahoma"/>
                <a:cs typeface="Tahoma"/>
              </a:rPr>
              <a:t>impact </a:t>
            </a:r>
            <a:r>
              <a:rPr dirty="0" sz="4250" spc="170">
                <a:solidFill>
                  <a:srgbClr val="FFFFFF"/>
                </a:solidFill>
                <a:latin typeface="Tahoma"/>
                <a:cs typeface="Tahoma"/>
              </a:rPr>
              <a:t>on </a:t>
            </a:r>
            <a:r>
              <a:rPr dirty="0" sz="4250" spc="-13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12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4250" spc="-22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45">
                <a:solidFill>
                  <a:srgbClr val="FFFFFF"/>
                </a:solidFill>
                <a:latin typeface="Tahoma"/>
                <a:cs typeface="Tahoma"/>
              </a:rPr>
              <a:t>extensive</a:t>
            </a:r>
            <a:r>
              <a:rPr dirty="0" sz="4250" spc="-22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70">
                <a:solidFill>
                  <a:srgbClr val="FFFFFF"/>
                </a:solidFill>
                <a:latin typeface="Tahoma"/>
                <a:cs typeface="Tahoma"/>
              </a:rPr>
              <a:t>implications</a:t>
            </a:r>
            <a:r>
              <a:rPr dirty="0" sz="4250" spc="-2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8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4250" spc="-22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160">
                <a:solidFill>
                  <a:srgbClr val="FFFFFF"/>
                </a:solidFill>
                <a:latin typeface="Tahoma"/>
                <a:cs typeface="Tahoma"/>
              </a:rPr>
              <a:t>modern </a:t>
            </a:r>
            <a:r>
              <a:rPr dirty="0" sz="4250" spc="-13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6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4250" spc="19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4250" spc="195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4250" spc="19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4250" spc="145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4250" spc="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4250" spc="10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4250" spc="12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4250" spc="8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4250" spc="-275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dirty="0" sz="4250" spc="-2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-51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4250" spc="15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4250" spc="-2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110">
                <a:solidFill>
                  <a:srgbClr val="FFFFFF"/>
                </a:solidFill>
                <a:latin typeface="Tahoma"/>
                <a:cs typeface="Tahoma"/>
              </a:rPr>
              <a:t>1956</a:t>
            </a:r>
            <a:r>
              <a:rPr dirty="0" sz="4250" spc="-37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dirty="0" sz="4250" spc="-2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4250" spc="145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4250" spc="10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4250" spc="-2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4250" spc="12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4250" spc="2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4250" spc="14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4250" spc="8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4250" spc="-1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4250" spc="8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4250" spc="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4250" spc="19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4250" spc="13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4250" spc="-2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-7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dirty="0" sz="4250" spc="19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4250" spc="105">
                <a:solidFill>
                  <a:srgbClr val="FFFFFF"/>
                </a:solidFill>
                <a:latin typeface="Tahoma"/>
                <a:cs typeface="Tahoma"/>
              </a:rPr>
              <a:t>n  </a:t>
            </a:r>
            <a:r>
              <a:rPr dirty="0" sz="4250" spc="25">
                <a:solidFill>
                  <a:srgbClr val="FFFFFF"/>
                </a:solidFill>
                <a:latin typeface="Tahoma"/>
                <a:cs typeface="Tahoma"/>
              </a:rPr>
              <a:t>its </a:t>
            </a:r>
            <a:r>
              <a:rPr dirty="0" sz="4250" spc="90">
                <a:solidFill>
                  <a:srgbClr val="FFFFFF"/>
                </a:solidFill>
                <a:latin typeface="Tahoma"/>
                <a:cs typeface="Tahoma"/>
              </a:rPr>
              <a:t>creators </a:t>
            </a:r>
            <a:r>
              <a:rPr dirty="0" sz="4250" spc="85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4250" spc="140">
                <a:solidFill>
                  <a:srgbClr val="FFFFFF"/>
                </a:solidFill>
                <a:latin typeface="Tahoma"/>
                <a:cs typeface="Tahoma"/>
              </a:rPr>
              <a:t>Noble </a:t>
            </a:r>
            <a:r>
              <a:rPr dirty="0" sz="4250" spc="90">
                <a:solidFill>
                  <a:srgbClr val="FFFFFF"/>
                </a:solidFill>
                <a:latin typeface="Tahoma"/>
                <a:cs typeface="Tahoma"/>
              </a:rPr>
              <a:t>Peace Prize </a:t>
            </a:r>
            <a:r>
              <a:rPr dirty="0" sz="4250" spc="80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dirty="0" sz="4250" spc="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75">
                <a:solidFill>
                  <a:srgbClr val="FFFFFF"/>
                </a:solidFill>
                <a:latin typeface="Tahoma"/>
                <a:cs typeface="Tahoma"/>
              </a:rPr>
              <a:t>their</a:t>
            </a:r>
            <a:r>
              <a:rPr dirty="0" sz="4250" spc="-2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25">
                <a:solidFill>
                  <a:srgbClr val="FFFFFF"/>
                </a:solidFill>
                <a:latin typeface="Tahoma"/>
                <a:cs typeface="Tahoma"/>
              </a:rPr>
              <a:t>invention.</a:t>
            </a:r>
            <a:endParaRPr sz="4250">
              <a:latin typeface="Tahoma"/>
              <a:cs typeface="Tahoma"/>
            </a:endParaRPr>
          </a:p>
          <a:p>
            <a:pPr marL="12700" marR="5080">
              <a:lnSpc>
                <a:spcPts val="5930"/>
              </a:lnSpc>
              <a:spcBef>
                <a:spcPts val="135"/>
              </a:spcBef>
            </a:pPr>
            <a:r>
              <a:rPr dirty="0" sz="4250" spc="-51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4250" spc="15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4250" spc="-2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4250" spc="145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4250" spc="10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4250" spc="-2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-1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4250" spc="2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4250" spc="19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dirty="0" sz="4250" spc="19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4250" spc="12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4250" spc="2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4250" spc="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4250" spc="19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4250" spc="12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4250" spc="-1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4250" spc="10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4250" spc="9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4250" spc="-2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19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4250" spc="-75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4250" spc="-2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17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dirty="0" sz="4250" spc="10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4250" spc="-1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4250" spc="-5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4250" spc="-2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-25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4250" spc="10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4250" spc="-1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4250" spc="10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4250" spc="19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4250" spc="145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4250" spc="19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4250" spc="14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4250" spc="10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4250" spc="-380">
                <a:solidFill>
                  <a:srgbClr val="FFFFFF"/>
                </a:solidFill>
                <a:latin typeface="Tahoma"/>
                <a:cs typeface="Tahoma"/>
              </a:rPr>
              <a:t>,  </a:t>
            </a:r>
            <a:r>
              <a:rPr dirty="0" sz="4250" spc="-60">
                <a:solidFill>
                  <a:srgbClr val="FFFFFF"/>
                </a:solidFill>
                <a:latin typeface="Tahoma"/>
                <a:cs typeface="Tahoma"/>
              </a:rPr>
              <a:t>John </a:t>
            </a:r>
            <a:r>
              <a:rPr dirty="0" sz="4250" spc="60">
                <a:solidFill>
                  <a:srgbClr val="FFFFFF"/>
                </a:solidFill>
                <a:latin typeface="Tahoma"/>
                <a:cs typeface="Tahoma"/>
              </a:rPr>
              <a:t>Bardeen, </a:t>
            </a:r>
            <a:r>
              <a:rPr dirty="0" sz="4250" spc="35">
                <a:solidFill>
                  <a:srgbClr val="FFFFFF"/>
                </a:solidFill>
                <a:latin typeface="Tahoma"/>
                <a:cs typeface="Tahoma"/>
              </a:rPr>
              <a:t>Walter </a:t>
            </a:r>
            <a:r>
              <a:rPr dirty="0" sz="4250" spc="60">
                <a:solidFill>
                  <a:srgbClr val="FFFFFF"/>
                </a:solidFill>
                <a:latin typeface="Tahoma"/>
                <a:cs typeface="Tahoma"/>
              </a:rPr>
              <a:t>Brattain </a:t>
            </a:r>
            <a:r>
              <a:rPr dirty="0" sz="4250" spc="12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dirty="0" sz="4250" spc="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20">
                <a:solidFill>
                  <a:srgbClr val="FFFFFF"/>
                </a:solidFill>
                <a:latin typeface="Tahoma"/>
                <a:cs typeface="Tahoma"/>
              </a:rPr>
              <a:t>William</a:t>
            </a:r>
            <a:r>
              <a:rPr dirty="0" sz="4250" spc="-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30">
                <a:solidFill>
                  <a:srgbClr val="FFFFFF"/>
                </a:solidFill>
                <a:latin typeface="Tahoma"/>
                <a:cs typeface="Tahoma"/>
              </a:rPr>
              <a:t>Shockley</a:t>
            </a:r>
            <a:r>
              <a:rPr dirty="0" sz="4250" spc="-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85">
                <a:solidFill>
                  <a:srgbClr val="FFFFFF"/>
                </a:solidFill>
                <a:latin typeface="Tahoma"/>
                <a:cs typeface="Tahoma"/>
              </a:rPr>
              <a:t>discovered</a:t>
            </a:r>
            <a:r>
              <a:rPr dirty="0" sz="4250" spc="-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85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4250" spc="-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35">
                <a:solidFill>
                  <a:srgbClr val="FFFFFF"/>
                </a:solidFill>
                <a:latin typeface="Tahoma"/>
                <a:cs typeface="Tahoma"/>
              </a:rPr>
              <a:t>"transfer </a:t>
            </a:r>
            <a:r>
              <a:rPr dirty="0" sz="4250" spc="-13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>
                <a:solidFill>
                  <a:srgbClr val="FFFFFF"/>
                </a:solidFill>
                <a:latin typeface="Tahoma"/>
                <a:cs typeface="Tahoma"/>
              </a:rPr>
              <a:t>resistor";</a:t>
            </a:r>
            <a:r>
              <a:rPr dirty="0" sz="4250" spc="-2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50">
                <a:solidFill>
                  <a:srgbClr val="FFFFFF"/>
                </a:solidFill>
                <a:latin typeface="Tahoma"/>
                <a:cs typeface="Tahoma"/>
              </a:rPr>
              <a:t>later</a:t>
            </a:r>
            <a:r>
              <a:rPr dirty="0" sz="4250" spc="-2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85">
                <a:solidFill>
                  <a:srgbClr val="FFFFFF"/>
                </a:solidFill>
                <a:latin typeface="Tahoma"/>
                <a:cs typeface="Tahoma"/>
              </a:rPr>
              <a:t>labeled</a:t>
            </a:r>
            <a:r>
              <a:rPr dirty="0" sz="4250" spc="-2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85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4250" spc="-2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45">
                <a:solidFill>
                  <a:srgbClr val="FFFFFF"/>
                </a:solidFill>
                <a:latin typeface="Tahoma"/>
                <a:cs typeface="Tahoma"/>
              </a:rPr>
              <a:t>transistor.</a:t>
            </a:r>
            <a:endParaRPr sz="4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17199" y="119132"/>
            <a:ext cx="238125" cy="10168255"/>
          </a:xfrm>
          <a:custGeom>
            <a:avLst/>
            <a:gdLst/>
            <a:ahLst/>
            <a:cxnLst/>
            <a:rect l="l" t="t" r="r" b="b"/>
            <a:pathLst>
              <a:path w="238125" h="10168255">
                <a:moveTo>
                  <a:pt x="238125" y="0"/>
                </a:moveTo>
                <a:lnTo>
                  <a:pt x="238125" y="10167866"/>
                </a:lnTo>
                <a:lnTo>
                  <a:pt x="0" y="10167866"/>
                </a:lnTo>
                <a:lnTo>
                  <a:pt x="0" y="0"/>
                </a:lnTo>
                <a:lnTo>
                  <a:pt x="238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551442" y="119132"/>
            <a:ext cx="11042015" cy="10168255"/>
            <a:chOff x="7551442" y="119132"/>
            <a:chExt cx="11042015" cy="10168255"/>
          </a:xfrm>
        </p:grpSpPr>
        <p:sp>
          <p:nvSpPr>
            <p:cNvPr id="4" name="object 4"/>
            <p:cNvSpPr/>
            <p:nvPr/>
          </p:nvSpPr>
          <p:spPr>
            <a:xfrm>
              <a:off x="7551442" y="119132"/>
              <a:ext cx="238125" cy="10168255"/>
            </a:xfrm>
            <a:custGeom>
              <a:avLst/>
              <a:gdLst/>
              <a:ahLst/>
              <a:cxnLst/>
              <a:rect l="l" t="t" r="r" b="b"/>
              <a:pathLst>
                <a:path w="238125" h="10168255">
                  <a:moveTo>
                    <a:pt x="238125" y="0"/>
                  </a:moveTo>
                  <a:lnTo>
                    <a:pt x="238125" y="10167866"/>
                  </a:lnTo>
                  <a:lnTo>
                    <a:pt x="0" y="10167866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29970" y="2693319"/>
              <a:ext cx="10963910" cy="149860"/>
            </a:xfrm>
            <a:custGeom>
              <a:avLst/>
              <a:gdLst/>
              <a:ahLst/>
              <a:cxnLst/>
              <a:rect l="l" t="t" r="r" b="b"/>
              <a:pathLst>
                <a:path w="10963910" h="149860">
                  <a:moveTo>
                    <a:pt x="0" y="0"/>
                  </a:moveTo>
                  <a:lnTo>
                    <a:pt x="10963286" y="0"/>
                  </a:lnTo>
                  <a:lnTo>
                    <a:pt x="10963286" y="149480"/>
                  </a:lnTo>
                  <a:lnTo>
                    <a:pt x="0" y="149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61328" y="3183788"/>
            <a:ext cx="9163049" cy="60769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0442" y="1028700"/>
            <a:ext cx="5962649" cy="822959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704892" y="508413"/>
            <a:ext cx="6714490" cy="2107565"/>
          </a:xfrm>
          <a:prstGeom prst="rect"/>
        </p:spPr>
        <p:txBody>
          <a:bodyPr wrap="square" lIns="0" tIns="1638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90"/>
              </a:spcBef>
            </a:pPr>
            <a:r>
              <a:rPr dirty="0" sz="6000" spc="450"/>
              <a:t>First</a:t>
            </a:r>
            <a:r>
              <a:rPr dirty="0" sz="6000" spc="-100"/>
              <a:t> </a:t>
            </a:r>
            <a:r>
              <a:rPr dirty="0" sz="6000" spc="15"/>
              <a:t>Computer</a:t>
            </a:r>
            <a:r>
              <a:rPr dirty="0" sz="6000" spc="-100"/>
              <a:t> </a:t>
            </a:r>
            <a:r>
              <a:rPr dirty="0" sz="6000" spc="-265"/>
              <a:t>Bug</a:t>
            </a:r>
            <a:endParaRPr sz="6000"/>
          </a:p>
          <a:p>
            <a:pPr algn="ctr">
              <a:lnSpc>
                <a:spcPct val="100000"/>
              </a:lnSpc>
              <a:spcBef>
                <a:spcPts val="1155"/>
              </a:spcBef>
            </a:pPr>
            <a:r>
              <a:rPr dirty="0" sz="5700" spc="725"/>
              <a:t>-</a:t>
            </a:r>
            <a:r>
              <a:rPr dirty="0" sz="5700" spc="-85"/>
              <a:t> </a:t>
            </a:r>
            <a:r>
              <a:rPr dirty="0" sz="5700" spc="204"/>
              <a:t>Grace</a:t>
            </a:r>
            <a:r>
              <a:rPr dirty="0" sz="5700" spc="-85"/>
              <a:t> </a:t>
            </a:r>
            <a:r>
              <a:rPr dirty="0" sz="5700" spc="5"/>
              <a:t>Hopper</a:t>
            </a:r>
            <a:endParaRPr sz="5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232" y="446211"/>
            <a:ext cx="6143609" cy="93916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63360" y="188280"/>
            <a:ext cx="3299460" cy="2471420"/>
          </a:xfrm>
          <a:prstGeom prst="rect"/>
        </p:spPr>
        <p:txBody>
          <a:bodyPr wrap="square" lIns="0" tIns="2051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dirty="0" sz="7050" spc="295" b="1">
                <a:latin typeface="Tahoma"/>
                <a:cs typeface="Tahoma"/>
              </a:rPr>
              <a:t>A</a:t>
            </a:r>
            <a:r>
              <a:rPr dirty="0" sz="7050" spc="70" b="1">
                <a:latin typeface="Tahoma"/>
                <a:cs typeface="Tahoma"/>
              </a:rPr>
              <a:t>L</a:t>
            </a:r>
            <a:r>
              <a:rPr dirty="0" sz="7050" spc="-150" b="1">
                <a:latin typeface="Tahoma"/>
                <a:cs typeface="Tahoma"/>
              </a:rPr>
              <a:t>T</a:t>
            </a:r>
            <a:r>
              <a:rPr dirty="0" sz="7050" spc="295" b="1">
                <a:latin typeface="Tahoma"/>
                <a:cs typeface="Tahoma"/>
              </a:rPr>
              <a:t>A</a:t>
            </a:r>
            <a:r>
              <a:rPr dirty="0" sz="7050" spc="-955" b="1">
                <a:latin typeface="Tahoma"/>
                <a:cs typeface="Tahoma"/>
              </a:rPr>
              <a:t>I</a:t>
            </a:r>
            <a:r>
              <a:rPr dirty="0" sz="7050" spc="-340" b="1">
                <a:latin typeface="Tahoma"/>
                <a:cs typeface="Tahoma"/>
              </a:rPr>
              <a:t>R</a:t>
            </a:r>
            <a:endParaRPr sz="7050">
              <a:latin typeface="Tahoma"/>
              <a:cs typeface="Tahoma"/>
            </a:endParaRPr>
          </a:p>
          <a:p>
            <a:pPr marL="1066800">
              <a:lnSpc>
                <a:spcPct val="100000"/>
              </a:lnSpc>
              <a:spcBef>
                <a:spcPts val="1415"/>
              </a:spcBef>
            </a:pPr>
            <a:r>
              <a:rPr dirty="0" sz="6550" spc="-830"/>
              <a:t>1975</a:t>
            </a:r>
            <a:endParaRPr sz="655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03915" y="3912869"/>
            <a:ext cx="133350" cy="1333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03915" y="6008369"/>
            <a:ext cx="133350" cy="1333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03915" y="6532244"/>
            <a:ext cx="133350" cy="1333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03915" y="7056119"/>
            <a:ext cx="133350" cy="1333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03915" y="7579994"/>
            <a:ext cx="133350" cy="1333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03915" y="8103869"/>
            <a:ext cx="133350" cy="13335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423548" y="3652405"/>
            <a:ext cx="10114915" cy="5788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3000" spc="-15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3000" spc="30">
                <a:solidFill>
                  <a:srgbClr val="FFFFFF"/>
                </a:solidFill>
                <a:latin typeface="Tahoma"/>
                <a:cs typeface="Tahoma"/>
              </a:rPr>
              <a:t>invention of </a:t>
            </a:r>
            <a:r>
              <a:rPr dirty="0" sz="3000" spc="45">
                <a:solidFill>
                  <a:srgbClr val="FFFFFF"/>
                </a:solidFill>
                <a:latin typeface="Tahoma"/>
                <a:cs typeface="Tahoma"/>
              </a:rPr>
              <a:t>the transistor </a:t>
            </a:r>
            <a:r>
              <a:rPr dirty="0" sz="3000" spc="75">
                <a:solidFill>
                  <a:srgbClr val="FFFFFF"/>
                </a:solidFill>
                <a:latin typeface="Tahoma"/>
                <a:cs typeface="Tahoma"/>
              </a:rPr>
              <a:t>made computers </a:t>
            </a:r>
            <a:r>
              <a:rPr dirty="0" sz="3000">
                <a:solidFill>
                  <a:srgbClr val="FFFFFF"/>
                </a:solidFill>
                <a:latin typeface="Tahoma"/>
                <a:cs typeface="Tahoma"/>
              </a:rPr>
              <a:t>smaller, </a:t>
            </a:r>
            <a:r>
              <a:rPr dirty="0" sz="3000" spc="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60">
                <a:solidFill>
                  <a:srgbClr val="FFFFFF"/>
                </a:solidFill>
                <a:latin typeface="Tahoma"/>
                <a:cs typeface="Tahoma"/>
              </a:rPr>
              <a:t>cheaper</a:t>
            </a:r>
            <a:r>
              <a:rPr dirty="0" sz="30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7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30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95">
                <a:solidFill>
                  <a:srgbClr val="FFFFFF"/>
                </a:solidFill>
                <a:latin typeface="Tahoma"/>
                <a:cs typeface="Tahoma"/>
              </a:rPr>
              <a:t>more</a:t>
            </a:r>
            <a:r>
              <a:rPr dirty="0" sz="30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10">
                <a:solidFill>
                  <a:srgbClr val="FFFFFF"/>
                </a:solidFill>
                <a:latin typeface="Tahoma"/>
                <a:cs typeface="Tahoma"/>
              </a:rPr>
              <a:t>reliable.</a:t>
            </a:r>
            <a:r>
              <a:rPr dirty="0" sz="30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>
                <a:solidFill>
                  <a:srgbClr val="FFFFFF"/>
                </a:solidFill>
                <a:latin typeface="Tahoma"/>
                <a:cs typeface="Tahoma"/>
              </a:rPr>
              <a:t>Therefore,</a:t>
            </a:r>
            <a:r>
              <a:rPr dirty="0" sz="30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45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30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>
                <a:solidFill>
                  <a:srgbClr val="FFFFFF"/>
                </a:solidFill>
                <a:latin typeface="Tahoma"/>
                <a:cs typeface="Tahoma"/>
              </a:rPr>
              <a:t>stage</a:t>
            </a:r>
            <a:r>
              <a:rPr dirty="0" sz="30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Tahoma"/>
                <a:cs typeface="Tahoma"/>
              </a:rPr>
              <a:t>was</a:t>
            </a:r>
            <a:r>
              <a:rPr dirty="0" sz="30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35">
                <a:solidFill>
                  <a:srgbClr val="FFFFFF"/>
                </a:solidFill>
                <a:latin typeface="Tahoma"/>
                <a:cs typeface="Tahoma"/>
              </a:rPr>
              <a:t>set</a:t>
            </a:r>
            <a:r>
              <a:rPr dirty="0" sz="30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45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dirty="0" sz="3000" spc="-91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45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3000" spc="50">
                <a:solidFill>
                  <a:srgbClr val="FFFFFF"/>
                </a:solidFill>
                <a:latin typeface="Tahoma"/>
                <a:cs typeface="Tahoma"/>
              </a:rPr>
              <a:t>entrance </a:t>
            </a:r>
            <a:r>
              <a:rPr dirty="0" sz="3000" spc="3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dirty="0" sz="3000" spc="45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3000" spc="75">
                <a:solidFill>
                  <a:srgbClr val="FFFFFF"/>
                </a:solidFill>
                <a:latin typeface="Tahoma"/>
                <a:cs typeface="Tahoma"/>
              </a:rPr>
              <a:t>computer </a:t>
            </a:r>
            <a:r>
              <a:rPr dirty="0" sz="3000" spc="50">
                <a:solidFill>
                  <a:srgbClr val="FFFFFF"/>
                </a:solidFill>
                <a:latin typeface="Tahoma"/>
                <a:cs typeface="Tahoma"/>
              </a:rPr>
              <a:t>into </a:t>
            </a:r>
            <a:r>
              <a:rPr dirty="0" sz="3000" spc="45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3000" spc="60">
                <a:solidFill>
                  <a:srgbClr val="FFFFFF"/>
                </a:solidFill>
                <a:latin typeface="Tahoma"/>
                <a:cs typeface="Tahoma"/>
              </a:rPr>
              <a:t>domestic </a:t>
            </a:r>
            <a:r>
              <a:rPr dirty="0" sz="3000" spc="10">
                <a:solidFill>
                  <a:srgbClr val="FFFFFF"/>
                </a:solidFill>
                <a:latin typeface="Tahoma"/>
                <a:cs typeface="Tahoma"/>
              </a:rPr>
              <a:t>realm. </a:t>
            </a:r>
            <a:r>
              <a:rPr dirty="0" sz="3000" spc="-140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dirty="0" sz="300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>
                <a:solidFill>
                  <a:srgbClr val="FFFFFF"/>
                </a:solidFill>
                <a:latin typeface="Tahoma"/>
                <a:cs typeface="Tahoma"/>
              </a:rPr>
              <a:t>1975,</a:t>
            </a:r>
            <a:r>
              <a:rPr dirty="0" sz="3000" spc="-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45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3000" spc="-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Tahoma"/>
                <a:cs typeface="Tahoma"/>
              </a:rPr>
              <a:t>age</a:t>
            </a:r>
            <a:r>
              <a:rPr dirty="0" sz="30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3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3000" spc="-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65">
                <a:solidFill>
                  <a:srgbClr val="FFFFFF"/>
                </a:solidFill>
                <a:latin typeface="Tahoma"/>
                <a:cs typeface="Tahoma"/>
              </a:rPr>
              <a:t>personal</a:t>
            </a:r>
            <a:r>
              <a:rPr dirty="0" sz="30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75">
                <a:solidFill>
                  <a:srgbClr val="FFFFFF"/>
                </a:solidFill>
                <a:latin typeface="Tahoma"/>
                <a:cs typeface="Tahoma"/>
              </a:rPr>
              <a:t>computers</a:t>
            </a:r>
            <a:r>
              <a:rPr dirty="0" sz="3000" spc="-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55">
                <a:solidFill>
                  <a:srgbClr val="FFFFFF"/>
                </a:solidFill>
                <a:latin typeface="Tahoma"/>
                <a:cs typeface="Tahoma"/>
              </a:rPr>
              <a:t>commenced.</a:t>
            </a: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3000" spc="-1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000" spc="35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3000" spc="-19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3000" spc="-1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000" spc="-36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000" spc="-8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30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-7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3000" spc="-1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000" spc="5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3000" spc="-19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3000" spc="-4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3000" spc="-35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3000" spc="135">
                <a:solidFill>
                  <a:srgbClr val="FFFFFF"/>
                </a:solidFill>
                <a:latin typeface="Tahoma"/>
                <a:cs typeface="Tahoma"/>
              </a:rPr>
              <a:t>No</a:t>
            </a:r>
            <a:r>
              <a:rPr dirty="0" sz="300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45">
                <a:solidFill>
                  <a:srgbClr val="FFFFFF"/>
                </a:solidFill>
                <a:latin typeface="Tahoma"/>
                <a:cs typeface="Tahoma"/>
              </a:rPr>
              <a:t>Keyboard</a:t>
            </a:r>
            <a:endParaRPr sz="3000">
              <a:latin typeface="Tahoma"/>
              <a:cs typeface="Tahoma"/>
            </a:endParaRPr>
          </a:p>
          <a:p>
            <a:pPr marL="12700" marR="6957059">
              <a:lnSpc>
                <a:spcPct val="114599"/>
              </a:lnSpc>
            </a:pPr>
            <a:r>
              <a:rPr dirty="0" sz="3000" spc="135">
                <a:solidFill>
                  <a:srgbClr val="FFFFFF"/>
                </a:solidFill>
                <a:latin typeface="Tahoma"/>
                <a:cs typeface="Tahoma"/>
              </a:rPr>
              <a:t>No </a:t>
            </a:r>
            <a:r>
              <a:rPr dirty="0" sz="3000" spc="45">
                <a:solidFill>
                  <a:srgbClr val="FFFFFF"/>
                </a:solidFill>
                <a:latin typeface="Tahoma"/>
                <a:cs typeface="Tahoma"/>
              </a:rPr>
              <a:t>Video </a:t>
            </a:r>
            <a:r>
              <a:rPr dirty="0" sz="3000" spc="15">
                <a:solidFill>
                  <a:srgbClr val="FFFFFF"/>
                </a:solidFill>
                <a:latin typeface="Tahoma"/>
                <a:cs typeface="Tahoma"/>
              </a:rPr>
              <a:t>Display </a:t>
            </a:r>
            <a:r>
              <a:rPr dirty="0" sz="30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135">
                <a:solidFill>
                  <a:srgbClr val="FFFFFF"/>
                </a:solidFill>
                <a:latin typeface="Tahoma"/>
                <a:cs typeface="Tahoma"/>
              </a:rPr>
              <a:t>No</a:t>
            </a:r>
            <a:r>
              <a:rPr dirty="0" sz="300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15">
                <a:solidFill>
                  <a:srgbClr val="FFFFFF"/>
                </a:solidFill>
                <a:latin typeface="Tahoma"/>
                <a:cs typeface="Tahoma"/>
              </a:rPr>
              <a:t>Storage</a:t>
            </a:r>
            <a:r>
              <a:rPr dirty="0" sz="300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15">
                <a:solidFill>
                  <a:srgbClr val="FFFFFF"/>
                </a:solidFill>
                <a:latin typeface="Tahoma"/>
                <a:cs typeface="Tahoma"/>
              </a:rPr>
              <a:t>Device</a:t>
            </a:r>
            <a:endParaRPr sz="3000">
              <a:latin typeface="Tahoma"/>
              <a:cs typeface="Tahoma"/>
            </a:endParaRPr>
          </a:p>
          <a:p>
            <a:pPr marL="12700" marR="121920">
              <a:lnSpc>
                <a:spcPct val="114599"/>
              </a:lnSpc>
            </a:pPr>
            <a:r>
              <a:rPr dirty="0" sz="3000" spc="105">
                <a:solidFill>
                  <a:srgbClr val="FFFFFF"/>
                </a:solidFill>
                <a:latin typeface="Tahoma"/>
                <a:cs typeface="Tahoma"/>
              </a:rPr>
              <a:t>Under </a:t>
            </a:r>
            <a:r>
              <a:rPr dirty="0" sz="3000" spc="45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3000" spc="55">
                <a:solidFill>
                  <a:srgbClr val="FFFFFF"/>
                </a:solidFill>
                <a:latin typeface="Tahoma"/>
                <a:cs typeface="Tahoma"/>
              </a:rPr>
              <a:t>leadership </a:t>
            </a:r>
            <a:r>
              <a:rPr dirty="0" sz="3000" spc="3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dirty="0" sz="3000" spc="40">
                <a:solidFill>
                  <a:srgbClr val="FFFFFF"/>
                </a:solidFill>
                <a:latin typeface="Tahoma"/>
                <a:cs typeface="Tahoma"/>
              </a:rPr>
              <a:t>Ed </a:t>
            </a:r>
            <a:r>
              <a:rPr dirty="0" sz="3000" spc="45">
                <a:solidFill>
                  <a:srgbClr val="FFFFFF"/>
                </a:solidFill>
                <a:latin typeface="Tahoma"/>
                <a:cs typeface="Tahoma"/>
              </a:rPr>
              <a:t>Roberts the </a:t>
            </a:r>
            <a:r>
              <a:rPr dirty="0" sz="3000" spc="95">
                <a:solidFill>
                  <a:srgbClr val="FFFFFF"/>
                </a:solidFill>
                <a:latin typeface="Tahoma"/>
                <a:cs typeface="Tahoma"/>
              </a:rPr>
              <a:t>Micro </a:t>
            </a:r>
            <a:r>
              <a:rPr dirty="0" sz="3000" spc="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-36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000" spc="8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3000" spc="5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3000" spc="-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3000" spc="7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3000" spc="85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3000" spc="114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3000" spc="5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3000" spc="8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3000" spc="-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3000" spc="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000" spc="-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3000" spc="-1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000" spc="12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3000" spc="9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30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000" spc="8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3000" spc="12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30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-19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3000" spc="5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3000" spc="-1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3000" spc="5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3000" spc="114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3000" spc="5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3000" spc="-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3000" spc="7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3000" spc="-12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30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5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3000" spc="12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3000" spc="114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3000" spc="114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3000" spc="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000" spc="8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3000" spc="-12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30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-34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dirty="0" sz="3000" spc="265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3000" spc="-36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000" spc="-19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3000" spc="-4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3000" spc="-335">
                <a:solidFill>
                  <a:srgbClr val="FFFFFF"/>
                </a:solidFill>
                <a:latin typeface="Tahoma"/>
                <a:cs typeface="Tahoma"/>
              </a:rPr>
              <a:t>)</a:t>
            </a:r>
            <a:r>
              <a:rPr dirty="0" sz="30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-7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dirty="0" sz="3000" spc="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000" spc="8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3000" spc="-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3000" spc="5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3000" spc="12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30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3000" spc="90">
                <a:solidFill>
                  <a:srgbClr val="FFFFFF"/>
                </a:solidFill>
                <a:latin typeface="Tahoma"/>
                <a:cs typeface="Tahoma"/>
              </a:rPr>
              <a:t>o  </a:t>
            </a:r>
            <a:r>
              <a:rPr dirty="0" sz="3000" spc="35">
                <a:solidFill>
                  <a:srgbClr val="FFFFFF"/>
                </a:solidFill>
                <a:latin typeface="Tahoma"/>
                <a:cs typeface="Tahoma"/>
              </a:rPr>
              <a:t>design</a:t>
            </a:r>
            <a:r>
              <a:rPr dirty="0" sz="30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1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0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75">
                <a:solidFill>
                  <a:srgbClr val="FFFFFF"/>
                </a:solidFill>
                <a:latin typeface="Tahoma"/>
                <a:cs typeface="Tahoma"/>
              </a:rPr>
              <a:t>computer</a:t>
            </a:r>
            <a:r>
              <a:rPr dirty="0" sz="30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-40">
                <a:solidFill>
                  <a:srgbClr val="FFFFFF"/>
                </a:solidFill>
                <a:latin typeface="Tahoma"/>
                <a:cs typeface="Tahoma"/>
              </a:rPr>
              <a:t>'kit'</a:t>
            </a:r>
            <a:r>
              <a:rPr dirty="0" sz="30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45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30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45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30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95">
                <a:solidFill>
                  <a:srgbClr val="FFFFFF"/>
                </a:solidFill>
                <a:latin typeface="Tahoma"/>
                <a:cs typeface="Tahoma"/>
              </a:rPr>
              <a:t>home</a:t>
            </a:r>
            <a:r>
              <a:rPr dirty="0" sz="30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15">
                <a:solidFill>
                  <a:srgbClr val="FFFFFF"/>
                </a:solidFill>
                <a:latin typeface="Tahoma"/>
                <a:cs typeface="Tahoma"/>
              </a:rPr>
              <a:t>hobbyist.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9050000" cy="10287000"/>
          </a:xfrm>
          <a:custGeom>
            <a:avLst/>
            <a:gdLst/>
            <a:ahLst/>
            <a:cxnLst/>
            <a:rect l="l" t="t" r="r" b="b"/>
            <a:pathLst>
              <a:path w="19050000" h="10287000">
                <a:moveTo>
                  <a:pt x="19050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9050000" y="0"/>
                </a:lnTo>
                <a:lnTo>
                  <a:pt x="19050000" y="10287000"/>
                </a:lnTo>
                <a:close/>
              </a:path>
            </a:pathLst>
          </a:custGeom>
          <a:solidFill>
            <a:srgbClr val="44444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19132"/>
            <a:ext cx="7455534" cy="10168255"/>
            <a:chOff x="0" y="119132"/>
            <a:chExt cx="7455534" cy="101682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30340"/>
              <a:ext cx="7217816" cy="93440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217199" y="119132"/>
              <a:ext cx="238125" cy="10168255"/>
            </a:xfrm>
            <a:custGeom>
              <a:avLst/>
              <a:gdLst/>
              <a:ahLst/>
              <a:cxnLst/>
              <a:rect l="l" t="t" r="r" b="b"/>
              <a:pathLst>
                <a:path w="238125" h="10168255">
                  <a:moveTo>
                    <a:pt x="238125" y="0"/>
                  </a:moveTo>
                  <a:lnTo>
                    <a:pt x="238125" y="10167866"/>
                  </a:lnTo>
                  <a:lnTo>
                    <a:pt x="0" y="10167866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7551442" y="119132"/>
            <a:ext cx="11042015" cy="10168255"/>
            <a:chOff x="7551442" y="119132"/>
            <a:chExt cx="11042015" cy="10168255"/>
          </a:xfrm>
        </p:grpSpPr>
        <p:sp>
          <p:nvSpPr>
            <p:cNvPr id="7" name="object 7"/>
            <p:cNvSpPr/>
            <p:nvPr/>
          </p:nvSpPr>
          <p:spPr>
            <a:xfrm>
              <a:off x="7551442" y="119132"/>
              <a:ext cx="238125" cy="10168255"/>
            </a:xfrm>
            <a:custGeom>
              <a:avLst/>
              <a:gdLst/>
              <a:ahLst/>
              <a:cxnLst/>
              <a:rect l="l" t="t" r="r" b="b"/>
              <a:pathLst>
                <a:path w="238125" h="10168255">
                  <a:moveTo>
                    <a:pt x="238125" y="0"/>
                  </a:moveTo>
                  <a:lnTo>
                    <a:pt x="238125" y="10167866"/>
                  </a:lnTo>
                  <a:lnTo>
                    <a:pt x="0" y="10167866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629970" y="2693331"/>
              <a:ext cx="10963910" cy="149860"/>
            </a:xfrm>
            <a:custGeom>
              <a:avLst/>
              <a:gdLst/>
              <a:ahLst/>
              <a:cxnLst/>
              <a:rect l="l" t="t" r="r" b="b"/>
              <a:pathLst>
                <a:path w="10963910" h="149860">
                  <a:moveTo>
                    <a:pt x="0" y="0"/>
                  </a:moveTo>
                  <a:lnTo>
                    <a:pt x="10963286" y="0"/>
                  </a:lnTo>
                  <a:lnTo>
                    <a:pt x="10963286" y="149480"/>
                  </a:lnTo>
                  <a:lnTo>
                    <a:pt x="0" y="149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2493" y="3775557"/>
              <a:ext cx="152400" cy="1524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2493" y="4937607"/>
              <a:ext cx="152400" cy="1524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2493" y="6099657"/>
              <a:ext cx="152400" cy="1524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2493" y="7842731"/>
              <a:ext cx="152400" cy="152400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1245012" y="0"/>
            <a:ext cx="4049395" cy="2569210"/>
          </a:xfrm>
          <a:prstGeom prst="rect"/>
        </p:spPr>
        <p:txBody>
          <a:bodyPr wrap="square" lIns="0" tIns="2159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00"/>
              </a:spcBef>
            </a:pPr>
            <a:r>
              <a:rPr dirty="0" sz="7450" spc="-180" b="1">
                <a:latin typeface="Tahoma"/>
                <a:cs typeface="Tahoma"/>
              </a:rPr>
              <a:t>IBM</a:t>
            </a:r>
            <a:r>
              <a:rPr dirty="0" sz="7450" spc="-315" b="1">
                <a:latin typeface="Tahoma"/>
                <a:cs typeface="Tahoma"/>
              </a:rPr>
              <a:t> </a:t>
            </a:r>
            <a:r>
              <a:rPr dirty="0" sz="7450" spc="-434" b="1">
                <a:latin typeface="Tahoma"/>
                <a:cs typeface="Tahoma"/>
              </a:rPr>
              <a:t>(PC)</a:t>
            </a:r>
            <a:endParaRPr sz="74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445"/>
              </a:spcBef>
            </a:pPr>
            <a:r>
              <a:rPr dirty="0" sz="6700" spc="-434" b="1">
                <a:latin typeface="Tahoma"/>
                <a:cs typeface="Tahoma"/>
              </a:rPr>
              <a:t>(1981)</a:t>
            </a:r>
            <a:endParaRPr sz="67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04040" rIns="0" bIns="0" rtlCol="0" vert="horz">
            <a:spAutoFit/>
          </a:bodyPr>
          <a:lstStyle/>
          <a:p>
            <a:pPr marL="8031480" marR="7620">
              <a:lnSpc>
                <a:spcPct val="115500"/>
              </a:lnSpc>
              <a:spcBef>
                <a:spcPts val="100"/>
              </a:spcBef>
            </a:pPr>
            <a:r>
              <a:rPr dirty="0" spc="135"/>
              <a:t>On</a:t>
            </a:r>
            <a:r>
              <a:rPr dirty="0" spc="-185"/>
              <a:t> </a:t>
            </a:r>
            <a:r>
              <a:rPr dirty="0" spc="20"/>
              <a:t>August</a:t>
            </a:r>
            <a:r>
              <a:rPr dirty="0" spc="-180"/>
              <a:t> </a:t>
            </a:r>
            <a:r>
              <a:rPr dirty="0" spc="-50"/>
              <a:t>12,</a:t>
            </a:r>
            <a:r>
              <a:rPr dirty="0" spc="-180"/>
              <a:t> </a:t>
            </a:r>
            <a:r>
              <a:rPr dirty="0" spc="70"/>
              <a:t>1981</a:t>
            </a:r>
            <a:r>
              <a:rPr dirty="0" spc="-185"/>
              <a:t> </a:t>
            </a:r>
            <a:r>
              <a:rPr dirty="0"/>
              <a:t>IBM</a:t>
            </a:r>
            <a:r>
              <a:rPr dirty="0" spc="-180"/>
              <a:t> </a:t>
            </a:r>
            <a:r>
              <a:rPr dirty="0" spc="80"/>
              <a:t>announced</a:t>
            </a:r>
            <a:r>
              <a:rPr dirty="0" spc="-180"/>
              <a:t> </a:t>
            </a:r>
            <a:r>
              <a:rPr dirty="0" spc="10"/>
              <a:t>its</a:t>
            </a:r>
            <a:r>
              <a:rPr dirty="0" spc="-185"/>
              <a:t> </a:t>
            </a:r>
            <a:r>
              <a:rPr dirty="0" spc="50"/>
              <a:t>own</a:t>
            </a:r>
            <a:r>
              <a:rPr dirty="0" spc="-180"/>
              <a:t> </a:t>
            </a:r>
            <a:r>
              <a:rPr dirty="0" spc="70"/>
              <a:t>personal </a:t>
            </a:r>
            <a:r>
              <a:rPr dirty="0" spc="-1015"/>
              <a:t> </a:t>
            </a:r>
            <a:r>
              <a:rPr dirty="0" spc="50"/>
              <a:t>computer.</a:t>
            </a:r>
          </a:p>
          <a:p>
            <a:pPr marL="8031480" marR="5080">
              <a:lnSpc>
                <a:spcPct val="115500"/>
              </a:lnSpc>
              <a:spcBef>
                <a:spcPts val="5"/>
              </a:spcBef>
            </a:pPr>
            <a:r>
              <a:rPr dirty="0" spc="5"/>
              <a:t>sing</a:t>
            </a:r>
            <a:r>
              <a:rPr dirty="0" spc="-180"/>
              <a:t> </a:t>
            </a:r>
            <a:r>
              <a:rPr dirty="0" spc="50"/>
              <a:t>the</a:t>
            </a:r>
            <a:r>
              <a:rPr dirty="0" spc="-180"/>
              <a:t> </a:t>
            </a:r>
            <a:r>
              <a:rPr dirty="0" spc="70"/>
              <a:t>16</a:t>
            </a:r>
            <a:r>
              <a:rPr dirty="0" spc="-175"/>
              <a:t> </a:t>
            </a:r>
            <a:r>
              <a:rPr dirty="0" spc="35"/>
              <a:t>bit</a:t>
            </a:r>
            <a:r>
              <a:rPr dirty="0" spc="-180"/>
              <a:t> </a:t>
            </a:r>
            <a:r>
              <a:rPr dirty="0" spc="-55"/>
              <a:t>Intel</a:t>
            </a:r>
            <a:r>
              <a:rPr dirty="0" spc="-175"/>
              <a:t> </a:t>
            </a:r>
            <a:r>
              <a:rPr dirty="0" spc="70"/>
              <a:t>8088</a:t>
            </a:r>
            <a:r>
              <a:rPr dirty="0" spc="-180"/>
              <a:t> </a:t>
            </a:r>
            <a:r>
              <a:rPr dirty="0" spc="55"/>
              <a:t>microprocessor,</a:t>
            </a:r>
            <a:r>
              <a:rPr dirty="0" spc="-175"/>
              <a:t> </a:t>
            </a:r>
            <a:r>
              <a:rPr dirty="0" spc="30"/>
              <a:t>allowed</a:t>
            </a:r>
            <a:r>
              <a:rPr dirty="0" spc="-180"/>
              <a:t> </a:t>
            </a:r>
            <a:r>
              <a:rPr dirty="0" spc="50"/>
              <a:t>for </a:t>
            </a:r>
            <a:r>
              <a:rPr dirty="0" spc="-1015"/>
              <a:t> </a:t>
            </a:r>
            <a:r>
              <a:rPr dirty="0" spc="55"/>
              <a:t>increased</a:t>
            </a:r>
            <a:r>
              <a:rPr dirty="0" spc="-180"/>
              <a:t> </a:t>
            </a:r>
            <a:r>
              <a:rPr dirty="0" spc="85"/>
              <a:t>speed</a:t>
            </a:r>
            <a:r>
              <a:rPr dirty="0" spc="-180"/>
              <a:t> </a:t>
            </a:r>
            <a:r>
              <a:rPr dirty="0" spc="75"/>
              <a:t>and</a:t>
            </a:r>
            <a:r>
              <a:rPr dirty="0" spc="-180"/>
              <a:t> </a:t>
            </a:r>
            <a:r>
              <a:rPr dirty="0" spc="35"/>
              <a:t>huge</a:t>
            </a:r>
            <a:r>
              <a:rPr dirty="0" spc="-175"/>
              <a:t> </a:t>
            </a:r>
            <a:r>
              <a:rPr dirty="0" spc="70"/>
              <a:t>amounts</a:t>
            </a:r>
            <a:r>
              <a:rPr dirty="0" spc="-180"/>
              <a:t> </a:t>
            </a:r>
            <a:r>
              <a:rPr dirty="0" spc="30"/>
              <a:t>of</a:t>
            </a:r>
            <a:r>
              <a:rPr dirty="0" spc="-180"/>
              <a:t> </a:t>
            </a:r>
            <a:r>
              <a:rPr dirty="0" spc="25"/>
              <a:t>memory.</a:t>
            </a:r>
          </a:p>
          <a:p>
            <a:pPr marL="8031480" marR="672465">
              <a:lnSpc>
                <a:spcPct val="115500"/>
              </a:lnSpc>
            </a:pPr>
            <a:r>
              <a:rPr dirty="0" spc="45"/>
              <a:t>Unlike </a:t>
            </a:r>
            <a:r>
              <a:rPr dirty="0" spc="50"/>
              <a:t>the </a:t>
            </a:r>
            <a:r>
              <a:rPr dirty="0" spc="5"/>
              <a:t>Altair </a:t>
            </a:r>
            <a:r>
              <a:rPr dirty="0" spc="20"/>
              <a:t>that </a:t>
            </a:r>
            <a:r>
              <a:rPr dirty="0" spc="-5"/>
              <a:t>was </a:t>
            </a:r>
            <a:r>
              <a:rPr dirty="0" spc="75"/>
              <a:t>sold </a:t>
            </a:r>
            <a:r>
              <a:rPr dirty="0" spc="30"/>
              <a:t>as </a:t>
            </a:r>
            <a:r>
              <a:rPr dirty="0" spc="70"/>
              <a:t>unassembled </a:t>
            </a:r>
            <a:r>
              <a:rPr dirty="0" spc="75"/>
              <a:t> </a:t>
            </a:r>
            <a:r>
              <a:rPr dirty="0" spc="80"/>
              <a:t>computer</a:t>
            </a:r>
            <a:r>
              <a:rPr dirty="0" spc="-185"/>
              <a:t> </a:t>
            </a:r>
            <a:r>
              <a:rPr dirty="0" spc="-65"/>
              <a:t>kits,</a:t>
            </a:r>
            <a:r>
              <a:rPr dirty="0" spc="-180"/>
              <a:t> </a:t>
            </a:r>
            <a:r>
              <a:rPr dirty="0"/>
              <a:t>IBM</a:t>
            </a:r>
            <a:r>
              <a:rPr dirty="0" spc="-180"/>
              <a:t> </a:t>
            </a:r>
            <a:r>
              <a:rPr dirty="0" spc="75"/>
              <a:t>sold</a:t>
            </a:r>
            <a:r>
              <a:rPr dirty="0" spc="-180"/>
              <a:t> </a:t>
            </a:r>
            <a:r>
              <a:rPr dirty="0" spc="10"/>
              <a:t>its</a:t>
            </a:r>
            <a:r>
              <a:rPr dirty="0" spc="-180"/>
              <a:t> </a:t>
            </a:r>
            <a:r>
              <a:rPr dirty="0"/>
              <a:t>"ready-made"</a:t>
            </a:r>
            <a:r>
              <a:rPr dirty="0" spc="-180"/>
              <a:t> </a:t>
            </a:r>
            <a:r>
              <a:rPr dirty="0" spc="55"/>
              <a:t>machine </a:t>
            </a:r>
            <a:r>
              <a:rPr dirty="0" spc="-1019"/>
              <a:t> </a:t>
            </a:r>
            <a:r>
              <a:rPr dirty="0" spc="55"/>
              <a:t>through</a:t>
            </a:r>
            <a:r>
              <a:rPr dirty="0" spc="-185"/>
              <a:t> </a:t>
            </a:r>
            <a:r>
              <a:rPr dirty="0" spc="35"/>
              <a:t>retailers</a:t>
            </a:r>
            <a:r>
              <a:rPr dirty="0" spc="-180"/>
              <a:t> </a:t>
            </a:r>
            <a:r>
              <a:rPr dirty="0" spc="75"/>
              <a:t>and</a:t>
            </a:r>
            <a:r>
              <a:rPr dirty="0" spc="-180"/>
              <a:t> </a:t>
            </a:r>
            <a:r>
              <a:rPr dirty="0" spc="-5"/>
              <a:t>by</a:t>
            </a:r>
            <a:r>
              <a:rPr dirty="0" spc="-185"/>
              <a:t> </a:t>
            </a:r>
            <a:r>
              <a:rPr dirty="0" spc="35"/>
              <a:t>qualified</a:t>
            </a:r>
            <a:r>
              <a:rPr dirty="0" spc="-180"/>
              <a:t> </a:t>
            </a:r>
            <a:r>
              <a:rPr dirty="0" spc="35"/>
              <a:t>salespeople.</a:t>
            </a:r>
          </a:p>
          <a:p>
            <a:pPr marL="8031480" marR="107950">
              <a:lnSpc>
                <a:spcPct val="115500"/>
              </a:lnSpc>
            </a:pPr>
            <a:r>
              <a:rPr dirty="0" spc="45"/>
              <a:t>For </a:t>
            </a:r>
            <a:r>
              <a:rPr dirty="0" spc="50"/>
              <a:t>the </a:t>
            </a:r>
            <a:r>
              <a:rPr dirty="0" spc="10"/>
              <a:t>first </a:t>
            </a:r>
            <a:r>
              <a:rPr dirty="0" spc="-25"/>
              <a:t>time, </a:t>
            </a:r>
            <a:r>
              <a:rPr dirty="0" spc="30"/>
              <a:t>small </a:t>
            </a:r>
            <a:r>
              <a:rPr dirty="0" spc="70"/>
              <a:t>companies </a:t>
            </a:r>
            <a:r>
              <a:rPr dirty="0" spc="75"/>
              <a:t>and </a:t>
            </a:r>
            <a:r>
              <a:rPr dirty="0" spc="25"/>
              <a:t>individuals </a:t>
            </a:r>
            <a:r>
              <a:rPr dirty="0" spc="30"/>
              <a:t> </a:t>
            </a:r>
            <a:r>
              <a:rPr dirty="0" spc="50"/>
              <a:t>who</a:t>
            </a:r>
            <a:r>
              <a:rPr dirty="0" spc="-185"/>
              <a:t> </a:t>
            </a:r>
            <a:r>
              <a:rPr dirty="0" spc="35"/>
              <a:t>never</a:t>
            </a:r>
            <a:r>
              <a:rPr dirty="0" spc="-180"/>
              <a:t> </a:t>
            </a:r>
            <a:r>
              <a:rPr dirty="0" spc="50"/>
              <a:t>would</a:t>
            </a:r>
            <a:r>
              <a:rPr dirty="0" spc="-180"/>
              <a:t> </a:t>
            </a:r>
            <a:r>
              <a:rPr dirty="0" spc="5"/>
              <a:t>have</a:t>
            </a:r>
            <a:r>
              <a:rPr dirty="0" spc="-180"/>
              <a:t> </a:t>
            </a:r>
            <a:r>
              <a:rPr dirty="0" spc="35"/>
              <a:t>imagined</a:t>
            </a:r>
            <a:r>
              <a:rPr dirty="0" spc="-180"/>
              <a:t> </a:t>
            </a:r>
            <a:r>
              <a:rPr dirty="0" spc="20"/>
              <a:t>owning</a:t>
            </a:r>
            <a:r>
              <a:rPr dirty="0" spc="-180"/>
              <a:t> </a:t>
            </a:r>
            <a:r>
              <a:rPr dirty="0" spc="10"/>
              <a:t>a</a:t>
            </a:r>
            <a:r>
              <a:rPr dirty="0" spc="-180"/>
              <a:t> </a:t>
            </a:r>
            <a:r>
              <a:rPr dirty="0" spc="20"/>
              <a:t>"personal" </a:t>
            </a:r>
            <a:r>
              <a:rPr dirty="0" spc="-1015"/>
              <a:t> </a:t>
            </a:r>
            <a:r>
              <a:rPr dirty="0" spc="80"/>
              <a:t>computer</a:t>
            </a:r>
            <a:r>
              <a:rPr dirty="0" spc="-180"/>
              <a:t> </a:t>
            </a:r>
            <a:r>
              <a:rPr dirty="0" spc="35"/>
              <a:t>were</a:t>
            </a:r>
            <a:r>
              <a:rPr dirty="0" spc="-180"/>
              <a:t> </a:t>
            </a:r>
            <a:r>
              <a:rPr dirty="0" spc="50"/>
              <a:t>now</a:t>
            </a:r>
            <a:r>
              <a:rPr dirty="0" spc="-175"/>
              <a:t> </a:t>
            </a:r>
            <a:r>
              <a:rPr dirty="0" spc="100"/>
              <a:t>opened</a:t>
            </a:r>
            <a:r>
              <a:rPr dirty="0" spc="-180"/>
              <a:t> </a:t>
            </a:r>
            <a:r>
              <a:rPr dirty="0" spc="65"/>
              <a:t>to</a:t>
            </a:r>
            <a:r>
              <a:rPr dirty="0" spc="-175"/>
              <a:t> </a:t>
            </a:r>
            <a:r>
              <a:rPr dirty="0" spc="50"/>
              <a:t>the</a:t>
            </a:r>
            <a:r>
              <a:rPr dirty="0" spc="-180"/>
              <a:t> </a:t>
            </a:r>
            <a:r>
              <a:rPr dirty="0" spc="80"/>
              <a:t>computer</a:t>
            </a:r>
            <a:r>
              <a:rPr dirty="0" spc="-175"/>
              <a:t> </a:t>
            </a:r>
            <a:r>
              <a:rPr dirty="0" spc="5"/>
              <a:t>world.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7897" rIns="0" bIns="0" rtlCol="0" vert="horz">
            <a:spAutoFit/>
          </a:bodyPr>
          <a:lstStyle/>
          <a:p>
            <a:pPr marL="7215505">
              <a:lnSpc>
                <a:spcPct val="100000"/>
              </a:lnSpc>
              <a:spcBef>
                <a:spcPts val="105"/>
              </a:spcBef>
            </a:pPr>
            <a:r>
              <a:rPr dirty="0" spc="-844"/>
              <a:t>MACINTOSH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0349"/>
            <a:ext cx="7217816" cy="93440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70590" y="3370889"/>
            <a:ext cx="161925" cy="1619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70590" y="5256839"/>
            <a:ext cx="161925" cy="1619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70590" y="6514139"/>
            <a:ext cx="161925" cy="1619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70590" y="9028739"/>
            <a:ext cx="161925" cy="1619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545290" y="1794609"/>
            <a:ext cx="9691370" cy="82137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521334">
              <a:lnSpc>
                <a:spcPct val="100000"/>
              </a:lnSpc>
              <a:spcBef>
                <a:spcPts val="105"/>
              </a:spcBef>
            </a:pPr>
            <a:r>
              <a:rPr dirty="0" sz="4800" spc="-320" b="1">
                <a:solidFill>
                  <a:srgbClr val="FFFFFF"/>
                </a:solidFill>
                <a:latin typeface="Tahoma"/>
                <a:cs typeface="Tahoma"/>
              </a:rPr>
              <a:t>(1984)</a:t>
            </a:r>
            <a:endParaRPr sz="4800">
              <a:latin typeface="Tahoma"/>
              <a:cs typeface="Tahoma"/>
            </a:endParaRPr>
          </a:p>
          <a:p>
            <a:pPr marL="12700" marR="11430" indent="116839">
              <a:lnSpc>
                <a:spcPct val="116199"/>
              </a:lnSpc>
              <a:spcBef>
                <a:spcPts val="4255"/>
              </a:spcBef>
            </a:pPr>
            <a:r>
              <a:rPr dirty="0" sz="3550" spc="5">
                <a:solidFill>
                  <a:srgbClr val="FFFFFF"/>
                </a:solidFill>
                <a:latin typeface="Tahoma"/>
                <a:cs typeface="Tahoma"/>
              </a:rPr>
              <a:t>IBM's</a:t>
            </a:r>
            <a:r>
              <a:rPr dirty="0" sz="355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45">
                <a:solidFill>
                  <a:srgbClr val="FFFFFF"/>
                </a:solidFill>
                <a:latin typeface="Tahoma"/>
                <a:cs typeface="Tahoma"/>
              </a:rPr>
              <a:t>major</a:t>
            </a:r>
            <a:r>
              <a:rPr dirty="0" sz="355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80">
                <a:solidFill>
                  <a:srgbClr val="FFFFFF"/>
                </a:solidFill>
                <a:latin typeface="Tahoma"/>
                <a:cs typeface="Tahoma"/>
              </a:rPr>
              <a:t>competitor</a:t>
            </a:r>
            <a:r>
              <a:rPr dirty="0" sz="355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5">
                <a:solidFill>
                  <a:srgbClr val="FFFFFF"/>
                </a:solidFill>
                <a:latin typeface="Tahoma"/>
                <a:cs typeface="Tahoma"/>
              </a:rPr>
              <a:t>was</a:t>
            </a:r>
            <a:r>
              <a:rPr dirty="0" sz="355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2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55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70">
                <a:solidFill>
                  <a:srgbClr val="FFFFFF"/>
                </a:solidFill>
                <a:latin typeface="Tahoma"/>
                <a:cs typeface="Tahoma"/>
              </a:rPr>
              <a:t>company</a:t>
            </a:r>
            <a:r>
              <a:rPr dirty="0" sz="355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60">
                <a:solidFill>
                  <a:srgbClr val="FFFFFF"/>
                </a:solidFill>
                <a:latin typeface="Tahoma"/>
                <a:cs typeface="Tahoma"/>
              </a:rPr>
              <a:t>lead</a:t>
            </a:r>
            <a:r>
              <a:rPr dirty="0" sz="355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5">
                <a:solidFill>
                  <a:srgbClr val="FFFFFF"/>
                </a:solidFill>
                <a:latin typeface="Tahoma"/>
                <a:cs typeface="Tahoma"/>
              </a:rPr>
              <a:t>by </a:t>
            </a:r>
            <a:r>
              <a:rPr dirty="0" sz="3550" spc="-10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-4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3550" spc="-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3550" spc="7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3550" spc="-14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3550" spc="8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355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-35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dirty="0" sz="3550" spc="15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3550" spc="55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dirty="0" sz="3550" spc="114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3550" spc="-1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550" spc="1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550" spc="-5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dirty="0" sz="355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1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550" spc="114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3550" spc="155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355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-4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3550" spc="-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3550" spc="7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3550" spc="-14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3550" spc="8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355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-605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dirty="0" sz="3550" spc="15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3550" spc="15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dirty="0" sz="3550" spc="6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3550" spc="-409">
                <a:solidFill>
                  <a:srgbClr val="FFFFFF"/>
                </a:solidFill>
                <a:latin typeface="Tahoma"/>
                <a:cs typeface="Tahoma"/>
              </a:rPr>
              <a:t>;</a:t>
            </a:r>
            <a:r>
              <a:rPr dirty="0" sz="355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-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3550" spc="114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3550" spc="8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355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550" spc="150">
                <a:solidFill>
                  <a:srgbClr val="FFFFFF"/>
                </a:solidFill>
                <a:latin typeface="Tahoma"/>
                <a:cs typeface="Tahoma"/>
              </a:rPr>
              <a:t>pp</a:t>
            </a:r>
            <a:r>
              <a:rPr dirty="0" sz="3550" spc="-15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3550" spc="60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dirty="0" sz="3550" spc="100">
                <a:solidFill>
                  <a:srgbClr val="FFFFFF"/>
                </a:solidFill>
                <a:latin typeface="Tahoma"/>
                <a:cs typeface="Tahoma"/>
              </a:rPr>
              <a:t>Computer</a:t>
            </a:r>
            <a:r>
              <a:rPr dirty="0" sz="355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-125">
                <a:solidFill>
                  <a:srgbClr val="FFFFFF"/>
                </a:solidFill>
                <a:latin typeface="Tahoma"/>
                <a:cs typeface="Tahoma"/>
              </a:rPr>
              <a:t>Inc.</a:t>
            </a:r>
            <a:endParaRPr sz="3550">
              <a:latin typeface="Tahoma"/>
              <a:cs typeface="Tahoma"/>
            </a:endParaRPr>
          </a:p>
          <a:p>
            <a:pPr marL="12700" marR="693420">
              <a:lnSpc>
                <a:spcPct val="116199"/>
              </a:lnSpc>
            </a:pPr>
            <a:r>
              <a:rPr dirty="0" sz="3550" spc="-5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355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-40">
                <a:solidFill>
                  <a:srgbClr val="FFFFFF"/>
                </a:solidFill>
                <a:latin typeface="Tahoma"/>
                <a:cs typeface="Tahoma"/>
              </a:rPr>
              <a:t>"Lisa"</a:t>
            </a:r>
            <a:r>
              <a:rPr dirty="0" sz="355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5">
                <a:solidFill>
                  <a:srgbClr val="FFFFFF"/>
                </a:solidFill>
                <a:latin typeface="Tahoma"/>
                <a:cs typeface="Tahoma"/>
              </a:rPr>
              <a:t>was</a:t>
            </a:r>
            <a:r>
              <a:rPr dirty="0" sz="355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65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355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55">
                <a:solidFill>
                  <a:srgbClr val="FFFFFF"/>
                </a:solidFill>
                <a:latin typeface="Tahoma"/>
                <a:cs typeface="Tahoma"/>
              </a:rPr>
              <a:t>result</a:t>
            </a:r>
            <a:r>
              <a:rPr dirty="0" sz="355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45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355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55">
                <a:solidFill>
                  <a:srgbClr val="FFFFFF"/>
                </a:solidFill>
                <a:latin typeface="Tahoma"/>
                <a:cs typeface="Tahoma"/>
              </a:rPr>
              <a:t>their</a:t>
            </a:r>
            <a:r>
              <a:rPr dirty="0" sz="355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45">
                <a:solidFill>
                  <a:srgbClr val="FFFFFF"/>
                </a:solidFill>
                <a:latin typeface="Tahoma"/>
                <a:cs typeface="Tahoma"/>
              </a:rPr>
              <a:t>competitive </a:t>
            </a:r>
            <a:r>
              <a:rPr dirty="0" sz="3550" spc="-10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20">
                <a:solidFill>
                  <a:srgbClr val="FFFFFF"/>
                </a:solidFill>
                <a:latin typeface="Tahoma"/>
                <a:cs typeface="Tahoma"/>
              </a:rPr>
              <a:t>thrust.</a:t>
            </a:r>
            <a:endParaRPr sz="3550">
              <a:latin typeface="Tahoma"/>
              <a:cs typeface="Tahoma"/>
            </a:endParaRPr>
          </a:p>
          <a:p>
            <a:pPr marL="12700" marR="5080">
              <a:lnSpc>
                <a:spcPct val="116199"/>
              </a:lnSpc>
            </a:pPr>
            <a:r>
              <a:rPr dirty="0" sz="3550" spc="-1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dirty="0" sz="355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35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r>
              <a:rPr dirty="0" sz="355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50">
                <a:solidFill>
                  <a:srgbClr val="FFFFFF"/>
                </a:solidFill>
                <a:latin typeface="Tahoma"/>
                <a:cs typeface="Tahoma"/>
              </a:rPr>
              <a:t>differed</a:t>
            </a:r>
            <a:r>
              <a:rPr dirty="0" sz="355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85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dirty="0" sz="355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20">
                <a:solidFill>
                  <a:srgbClr val="FFFFFF"/>
                </a:solidFill>
                <a:latin typeface="Tahoma"/>
                <a:cs typeface="Tahoma"/>
              </a:rPr>
              <a:t>its</a:t>
            </a:r>
            <a:r>
              <a:rPr dirty="0" sz="355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95">
                <a:solidFill>
                  <a:srgbClr val="FFFFFF"/>
                </a:solidFill>
                <a:latin typeface="Tahoma"/>
                <a:cs typeface="Tahoma"/>
              </a:rPr>
              <a:t>predecessors</a:t>
            </a:r>
            <a:r>
              <a:rPr dirty="0" sz="355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5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dirty="0" sz="355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20">
                <a:solidFill>
                  <a:srgbClr val="FFFFFF"/>
                </a:solidFill>
                <a:latin typeface="Tahoma"/>
                <a:cs typeface="Tahoma"/>
              </a:rPr>
              <a:t>its </a:t>
            </a:r>
            <a:r>
              <a:rPr dirty="0" sz="3550" spc="-10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114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3550" spc="6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3550" spc="8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355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15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3550" spc="-65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355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2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55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-175">
                <a:solidFill>
                  <a:srgbClr val="FFFFFF"/>
                </a:solidFill>
                <a:latin typeface="Tahoma"/>
                <a:cs typeface="Tahoma"/>
              </a:rPr>
              <a:t>"</a:t>
            </a:r>
            <a:r>
              <a:rPr dirty="0" sz="3550" spc="155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3550" spc="15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3550" spc="114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3550" spc="6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3550" spc="7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3550" spc="-170">
                <a:solidFill>
                  <a:srgbClr val="FFFFFF"/>
                </a:solidFill>
                <a:latin typeface="Tahoma"/>
                <a:cs typeface="Tahoma"/>
              </a:rPr>
              <a:t>"</a:t>
            </a:r>
            <a:r>
              <a:rPr dirty="0" sz="355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-145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dirty="0" sz="355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-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3550" spc="114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3550" spc="7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3550" spc="12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355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2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55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150">
                <a:solidFill>
                  <a:srgbClr val="FFFFFF"/>
                </a:solidFill>
                <a:latin typeface="Tahoma"/>
                <a:cs typeface="Tahoma"/>
              </a:rPr>
              <a:t>q</a:t>
            </a:r>
            <a:r>
              <a:rPr dirty="0" sz="3550" spc="114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3550" spc="-1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550" spc="-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3550" spc="8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355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-7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3550" spc="15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3550" spc="10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3550" spc="7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3550" spc="-1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550" spc="-11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3550" spc="80">
                <a:solidFill>
                  <a:srgbClr val="FFFFFF"/>
                </a:solidFill>
                <a:latin typeface="Tahoma"/>
                <a:cs typeface="Tahoma"/>
              </a:rPr>
              <a:t>n  </a:t>
            </a:r>
            <a:r>
              <a:rPr dirty="0" sz="3550" spc="100">
                <a:solidFill>
                  <a:srgbClr val="FFFFFF"/>
                </a:solidFill>
                <a:latin typeface="Tahoma"/>
                <a:cs typeface="Tahoma"/>
              </a:rPr>
              <a:t>computer </a:t>
            </a:r>
            <a:r>
              <a:rPr dirty="0" sz="3550" spc="70">
                <a:solidFill>
                  <a:srgbClr val="FFFFFF"/>
                </a:solidFill>
                <a:latin typeface="Tahoma"/>
                <a:cs typeface="Tahoma"/>
              </a:rPr>
              <a:t>instrument </a:t>
            </a:r>
            <a:r>
              <a:rPr dirty="0" sz="3550" spc="-145">
                <a:solidFill>
                  <a:srgbClr val="FFFFFF"/>
                </a:solidFill>
                <a:latin typeface="Tahoma"/>
                <a:cs typeface="Tahoma"/>
              </a:rPr>
              <a:t>- </a:t>
            </a:r>
            <a:r>
              <a:rPr dirty="0" sz="3550" spc="50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dirty="0" sz="3550" spc="40">
                <a:solidFill>
                  <a:srgbClr val="FFFFFF"/>
                </a:solidFill>
                <a:latin typeface="Tahoma"/>
                <a:cs typeface="Tahoma"/>
              </a:rPr>
              <a:t>lieu </a:t>
            </a:r>
            <a:r>
              <a:rPr dirty="0" sz="3550" spc="45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dirty="0" sz="3550" spc="30">
                <a:solidFill>
                  <a:srgbClr val="FFFFFF"/>
                </a:solidFill>
                <a:latin typeface="Tahoma"/>
                <a:cs typeface="Tahoma"/>
              </a:rPr>
              <a:t>manually </a:t>
            </a:r>
            <a:r>
              <a:rPr dirty="0" sz="3550" spc="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>
                <a:solidFill>
                  <a:srgbClr val="FFFFFF"/>
                </a:solidFill>
                <a:latin typeface="Tahoma"/>
                <a:cs typeface="Tahoma"/>
              </a:rPr>
              <a:t>typing</a:t>
            </a:r>
            <a:r>
              <a:rPr dirty="0" sz="355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70">
                <a:solidFill>
                  <a:srgbClr val="FFFFFF"/>
                </a:solidFill>
                <a:latin typeface="Tahoma"/>
                <a:cs typeface="Tahoma"/>
              </a:rPr>
              <a:t>commands.</a:t>
            </a:r>
            <a:endParaRPr sz="3550">
              <a:latin typeface="Tahoma"/>
              <a:cs typeface="Tahoma"/>
            </a:endParaRPr>
          </a:p>
          <a:p>
            <a:pPr marL="12700" marR="217170">
              <a:lnSpc>
                <a:spcPct val="116199"/>
              </a:lnSpc>
            </a:pPr>
            <a:r>
              <a:rPr dirty="0" sz="3550" spc="5">
                <a:solidFill>
                  <a:srgbClr val="FFFFFF"/>
                </a:solidFill>
                <a:latin typeface="Tahoma"/>
                <a:cs typeface="Tahoma"/>
              </a:rPr>
              <a:t>However,</a:t>
            </a:r>
            <a:r>
              <a:rPr dirty="0" sz="355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65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355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70">
                <a:solidFill>
                  <a:srgbClr val="FFFFFF"/>
                </a:solidFill>
                <a:latin typeface="Tahoma"/>
                <a:cs typeface="Tahoma"/>
              </a:rPr>
              <a:t>outrageous</a:t>
            </a:r>
            <a:r>
              <a:rPr dirty="0" sz="355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70">
                <a:solidFill>
                  <a:srgbClr val="FFFFFF"/>
                </a:solidFill>
                <a:latin typeface="Tahoma"/>
                <a:cs typeface="Tahoma"/>
              </a:rPr>
              <a:t>price</a:t>
            </a:r>
            <a:r>
              <a:rPr dirty="0" sz="355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45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355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65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355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30">
                <a:solidFill>
                  <a:srgbClr val="FFFFFF"/>
                </a:solidFill>
                <a:latin typeface="Tahoma"/>
                <a:cs typeface="Tahoma"/>
              </a:rPr>
              <a:t>Lisa</a:t>
            </a:r>
            <a:r>
              <a:rPr dirty="0" sz="355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45">
                <a:solidFill>
                  <a:srgbClr val="FFFFFF"/>
                </a:solidFill>
                <a:latin typeface="Tahoma"/>
                <a:cs typeface="Tahoma"/>
              </a:rPr>
              <a:t>kept </a:t>
            </a:r>
            <a:r>
              <a:rPr dirty="0" sz="3550" spc="-10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-5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dirty="0" sz="355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90">
                <a:solidFill>
                  <a:srgbClr val="FFFFFF"/>
                </a:solidFill>
                <a:latin typeface="Tahoma"/>
                <a:cs typeface="Tahoma"/>
              </a:rPr>
              <a:t>out</a:t>
            </a:r>
            <a:r>
              <a:rPr dirty="0" sz="355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45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355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70">
                <a:solidFill>
                  <a:srgbClr val="FFFFFF"/>
                </a:solidFill>
                <a:latin typeface="Tahoma"/>
                <a:cs typeface="Tahoma"/>
              </a:rPr>
              <a:t>reach</a:t>
            </a:r>
            <a:r>
              <a:rPr dirty="0" sz="355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6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355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35">
                <a:solidFill>
                  <a:srgbClr val="FFFFFF"/>
                </a:solidFill>
                <a:latin typeface="Tahoma"/>
                <a:cs typeface="Tahoma"/>
              </a:rPr>
              <a:t>many</a:t>
            </a:r>
            <a:r>
              <a:rPr dirty="0" sz="355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100">
                <a:solidFill>
                  <a:srgbClr val="FFFFFF"/>
                </a:solidFill>
                <a:latin typeface="Tahoma"/>
                <a:cs typeface="Tahoma"/>
              </a:rPr>
              <a:t>computer</a:t>
            </a:r>
            <a:r>
              <a:rPr dirty="0" sz="355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20">
                <a:solidFill>
                  <a:srgbClr val="FFFFFF"/>
                </a:solidFill>
                <a:latin typeface="Tahoma"/>
                <a:cs typeface="Tahoma"/>
              </a:rPr>
              <a:t>buyers.</a:t>
            </a:r>
            <a:endParaRPr sz="3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7810" rIns="0" bIns="0" rtlCol="0" vert="horz">
            <a:spAutoFit/>
          </a:bodyPr>
          <a:lstStyle/>
          <a:p>
            <a:pPr algn="ctr" marL="7202805">
              <a:lnSpc>
                <a:spcPct val="100000"/>
              </a:lnSpc>
              <a:spcBef>
                <a:spcPts val="2030"/>
              </a:spcBef>
            </a:pPr>
            <a:r>
              <a:rPr dirty="0" spc="-844"/>
              <a:t>MACINTOSH</a:t>
            </a:r>
          </a:p>
          <a:p>
            <a:pPr algn="ctr" marL="7202805">
              <a:lnSpc>
                <a:spcPct val="100000"/>
              </a:lnSpc>
              <a:spcBef>
                <a:spcPts val="1135"/>
              </a:spcBef>
            </a:pPr>
            <a:r>
              <a:rPr dirty="0" sz="4800" spc="-320" b="1">
                <a:latin typeface="Tahoma"/>
                <a:cs typeface="Tahoma"/>
              </a:rPr>
              <a:t>(1984)</a:t>
            </a:r>
            <a:endParaRPr sz="48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0349"/>
            <a:ext cx="7217816" cy="93440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94415" y="3715374"/>
            <a:ext cx="209550" cy="2095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42040" y="6991974"/>
            <a:ext cx="219075" cy="2190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94415" y="8687424"/>
            <a:ext cx="209550" cy="2095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770766" y="3324303"/>
            <a:ext cx="9843770" cy="6616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95"/>
              </a:spcBef>
            </a:pPr>
            <a:r>
              <a:rPr dirty="0" sz="4600" spc="65">
                <a:solidFill>
                  <a:srgbClr val="FFFFFF"/>
                </a:solidFill>
                <a:latin typeface="Tahoma"/>
                <a:cs typeface="Tahoma"/>
              </a:rPr>
              <a:t>Apple's</a:t>
            </a:r>
            <a:r>
              <a:rPr dirty="0" sz="4600" spc="-25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600" spc="80">
                <a:solidFill>
                  <a:srgbClr val="FFFFFF"/>
                </a:solidFill>
                <a:latin typeface="Tahoma"/>
                <a:cs typeface="Tahoma"/>
              </a:rPr>
              <a:t>brainchild</a:t>
            </a:r>
            <a:r>
              <a:rPr dirty="0" sz="4600" spc="-2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600" spc="5">
                <a:solidFill>
                  <a:srgbClr val="FFFFFF"/>
                </a:solidFill>
                <a:latin typeface="Tahoma"/>
                <a:cs typeface="Tahoma"/>
              </a:rPr>
              <a:t>was</a:t>
            </a:r>
            <a:r>
              <a:rPr dirty="0" sz="4600" spc="-2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600" spc="8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4600" spc="-2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600" spc="75">
                <a:solidFill>
                  <a:srgbClr val="FFFFFF"/>
                </a:solidFill>
                <a:latin typeface="Tahoma"/>
                <a:cs typeface="Tahoma"/>
              </a:rPr>
              <a:t>Macintosh. </a:t>
            </a:r>
            <a:r>
              <a:rPr dirty="0" sz="4600" spc="-14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600" spc="20">
                <a:solidFill>
                  <a:srgbClr val="FFFFFF"/>
                </a:solidFill>
                <a:latin typeface="Tahoma"/>
                <a:cs typeface="Tahoma"/>
              </a:rPr>
              <a:t>Like </a:t>
            </a:r>
            <a:r>
              <a:rPr dirty="0" sz="4600" spc="8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4600" spc="-50">
                <a:solidFill>
                  <a:srgbClr val="FFFFFF"/>
                </a:solidFill>
                <a:latin typeface="Tahoma"/>
                <a:cs typeface="Tahoma"/>
              </a:rPr>
              <a:t>Lisa, </a:t>
            </a:r>
            <a:r>
              <a:rPr dirty="0" sz="4600" spc="8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4600" spc="114">
                <a:solidFill>
                  <a:srgbClr val="FFFFFF"/>
                </a:solidFill>
                <a:latin typeface="Tahoma"/>
                <a:cs typeface="Tahoma"/>
              </a:rPr>
              <a:t>Macintosh </a:t>
            </a:r>
            <a:r>
              <a:rPr dirty="0" sz="4600" spc="130">
                <a:solidFill>
                  <a:srgbClr val="FFFFFF"/>
                </a:solidFill>
                <a:latin typeface="Tahoma"/>
                <a:cs typeface="Tahoma"/>
              </a:rPr>
              <a:t>too </a:t>
            </a:r>
            <a:r>
              <a:rPr dirty="0" sz="4600" spc="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600" spc="85">
                <a:solidFill>
                  <a:srgbClr val="FFFFFF"/>
                </a:solidFill>
                <a:latin typeface="Tahoma"/>
                <a:cs typeface="Tahoma"/>
              </a:rPr>
              <a:t>would </a:t>
            </a:r>
            <a:r>
              <a:rPr dirty="0" sz="4600" spc="60">
                <a:solidFill>
                  <a:srgbClr val="FFFFFF"/>
                </a:solidFill>
                <a:latin typeface="Tahoma"/>
                <a:cs typeface="Tahoma"/>
              </a:rPr>
              <a:t>make </a:t>
            </a:r>
            <a:r>
              <a:rPr dirty="0" sz="4600" spc="110">
                <a:solidFill>
                  <a:srgbClr val="FFFFFF"/>
                </a:solidFill>
                <a:latin typeface="Tahoma"/>
                <a:cs typeface="Tahoma"/>
              </a:rPr>
              <a:t>use </a:t>
            </a:r>
            <a:r>
              <a:rPr dirty="0" sz="4600" spc="55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dirty="0" sz="4600" spc="2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dirty="0" sz="4600" spc="40">
                <a:solidFill>
                  <a:srgbClr val="FFFFFF"/>
                </a:solidFill>
                <a:latin typeface="Tahoma"/>
                <a:cs typeface="Tahoma"/>
              </a:rPr>
              <a:t>graphical </a:t>
            </a:r>
            <a:r>
              <a:rPr dirty="0" sz="4600" spc="114">
                <a:solidFill>
                  <a:srgbClr val="FFFFFF"/>
                </a:solidFill>
                <a:latin typeface="Tahoma"/>
                <a:cs typeface="Tahoma"/>
              </a:rPr>
              <a:t>user </a:t>
            </a:r>
            <a:r>
              <a:rPr dirty="0" sz="4600" spc="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600" spc="10">
                <a:solidFill>
                  <a:srgbClr val="FFFFFF"/>
                </a:solidFill>
                <a:latin typeface="Tahoma"/>
                <a:cs typeface="Tahoma"/>
              </a:rPr>
              <a:t>interface.</a:t>
            </a:r>
            <a:endParaRPr sz="4600">
              <a:latin typeface="Tahoma"/>
              <a:cs typeface="Tahoma"/>
            </a:endParaRPr>
          </a:p>
          <a:p>
            <a:pPr marL="76835" marR="437515">
              <a:lnSpc>
                <a:spcPts val="6830"/>
              </a:lnSpc>
              <a:spcBef>
                <a:spcPts val="370"/>
              </a:spcBef>
            </a:pPr>
            <a:r>
              <a:rPr dirty="0" sz="4900" spc="60">
                <a:solidFill>
                  <a:srgbClr val="FFFFFF"/>
                </a:solidFill>
                <a:latin typeface="Tahoma"/>
                <a:cs typeface="Tahoma"/>
              </a:rPr>
              <a:t>Introduced</a:t>
            </a:r>
            <a:r>
              <a:rPr dirty="0" sz="4900" spc="-2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900" spc="7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dirty="0" sz="4900" spc="-2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900" spc="-80">
                <a:solidFill>
                  <a:srgbClr val="FFFFFF"/>
                </a:solidFill>
                <a:latin typeface="Tahoma"/>
                <a:cs typeface="Tahoma"/>
              </a:rPr>
              <a:t>January</a:t>
            </a:r>
            <a:r>
              <a:rPr dirty="0" sz="4900" spc="-2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900" spc="120">
                <a:solidFill>
                  <a:srgbClr val="FFFFFF"/>
                </a:solidFill>
                <a:latin typeface="Tahoma"/>
                <a:cs typeface="Tahoma"/>
              </a:rPr>
              <a:t>1984</a:t>
            </a:r>
            <a:r>
              <a:rPr dirty="0" sz="4900" spc="-2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900" spc="-1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dirty="0" sz="4900" spc="-2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900" spc="5">
                <a:solidFill>
                  <a:srgbClr val="FFFFFF"/>
                </a:solidFill>
                <a:latin typeface="Tahoma"/>
                <a:cs typeface="Tahoma"/>
              </a:rPr>
              <a:t>was </a:t>
            </a:r>
            <a:r>
              <a:rPr dirty="0" sz="4900" spc="-15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900" spc="9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dirty="0" sz="4900" spc="-2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900" spc="90">
                <a:solidFill>
                  <a:srgbClr val="FFFFFF"/>
                </a:solidFill>
                <a:latin typeface="Tahoma"/>
                <a:cs typeface="Tahoma"/>
              </a:rPr>
              <a:t>immediate</a:t>
            </a:r>
            <a:r>
              <a:rPr dirty="0" sz="4900" spc="-2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900" spc="40">
                <a:solidFill>
                  <a:srgbClr val="FFFFFF"/>
                </a:solidFill>
                <a:latin typeface="Tahoma"/>
                <a:cs typeface="Tahoma"/>
              </a:rPr>
              <a:t>success.</a:t>
            </a:r>
            <a:endParaRPr sz="4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4600" spc="-1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4600" spc="-2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600" spc="-5">
                <a:solidFill>
                  <a:srgbClr val="FFFFFF"/>
                </a:solidFill>
                <a:latin typeface="Tahoma"/>
                <a:cs typeface="Tahoma"/>
              </a:rPr>
              <a:t>GUI</a:t>
            </a:r>
            <a:r>
              <a:rPr dirty="0" sz="4600" spc="-2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600" spc="25">
                <a:solidFill>
                  <a:srgbClr val="FFFFFF"/>
                </a:solidFill>
                <a:latin typeface="Tahoma"/>
                <a:cs typeface="Tahoma"/>
              </a:rPr>
              <a:t>(Graphical</a:t>
            </a:r>
            <a:r>
              <a:rPr dirty="0" sz="4600" spc="-2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600" spc="150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r>
              <a:rPr dirty="0" sz="4600" spc="-2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600" spc="-65">
                <a:solidFill>
                  <a:srgbClr val="FFFFFF"/>
                </a:solidFill>
                <a:latin typeface="Tahoma"/>
                <a:cs typeface="Tahoma"/>
              </a:rPr>
              <a:t>Interface)</a:t>
            </a:r>
            <a:endParaRPr sz="4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4600" spc="125">
                <a:solidFill>
                  <a:srgbClr val="FFFFFF"/>
                </a:solidFill>
                <a:latin typeface="Tahoma"/>
                <a:cs typeface="Tahoma"/>
              </a:rPr>
              <a:t>made</a:t>
            </a:r>
            <a:r>
              <a:rPr dirty="0" sz="4600" spc="-2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600" spc="8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4600" spc="-2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600" spc="45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r>
              <a:rPr dirty="0" sz="4600" spc="-2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600" spc="5">
                <a:solidFill>
                  <a:srgbClr val="FFFFFF"/>
                </a:solidFill>
                <a:latin typeface="Tahoma"/>
                <a:cs typeface="Tahoma"/>
              </a:rPr>
              <a:t>easy</a:t>
            </a:r>
            <a:r>
              <a:rPr dirty="0" sz="4600" spc="-2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600" spc="95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4600" spc="-2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600" spc="5">
                <a:solidFill>
                  <a:srgbClr val="FFFFFF"/>
                </a:solidFill>
                <a:latin typeface="Tahoma"/>
                <a:cs typeface="Tahoma"/>
              </a:rPr>
              <a:t>use.</a:t>
            </a:r>
            <a:endParaRPr sz="4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6626" y="749746"/>
            <a:ext cx="5951838" cy="87897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7810" rIns="0" bIns="0" rtlCol="0" vert="horz">
            <a:spAutoFit/>
          </a:bodyPr>
          <a:lstStyle/>
          <a:p>
            <a:pPr algn="ctr" marL="7202805">
              <a:lnSpc>
                <a:spcPct val="100000"/>
              </a:lnSpc>
              <a:spcBef>
                <a:spcPts val="2030"/>
              </a:spcBef>
            </a:pPr>
            <a:r>
              <a:rPr dirty="0" spc="-844"/>
              <a:t>MACINTOSH</a:t>
            </a:r>
          </a:p>
          <a:p>
            <a:pPr algn="ctr" marL="7202805">
              <a:lnSpc>
                <a:spcPct val="100000"/>
              </a:lnSpc>
              <a:spcBef>
                <a:spcPts val="1135"/>
              </a:spcBef>
            </a:pPr>
            <a:r>
              <a:rPr dirty="0" sz="4800" spc="-320" b="1">
                <a:latin typeface="Tahoma"/>
                <a:cs typeface="Tahoma"/>
              </a:rPr>
              <a:t>(1984)</a:t>
            </a:r>
            <a:endParaRPr sz="4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0140" y="3754617"/>
            <a:ext cx="238125" cy="2381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70615" y="9355317"/>
            <a:ext cx="238125" cy="2381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913347" y="3304110"/>
            <a:ext cx="9298305" cy="6547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dirty="0" sz="5250" spc="-1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5250" spc="-2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250" spc="110">
                <a:solidFill>
                  <a:srgbClr val="FFFFFF"/>
                </a:solidFill>
                <a:latin typeface="Tahoma"/>
                <a:cs typeface="Tahoma"/>
              </a:rPr>
              <a:t>Apple</a:t>
            </a:r>
            <a:r>
              <a:rPr dirty="0" sz="5250" spc="-2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250" spc="140">
                <a:solidFill>
                  <a:srgbClr val="FFFFFF"/>
                </a:solidFill>
                <a:latin typeface="Tahoma"/>
                <a:cs typeface="Tahoma"/>
              </a:rPr>
              <a:t>Macintosh</a:t>
            </a:r>
            <a:r>
              <a:rPr dirty="0" sz="5250" spc="-2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250" spc="140">
                <a:solidFill>
                  <a:srgbClr val="FFFFFF"/>
                </a:solidFill>
                <a:latin typeface="Tahoma"/>
                <a:cs typeface="Tahoma"/>
              </a:rPr>
              <a:t>debuts</a:t>
            </a:r>
            <a:r>
              <a:rPr dirty="0" sz="5250" spc="-2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250" spc="80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dirty="0" sz="5250" spc="-16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250" spc="130">
                <a:solidFill>
                  <a:srgbClr val="FFFFFF"/>
                </a:solidFill>
                <a:latin typeface="Tahoma"/>
                <a:cs typeface="Tahoma"/>
              </a:rPr>
              <a:t>1984</a:t>
            </a:r>
            <a:r>
              <a:rPr dirty="0" sz="5250" spc="-34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dirty="0" sz="5250" spc="-2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250" spc="-64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5250" spc="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5250" spc="-2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250" spc="-10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5250" spc="12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5250" spc="2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525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5250" spc="17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5250" spc="15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5250" spc="12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5250" spc="10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5250" spc="-2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250" spc="3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5250" spc="-2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250" spc="10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5250" spc="-1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5250" spc="229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5250" spc="225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5250" spc="-15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5250" spc="12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5250" spc="-470">
                <a:solidFill>
                  <a:srgbClr val="FFFFFF"/>
                </a:solidFill>
                <a:latin typeface="Tahoma"/>
                <a:cs typeface="Tahoma"/>
              </a:rPr>
              <a:t>,  </a:t>
            </a:r>
            <a:r>
              <a:rPr dirty="0" sz="5250" spc="55">
                <a:solidFill>
                  <a:srgbClr val="FFFFFF"/>
                </a:solidFill>
                <a:latin typeface="Tahoma"/>
                <a:cs typeface="Tahoma"/>
              </a:rPr>
              <a:t>graphical</a:t>
            </a:r>
            <a:r>
              <a:rPr dirty="0" sz="5250" spc="-2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250" spc="5">
                <a:solidFill>
                  <a:srgbClr val="FFFFFF"/>
                </a:solidFill>
                <a:latin typeface="Tahoma"/>
                <a:cs typeface="Tahoma"/>
              </a:rPr>
              <a:t>interface,</a:t>
            </a:r>
            <a:r>
              <a:rPr dirty="0" sz="5250" spc="-2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250" spc="125">
                <a:solidFill>
                  <a:srgbClr val="FFFFFF"/>
                </a:solidFill>
                <a:latin typeface="Tahoma"/>
                <a:cs typeface="Tahoma"/>
              </a:rPr>
              <a:t>uses</a:t>
            </a:r>
            <a:r>
              <a:rPr dirty="0" sz="5250" spc="-2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250" spc="95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5250" spc="-2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250" spc="-40">
                <a:solidFill>
                  <a:srgbClr val="FFFFFF"/>
                </a:solidFill>
                <a:latin typeface="Tahoma"/>
                <a:cs typeface="Tahoma"/>
              </a:rPr>
              <a:t>8- </a:t>
            </a:r>
            <a:r>
              <a:rPr dirty="0" sz="5250" spc="-16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250" spc="85">
                <a:solidFill>
                  <a:srgbClr val="FFFFFF"/>
                </a:solidFill>
                <a:latin typeface="Tahoma"/>
                <a:cs typeface="Tahoma"/>
              </a:rPr>
              <a:t>MHz, </a:t>
            </a:r>
            <a:r>
              <a:rPr dirty="0" sz="5250" spc="40">
                <a:solidFill>
                  <a:srgbClr val="FFFFFF"/>
                </a:solidFill>
                <a:latin typeface="Tahoma"/>
                <a:cs typeface="Tahoma"/>
              </a:rPr>
              <a:t>32-bit </a:t>
            </a:r>
            <a:r>
              <a:rPr dirty="0" sz="5250" spc="165">
                <a:solidFill>
                  <a:srgbClr val="FFFFFF"/>
                </a:solidFill>
                <a:latin typeface="Tahoma"/>
                <a:cs typeface="Tahoma"/>
              </a:rPr>
              <a:t>Motorola </a:t>
            </a:r>
            <a:r>
              <a:rPr dirty="0" sz="5250" spc="130">
                <a:solidFill>
                  <a:srgbClr val="FFFFFF"/>
                </a:solidFill>
                <a:latin typeface="Tahoma"/>
                <a:cs typeface="Tahoma"/>
              </a:rPr>
              <a:t>68000 </a:t>
            </a:r>
            <a:r>
              <a:rPr dirty="0" sz="5250" spc="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250" spc="40">
                <a:solidFill>
                  <a:srgbClr val="FFFFFF"/>
                </a:solidFill>
                <a:latin typeface="Tahoma"/>
                <a:cs typeface="Tahoma"/>
              </a:rPr>
              <a:t>CPU, </a:t>
            </a:r>
            <a:r>
              <a:rPr dirty="0" sz="5250" spc="14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dirty="0" sz="5250" spc="100">
                <a:solidFill>
                  <a:srgbClr val="FFFFFF"/>
                </a:solidFill>
                <a:latin typeface="Tahoma"/>
                <a:cs typeface="Tahoma"/>
              </a:rPr>
              <a:t>has </a:t>
            </a:r>
            <a:r>
              <a:rPr dirty="0" sz="5250" spc="3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dirty="0" sz="5250" spc="35">
                <a:solidFill>
                  <a:srgbClr val="FFFFFF"/>
                </a:solidFill>
                <a:latin typeface="Tahoma"/>
                <a:cs typeface="Tahoma"/>
              </a:rPr>
              <a:t>built-in </a:t>
            </a:r>
            <a:r>
              <a:rPr dirty="0" sz="5250" spc="50">
                <a:solidFill>
                  <a:srgbClr val="FFFFFF"/>
                </a:solidFill>
                <a:latin typeface="Tahoma"/>
                <a:cs typeface="Tahoma"/>
              </a:rPr>
              <a:t>9-inch </a:t>
            </a:r>
            <a:r>
              <a:rPr dirty="0" sz="5250" spc="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250" spc="-20">
                <a:solidFill>
                  <a:srgbClr val="FFFFFF"/>
                </a:solidFill>
                <a:latin typeface="Tahoma"/>
                <a:cs typeface="Tahoma"/>
              </a:rPr>
              <a:t>B/W</a:t>
            </a:r>
            <a:r>
              <a:rPr dirty="0" sz="5250" spc="-2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250" spc="55">
                <a:solidFill>
                  <a:srgbClr val="FFFFFF"/>
                </a:solidFill>
                <a:latin typeface="Tahoma"/>
                <a:cs typeface="Tahoma"/>
              </a:rPr>
              <a:t>screen.</a:t>
            </a:r>
            <a:endParaRPr sz="5250">
              <a:latin typeface="Tahoma"/>
              <a:cs typeface="Tahoma"/>
            </a:endParaRPr>
          </a:p>
          <a:p>
            <a:pPr marL="161290">
              <a:lnSpc>
                <a:spcPct val="100000"/>
              </a:lnSpc>
              <a:spcBef>
                <a:spcPts val="1075"/>
              </a:spcBef>
            </a:pPr>
            <a:r>
              <a:rPr dirty="0" sz="5150" spc="110">
                <a:solidFill>
                  <a:srgbClr val="FFFFFF"/>
                </a:solidFill>
                <a:latin typeface="Tahoma"/>
                <a:cs typeface="Tahoma"/>
              </a:rPr>
              <a:t>Cost</a:t>
            </a:r>
            <a:r>
              <a:rPr dirty="0" sz="5150" spc="-3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150" spc="30">
                <a:solidFill>
                  <a:srgbClr val="FFFFFF"/>
                </a:solidFill>
                <a:latin typeface="Tahoma"/>
                <a:cs typeface="Tahoma"/>
              </a:rPr>
              <a:t>$2,495</a:t>
            </a:r>
            <a:endParaRPr sz="5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9050000" cy="10287000"/>
          </a:xfrm>
          <a:custGeom>
            <a:avLst/>
            <a:gdLst/>
            <a:ahLst/>
            <a:cxnLst/>
            <a:rect l="l" t="t" r="r" b="b"/>
            <a:pathLst>
              <a:path w="19050000" h="10287000">
                <a:moveTo>
                  <a:pt x="19050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9050000" y="0"/>
                </a:lnTo>
                <a:lnTo>
                  <a:pt x="19050000" y="10287000"/>
                </a:lnTo>
                <a:close/>
              </a:path>
            </a:pathLst>
          </a:custGeom>
          <a:solidFill>
            <a:srgbClr val="44444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325507"/>
            <a:ext cx="7455534" cy="9639935"/>
            <a:chOff x="0" y="325507"/>
            <a:chExt cx="7455534" cy="96399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30340"/>
              <a:ext cx="7217816" cy="93440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216518" y="325507"/>
              <a:ext cx="238760" cy="9639935"/>
            </a:xfrm>
            <a:custGeom>
              <a:avLst/>
              <a:gdLst/>
              <a:ahLst/>
              <a:cxnLst/>
              <a:rect l="l" t="t" r="r" b="b"/>
              <a:pathLst>
                <a:path w="238759" h="9639935">
                  <a:moveTo>
                    <a:pt x="238572" y="0"/>
                  </a:moveTo>
                  <a:lnTo>
                    <a:pt x="238572" y="9639367"/>
                  </a:lnTo>
                  <a:lnTo>
                    <a:pt x="0" y="9639367"/>
                  </a:lnTo>
                  <a:lnTo>
                    <a:pt x="0" y="0"/>
                  </a:lnTo>
                  <a:lnTo>
                    <a:pt x="2385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7550731" y="323402"/>
            <a:ext cx="11042650" cy="9639935"/>
            <a:chOff x="7550731" y="323402"/>
            <a:chExt cx="11042650" cy="9639935"/>
          </a:xfrm>
        </p:grpSpPr>
        <p:sp>
          <p:nvSpPr>
            <p:cNvPr id="7" name="object 7"/>
            <p:cNvSpPr/>
            <p:nvPr/>
          </p:nvSpPr>
          <p:spPr>
            <a:xfrm>
              <a:off x="7550721" y="323404"/>
              <a:ext cx="11042650" cy="9639935"/>
            </a:xfrm>
            <a:custGeom>
              <a:avLst/>
              <a:gdLst/>
              <a:ahLst/>
              <a:cxnLst/>
              <a:rect l="l" t="t" r="r" b="b"/>
              <a:pathLst>
                <a:path w="11042650" h="9639935">
                  <a:moveTo>
                    <a:pt x="11042536" y="2369934"/>
                  </a:moveTo>
                  <a:lnTo>
                    <a:pt x="238582" y="2369934"/>
                  </a:lnTo>
                  <a:lnTo>
                    <a:pt x="238582" y="0"/>
                  </a:lnTo>
                  <a:lnTo>
                    <a:pt x="0" y="0"/>
                  </a:lnTo>
                  <a:lnTo>
                    <a:pt x="0" y="9639402"/>
                  </a:lnTo>
                  <a:lnTo>
                    <a:pt x="238582" y="9639402"/>
                  </a:lnTo>
                  <a:lnTo>
                    <a:pt x="238582" y="2519413"/>
                  </a:lnTo>
                  <a:lnTo>
                    <a:pt x="11042536" y="2519413"/>
                  </a:lnTo>
                  <a:lnTo>
                    <a:pt x="11042536" y="23699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3935" y="3122572"/>
              <a:ext cx="209550" cy="2095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83935" y="6437272"/>
              <a:ext cx="209550" cy="2095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83935" y="8923297"/>
              <a:ext cx="209550" cy="20955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278341" y="312732"/>
            <a:ext cx="9250680" cy="2219960"/>
          </a:xfrm>
          <a:prstGeom prst="rect"/>
        </p:spPr>
        <p:txBody>
          <a:bodyPr wrap="square" lIns="0" tIns="1498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dirty="0" sz="6300" spc="1770">
                <a:latin typeface="Verdana"/>
                <a:cs typeface="Verdana"/>
              </a:rPr>
              <a:t>ABACUS</a:t>
            </a:r>
            <a:endParaRPr sz="63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dirty="0" sz="6300" spc="1810">
                <a:latin typeface="Verdana"/>
                <a:cs typeface="Verdana"/>
              </a:rPr>
              <a:t>4th</a:t>
            </a:r>
            <a:r>
              <a:rPr dirty="0" sz="6300" spc="340">
                <a:latin typeface="Verdana"/>
                <a:cs typeface="Verdana"/>
              </a:rPr>
              <a:t> </a:t>
            </a:r>
            <a:r>
              <a:rPr dirty="0" sz="6300" spc="1685">
                <a:latin typeface="Verdana"/>
                <a:cs typeface="Verdana"/>
              </a:rPr>
              <a:t>Century</a:t>
            </a:r>
            <a:r>
              <a:rPr dirty="0" sz="6300" spc="340">
                <a:latin typeface="Verdana"/>
                <a:cs typeface="Verdana"/>
              </a:rPr>
              <a:t> </a:t>
            </a:r>
            <a:r>
              <a:rPr dirty="0" sz="6300" spc="1220">
                <a:latin typeface="Verdana"/>
                <a:cs typeface="Verdana"/>
              </a:rPr>
              <a:t>B.C</a:t>
            </a:r>
            <a:endParaRPr sz="63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60134" y="2714680"/>
            <a:ext cx="9100185" cy="6654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5700"/>
              </a:lnSpc>
              <a:spcBef>
                <a:spcPts val="100"/>
              </a:spcBef>
            </a:pPr>
            <a:r>
              <a:rPr dirty="0" sz="4700" spc="-2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47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700" spc="10">
                <a:solidFill>
                  <a:srgbClr val="FFFFFF"/>
                </a:solidFill>
                <a:latin typeface="Tahoma"/>
                <a:cs typeface="Tahoma"/>
              </a:rPr>
              <a:t>abacus,</a:t>
            </a:r>
            <a:r>
              <a:rPr dirty="0" sz="4700" spc="15">
                <a:solidFill>
                  <a:srgbClr val="FFFFFF"/>
                </a:solidFill>
                <a:latin typeface="Tahoma"/>
                <a:cs typeface="Tahoma"/>
              </a:rPr>
              <a:t> a</a:t>
            </a:r>
            <a:r>
              <a:rPr dirty="0" sz="47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700" spc="85">
                <a:solidFill>
                  <a:srgbClr val="FFFFFF"/>
                </a:solidFill>
                <a:latin typeface="Tahoma"/>
                <a:cs typeface="Tahoma"/>
              </a:rPr>
              <a:t>simple  </a:t>
            </a:r>
            <a:r>
              <a:rPr dirty="0" sz="4700" spc="60">
                <a:solidFill>
                  <a:srgbClr val="FFFFFF"/>
                </a:solidFill>
                <a:latin typeface="Tahoma"/>
                <a:cs typeface="Tahoma"/>
              </a:rPr>
              <a:t>counting </a:t>
            </a:r>
            <a:r>
              <a:rPr dirty="0" sz="4700" spc="-14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700" spc="-60">
                <a:solidFill>
                  <a:srgbClr val="FFFFFF"/>
                </a:solidFill>
                <a:latin typeface="Tahoma"/>
                <a:cs typeface="Tahoma"/>
              </a:rPr>
              <a:t>aid, </a:t>
            </a:r>
            <a:r>
              <a:rPr dirty="0" sz="4700" spc="5">
                <a:solidFill>
                  <a:srgbClr val="FFFFFF"/>
                </a:solidFill>
                <a:latin typeface="Tahoma"/>
                <a:cs typeface="Tahoma"/>
              </a:rPr>
              <a:t>may </a:t>
            </a:r>
            <a:r>
              <a:rPr dirty="0" sz="4700" spc="15">
                <a:solidFill>
                  <a:srgbClr val="FFFFFF"/>
                </a:solidFill>
                <a:latin typeface="Tahoma"/>
                <a:cs typeface="Tahoma"/>
              </a:rPr>
              <a:t>have </a:t>
            </a:r>
            <a:r>
              <a:rPr dirty="0" sz="4700" spc="130">
                <a:solidFill>
                  <a:srgbClr val="FFFFFF"/>
                </a:solidFill>
                <a:latin typeface="Tahoma"/>
                <a:cs typeface="Tahoma"/>
              </a:rPr>
              <a:t>been </a:t>
            </a:r>
            <a:r>
              <a:rPr dirty="0" sz="4700" spc="55">
                <a:solidFill>
                  <a:srgbClr val="FFFFFF"/>
                </a:solidFill>
                <a:latin typeface="Tahoma"/>
                <a:cs typeface="Tahoma"/>
              </a:rPr>
              <a:t>invented </a:t>
            </a:r>
            <a:r>
              <a:rPr dirty="0" sz="4700" spc="65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dirty="0" sz="4700" spc="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700" spc="50">
                <a:solidFill>
                  <a:srgbClr val="FFFFFF"/>
                </a:solidFill>
                <a:latin typeface="Tahoma"/>
                <a:cs typeface="Tahoma"/>
              </a:rPr>
              <a:t>Babylonia</a:t>
            </a:r>
            <a:r>
              <a:rPr dirty="0" sz="4700" spc="-2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700" spc="-525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dirty="0" sz="4700" spc="-2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700" spc="75">
                <a:solidFill>
                  <a:srgbClr val="FFFFFF"/>
                </a:solidFill>
                <a:latin typeface="Tahoma"/>
                <a:cs typeface="Tahoma"/>
              </a:rPr>
              <a:t>now</a:t>
            </a:r>
            <a:r>
              <a:rPr dirty="0" sz="4700" spc="-2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700" spc="-155">
                <a:solidFill>
                  <a:srgbClr val="FFFFFF"/>
                </a:solidFill>
                <a:latin typeface="Tahoma"/>
                <a:cs typeface="Tahoma"/>
              </a:rPr>
              <a:t>Iraq)</a:t>
            </a:r>
            <a:r>
              <a:rPr dirty="0" sz="4700" spc="-2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700" spc="65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dirty="0" sz="4700" spc="-2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700" spc="75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4700" spc="-2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700" spc="80">
                <a:solidFill>
                  <a:srgbClr val="FFFFFF"/>
                </a:solidFill>
                <a:latin typeface="Tahoma"/>
                <a:cs typeface="Tahoma"/>
              </a:rPr>
              <a:t>fourth </a:t>
            </a:r>
            <a:r>
              <a:rPr dirty="0" sz="4700" spc="-14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700" spc="50">
                <a:solidFill>
                  <a:srgbClr val="FFFFFF"/>
                </a:solidFill>
                <a:latin typeface="Tahoma"/>
                <a:cs typeface="Tahoma"/>
              </a:rPr>
              <a:t>century</a:t>
            </a:r>
            <a:r>
              <a:rPr dirty="0" sz="4700" spc="-2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700" spc="-95">
                <a:solidFill>
                  <a:srgbClr val="FFFFFF"/>
                </a:solidFill>
                <a:latin typeface="Tahoma"/>
                <a:cs typeface="Tahoma"/>
              </a:rPr>
              <a:t>B.C.</a:t>
            </a:r>
            <a:endParaRPr sz="4700">
              <a:latin typeface="Tahoma"/>
              <a:cs typeface="Tahoma"/>
            </a:endParaRPr>
          </a:p>
          <a:p>
            <a:pPr marL="12700" marR="260985">
              <a:lnSpc>
                <a:spcPct val="115700"/>
              </a:lnSpc>
            </a:pPr>
            <a:r>
              <a:rPr dirty="0" sz="4700" spc="-25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dirty="0" sz="4700" spc="-2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700" spc="35">
                <a:solidFill>
                  <a:srgbClr val="FFFFFF"/>
                </a:solidFill>
                <a:latin typeface="Tahoma"/>
                <a:cs typeface="Tahoma"/>
              </a:rPr>
              <a:t>device</a:t>
            </a:r>
            <a:r>
              <a:rPr dirty="0" sz="4700" spc="-2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700" spc="25">
                <a:solidFill>
                  <a:srgbClr val="FFFFFF"/>
                </a:solidFill>
                <a:latin typeface="Tahoma"/>
                <a:cs typeface="Tahoma"/>
              </a:rPr>
              <a:t>allows</a:t>
            </a:r>
            <a:r>
              <a:rPr dirty="0" sz="4700" spc="-2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700" spc="105">
                <a:solidFill>
                  <a:srgbClr val="FFFFFF"/>
                </a:solidFill>
                <a:latin typeface="Tahoma"/>
                <a:cs typeface="Tahoma"/>
              </a:rPr>
              <a:t>users</a:t>
            </a:r>
            <a:r>
              <a:rPr dirty="0" sz="4700" spc="-2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700" spc="95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4700" spc="-2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700" spc="55">
                <a:solidFill>
                  <a:srgbClr val="FFFFFF"/>
                </a:solidFill>
                <a:latin typeface="Tahoma"/>
                <a:cs typeface="Tahoma"/>
              </a:rPr>
              <a:t>make </a:t>
            </a:r>
            <a:r>
              <a:rPr dirty="0" sz="4700" spc="-14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700" spc="95">
                <a:solidFill>
                  <a:srgbClr val="FFFFFF"/>
                </a:solidFill>
                <a:latin typeface="Tahoma"/>
                <a:cs typeface="Tahoma"/>
              </a:rPr>
              <a:t>computations </a:t>
            </a:r>
            <a:r>
              <a:rPr dirty="0" sz="4700" spc="40">
                <a:solidFill>
                  <a:srgbClr val="FFFFFF"/>
                </a:solidFill>
                <a:latin typeface="Tahoma"/>
                <a:cs typeface="Tahoma"/>
              </a:rPr>
              <a:t>using </a:t>
            </a:r>
            <a:r>
              <a:rPr dirty="0" sz="4700" spc="15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dirty="0" sz="4700" spc="40">
                <a:solidFill>
                  <a:srgbClr val="FFFFFF"/>
                </a:solidFill>
                <a:latin typeface="Tahoma"/>
                <a:cs typeface="Tahoma"/>
              </a:rPr>
              <a:t>system </a:t>
            </a:r>
            <a:r>
              <a:rPr dirty="0" sz="4700" spc="5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dirty="0" sz="4700" spc="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700" spc="30">
                <a:solidFill>
                  <a:srgbClr val="FFFFFF"/>
                </a:solidFill>
                <a:latin typeface="Tahoma"/>
                <a:cs typeface="Tahoma"/>
              </a:rPr>
              <a:t>sliding</a:t>
            </a:r>
            <a:r>
              <a:rPr dirty="0" sz="4700" spc="-2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700" spc="114">
                <a:solidFill>
                  <a:srgbClr val="FFFFFF"/>
                </a:solidFill>
                <a:latin typeface="Tahoma"/>
                <a:cs typeface="Tahoma"/>
              </a:rPr>
              <a:t>beads</a:t>
            </a:r>
            <a:r>
              <a:rPr dirty="0" sz="4700" spc="-2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700" spc="70">
                <a:solidFill>
                  <a:srgbClr val="FFFFFF"/>
                </a:solidFill>
                <a:latin typeface="Tahoma"/>
                <a:cs typeface="Tahoma"/>
              </a:rPr>
              <a:t>arranged</a:t>
            </a:r>
            <a:r>
              <a:rPr dirty="0" sz="4700" spc="-2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700" spc="165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dirty="0" sz="4700" spc="-2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700" spc="1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4700" spc="-2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700" spc="-40">
                <a:solidFill>
                  <a:srgbClr val="FFFFFF"/>
                </a:solidFill>
                <a:latin typeface="Tahoma"/>
                <a:cs typeface="Tahoma"/>
              </a:rPr>
              <a:t>rack. </a:t>
            </a:r>
            <a:r>
              <a:rPr dirty="0" sz="4700" spc="-14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700" spc="114">
                <a:solidFill>
                  <a:srgbClr val="FFFFFF"/>
                </a:solidFill>
                <a:latin typeface="Tahoma"/>
                <a:cs typeface="Tahoma"/>
              </a:rPr>
              <a:t>Considered</a:t>
            </a:r>
            <a:r>
              <a:rPr dirty="0" sz="4700" spc="-2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700" spc="75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4700" spc="-2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700" spc="20">
                <a:solidFill>
                  <a:srgbClr val="FFFFFF"/>
                </a:solidFill>
                <a:latin typeface="Tahoma"/>
                <a:cs typeface="Tahoma"/>
              </a:rPr>
              <a:t>first</a:t>
            </a:r>
            <a:r>
              <a:rPr dirty="0" sz="4700" spc="-2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700" spc="75">
                <a:solidFill>
                  <a:srgbClr val="FFFFFF"/>
                </a:solidFill>
                <a:latin typeface="Tahoma"/>
                <a:cs typeface="Tahoma"/>
              </a:rPr>
              <a:t>computer.</a:t>
            </a:r>
            <a:endParaRPr sz="4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3256915">
              <a:lnSpc>
                <a:spcPct val="100000"/>
              </a:lnSpc>
              <a:spcBef>
                <a:spcPts val="120"/>
              </a:spcBef>
            </a:pPr>
            <a:r>
              <a:rPr dirty="0" spc="675"/>
              <a:t>First</a:t>
            </a:r>
            <a:r>
              <a:rPr dirty="0" spc="-165"/>
              <a:t> </a:t>
            </a:r>
            <a:r>
              <a:rPr dirty="0" spc="20"/>
              <a:t>Computer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3031" y="6975754"/>
            <a:ext cx="2868930" cy="10642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800" spc="2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6800" spc="-85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dirty="0" sz="6800" spc="52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6800" spc="535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6800" spc="-24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6800" spc="22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6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30985" y="219768"/>
            <a:ext cx="219075" cy="9773285"/>
          </a:xfrm>
          <a:custGeom>
            <a:avLst/>
            <a:gdLst/>
            <a:ahLst/>
            <a:cxnLst/>
            <a:rect l="l" t="t" r="r" b="b"/>
            <a:pathLst>
              <a:path w="219075" h="9773285">
                <a:moveTo>
                  <a:pt x="0" y="9772749"/>
                </a:moveTo>
                <a:lnTo>
                  <a:pt x="0" y="0"/>
                </a:lnTo>
                <a:lnTo>
                  <a:pt x="218777" y="0"/>
                </a:lnTo>
                <a:lnTo>
                  <a:pt x="218777" y="9772749"/>
                </a:lnTo>
                <a:lnTo>
                  <a:pt x="0" y="9772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58219" y="137931"/>
            <a:ext cx="228600" cy="9754235"/>
          </a:xfrm>
          <a:custGeom>
            <a:avLst/>
            <a:gdLst/>
            <a:ahLst/>
            <a:cxnLst/>
            <a:rect l="l" t="t" r="r" b="b"/>
            <a:pathLst>
              <a:path w="228600" h="9754235">
                <a:moveTo>
                  <a:pt x="0" y="9753701"/>
                </a:moveTo>
                <a:lnTo>
                  <a:pt x="0" y="0"/>
                </a:lnTo>
                <a:lnTo>
                  <a:pt x="228600" y="0"/>
                </a:lnTo>
                <a:lnTo>
                  <a:pt x="228600" y="9753701"/>
                </a:lnTo>
                <a:lnTo>
                  <a:pt x="0" y="9753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98646" y="447822"/>
            <a:ext cx="6810375" cy="218821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7000" spc="955">
                <a:latin typeface="Calibri"/>
                <a:cs typeface="Calibri"/>
              </a:rPr>
              <a:t>ABACUS</a:t>
            </a:r>
            <a:endParaRPr sz="7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dirty="0" sz="7000" spc="370">
                <a:latin typeface="Calibri"/>
                <a:cs typeface="Calibri"/>
              </a:rPr>
              <a:t>4th</a:t>
            </a:r>
            <a:r>
              <a:rPr dirty="0" sz="7000" spc="130">
                <a:latin typeface="Calibri"/>
                <a:cs typeface="Calibri"/>
              </a:rPr>
              <a:t> </a:t>
            </a:r>
            <a:r>
              <a:rPr dirty="0" sz="7000" spc="700">
                <a:latin typeface="Calibri"/>
                <a:cs typeface="Calibri"/>
              </a:rPr>
              <a:t>Century</a:t>
            </a:r>
            <a:r>
              <a:rPr dirty="0" sz="7000" spc="130">
                <a:latin typeface="Calibri"/>
                <a:cs typeface="Calibri"/>
              </a:rPr>
              <a:t> </a:t>
            </a:r>
            <a:r>
              <a:rPr dirty="0" sz="7000" spc="810">
                <a:latin typeface="Calibri"/>
                <a:cs typeface="Calibri"/>
              </a:rPr>
              <a:t>B.C</a:t>
            </a:r>
            <a:endParaRPr sz="7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2332" y="3275682"/>
            <a:ext cx="219075" cy="2190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32332" y="7561932"/>
            <a:ext cx="219075" cy="2190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24010" y="2862322"/>
            <a:ext cx="9812655" cy="6883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59385">
              <a:lnSpc>
                <a:spcPct val="115999"/>
              </a:lnSpc>
              <a:spcBef>
                <a:spcPts val="95"/>
              </a:spcBef>
            </a:pPr>
            <a:r>
              <a:rPr dirty="0" sz="4850" spc="-59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4850" spc="15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4850" spc="-2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850" spc="114">
                <a:solidFill>
                  <a:srgbClr val="FFFFFF"/>
                </a:solidFill>
                <a:latin typeface="Tahoma"/>
                <a:cs typeface="Tahoma"/>
              </a:rPr>
              <a:t>1642</a:t>
            </a:r>
            <a:r>
              <a:rPr dirty="0" sz="4850" spc="-43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dirty="0" sz="4850" spc="-2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850" spc="-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4850" spc="15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4850" spc="10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4850" spc="-2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850" spc="-10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4850" spc="13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4850" spc="10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4850" spc="15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4850" spc="6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4850" spc="155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4850" spc="-2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850" spc="20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4850" spc="1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4850" spc="-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4850" spc="15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4850" spc="10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4850" spc="20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4850" spc="1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4850" spc="-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4850" spc="-2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4850" spc="6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4850" spc="-2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4850" spc="1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4850" spc="110">
                <a:solidFill>
                  <a:srgbClr val="FFFFFF"/>
                </a:solidFill>
                <a:latin typeface="Tahoma"/>
                <a:cs typeface="Tahoma"/>
              </a:rPr>
              <a:t>n  </a:t>
            </a:r>
            <a:r>
              <a:rPr dirty="0" sz="4850" spc="125">
                <a:solidFill>
                  <a:srgbClr val="FFFFFF"/>
                </a:solidFill>
                <a:latin typeface="Tahoma"/>
                <a:cs typeface="Tahoma"/>
              </a:rPr>
              <a:t>and philosopher </a:t>
            </a:r>
            <a:r>
              <a:rPr dirty="0" sz="4850" spc="60">
                <a:solidFill>
                  <a:srgbClr val="FFFFFF"/>
                </a:solidFill>
                <a:latin typeface="Tahoma"/>
                <a:cs typeface="Tahoma"/>
              </a:rPr>
              <a:t>Blaise </a:t>
            </a:r>
            <a:r>
              <a:rPr dirty="0" sz="4850" spc="55">
                <a:solidFill>
                  <a:srgbClr val="FFFFFF"/>
                </a:solidFill>
                <a:latin typeface="Tahoma"/>
                <a:cs typeface="Tahoma"/>
              </a:rPr>
              <a:t>Pascal </a:t>
            </a:r>
            <a:r>
              <a:rPr dirty="0" sz="4850" spc="60">
                <a:solidFill>
                  <a:srgbClr val="FFFFFF"/>
                </a:solidFill>
                <a:latin typeface="Tahoma"/>
                <a:cs typeface="Tahoma"/>
              </a:rPr>
              <a:t> invented </a:t>
            </a:r>
            <a:r>
              <a:rPr dirty="0" sz="4850" spc="20">
                <a:solidFill>
                  <a:srgbClr val="FFFFFF"/>
                </a:solidFill>
                <a:latin typeface="Tahoma"/>
                <a:cs typeface="Tahoma"/>
              </a:rPr>
              <a:t>a calculating </a:t>
            </a:r>
            <a:r>
              <a:rPr dirty="0" sz="4850" spc="40">
                <a:solidFill>
                  <a:srgbClr val="FFFFFF"/>
                </a:solidFill>
                <a:latin typeface="Tahoma"/>
                <a:cs typeface="Tahoma"/>
              </a:rPr>
              <a:t>device that </a:t>
            </a:r>
            <a:r>
              <a:rPr dirty="0" sz="4850" spc="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850" spc="85">
                <a:solidFill>
                  <a:srgbClr val="FFFFFF"/>
                </a:solidFill>
                <a:latin typeface="Tahoma"/>
                <a:cs typeface="Tahoma"/>
              </a:rPr>
              <a:t>would </a:t>
            </a:r>
            <a:r>
              <a:rPr dirty="0" sz="4850" spc="140">
                <a:solidFill>
                  <a:srgbClr val="FFFFFF"/>
                </a:solidFill>
                <a:latin typeface="Tahoma"/>
                <a:cs typeface="Tahoma"/>
              </a:rPr>
              <a:t>come </a:t>
            </a:r>
            <a:r>
              <a:rPr dirty="0" sz="4850" spc="10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dirty="0" sz="4850" spc="155">
                <a:solidFill>
                  <a:srgbClr val="FFFFFF"/>
                </a:solidFill>
                <a:latin typeface="Tahoma"/>
                <a:cs typeface="Tahoma"/>
              </a:rPr>
              <a:t>be </a:t>
            </a:r>
            <a:r>
              <a:rPr dirty="0" sz="4850" spc="55">
                <a:solidFill>
                  <a:srgbClr val="FFFFFF"/>
                </a:solidFill>
                <a:latin typeface="Tahoma"/>
                <a:cs typeface="Tahoma"/>
              </a:rPr>
              <a:t>called </a:t>
            </a:r>
            <a:r>
              <a:rPr dirty="0" sz="4850" spc="85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4850" spc="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850" spc="20">
                <a:solidFill>
                  <a:srgbClr val="FFFFFF"/>
                </a:solidFill>
                <a:latin typeface="Tahoma"/>
                <a:cs typeface="Tahoma"/>
              </a:rPr>
              <a:t>"Adding</a:t>
            </a:r>
            <a:r>
              <a:rPr dirty="0" sz="4850" spc="-2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850" spc="40">
                <a:solidFill>
                  <a:srgbClr val="FFFFFF"/>
                </a:solidFill>
                <a:latin typeface="Tahoma"/>
                <a:cs typeface="Tahoma"/>
              </a:rPr>
              <a:t>Machine".</a:t>
            </a:r>
            <a:endParaRPr sz="4850">
              <a:latin typeface="Tahoma"/>
              <a:cs typeface="Tahoma"/>
            </a:endParaRPr>
          </a:p>
          <a:p>
            <a:pPr marL="12700" marR="1715135">
              <a:lnSpc>
                <a:spcPts val="6750"/>
              </a:lnSpc>
              <a:spcBef>
                <a:spcPts val="180"/>
              </a:spcBef>
            </a:pPr>
            <a:r>
              <a:rPr dirty="0" sz="4850" spc="175">
                <a:solidFill>
                  <a:srgbClr val="FFFFFF"/>
                </a:solidFill>
                <a:latin typeface="Tahoma"/>
                <a:cs typeface="Tahoma"/>
              </a:rPr>
              <a:t>One </a:t>
            </a:r>
            <a:r>
              <a:rPr dirty="0" sz="4850" spc="55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dirty="0" sz="4850" spc="85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4850" spc="20">
                <a:solidFill>
                  <a:srgbClr val="FFFFFF"/>
                </a:solidFill>
                <a:latin typeface="Tahoma"/>
                <a:cs typeface="Tahoma"/>
              </a:rPr>
              <a:t>first </a:t>
            </a:r>
            <a:r>
              <a:rPr dirty="0" sz="4850" spc="125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dirty="0" sz="4850" spc="50">
                <a:solidFill>
                  <a:srgbClr val="FFFFFF"/>
                </a:solidFill>
                <a:latin typeface="Tahoma"/>
                <a:cs typeface="Tahoma"/>
              </a:rPr>
              <a:t>earliest </a:t>
            </a:r>
            <a:r>
              <a:rPr dirty="0" sz="4850" spc="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850" spc="70">
                <a:solidFill>
                  <a:srgbClr val="FFFFFF"/>
                </a:solidFill>
                <a:latin typeface="Tahoma"/>
                <a:cs typeface="Tahoma"/>
              </a:rPr>
              <a:t>mechanical </a:t>
            </a:r>
            <a:r>
              <a:rPr dirty="0" sz="4850" spc="50">
                <a:solidFill>
                  <a:srgbClr val="FFFFFF"/>
                </a:solidFill>
                <a:latin typeface="Tahoma"/>
                <a:cs typeface="Tahoma"/>
              </a:rPr>
              <a:t>devices </a:t>
            </a:r>
            <a:r>
              <a:rPr dirty="0" sz="4850" spc="135">
                <a:solidFill>
                  <a:srgbClr val="FFFFFF"/>
                </a:solidFill>
                <a:latin typeface="Tahoma"/>
                <a:cs typeface="Tahoma"/>
              </a:rPr>
              <a:t>used </a:t>
            </a:r>
            <a:r>
              <a:rPr dirty="0" sz="4850" spc="80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dirty="0" sz="4850" spc="-15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850" spc="20">
                <a:solidFill>
                  <a:srgbClr val="FFFFFF"/>
                </a:solidFill>
                <a:latin typeface="Tahoma"/>
                <a:cs typeface="Tahoma"/>
              </a:rPr>
              <a:t>calculating</a:t>
            </a:r>
            <a:r>
              <a:rPr dirty="0" sz="4850" spc="-2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850" spc="5">
                <a:solidFill>
                  <a:srgbClr val="FFFFFF"/>
                </a:solidFill>
                <a:latin typeface="Tahoma"/>
                <a:cs typeface="Tahoma"/>
              </a:rPr>
              <a:t>was</a:t>
            </a:r>
            <a:r>
              <a:rPr dirty="0" sz="4850" spc="-2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850" spc="85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4850" spc="-2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850" spc="25">
                <a:solidFill>
                  <a:srgbClr val="FFFFFF"/>
                </a:solidFill>
                <a:latin typeface="Tahoma"/>
                <a:cs typeface="Tahoma"/>
              </a:rPr>
              <a:t>Pascaline.</a:t>
            </a:r>
            <a:endParaRPr sz="485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43375"/>
            <a:ext cx="6924690" cy="98012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8338" y="0"/>
            <a:ext cx="5746750" cy="255841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648335" marR="5080" indent="-636270">
              <a:lnSpc>
                <a:spcPct val="117000"/>
              </a:lnSpc>
              <a:spcBef>
                <a:spcPts val="95"/>
              </a:spcBef>
            </a:pPr>
            <a:r>
              <a:rPr dirty="0" sz="7100" spc="-340"/>
              <a:t>B</a:t>
            </a:r>
            <a:r>
              <a:rPr dirty="0" sz="7100" spc="-315"/>
              <a:t>L</a:t>
            </a:r>
            <a:r>
              <a:rPr dirty="0" sz="7100" spc="30"/>
              <a:t>A</a:t>
            </a:r>
            <a:r>
              <a:rPr dirty="0" sz="7100" spc="-1100"/>
              <a:t>I</a:t>
            </a:r>
            <a:r>
              <a:rPr dirty="0" sz="7100" spc="-545"/>
              <a:t>S</a:t>
            </a:r>
            <a:r>
              <a:rPr dirty="0" sz="7100" spc="-295"/>
              <a:t>E</a:t>
            </a:r>
            <a:r>
              <a:rPr dirty="0" sz="7100" spc="-80"/>
              <a:t> </a:t>
            </a:r>
            <a:r>
              <a:rPr dirty="0" sz="7100" spc="-125"/>
              <a:t>P</a:t>
            </a:r>
            <a:r>
              <a:rPr dirty="0" sz="7100" spc="30"/>
              <a:t>A</a:t>
            </a:r>
            <a:r>
              <a:rPr dirty="0" sz="7100" spc="-545"/>
              <a:t>S</a:t>
            </a:r>
            <a:r>
              <a:rPr dirty="0" sz="7100" spc="-420"/>
              <a:t>C</a:t>
            </a:r>
            <a:r>
              <a:rPr dirty="0" sz="7100" spc="30"/>
              <a:t>A</a:t>
            </a:r>
            <a:r>
              <a:rPr dirty="0" sz="7100" spc="-235"/>
              <a:t>L  </a:t>
            </a:r>
            <a:r>
              <a:rPr dirty="0" sz="7100" spc="-135"/>
              <a:t>(</a:t>
            </a:r>
            <a:r>
              <a:rPr dirty="0" sz="7100" spc="-2065"/>
              <a:t>1</a:t>
            </a:r>
            <a:r>
              <a:rPr dirty="0" sz="7100" spc="-315"/>
              <a:t>6</a:t>
            </a:r>
            <a:r>
              <a:rPr dirty="0" sz="7100" spc="-484"/>
              <a:t>2</a:t>
            </a:r>
            <a:r>
              <a:rPr dirty="0" sz="7100" spc="-555"/>
              <a:t>3</a:t>
            </a:r>
            <a:r>
              <a:rPr dirty="0" sz="7100" spc="-80"/>
              <a:t> </a:t>
            </a:r>
            <a:r>
              <a:rPr dirty="0" sz="7100" spc="900"/>
              <a:t>-</a:t>
            </a:r>
            <a:r>
              <a:rPr dirty="0" sz="7100" spc="-80"/>
              <a:t> </a:t>
            </a:r>
            <a:r>
              <a:rPr dirty="0" sz="7100" spc="-2065"/>
              <a:t>1</a:t>
            </a:r>
            <a:r>
              <a:rPr dirty="0" sz="7100" spc="-315"/>
              <a:t>66</a:t>
            </a:r>
            <a:r>
              <a:rPr dirty="0" sz="7100" spc="-484"/>
              <a:t>2</a:t>
            </a:r>
            <a:r>
              <a:rPr dirty="0" sz="7100" spc="-350"/>
              <a:t>)</a:t>
            </a:r>
            <a:endParaRPr sz="7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31568" y="3593144"/>
            <a:ext cx="166630" cy="16663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31568" y="7342327"/>
            <a:ext cx="166630" cy="16663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428718" y="3282341"/>
            <a:ext cx="10169525" cy="6274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61594" indent="117475">
              <a:lnSpc>
                <a:spcPct val="115500"/>
              </a:lnSpc>
              <a:spcBef>
                <a:spcPts val="95"/>
              </a:spcBef>
            </a:pPr>
            <a:r>
              <a:rPr dirty="0" sz="3550" spc="15">
                <a:solidFill>
                  <a:srgbClr val="FFFFFF"/>
                </a:solidFill>
                <a:latin typeface="Tahoma"/>
                <a:cs typeface="Tahoma"/>
              </a:rPr>
              <a:t>Originally</a:t>
            </a:r>
            <a:r>
              <a:rPr dirty="0" sz="3550" spc="-1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50">
                <a:solidFill>
                  <a:srgbClr val="FFFFFF"/>
                </a:solidFill>
                <a:latin typeface="Tahoma"/>
                <a:cs typeface="Tahoma"/>
              </a:rPr>
              <a:t>called</a:t>
            </a:r>
            <a:r>
              <a:rPr dirty="0" sz="3550" spc="-1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2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550" spc="-1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45">
                <a:solidFill>
                  <a:srgbClr val="FFFFFF"/>
                </a:solidFill>
                <a:latin typeface="Tahoma"/>
                <a:cs typeface="Tahoma"/>
              </a:rPr>
              <a:t>"numerical</a:t>
            </a:r>
            <a:r>
              <a:rPr dirty="0" sz="3550" spc="-1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45">
                <a:solidFill>
                  <a:srgbClr val="FFFFFF"/>
                </a:solidFill>
                <a:latin typeface="Tahoma"/>
                <a:cs typeface="Tahoma"/>
              </a:rPr>
              <a:t>wheel</a:t>
            </a:r>
            <a:r>
              <a:rPr dirty="0" sz="3550" spc="-1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30">
                <a:solidFill>
                  <a:srgbClr val="FFFFFF"/>
                </a:solidFill>
                <a:latin typeface="Tahoma"/>
                <a:cs typeface="Tahoma"/>
              </a:rPr>
              <a:t>calculator"</a:t>
            </a:r>
            <a:r>
              <a:rPr dirty="0" sz="3550" spc="-1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135">
                <a:solidFill>
                  <a:srgbClr val="FFFFFF"/>
                </a:solidFill>
                <a:latin typeface="Tahoma"/>
                <a:cs typeface="Tahoma"/>
              </a:rPr>
              <a:t>or </a:t>
            </a:r>
            <a:r>
              <a:rPr dirty="0" sz="3550" spc="-10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7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3550" spc="-15">
                <a:solidFill>
                  <a:srgbClr val="FFFFFF"/>
                </a:solidFill>
                <a:latin typeface="Tahoma"/>
                <a:cs typeface="Tahoma"/>
              </a:rPr>
              <a:t>"Pascaline", </a:t>
            </a:r>
            <a:r>
              <a:rPr dirty="0" sz="3550" spc="35">
                <a:solidFill>
                  <a:srgbClr val="FFFFFF"/>
                </a:solidFill>
                <a:latin typeface="Tahoma"/>
                <a:cs typeface="Tahoma"/>
              </a:rPr>
              <a:t>Pascal's </a:t>
            </a:r>
            <a:r>
              <a:rPr dirty="0" sz="3550" spc="50">
                <a:solidFill>
                  <a:srgbClr val="FFFFFF"/>
                </a:solidFill>
                <a:latin typeface="Tahoma"/>
                <a:cs typeface="Tahoma"/>
              </a:rPr>
              <a:t>invention utilized </a:t>
            </a:r>
            <a:r>
              <a:rPr dirty="0" sz="3550" spc="25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dirty="0" sz="3550" spc="50">
                <a:solidFill>
                  <a:srgbClr val="FFFFFF"/>
                </a:solidFill>
                <a:latin typeface="Tahoma"/>
                <a:cs typeface="Tahoma"/>
              </a:rPr>
              <a:t>train </a:t>
            </a:r>
            <a:r>
              <a:rPr dirty="0" sz="3550" spc="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5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355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10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r>
              <a:rPr dirty="0" sz="355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65">
                <a:solidFill>
                  <a:srgbClr val="FFFFFF"/>
                </a:solidFill>
                <a:latin typeface="Tahoma"/>
                <a:cs typeface="Tahoma"/>
              </a:rPr>
              <a:t>moveable</a:t>
            </a:r>
            <a:r>
              <a:rPr dirty="0" sz="355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45">
                <a:solidFill>
                  <a:srgbClr val="FFFFFF"/>
                </a:solidFill>
                <a:latin typeface="Tahoma"/>
                <a:cs typeface="Tahoma"/>
              </a:rPr>
              <a:t>dials</a:t>
            </a:r>
            <a:r>
              <a:rPr dirty="0" sz="355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135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dirty="0" sz="355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45">
                <a:solidFill>
                  <a:srgbClr val="FFFFFF"/>
                </a:solidFill>
                <a:latin typeface="Tahoma"/>
                <a:cs typeface="Tahoma"/>
              </a:rPr>
              <a:t>cogs</a:t>
            </a:r>
            <a:r>
              <a:rPr dirty="0" sz="355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8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355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114">
                <a:solidFill>
                  <a:srgbClr val="FFFFFF"/>
                </a:solidFill>
                <a:latin typeface="Tahoma"/>
                <a:cs typeface="Tahoma"/>
              </a:rPr>
              <a:t>add</a:t>
            </a:r>
            <a:r>
              <a:rPr dirty="0" sz="355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110">
                <a:solidFill>
                  <a:srgbClr val="FFFFFF"/>
                </a:solidFill>
                <a:latin typeface="Tahoma"/>
                <a:cs typeface="Tahoma"/>
              </a:rPr>
              <a:t>sums</a:t>
            </a:r>
            <a:r>
              <a:rPr dirty="0" sz="355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5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355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140">
                <a:solidFill>
                  <a:srgbClr val="FFFFFF"/>
                </a:solidFill>
                <a:latin typeface="Tahoma"/>
                <a:cs typeface="Tahoma"/>
              </a:rPr>
              <a:t>up</a:t>
            </a:r>
            <a:r>
              <a:rPr dirty="0" sz="355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8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dirty="0" sz="3550" spc="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10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r>
              <a:rPr dirty="0" sz="355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30">
                <a:solidFill>
                  <a:srgbClr val="FFFFFF"/>
                </a:solidFill>
                <a:latin typeface="Tahoma"/>
                <a:cs typeface="Tahoma"/>
              </a:rPr>
              <a:t>figures</a:t>
            </a:r>
            <a:r>
              <a:rPr dirty="0" sz="355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-15">
                <a:solidFill>
                  <a:srgbClr val="FFFFFF"/>
                </a:solidFill>
                <a:latin typeface="Tahoma"/>
                <a:cs typeface="Tahoma"/>
              </a:rPr>
              <a:t>long.</a:t>
            </a:r>
            <a:r>
              <a:rPr dirty="0" sz="355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4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dirty="0" sz="355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12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dirty="0" sz="355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40">
                <a:solidFill>
                  <a:srgbClr val="FFFFFF"/>
                </a:solidFill>
                <a:latin typeface="Tahoma"/>
                <a:cs typeface="Tahoma"/>
              </a:rPr>
              <a:t>dial</a:t>
            </a:r>
            <a:r>
              <a:rPr dirty="0" sz="355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100">
                <a:solidFill>
                  <a:srgbClr val="FFFFFF"/>
                </a:solidFill>
                <a:latin typeface="Tahoma"/>
                <a:cs typeface="Tahoma"/>
              </a:rPr>
              <a:t>turned</a:t>
            </a:r>
            <a:r>
              <a:rPr dirty="0" sz="355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9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r>
              <a:rPr dirty="0" sz="355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85">
                <a:solidFill>
                  <a:srgbClr val="FFFFFF"/>
                </a:solidFill>
                <a:latin typeface="Tahoma"/>
                <a:cs typeface="Tahoma"/>
              </a:rPr>
              <a:t>notches</a:t>
            </a:r>
            <a:r>
              <a:rPr dirty="0" sz="355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-145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dirty="0" sz="355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135">
                <a:solidFill>
                  <a:srgbClr val="FFFFFF"/>
                </a:solidFill>
                <a:latin typeface="Tahoma"/>
                <a:cs typeface="Tahoma"/>
              </a:rPr>
              <a:t>or </a:t>
            </a:r>
            <a:r>
              <a:rPr dirty="0" sz="3550" spc="1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2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55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5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3550" spc="15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3550" spc="165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3550" spc="155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3550" spc="-1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3550" spc="8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355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3550" spc="9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355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10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3550" spc="8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3550" spc="-135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3550" spc="15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3550" spc="-1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3550" spc="12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355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3550" spc="-1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550" spc="15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3550" spc="12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355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-145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dirty="0" sz="355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-1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550" spc="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355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165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3550" spc="8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3550" spc="5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3550" spc="12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3550" spc="2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550" spc="12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3550" spc="-1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550" spc="5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3550" spc="2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550" spc="-10">
                <a:solidFill>
                  <a:srgbClr val="FFFFFF"/>
                </a:solidFill>
                <a:latin typeface="Tahoma"/>
                <a:cs typeface="Tahoma"/>
              </a:rPr>
              <a:t>ll</a:t>
            </a:r>
            <a:r>
              <a:rPr dirty="0" sz="3550" spc="-13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355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3550" spc="12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3550" spc="10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3550" spc="12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3550" spc="8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3550" spc="16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355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3550" spc="12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3550" spc="65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dirty="0" sz="3550" spc="55">
                <a:solidFill>
                  <a:srgbClr val="FFFFFF"/>
                </a:solidFill>
                <a:latin typeface="Tahoma"/>
                <a:cs typeface="Tahoma"/>
              </a:rPr>
              <a:t>next</a:t>
            </a:r>
            <a:r>
              <a:rPr dirty="0" sz="355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-15">
                <a:solidFill>
                  <a:srgbClr val="FFFFFF"/>
                </a:solidFill>
                <a:latin typeface="Tahoma"/>
                <a:cs typeface="Tahoma"/>
              </a:rPr>
              <a:t>dial.</a:t>
            </a:r>
            <a:endParaRPr sz="3550">
              <a:latin typeface="Tahoma"/>
              <a:cs typeface="Tahoma"/>
            </a:endParaRPr>
          </a:p>
          <a:p>
            <a:pPr marL="12700" marR="5080">
              <a:lnSpc>
                <a:spcPct val="115500"/>
              </a:lnSpc>
            </a:pPr>
            <a:r>
              <a:rPr dirty="0" sz="3550" spc="35">
                <a:solidFill>
                  <a:srgbClr val="FFFFFF"/>
                </a:solidFill>
                <a:latin typeface="Tahoma"/>
                <a:cs typeface="Tahoma"/>
              </a:rPr>
              <a:t>Pascal's </a:t>
            </a:r>
            <a:r>
              <a:rPr dirty="0" sz="3550" spc="60">
                <a:solidFill>
                  <a:srgbClr val="FFFFFF"/>
                </a:solidFill>
                <a:latin typeface="Tahoma"/>
                <a:cs typeface="Tahoma"/>
              </a:rPr>
              <a:t>mechanical </a:t>
            </a:r>
            <a:r>
              <a:rPr dirty="0" sz="3550" spc="55">
                <a:solidFill>
                  <a:srgbClr val="FFFFFF"/>
                </a:solidFill>
                <a:latin typeface="Tahoma"/>
                <a:cs typeface="Tahoma"/>
              </a:rPr>
              <a:t>Adding </a:t>
            </a:r>
            <a:r>
              <a:rPr dirty="0" sz="3550" spc="105">
                <a:solidFill>
                  <a:srgbClr val="FFFFFF"/>
                </a:solidFill>
                <a:latin typeface="Tahoma"/>
                <a:cs typeface="Tahoma"/>
              </a:rPr>
              <a:t>Machine </a:t>
            </a:r>
            <a:r>
              <a:rPr dirty="0" sz="3550" spc="80">
                <a:solidFill>
                  <a:srgbClr val="FFFFFF"/>
                </a:solidFill>
                <a:latin typeface="Tahoma"/>
                <a:cs typeface="Tahoma"/>
              </a:rPr>
              <a:t>automated </a:t>
            </a:r>
            <a:r>
              <a:rPr dirty="0" sz="3550" spc="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7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3550" spc="100">
                <a:solidFill>
                  <a:srgbClr val="FFFFFF"/>
                </a:solidFill>
                <a:latin typeface="Tahoma"/>
                <a:cs typeface="Tahoma"/>
              </a:rPr>
              <a:t>process </a:t>
            </a:r>
            <a:r>
              <a:rPr dirty="0" sz="3550" spc="5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dirty="0" sz="3550" spc="25">
                <a:solidFill>
                  <a:srgbClr val="FFFFFF"/>
                </a:solidFill>
                <a:latin typeface="Tahoma"/>
                <a:cs typeface="Tahoma"/>
              </a:rPr>
              <a:t>calculation. </a:t>
            </a:r>
            <a:r>
              <a:rPr dirty="0" sz="3550" spc="50">
                <a:solidFill>
                  <a:srgbClr val="FFFFFF"/>
                </a:solidFill>
                <a:latin typeface="Tahoma"/>
                <a:cs typeface="Tahoma"/>
              </a:rPr>
              <a:t>Although </a:t>
            </a:r>
            <a:r>
              <a:rPr dirty="0" sz="3550" spc="40">
                <a:solidFill>
                  <a:srgbClr val="FFFFFF"/>
                </a:solidFill>
                <a:latin typeface="Tahoma"/>
                <a:cs typeface="Tahoma"/>
              </a:rPr>
              <a:t>slow </a:t>
            </a:r>
            <a:r>
              <a:rPr dirty="0" sz="3550" spc="10">
                <a:solidFill>
                  <a:srgbClr val="FFFFFF"/>
                </a:solidFill>
                <a:latin typeface="Tahoma"/>
                <a:cs typeface="Tahoma"/>
              </a:rPr>
              <a:t>by </a:t>
            </a:r>
            <a:r>
              <a:rPr dirty="0" sz="3550" spc="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130">
                <a:solidFill>
                  <a:srgbClr val="FFFFFF"/>
                </a:solidFill>
                <a:latin typeface="Tahoma"/>
                <a:cs typeface="Tahoma"/>
              </a:rPr>
              <a:t>modern</a:t>
            </a:r>
            <a:r>
              <a:rPr dirty="0" sz="355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40">
                <a:solidFill>
                  <a:srgbClr val="FFFFFF"/>
                </a:solidFill>
                <a:latin typeface="Tahoma"/>
                <a:cs typeface="Tahoma"/>
              </a:rPr>
              <a:t>standards,</a:t>
            </a:r>
            <a:r>
              <a:rPr dirty="0" sz="355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45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dirty="0" sz="355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80">
                <a:solidFill>
                  <a:srgbClr val="FFFFFF"/>
                </a:solidFill>
                <a:latin typeface="Tahoma"/>
                <a:cs typeface="Tahoma"/>
              </a:rPr>
              <a:t>machine</a:t>
            </a:r>
            <a:r>
              <a:rPr dirty="0" sz="355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100">
                <a:solidFill>
                  <a:srgbClr val="FFFFFF"/>
                </a:solidFill>
                <a:latin typeface="Tahoma"/>
                <a:cs typeface="Tahoma"/>
              </a:rPr>
              <a:t>did</a:t>
            </a:r>
            <a:r>
              <a:rPr dirty="0" sz="355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75">
                <a:solidFill>
                  <a:srgbClr val="FFFFFF"/>
                </a:solidFill>
                <a:latin typeface="Tahoma"/>
                <a:cs typeface="Tahoma"/>
              </a:rPr>
              <a:t>provide</a:t>
            </a:r>
            <a:r>
              <a:rPr dirty="0" sz="355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2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55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15">
                <a:solidFill>
                  <a:srgbClr val="FFFFFF"/>
                </a:solidFill>
                <a:latin typeface="Tahoma"/>
                <a:cs typeface="Tahoma"/>
              </a:rPr>
              <a:t>fair </a:t>
            </a:r>
            <a:r>
              <a:rPr dirty="0" sz="3550" spc="-10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70">
                <a:solidFill>
                  <a:srgbClr val="FFFFFF"/>
                </a:solidFill>
                <a:latin typeface="Tahoma"/>
                <a:cs typeface="Tahoma"/>
              </a:rPr>
              <a:t>degree</a:t>
            </a:r>
            <a:r>
              <a:rPr dirty="0" sz="355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5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355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35">
                <a:solidFill>
                  <a:srgbClr val="FFFFFF"/>
                </a:solidFill>
                <a:latin typeface="Tahoma"/>
                <a:cs typeface="Tahoma"/>
              </a:rPr>
              <a:t>accuracy</a:t>
            </a:r>
            <a:r>
              <a:rPr dirty="0" sz="355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10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355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50" spc="55">
                <a:solidFill>
                  <a:srgbClr val="FFFFFF"/>
                </a:solidFill>
                <a:latin typeface="Tahoma"/>
                <a:cs typeface="Tahoma"/>
              </a:rPr>
              <a:t>speed.</a:t>
            </a:r>
            <a:endParaRPr sz="355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1565" y="425957"/>
            <a:ext cx="5276849" cy="94308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9050000" cy="10287000"/>
          </a:xfrm>
          <a:custGeom>
            <a:avLst/>
            <a:gdLst/>
            <a:ahLst/>
            <a:cxnLst/>
            <a:rect l="l" t="t" r="r" b="b"/>
            <a:pathLst>
              <a:path w="19050000" h="10287000">
                <a:moveTo>
                  <a:pt x="19050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9050000" y="0"/>
                </a:lnTo>
                <a:lnTo>
                  <a:pt x="19050000" y="10287000"/>
                </a:lnTo>
                <a:close/>
              </a:path>
            </a:pathLst>
          </a:custGeom>
          <a:solidFill>
            <a:srgbClr val="4444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217199" y="119132"/>
            <a:ext cx="238125" cy="10168255"/>
          </a:xfrm>
          <a:custGeom>
            <a:avLst/>
            <a:gdLst/>
            <a:ahLst/>
            <a:cxnLst/>
            <a:rect l="l" t="t" r="r" b="b"/>
            <a:pathLst>
              <a:path w="238125" h="10168255">
                <a:moveTo>
                  <a:pt x="238125" y="0"/>
                </a:moveTo>
                <a:lnTo>
                  <a:pt x="238125" y="10167866"/>
                </a:lnTo>
                <a:lnTo>
                  <a:pt x="0" y="10167866"/>
                </a:lnTo>
                <a:lnTo>
                  <a:pt x="0" y="0"/>
                </a:lnTo>
                <a:lnTo>
                  <a:pt x="238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551442" y="119132"/>
            <a:ext cx="238125" cy="10168255"/>
          </a:xfrm>
          <a:custGeom>
            <a:avLst/>
            <a:gdLst/>
            <a:ahLst/>
            <a:cxnLst/>
            <a:rect l="l" t="t" r="r" b="b"/>
            <a:pathLst>
              <a:path w="238125" h="10168255">
                <a:moveTo>
                  <a:pt x="238125" y="0"/>
                </a:moveTo>
                <a:lnTo>
                  <a:pt x="238125" y="10167866"/>
                </a:lnTo>
                <a:lnTo>
                  <a:pt x="0" y="10167866"/>
                </a:lnTo>
                <a:lnTo>
                  <a:pt x="0" y="0"/>
                </a:lnTo>
                <a:lnTo>
                  <a:pt x="238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471464"/>
            <a:ext cx="5572109" cy="924877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05288" y="331503"/>
            <a:ext cx="10087610" cy="9302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900" spc="340"/>
              <a:t>Gottfried</a:t>
            </a:r>
            <a:r>
              <a:rPr dirty="0" sz="5900" spc="-90"/>
              <a:t> </a:t>
            </a:r>
            <a:r>
              <a:rPr dirty="0" sz="5900" spc="-20"/>
              <a:t>Wilhelm</a:t>
            </a:r>
            <a:r>
              <a:rPr dirty="0" sz="5900" spc="-85"/>
              <a:t> </a:t>
            </a:r>
            <a:r>
              <a:rPr dirty="0" sz="5900" spc="45"/>
              <a:t>von</a:t>
            </a:r>
            <a:r>
              <a:rPr dirty="0" sz="5900" spc="-85"/>
              <a:t> </a:t>
            </a:r>
            <a:r>
              <a:rPr dirty="0" sz="5900" spc="-25"/>
              <a:t>Leibniz</a:t>
            </a:r>
            <a:endParaRPr sz="59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61379" y="1850554"/>
            <a:ext cx="172833" cy="1728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61379" y="5998569"/>
            <a:ext cx="172833" cy="17283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61379" y="8763913"/>
            <a:ext cx="172833" cy="17283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228714" y="1505247"/>
            <a:ext cx="8651240" cy="8321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16300"/>
              </a:lnSpc>
              <a:spcBef>
                <a:spcPts val="95"/>
              </a:spcBef>
            </a:pPr>
            <a:r>
              <a:rPr dirty="0" sz="3900" spc="-5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3900" spc="70">
                <a:solidFill>
                  <a:srgbClr val="FFFFFF"/>
                </a:solidFill>
                <a:latin typeface="Tahoma"/>
                <a:cs typeface="Tahoma"/>
              </a:rPr>
              <a:t>Leibniz </a:t>
            </a:r>
            <a:r>
              <a:rPr dirty="0" sz="3900" spc="55">
                <a:solidFill>
                  <a:srgbClr val="FFFFFF"/>
                </a:solidFill>
                <a:latin typeface="Tahoma"/>
                <a:cs typeface="Tahoma"/>
              </a:rPr>
              <a:t>Calculator </a:t>
            </a:r>
            <a:r>
              <a:rPr dirty="0" sz="3900" spc="-50">
                <a:solidFill>
                  <a:srgbClr val="FFFFFF"/>
                </a:solidFill>
                <a:latin typeface="Tahoma"/>
                <a:cs typeface="Tahoma"/>
              </a:rPr>
              <a:t>(or </a:t>
            </a:r>
            <a:r>
              <a:rPr dirty="0" sz="3900" spc="110">
                <a:solidFill>
                  <a:srgbClr val="FFFFFF"/>
                </a:solidFill>
                <a:latin typeface="Tahoma"/>
                <a:cs typeface="Tahoma"/>
              </a:rPr>
              <a:t>stepped </a:t>
            </a:r>
            <a:r>
              <a:rPr dirty="0" sz="3900" spc="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30">
                <a:solidFill>
                  <a:srgbClr val="FFFFFF"/>
                </a:solidFill>
                <a:latin typeface="Tahoma"/>
                <a:cs typeface="Tahoma"/>
              </a:rPr>
              <a:t>reckoner) </a:t>
            </a:r>
            <a:r>
              <a:rPr dirty="0" sz="3900" spc="10">
                <a:solidFill>
                  <a:srgbClr val="FFFFFF"/>
                </a:solidFill>
                <a:latin typeface="Tahoma"/>
                <a:cs typeface="Tahoma"/>
              </a:rPr>
              <a:t>was </a:t>
            </a:r>
            <a:r>
              <a:rPr dirty="0" sz="3900" spc="25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dirty="0" sz="3900" spc="5">
                <a:solidFill>
                  <a:srgbClr val="FFFFFF"/>
                </a:solidFill>
                <a:latin typeface="Tahoma"/>
                <a:cs typeface="Tahoma"/>
              </a:rPr>
              <a:t>digital </a:t>
            </a:r>
            <a:r>
              <a:rPr dirty="0" sz="3900" spc="65">
                <a:solidFill>
                  <a:srgbClr val="FFFFFF"/>
                </a:solidFill>
                <a:latin typeface="Tahoma"/>
                <a:cs typeface="Tahoma"/>
              </a:rPr>
              <a:t>mechanical </a:t>
            </a:r>
            <a:r>
              <a:rPr dirty="0" sz="3900" spc="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55">
                <a:solidFill>
                  <a:srgbClr val="FFFFFF"/>
                </a:solidFill>
                <a:latin typeface="Tahoma"/>
                <a:cs typeface="Tahoma"/>
              </a:rPr>
              <a:t>calculator invented </a:t>
            </a:r>
            <a:r>
              <a:rPr dirty="0" sz="3900" spc="10">
                <a:solidFill>
                  <a:srgbClr val="FFFFFF"/>
                </a:solidFill>
                <a:latin typeface="Tahoma"/>
                <a:cs typeface="Tahoma"/>
              </a:rPr>
              <a:t>by </a:t>
            </a:r>
            <a:r>
              <a:rPr dirty="0" sz="3900" spc="75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3900" spc="125">
                <a:solidFill>
                  <a:srgbClr val="FFFFFF"/>
                </a:solidFill>
                <a:latin typeface="Tahoma"/>
                <a:cs typeface="Tahoma"/>
              </a:rPr>
              <a:t>German </a:t>
            </a:r>
            <a:r>
              <a:rPr dirty="0" sz="3900" spc="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60">
                <a:solidFill>
                  <a:srgbClr val="FFFFFF"/>
                </a:solidFill>
                <a:latin typeface="Tahoma"/>
                <a:cs typeface="Tahoma"/>
              </a:rPr>
              <a:t>mathematician </a:t>
            </a:r>
            <a:r>
              <a:rPr dirty="0" sz="3900" spc="75">
                <a:solidFill>
                  <a:srgbClr val="FFFFFF"/>
                </a:solidFill>
                <a:latin typeface="Tahoma"/>
                <a:cs typeface="Tahoma"/>
              </a:rPr>
              <a:t>Gottfried </a:t>
            </a:r>
            <a:r>
              <a:rPr dirty="0" sz="3900" spc="45">
                <a:solidFill>
                  <a:srgbClr val="FFFFFF"/>
                </a:solidFill>
                <a:latin typeface="Tahoma"/>
                <a:cs typeface="Tahoma"/>
              </a:rPr>
              <a:t>Wilhelm </a:t>
            </a:r>
            <a:r>
              <a:rPr dirty="0" sz="3900" spc="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70">
                <a:solidFill>
                  <a:srgbClr val="FFFFFF"/>
                </a:solidFill>
                <a:latin typeface="Tahoma"/>
                <a:cs typeface="Tahoma"/>
              </a:rPr>
              <a:t>Leibniz</a:t>
            </a:r>
            <a:r>
              <a:rPr dirty="0" sz="3900" spc="-2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120">
                <a:solidFill>
                  <a:srgbClr val="FFFFFF"/>
                </a:solidFill>
                <a:latin typeface="Tahoma"/>
                <a:cs typeface="Tahoma"/>
              </a:rPr>
              <a:t>around</a:t>
            </a:r>
            <a:r>
              <a:rPr dirty="0" sz="3900" spc="-20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100">
                <a:solidFill>
                  <a:srgbClr val="FFFFFF"/>
                </a:solidFill>
                <a:latin typeface="Tahoma"/>
                <a:cs typeface="Tahoma"/>
              </a:rPr>
              <a:t>1673</a:t>
            </a:r>
            <a:r>
              <a:rPr dirty="0" sz="3900" spc="-20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10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3900" spc="-20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100">
                <a:solidFill>
                  <a:srgbClr val="FFFFFF"/>
                </a:solidFill>
                <a:latin typeface="Tahoma"/>
                <a:cs typeface="Tahoma"/>
              </a:rPr>
              <a:t>completed</a:t>
            </a:r>
            <a:r>
              <a:rPr dirty="0" sz="3900" spc="-20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60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dirty="0" sz="3900" spc="-12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30">
                <a:solidFill>
                  <a:srgbClr val="FFFFFF"/>
                </a:solidFill>
                <a:latin typeface="Tahoma"/>
                <a:cs typeface="Tahoma"/>
              </a:rPr>
              <a:t>1694.</a:t>
            </a:r>
            <a:endParaRPr sz="3900">
              <a:latin typeface="Tahoma"/>
              <a:cs typeface="Tahoma"/>
            </a:endParaRPr>
          </a:p>
          <a:p>
            <a:pPr algn="ctr" marL="121920" marR="114300">
              <a:lnSpc>
                <a:spcPct val="116300"/>
              </a:lnSpc>
            </a:pPr>
            <a:r>
              <a:rPr dirty="0" sz="3900" spc="-5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3900" spc="-2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105">
                <a:solidFill>
                  <a:srgbClr val="FFFFFF"/>
                </a:solidFill>
                <a:latin typeface="Tahoma"/>
                <a:cs typeface="Tahoma"/>
              </a:rPr>
              <a:t>name</a:t>
            </a:r>
            <a:r>
              <a:rPr dirty="0" sz="3900" spc="-20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114">
                <a:solidFill>
                  <a:srgbClr val="FFFFFF"/>
                </a:solidFill>
                <a:latin typeface="Tahoma"/>
                <a:cs typeface="Tahoma"/>
              </a:rPr>
              <a:t>comes</a:t>
            </a:r>
            <a:r>
              <a:rPr dirty="0" sz="3900" spc="-20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95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dirty="0" sz="3900" spc="-20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75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3900" spc="-20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55">
                <a:solidFill>
                  <a:srgbClr val="FFFFFF"/>
                </a:solidFill>
                <a:latin typeface="Tahoma"/>
                <a:cs typeface="Tahoma"/>
              </a:rPr>
              <a:t>translation </a:t>
            </a:r>
            <a:r>
              <a:rPr dirty="0" sz="3900" spc="-1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5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dirty="0" sz="3900" spc="75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3900" spc="125">
                <a:solidFill>
                  <a:srgbClr val="FFFFFF"/>
                </a:solidFill>
                <a:latin typeface="Tahoma"/>
                <a:cs typeface="Tahoma"/>
              </a:rPr>
              <a:t>German </a:t>
            </a:r>
            <a:r>
              <a:rPr dirty="0" sz="3900" spc="95">
                <a:solidFill>
                  <a:srgbClr val="FFFFFF"/>
                </a:solidFill>
                <a:latin typeface="Tahoma"/>
                <a:cs typeface="Tahoma"/>
              </a:rPr>
              <a:t>term </a:t>
            </a:r>
            <a:r>
              <a:rPr dirty="0" sz="3900" spc="70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dirty="0" sz="3900" spc="25">
                <a:solidFill>
                  <a:srgbClr val="FFFFFF"/>
                </a:solidFill>
                <a:latin typeface="Tahoma"/>
                <a:cs typeface="Tahoma"/>
              </a:rPr>
              <a:t>its </a:t>
            </a:r>
            <a:r>
              <a:rPr dirty="0" sz="3900" spc="65">
                <a:solidFill>
                  <a:srgbClr val="FFFFFF"/>
                </a:solidFill>
                <a:latin typeface="Tahoma"/>
                <a:cs typeface="Tahoma"/>
              </a:rPr>
              <a:t>operating </a:t>
            </a:r>
            <a:r>
              <a:rPr dirty="0" sz="3900" spc="-12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50">
                <a:solidFill>
                  <a:srgbClr val="FFFFFF"/>
                </a:solidFill>
                <a:latin typeface="Tahoma"/>
                <a:cs typeface="Tahoma"/>
              </a:rPr>
              <a:t>mechanism, </a:t>
            </a:r>
            <a:r>
              <a:rPr dirty="0" sz="3900" spc="-25">
                <a:solidFill>
                  <a:srgbClr val="FFFFFF"/>
                </a:solidFill>
                <a:latin typeface="Tahoma"/>
                <a:cs typeface="Tahoma"/>
              </a:rPr>
              <a:t>Staffelwalze, </a:t>
            </a:r>
            <a:r>
              <a:rPr dirty="0" sz="3900" spc="60">
                <a:solidFill>
                  <a:srgbClr val="FFFFFF"/>
                </a:solidFill>
                <a:latin typeface="Tahoma"/>
                <a:cs typeface="Tahoma"/>
              </a:rPr>
              <a:t>meaning </a:t>
            </a:r>
            <a:r>
              <a:rPr dirty="0" sz="3900" spc="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70">
                <a:solidFill>
                  <a:srgbClr val="FFFFFF"/>
                </a:solidFill>
                <a:latin typeface="Tahoma"/>
                <a:cs typeface="Tahoma"/>
              </a:rPr>
              <a:t>"stepped</a:t>
            </a:r>
            <a:r>
              <a:rPr dirty="0" sz="3900" spc="-2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25">
                <a:solidFill>
                  <a:srgbClr val="FFFFFF"/>
                </a:solidFill>
                <a:latin typeface="Tahoma"/>
                <a:cs typeface="Tahoma"/>
              </a:rPr>
              <a:t>drum".</a:t>
            </a:r>
            <a:endParaRPr sz="3900">
              <a:latin typeface="Tahoma"/>
              <a:cs typeface="Tahoma"/>
            </a:endParaRPr>
          </a:p>
          <a:p>
            <a:pPr algn="ctr" marL="47625" marR="40005">
              <a:lnSpc>
                <a:spcPct val="116300"/>
              </a:lnSpc>
            </a:pPr>
            <a:r>
              <a:rPr dirty="0" sz="3900" spc="-47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900" spc="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3900" spc="-20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-7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dirty="0" sz="3900" spc="2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900" spc="8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3900" spc="-20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3900" spc="13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3900" spc="9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3900" spc="-20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-75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3900" spc="-1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900" spc="11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3900" spc="7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3900" spc="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3900" spc="-20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55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3900" spc="2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900" spc="-15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3900" spc="55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3900" spc="13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3900" spc="-15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3900" spc="2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90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3900" spc="17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3900" spc="114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3900" spc="-20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3900" spc="13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3900" spc="2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900" spc="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3900" spc="-20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55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3900" spc="17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3900" spc="13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3900" spc="-15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3900" spc="120">
                <a:solidFill>
                  <a:srgbClr val="FFFFFF"/>
                </a:solidFill>
                <a:latin typeface="Tahoma"/>
                <a:cs typeface="Tahoma"/>
              </a:rPr>
              <a:t>d  </a:t>
            </a:r>
            <a:r>
              <a:rPr dirty="0" sz="3900" spc="110">
                <a:solidFill>
                  <a:srgbClr val="FFFFFF"/>
                </a:solidFill>
                <a:latin typeface="Tahoma"/>
                <a:cs typeface="Tahoma"/>
              </a:rPr>
              <a:t>perform</a:t>
            </a:r>
            <a:r>
              <a:rPr dirty="0" sz="3900" spc="-2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dirty="0" sz="3900" spc="-2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85">
                <a:solidFill>
                  <a:srgbClr val="FFFFFF"/>
                </a:solidFill>
                <a:latin typeface="Tahoma"/>
                <a:cs typeface="Tahoma"/>
              </a:rPr>
              <a:t>four</a:t>
            </a:r>
            <a:r>
              <a:rPr dirty="0" sz="3900" spc="-2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55">
                <a:solidFill>
                  <a:srgbClr val="FFFFFF"/>
                </a:solidFill>
                <a:latin typeface="Tahoma"/>
                <a:cs typeface="Tahoma"/>
              </a:rPr>
              <a:t>arithmetic</a:t>
            </a:r>
            <a:r>
              <a:rPr dirty="0" sz="3900" spc="-2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60">
                <a:solidFill>
                  <a:srgbClr val="FFFFFF"/>
                </a:solidFill>
                <a:latin typeface="Tahoma"/>
                <a:cs typeface="Tahoma"/>
              </a:rPr>
              <a:t>operations.</a:t>
            </a:r>
            <a:endParaRPr sz="39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39799" y="1324427"/>
            <a:ext cx="11510645" cy="219075"/>
          </a:xfrm>
          <a:custGeom>
            <a:avLst/>
            <a:gdLst/>
            <a:ahLst/>
            <a:cxnLst/>
            <a:rect l="l" t="t" r="r" b="b"/>
            <a:pathLst>
              <a:path w="11510644" h="219075">
                <a:moveTo>
                  <a:pt x="0" y="0"/>
                </a:moveTo>
                <a:lnTo>
                  <a:pt x="11510200" y="0"/>
                </a:lnTo>
                <a:lnTo>
                  <a:pt x="11510200" y="219075"/>
                </a:lnTo>
                <a:lnTo>
                  <a:pt x="0" y="2190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415" y="308317"/>
            <a:ext cx="5953109" cy="95440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14410" y="130637"/>
            <a:ext cx="6504305" cy="23304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12545" marR="5080" indent="-1300480">
              <a:lnSpc>
                <a:spcPct val="116300"/>
              </a:lnSpc>
              <a:spcBef>
                <a:spcPts val="100"/>
              </a:spcBef>
            </a:pPr>
            <a:r>
              <a:rPr dirty="0" sz="6500" spc="-395"/>
              <a:t>C</a:t>
            </a:r>
            <a:r>
              <a:rPr dirty="0" sz="6500" spc="-765"/>
              <a:t>H</a:t>
            </a:r>
            <a:r>
              <a:rPr dirty="0" sz="6500" spc="15"/>
              <a:t>A</a:t>
            </a:r>
            <a:r>
              <a:rPr dirty="0" sz="6500" spc="-484"/>
              <a:t>R</a:t>
            </a:r>
            <a:r>
              <a:rPr dirty="0" sz="6500" spc="-300"/>
              <a:t>L</a:t>
            </a:r>
            <a:r>
              <a:rPr dirty="0" sz="6500" spc="-290"/>
              <a:t>E</a:t>
            </a:r>
            <a:r>
              <a:rPr dirty="0" sz="6500" spc="-505"/>
              <a:t>S</a:t>
            </a:r>
            <a:r>
              <a:rPr dirty="0" sz="6500" spc="-80"/>
              <a:t> </a:t>
            </a:r>
            <a:r>
              <a:rPr dirty="0" sz="6500" spc="-325"/>
              <a:t>B</a:t>
            </a:r>
            <a:r>
              <a:rPr dirty="0" sz="6500" spc="15"/>
              <a:t>A</a:t>
            </a:r>
            <a:r>
              <a:rPr dirty="0" sz="6500" spc="-325"/>
              <a:t>BB</a:t>
            </a:r>
            <a:r>
              <a:rPr dirty="0" sz="6500" spc="15"/>
              <a:t>A</a:t>
            </a:r>
            <a:r>
              <a:rPr dirty="0" sz="6500" spc="-1070"/>
              <a:t>G</a:t>
            </a:r>
            <a:r>
              <a:rPr dirty="0" sz="6500" spc="-200"/>
              <a:t>E  </a:t>
            </a:r>
            <a:r>
              <a:rPr dirty="0" sz="6500" spc="-135"/>
              <a:t>(</a:t>
            </a:r>
            <a:r>
              <a:rPr dirty="0" sz="6500" spc="-1895"/>
              <a:t>1</a:t>
            </a:r>
            <a:r>
              <a:rPr dirty="0" sz="6500" spc="-505"/>
              <a:t>79</a:t>
            </a:r>
            <a:r>
              <a:rPr dirty="0" sz="6500" spc="-1889"/>
              <a:t>1</a:t>
            </a:r>
            <a:r>
              <a:rPr dirty="0" sz="6500" spc="-80"/>
              <a:t> </a:t>
            </a:r>
            <a:r>
              <a:rPr dirty="0" sz="6500" spc="815"/>
              <a:t>-</a:t>
            </a:r>
            <a:r>
              <a:rPr dirty="0" sz="6500" spc="-80"/>
              <a:t> </a:t>
            </a:r>
            <a:r>
              <a:rPr dirty="0" sz="6500" spc="-1895"/>
              <a:t>1</a:t>
            </a:r>
            <a:r>
              <a:rPr dirty="0" sz="6500" spc="-409"/>
              <a:t>8</a:t>
            </a:r>
            <a:r>
              <a:rPr dirty="0" sz="6500" spc="-505"/>
              <a:t>7</a:t>
            </a:r>
            <a:r>
              <a:rPr dirty="0" sz="6500" spc="-1895"/>
              <a:t>1</a:t>
            </a:r>
            <a:r>
              <a:rPr dirty="0" sz="6500" spc="-330"/>
              <a:t>)</a:t>
            </a:r>
            <a:endParaRPr sz="65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36459" y="3632286"/>
            <a:ext cx="173909" cy="1739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36459" y="5004239"/>
            <a:ext cx="173909" cy="1739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36459" y="7748146"/>
            <a:ext cx="173909" cy="17390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8641080" marR="886460">
              <a:lnSpc>
                <a:spcPct val="116900"/>
              </a:lnSpc>
              <a:spcBef>
                <a:spcPts val="90"/>
              </a:spcBef>
            </a:pPr>
            <a:r>
              <a:rPr dirty="0" sz="3850" spc="150"/>
              <a:t>Born</a:t>
            </a:r>
            <a:r>
              <a:rPr dirty="0" sz="3850" spc="-200"/>
              <a:t> </a:t>
            </a:r>
            <a:r>
              <a:rPr dirty="0" sz="3850" spc="65"/>
              <a:t>in</a:t>
            </a:r>
            <a:r>
              <a:rPr dirty="0" sz="3850" spc="-195"/>
              <a:t> </a:t>
            </a:r>
            <a:r>
              <a:rPr dirty="0" sz="3850" spc="20"/>
              <a:t>1791,</a:t>
            </a:r>
            <a:r>
              <a:rPr dirty="0" sz="3850" spc="-195"/>
              <a:t> </a:t>
            </a:r>
            <a:r>
              <a:rPr dirty="0" sz="3850" spc="80"/>
              <a:t>Charles</a:t>
            </a:r>
            <a:r>
              <a:rPr dirty="0" sz="3850" spc="-200"/>
              <a:t> </a:t>
            </a:r>
            <a:r>
              <a:rPr dirty="0" sz="3850" spc="80"/>
              <a:t>Babbage</a:t>
            </a:r>
            <a:r>
              <a:rPr dirty="0" sz="3850" spc="-195"/>
              <a:t> </a:t>
            </a:r>
            <a:r>
              <a:rPr dirty="0" sz="3850" spc="20"/>
              <a:t>was</a:t>
            </a:r>
            <a:r>
              <a:rPr dirty="0" sz="3850" spc="-195"/>
              <a:t> </a:t>
            </a:r>
            <a:r>
              <a:rPr dirty="0" sz="3850" spc="85"/>
              <a:t>an </a:t>
            </a:r>
            <a:r>
              <a:rPr dirty="0" sz="3850" spc="-1190"/>
              <a:t> </a:t>
            </a:r>
            <a:r>
              <a:rPr dirty="0" sz="3850" spc="30"/>
              <a:t>English</a:t>
            </a:r>
            <a:r>
              <a:rPr dirty="0" sz="3850" spc="-195"/>
              <a:t> </a:t>
            </a:r>
            <a:r>
              <a:rPr dirty="0" sz="3850" spc="70"/>
              <a:t>mathematician</a:t>
            </a:r>
            <a:r>
              <a:rPr dirty="0" sz="3850" spc="-195"/>
              <a:t> </a:t>
            </a:r>
            <a:r>
              <a:rPr dirty="0" sz="3850" spc="114"/>
              <a:t>and</a:t>
            </a:r>
            <a:r>
              <a:rPr dirty="0" sz="3850" spc="-190"/>
              <a:t> </a:t>
            </a:r>
            <a:r>
              <a:rPr dirty="0" sz="3850" spc="70"/>
              <a:t>professor.</a:t>
            </a:r>
            <a:endParaRPr sz="3850"/>
          </a:p>
          <a:p>
            <a:pPr marL="8641080" marR="5080">
              <a:lnSpc>
                <a:spcPct val="116900"/>
              </a:lnSpc>
              <a:spcBef>
                <a:spcPts val="5"/>
              </a:spcBef>
              <a:tabLst>
                <a:tab pos="11360150" algn="l"/>
              </a:tabLst>
            </a:pPr>
            <a:r>
              <a:rPr dirty="0" sz="3850" spc="-465"/>
              <a:t>I</a:t>
            </a:r>
            <a:r>
              <a:rPr dirty="0" sz="3850" spc="140"/>
              <a:t>n</a:t>
            </a:r>
            <a:r>
              <a:rPr dirty="0" sz="3850" spc="-195"/>
              <a:t> </a:t>
            </a:r>
            <a:r>
              <a:rPr dirty="0" sz="3850" spc="110"/>
              <a:t>1822</a:t>
            </a:r>
            <a:r>
              <a:rPr dirty="0" sz="3850" spc="-335"/>
              <a:t>,</a:t>
            </a:r>
            <a:r>
              <a:rPr dirty="0" sz="3850" spc="-195"/>
              <a:t> </a:t>
            </a:r>
            <a:r>
              <a:rPr dirty="0" sz="3850" spc="135"/>
              <a:t>h</a:t>
            </a:r>
            <a:r>
              <a:rPr dirty="0" sz="3850" spc="105"/>
              <a:t>e</a:t>
            </a:r>
            <a:r>
              <a:rPr dirty="0" sz="3850" spc="-195"/>
              <a:t> </a:t>
            </a:r>
            <a:r>
              <a:rPr dirty="0" sz="3850" spc="175"/>
              <a:t>p</a:t>
            </a:r>
            <a:r>
              <a:rPr dirty="0" sz="3850" spc="100"/>
              <a:t>e</a:t>
            </a:r>
            <a:r>
              <a:rPr dirty="0" sz="3850" spc="114"/>
              <a:t>r</a:t>
            </a:r>
            <a:r>
              <a:rPr dirty="0" sz="3850" spc="85"/>
              <a:t>s</a:t>
            </a:r>
            <a:r>
              <a:rPr dirty="0" sz="3850" spc="135"/>
              <a:t>u</a:t>
            </a:r>
            <a:r>
              <a:rPr dirty="0" sz="3850" spc="30"/>
              <a:t>a</a:t>
            </a:r>
            <a:r>
              <a:rPr dirty="0" sz="3850" spc="175"/>
              <a:t>d</a:t>
            </a:r>
            <a:r>
              <a:rPr dirty="0" sz="3850" spc="100"/>
              <a:t>e</a:t>
            </a:r>
            <a:r>
              <a:rPr dirty="0" sz="3850" spc="180"/>
              <a:t>d</a:t>
            </a:r>
            <a:r>
              <a:rPr dirty="0" sz="3850" spc="-195"/>
              <a:t> </a:t>
            </a:r>
            <a:r>
              <a:rPr dirty="0" sz="3850" spc="5"/>
              <a:t>t</a:t>
            </a:r>
            <a:r>
              <a:rPr dirty="0" sz="3850" spc="135"/>
              <a:t>h</a:t>
            </a:r>
            <a:r>
              <a:rPr dirty="0" sz="3850" spc="105"/>
              <a:t>e</a:t>
            </a:r>
            <a:r>
              <a:rPr dirty="0" sz="3850" spc="-195"/>
              <a:t> </a:t>
            </a:r>
            <a:r>
              <a:rPr dirty="0" sz="3850" spc="160"/>
              <a:t>B</a:t>
            </a:r>
            <a:r>
              <a:rPr dirty="0" sz="3850" spc="114"/>
              <a:t>r</a:t>
            </a:r>
            <a:r>
              <a:rPr dirty="0" sz="3850" spc="-10"/>
              <a:t>i</a:t>
            </a:r>
            <a:r>
              <a:rPr dirty="0" sz="3850" spc="5"/>
              <a:t>t</a:t>
            </a:r>
            <a:r>
              <a:rPr dirty="0" sz="3850" spc="-10"/>
              <a:t>i</a:t>
            </a:r>
            <a:r>
              <a:rPr dirty="0" sz="3850" spc="85"/>
              <a:t>s</a:t>
            </a:r>
            <a:r>
              <a:rPr dirty="0" sz="3850" spc="100"/>
              <a:t>h  </a:t>
            </a:r>
            <a:r>
              <a:rPr dirty="0" sz="3850" spc="70"/>
              <a:t>government </a:t>
            </a:r>
            <a:r>
              <a:rPr dirty="0" sz="3850" spc="95"/>
              <a:t>to </a:t>
            </a:r>
            <a:r>
              <a:rPr dirty="0" sz="3850" spc="55"/>
              <a:t>finance </a:t>
            </a:r>
            <a:r>
              <a:rPr dirty="0" sz="3850" spc="75"/>
              <a:t>his </a:t>
            </a:r>
            <a:r>
              <a:rPr dirty="0" sz="3850" spc="65"/>
              <a:t>design </a:t>
            </a:r>
            <a:r>
              <a:rPr dirty="0" sz="3850" spc="95"/>
              <a:t>to build </a:t>
            </a:r>
            <a:r>
              <a:rPr dirty="0" sz="3850" spc="-1190"/>
              <a:t> </a:t>
            </a:r>
            <a:r>
              <a:rPr dirty="0" sz="3850" spc="35"/>
              <a:t>a </a:t>
            </a:r>
            <a:r>
              <a:rPr dirty="0" sz="3850" spc="95"/>
              <a:t>machine </a:t>
            </a:r>
            <a:r>
              <a:rPr dirty="0" sz="3850" spc="45"/>
              <a:t>that </a:t>
            </a:r>
            <a:r>
              <a:rPr dirty="0" sz="3850" spc="85"/>
              <a:t>would </a:t>
            </a:r>
            <a:r>
              <a:rPr dirty="0" sz="3850" spc="45"/>
              <a:t>calculate </a:t>
            </a:r>
            <a:r>
              <a:rPr dirty="0" sz="3850" spc="65"/>
              <a:t>tables </a:t>
            </a:r>
            <a:r>
              <a:rPr dirty="0" sz="3850" spc="75"/>
              <a:t>for </a:t>
            </a:r>
            <a:r>
              <a:rPr dirty="0" sz="3850" spc="-1190"/>
              <a:t> </a:t>
            </a:r>
            <a:r>
              <a:rPr dirty="0" sz="3850" spc="35"/>
              <a:t>logarithms.	</a:t>
            </a:r>
            <a:r>
              <a:rPr dirty="0" sz="3850" spc="65"/>
              <a:t>Called</a:t>
            </a:r>
            <a:r>
              <a:rPr dirty="0" sz="3850" spc="-210"/>
              <a:t> </a:t>
            </a:r>
            <a:r>
              <a:rPr dirty="0" sz="3850" spc="80"/>
              <a:t>the</a:t>
            </a:r>
            <a:r>
              <a:rPr dirty="0" sz="3850" spc="-204"/>
              <a:t> </a:t>
            </a:r>
            <a:r>
              <a:rPr dirty="0" sz="3850" spc="20"/>
              <a:t>“Difference</a:t>
            </a:r>
            <a:r>
              <a:rPr dirty="0" sz="3850" spc="-204"/>
              <a:t> </a:t>
            </a:r>
            <a:r>
              <a:rPr dirty="0" sz="3850" spc="-50"/>
              <a:t>Engine.” </a:t>
            </a:r>
            <a:r>
              <a:rPr dirty="0" sz="3850" spc="-1190"/>
              <a:t> </a:t>
            </a:r>
            <a:r>
              <a:rPr dirty="0" sz="3850" spc="40"/>
              <a:t>Device </a:t>
            </a:r>
            <a:r>
              <a:rPr dirty="0" sz="3850" spc="20"/>
              <a:t>was </a:t>
            </a:r>
            <a:r>
              <a:rPr dirty="0" sz="3850" spc="95"/>
              <a:t>to </a:t>
            </a:r>
            <a:r>
              <a:rPr dirty="0" sz="3850" spc="45"/>
              <a:t>calculate </a:t>
            </a:r>
            <a:r>
              <a:rPr dirty="0" sz="3850" spc="135"/>
              <a:t>numbers </a:t>
            </a:r>
            <a:r>
              <a:rPr dirty="0" sz="3850" spc="95"/>
              <a:t>to </a:t>
            </a:r>
            <a:r>
              <a:rPr dirty="0" sz="3850" spc="90"/>
              <a:t>20th </a:t>
            </a:r>
            <a:r>
              <a:rPr dirty="0" sz="3850" spc="95"/>
              <a:t> </a:t>
            </a:r>
            <a:r>
              <a:rPr dirty="0" sz="3850" spc="75"/>
              <a:t>place </a:t>
            </a:r>
            <a:r>
              <a:rPr dirty="0" sz="3850" spc="114"/>
              <a:t>and </a:t>
            </a:r>
            <a:r>
              <a:rPr dirty="0" sz="3850" spc="85"/>
              <a:t>print </a:t>
            </a:r>
            <a:r>
              <a:rPr dirty="0" sz="3850" spc="110"/>
              <a:t>them </a:t>
            </a:r>
            <a:r>
              <a:rPr dirty="0" sz="3850" spc="20"/>
              <a:t>at </a:t>
            </a:r>
            <a:r>
              <a:rPr dirty="0" sz="3850" spc="114"/>
              <a:t>4 </a:t>
            </a:r>
            <a:r>
              <a:rPr dirty="0" sz="3850" spc="25"/>
              <a:t>digits </a:t>
            </a:r>
            <a:r>
              <a:rPr dirty="0" sz="3850" spc="135"/>
              <a:t>per </a:t>
            </a:r>
            <a:r>
              <a:rPr dirty="0" sz="3850" spc="140"/>
              <a:t> </a:t>
            </a:r>
            <a:r>
              <a:rPr dirty="0" sz="3850" spc="45"/>
              <a:t>minute.</a:t>
            </a:r>
            <a:endParaRPr sz="38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9132"/>
            <a:ext cx="7455534" cy="10168255"/>
            <a:chOff x="0" y="119132"/>
            <a:chExt cx="7455534" cy="101682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30340"/>
              <a:ext cx="7217816" cy="934400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217199" y="119132"/>
              <a:ext cx="238125" cy="10168255"/>
            </a:xfrm>
            <a:custGeom>
              <a:avLst/>
              <a:gdLst/>
              <a:ahLst/>
              <a:cxnLst/>
              <a:rect l="l" t="t" r="r" b="b"/>
              <a:pathLst>
                <a:path w="238125" h="10168255">
                  <a:moveTo>
                    <a:pt x="238125" y="0"/>
                  </a:moveTo>
                  <a:lnTo>
                    <a:pt x="238125" y="10167866"/>
                  </a:lnTo>
                  <a:lnTo>
                    <a:pt x="0" y="10167866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7551442" y="119132"/>
            <a:ext cx="11114405" cy="10168255"/>
            <a:chOff x="7551442" y="119132"/>
            <a:chExt cx="11114405" cy="10168255"/>
          </a:xfrm>
        </p:grpSpPr>
        <p:sp>
          <p:nvSpPr>
            <p:cNvPr id="6" name="object 6"/>
            <p:cNvSpPr/>
            <p:nvPr/>
          </p:nvSpPr>
          <p:spPr>
            <a:xfrm>
              <a:off x="7551442" y="119132"/>
              <a:ext cx="238125" cy="10168255"/>
            </a:xfrm>
            <a:custGeom>
              <a:avLst/>
              <a:gdLst/>
              <a:ahLst/>
              <a:cxnLst/>
              <a:rect l="l" t="t" r="r" b="b"/>
              <a:pathLst>
                <a:path w="238125" h="10168255">
                  <a:moveTo>
                    <a:pt x="238125" y="0"/>
                  </a:moveTo>
                  <a:lnTo>
                    <a:pt x="238125" y="10167866"/>
                  </a:lnTo>
                  <a:lnTo>
                    <a:pt x="0" y="10167866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629970" y="2693325"/>
              <a:ext cx="10963910" cy="149860"/>
            </a:xfrm>
            <a:custGeom>
              <a:avLst/>
              <a:gdLst/>
              <a:ahLst/>
              <a:cxnLst/>
              <a:rect l="l" t="t" r="r" b="b"/>
              <a:pathLst>
                <a:path w="10963910" h="149860">
                  <a:moveTo>
                    <a:pt x="0" y="0"/>
                  </a:moveTo>
                  <a:lnTo>
                    <a:pt x="10963286" y="0"/>
                  </a:lnTo>
                  <a:lnTo>
                    <a:pt x="10963286" y="149480"/>
                  </a:lnTo>
                  <a:lnTo>
                    <a:pt x="0" y="149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02953" y="3159160"/>
              <a:ext cx="4362449" cy="507680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34146" y="4674229"/>
              <a:ext cx="4133849" cy="509582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248296" y="0"/>
            <a:ext cx="10206355" cy="2402205"/>
          </a:xfrm>
          <a:prstGeom prst="rect"/>
        </p:spPr>
        <p:txBody>
          <a:bodyPr wrap="square" lIns="0" tIns="2355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55"/>
              </a:spcBef>
            </a:pPr>
            <a:r>
              <a:rPr dirty="0" sz="7700" spc="495"/>
              <a:t>Charles</a:t>
            </a:r>
            <a:r>
              <a:rPr dirty="0" sz="7700" spc="-135"/>
              <a:t> </a:t>
            </a:r>
            <a:r>
              <a:rPr dirty="0" sz="7700" spc="25"/>
              <a:t>Babbage</a:t>
            </a:r>
            <a:endParaRPr sz="7700"/>
          </a:p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dirty="0" sz="5400" spc="-1570"/>
              <a:t>1</a:t>
            </a:r>
            <a:r>
              <a:rPr dirty="0" sz="5400" spc="-345"/>
              <a:t>8</a:t>
            </a:r>
            <a:r>
              <a:rPr dirty="0" sz="5400" spc="-380"/>
              <a:t>2</a:t>
            </a:r>
            <a:r>
              <a:rPr dirty="0" sz="5400" spc="-375"/>
              <a:t>2</a:t>
            </a:r>
            <a:r>
              <a:rPr dirty="0" sz="5400" spc="-70"/>
              <a:t> </a:t>
            </a:r>
            <a:r>
              <a:rPr dirty="0" sz="5400" spc="-270"/>
              <a:t>B</a:t>
            </a:r>
            <a:r>
              <a:rPr dirty="0" sz="5400" spc="409"/>
              <a:t>a</a:t>
            </a:r>
            <a:r>
              <a:rPr dirty="0" sz="5400" spc="-75"/>
              <a:t>bb</a:t>
            </a:r>
            <a:r>
              <a:rPr dirty="0" sz="5400" spc="409"/>
              <a:t>a</a:t>
            </a:r>
            <a:r>
              <a:rPr dirty="0" sz="5400" spc="-275"/>
              <a:t>g</a:t>
            </a:r>
            <a:r>
              <a:rPr dirty="0" sz="5400" spc="-55"/>
              <a:t>e</a:t>
            </a:r>
            <a:r>
              <a:rPr dirty="0" sz="5400" spc="-240"/>
              <a:t>'</a:t>
            </a:r>
            <a:r>
              <a:rPr dirty="0" sz="5400" spc="175"/>
              <a:t>s</a:t>
            </a:r>
            <a:r>
              <a:rPr dirty="0" sz="5400" spc="-70"/>
              <a:t> </a:t>
            </a:r>
            <a:r>
              <a:rPr dirty="0" sz="5400" spc="-869"/>
              <a:t>D</a:t>
            </a:r>
            <a:r>
              <a:rPr dirty="0" sz="5400" spc="-60"/>
              <a:t>i</a:t>
            </a:r>
            <a:r>
              <a:rPr dirty="0" sz="5400" spc="940"/>
              <a:t>ff</a:t>
            </a:r>
            <a:r>
              <a:rPr dirty="0" sz="5400" spc="-55"/>
              <a:t>e</a:t>
            </a:r>
            <a:r>
              <a:rPr dirty="0" sz="5400" spc="1000"/>
              <a:t>r</a:t>
            </a:r>
            <a:r>
              <a:rPr dirty="0" sz="5400" spc="-55"/>
              <a:t>e</a:t>
            </a:r>
            <a:r>
              <a:rPr dirty="0" sz="5400" spc="-70"/>
              <a:t>n</a:t>
            </a:r>
            <a:r>
              <a:rPr dirty="0" sz="5400" spc="420"/>
              <a:t>c</a:t>
            </a:r>
            <a:r>
              <a:rPr dirty="0" sz="5400" spc="-50"/>
              <a:t>e</a:t>
            </a:r>
            <a:r>
              <a:rPr dirty="0" sz="5400" spc="-70"/>
              <a:t> </a:t>
            </a:r>
            <a:r>
              <a:rPr dirty="0" sz="5400" spc="-240"/>
              <a:t>E</a:t>
            </a:r>
            <a:r>
              <a:rPr dirty="0" sz="5400" spc="-70"/>
              <a:t>n</a:t>
            </a:r>
            <a:r>
              <a:rPr dirty="0" sz="5400" spc="-275"/>
              <a:t>g</a:t>
            </a:r>
            <a:r>
              <a:rPr dirty="0" sz="5400" spc="-60"/>
              <a:t>i</a:t>
            </a:r>
            <a:r>
              <a:rPr dirty="0" sz="5400" spc="-70"/>
              <a:t>n</a:t>
            </a:r>
            <a:r>
              <a:rPr dirty="0" sz="5400" spc="-50"/>
              <a:t>e</a:t>
            </a:r>
            <a:endParaRPr sz="5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390" y="636108"/>
            <a:ext cx="6238859" cy="902016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19925" y="51152"/>
            <a:ext cx="8843010" cy="131191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400" spc="765"/>
              <a:t>Analytical</a:t>
            </a:r>
            <a:r>
              <a:rPr dirty="0" sz="8400" spc="-165"/>
              <a:t> </a:t>
            </a:r>
            <a:r>
              <a:rPr dirty="0" sz="8400" spc="-180"/>
              <a:t>Engine</a:t>
            </a:r>
            <a:endParaRPr sz="8400"/>
          </a:p>
        </p:txBody>
      </p:sp>
      <p:sp>
        <p:nvSpPr>
          <p:cNvPr id="4" name="object 4"/>
          <p:cNvSpPr/>
          <p:nvPr/>
        </p:nvSpPr>
        <p:spPr>
          <a:xfrm>
            <a:off x="8427765" y="3830345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37030" y="257175"/>
                </a:moveTo>
                <a:lnTo>
                  <a:pt x="120144" y="257175"/>
                </a:lnTo>
                <a:lnTo>
                  <a:pt x="111782" y="256351"/>
                </a:lnTo>
                <a:lnTo>
                  <a:pt x="71578" y="244155"/>
                </a:lnTo>
                <a:lnTo>
                  <a:pt x="31692" y="213541"/>
                </a:lnTo>
                <a:lnTo>
                  <a:pt x="6557" y="169995"/>
                </a:lnTo>
                <a:lnTo>
                  <a:pt x="0" y="137030"/>
                </a:lnTo>
                <a:lnTo>
                  <a:pt x="0" y="120144"/>
                </a:lnTo>
                <a:lnTo>
                  <a:pt x="13018" y="71578"/>
                </a:lnTo>
                <a:lnTo>
                  <a:pt x="43632" y="31692"/>
                </a:lnTo>
                <a:lnTo>
                  <a:pt x="87179" y="6557"/>
                </a:lnTo>
                <a:lnTo>
                  <a:pt x="120144" y="0"/>
                </a:lnTo>
                <a:lnTo>
                  <a:pt x="137030" y="0"/>
                </a:lnTo>
                <a:lnTo>
                  <a:pt x="185596" y="13018"/>
                </a:lnTo>
                <a:lnTo>
                  <a:pt x="225482" y="43632"/>
                </a:lnTo>
                <a:lnTo>
                  <a:pt x="250617" y="87179"/>
                </a:lnTo>
                <a:lnTo>
                  <a:pt x="257175" y="120144"/>
                </a:lnTo>
                <a:lnTo>
                  <a:pt x="257175" y="128587"/>
                </a:lnTo>
                <a:lnTo>
                  <a:pt x="257175" y="137030"/>
                </a:lnTo>
                <a:lnTo>
                  <a:pt x="244155" y="185596"/>
                </a:lnTo>
                <a:lnTo>
                  <a:pt x="213541" y="225482"/>
                </a:lnTo>
                <a:lnTo>
                  <a:pt x="169995" y="250617"/>
                </a:lnTo>
                <a:lnTo>
                  <a:pt x="145392" y="256351"/>
                </a:lnTo>
                <a:lnTo>
                  <a:pt x="137030" y="257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427765" y="7792745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37030" y="257175"/>
                </a:moveTo>
                <a:lnTo>
                  <a:pt x="120144" y="257175"/>
                </a:lnTo>
                <a:lnTo>
                  <a:pt x="111782" y="256355"/>
                </a:lnTo>
                <a:lnTo>
                  <a:pt x="71578" y="244154"/>
                </a:lnTo>
                <a:lnTo>
                  <a:pt x="31692" y="213540"/>
                </a:lnTo>
                <a:lnTo>
                  <a:pt x="6557" y="169992"/>
                </a:lnTo>
                <a:lnTo>
                  <a:pt x="0" y="137026"/>
                </a:lnTo>
                <a:lnTo>
                  <a:pt x="0" y="120148"/>
                </a:lnTo>
                <a:lnTo>
                  <a:pt x="13018" y="71580"/>
                </a:lnTo>
                <a:lnTo>
                  <a:pt x="43632" y="31689"/>
                </a:lnTo>
                <a:lnTo>
                  <a:pt x="87179" y="6553"/>
                </a:lnTo>
                <a:lnTo>
                  <a:pt x="120144" y="0"/>
                </a:lnTo>
                <a:lnTo>
                  <a:pt x="137030" y="0"/>
                </a:lnTo>
                <a:lnTo>
                  <a:pt x="185596" y="13020"/>
                </a:lnTo>
                <a:lnTo>
                  <a:pt x="225482" y="43634"/>
                </a:lnTo>
                <a:lnTo>
                  <a:pt x="250617" y="87182"/>
                </a:lnTo>
                <a:lnTo>
                  <a:pt x="257175" y="120148"/>
                </a:lnTo>
                <a:lnTo>
                  <a:pt x="257175" y="128587"/>
                </a:lnTo>
                <a:lnTo>
                  <a:pt x="257175" y="137026"/>
                </a:lnTo>
                <a:lnTo>
                  <a:pt x="244155" y="185594"/>
                </a:lnTo>
                <a:lnTo>
                  <a:pt x="213541" y="225485"/>
                </a:lnTo>
                <a:lnTo>
                  <a:pt x="169995" y="250621"/>
                </a:lnTo>
                <a:lnTo>
                  <a:pt x="145392" y="256355"/>
                </a:lnTo>
                <a:lnTo>
                  <a:pt x="137030" y="257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989394" y="1540196"/>
            <a:ext cx="9448800" cy="77800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737235">
              <a:lnSpc>
                <a:spcPct val="100000"/>
              </a:lnSpc>
              <a:spcBef>
                <a:spcPts val="90"/>
              </a:spcBef>
            </a:pPr>
            <a:r>
              <a:rPr dirty="0" sz="7750" spc="-765">
                <a:solidFill>
                  <a:srgbClr val="FFFFFF"/>
                </a:solidFill>
                <a:latin typeface="Tahoma"/>
                <a:cs typeface="Tahoma"/>
              </a:rPr>
              <a:t>(1833)</a:t>
            </a:r>
            <a:endParaRPr sz="7750">
              <a:latin typeface="Tahoma"/>
              <a:cs typeface="Tahoma"/>
            </a:endParaRPr>
          </a:p>
          <a:p>
            <a:pPr marL="12700" marR="5080">
              <a:lnSpc>
                <a:spcPct val="116100"/>
              </a:lnSpc>
              <a:spcBef>
                <a:spcPts val="4960"/>
              </a:spcBef>
            </a:pPr>
            <a:r>
              <a:rPr dirty="0" sz="5600" spc="210">
                <a:solidFill>
                  <a:srgbClr val="FFFFFF"/>
                </a:solidFill>
                <a:latin typeface="Tahoma"/>
                <a:cs typeface="Tahoma"/>
              </a:rPr>
              <a:t>Used </a:t>
            </a:r>
            <a:r>
              <a:rPr dirty="0" sz="5600" spc="125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dirty="0" sz="5600" spc="155">
                <a:solidFill>
                  <a:srgbClr val="FFFFFF"/>
                </a:solidFill>
                <a:latin typeface="Tahoma"/>
                <a:cs typeface="Tahoma"/>
              </a:rPr>
              <a:t>perform </a:t>
            </a:r>
            <a:r>
              <a:rPr dirty="0" sz="5600" spc="35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dirty="0" sz="5600" spc="-20">
                <a:solidFill>
                  <a:srgbClr val="FFFFFF"/>
                </a:solidFill>
                <a:latin typeface="Tahoma"/>
                <a:cs typeface="Tahoma"/>
              </a:rPr>
              <a:t>variety </a:t>
            </a:r>
            <a:r>
              <a:rPr dirty="0" sz="5600" spc="7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dirty="0" sz="5600" spc="-17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600" spc="75">
                <a:solidFill>
                  <a:srgbClr val="FFFFFF"/>
                </a:solidFill>
                <a:latin typeface="Tahoma"/>
                <a:cs typeface="Tahoma"/>
              </a:rPr>
              <a:t>calculations</a:t>
            </a:r>
            <a:r>
              <a:rPr dirty="0" sz="5600" spc="-3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600" spc="15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dirty="0" sz="5600" spc="-3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600" spc="25">
                <a:solidFill>
                  <a:srgbClr val="FFFFFF"/>
                </a:solidFill>
                <a:latin typeface="Tahoma"/>
                <a:cs typeface="Tahoma"/>
              </a:rPr>
              <a:t>following</a:t>
            </a:r>
            <a:r>
              <a:rPr dirty="0" sz="5600" spc="-3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600" spc="3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5600" spc="-3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600" spc="80">
                <a:solidFill>
                  <a:srgbClr val="FFFFFF"/>
                </a:solidFill>
                <a:latin typeface="Tahoma"/>
                <a:cs typeface="Tahoma"/>
              </a:rPr>
              <a:t>set </a:t>
            </a:r>
            <a:r>
              <a:rPr dirty="0" sz="5600" spc="-17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600" spc="7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dirty="0" sz="5600" spc="100">
                <a:solidFill>
                  <a:srgbClr val="FFFFFF"/>
                </a:solidFill>
                <a:latin typeface="Tahoma"/>
                <a:cs typeface="Tahoma"/>
              </a:rPr>
              <a:t>instructions </a:t>
            </a:r>
            <a:r>
              <a:rPr dirty="0" sz="5600" spc="204">
                <a:solidFill>
                  <a:srgbClr val="FFFFFF"/>
                </a:solidFill>
                <a:latin typeface="Tahoma"/>
                <a:cs typeface="Tahoma"/>
              </a:rPr>
              <a:t>or </a:t>
            </a:r>
            <a:r>
              <a:rPr dirty="0" sz="5600" spc="130">
                <a:solidFill>
                  <a:srgbClr val="FFFFFF"/>
                </a:solidFill>
                <a:latin typeface="Tahoma"/>
                <a:cs typeface="Tahoma"/>
              </a:rPr>
              <a:t>programs </a:t>
            </a:r>
            <a:r>
              <a:rPr dirty="0" sz="5600" spc="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600" spc="145">
                <a:solidFill>
                  <a:srgbClr val="FFFFFF"/>
                </a:solidFill>
                <a:latin typeface="Tahoma"/>
                <a:cs typeface="Tahoma"/>
              </a:rPr>
              <a:t>stored</a:t>
            </a:r>
            <a:r>
              <a:rPr dirty="0" sz="5600" spc="-3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600" spc="215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dirty="0" sz="5600" spc="-2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600" spc="175">
                <a:solidFill>
                  <a:srgbClr val="FFFFFF"/>
                </a:solidFill>
                <a:latin typeface="Tahoma"/>
                <a:cs typeface="Tahoma"/>
              </a:rPr>
              <a:t>punch</a:t>
            </a:r>
            <a:r>
              <a:rPr dirty="0" sz="5600" spc="-3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600" spc="40">
                <a:solidFill>
                  <a:srgbClr val="FFFFFF"/>
                </a:solidFill>
                <a:latin typeface="Tahoma"/>
                <a:cs typeface="Tahoma"/>
              </a:rPr>
              <a:t>cards.</a:t>
            </a:r>
            <a:endParaRPr sz="5600">
              <a:latin typeface="Tahoma"/>
              <a:cs typeface="Tahoma"/>
            </a:endParaRPr>
          </a:p>
          <a:p>
            <a:pPr marL="12700" marR="815975">
              <a:lnSpc>
                <a:spcPts val="7800"/>
              </a:lnSpc>
              <a:spcBef>
                <a:spcPts val="240"/>
              </a:spcBef>
            </a:pPr>
            <a:r>
              <a:rPr dirty="0" sz="5600" spc="160">
                <a:solidFill>
                  <a:srgbClr val="FFFFFF"/>
                </a:solidFill>
                <a:latin typeface="Tahoma"/>
                <a:cs typeface="Tahoma"/>
              </a:rPr>
              <a:t>Machine</a:t>
            </a:r>
            <a:r>
              <a:rPr dirty="0" sz="5600" spc="-3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600" spc="50">
                <a:solidFill>
                  <a:srgbClr val="FFFFFF"/>
                </a:solidFill>
                <a:latin typeface="Tahoma"/>
                <a:cs typeface="Tahoma"/>
              </a:rPr>
              <a:t>only</a:t>
            </a:r>
            <a:r>
              <a:rPr dirty="0" sz="5600" spc="-3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600" spc="105">
                <a:solidFill>
                  <a:srgbClr val="FFFFFF"/>
                </a:solidFill>
                <a:latin typeface="Tahoma"/>
                <a:cs typeface="Tahoma"/>
              </a:rPr>
              <a:t>designed</a:t>
            </a:r>
            <a:r>
              <a:rPr dirty="0" sz="5600" spc="-3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600" spc="145">
                <a:solidFill>
                  <a:srgbClr val="FFFFFF"/>
                </a:solidFill>
                <a:latin typeface="Tahoma"/>
                <a:cs typeface="Tahoma"/>
              </a:rPr>
              <a:t>but </a:t>
            </a:r>
            <a:r>
              <a:rPr dirty="0" sz="5600" spc="-17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600" spc="75">
                <a:solidFill>
                  <a:srgbClr val="FFFFFF"/>
                </a:solidFill>
                <a:latin typeface="Tahoma"/>
                <a:cs typeface="Tahoma"/>
              </a:rPr>
              <a:t>never</a:t>
            </a:r>
            <a:r>
              <a:rPr dirty="0" sz="5600" spc="-3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600" spc="5">
                <a:solidFill>
                  <a:srgbClr val="FFFFFF"/>
                </a:solidFill>
                <a:latin typeface="Tahoma"/>
                <a:cs typeface="Tahoma"/>
              </a:rPr>
              <a:t>built.</a:t>
            </a:r>
            <a:endParaRPr sz="5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Pratichi Singh</dc:creator>
  <cp:keywords>DAErHgSYqVc,BAEWmH5dGKc</cp:keywords>
  <dc:title>Computer History (2000 x 1080 px) (Presentation)</dc:title>
  <dcterms:created xsi:type="dcterms:W3CDTF">2021-09-27T15:32:07Z</dcterms:created>
  <dcterms:modified xsi:type="dcterms:W3CDTF">2021-09-27T15:32:07Z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2021-09-27T00:00:00Z</vt:filetime>
  </property>
  <property fmtid="{D5CDD505-2E9C-101B-9397-08002B2CF9AE}" pid="3" name="Creator">
    <vt:lpwstr>Canva</vt:lpwstr>
  </property>
  <property fmtid="{D5CDD505-2E9C-101B-9397-08002B2CF9AE}" pid="4" name="LastSaved">
    <vt:filetime>2021-09-27T00:00:00Z</vt:filetime>
  </property>
</Properties>
</file>