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56" r:id="rId4"/>
    <p:sldId id="257" r:id="rId5"/>
    <p:sldId id="258" r:id="rId6"/>
    <p:sldId id="259" r:id="rId7"/>
    <p:sldId id="261" r:id="rId8"/>
    <p:sldId id="262" r:id="rId9"/>
    <p:sldId id="269" r:id="rId10"/>
    <p:sldId id="270" r:id="rId11"/>
    <p:sldId id="271" r:id="rId12"/>
    <p:sldId id="263" r:id="rId13"/>
    <p:sldId id="272" r:id="rId14"/>
    <p:sldId id="273" r:id="rId15"/>
    <p:sldId id="274" r:id="rId16"/>
    <p:sldId id="275" r:id="rId17"/>
    <p:sldId id="276" r:id="rId18"/>
    <p:sldId id="277" r:id="rId19"/>
    <p:sldId id="278" r:id="rId20"/>
    <p:sldId id="279" r:id="rId21"/>
    <p:sldId id="280" r:id="rId22"/>
    <p:sldId id="281" r:id="rId23"/>
    <p:sldId id="265" r:id="rId24"/>
    <p:sldId id="266" r:id="rId25"/>
    <p:sldId id="283" r:id="rId26"/>
    <p:sldId id="285" r:id="rId27"/>
    <p:sldId id="284" r:id="rId28"/>
    <p:sldId id="286" r:id="rId29"/>
    <p:sldId id="267" r:id="rId30"/>
    <p:sldId id="26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B77E42E-358A-49C1-9103-0EADEAB3C72E}" type="slidenum">
              <a:rPr lang="en-US" smtClean="0"/>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61831918-1ECE-4BD8-B70E-D303A227A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61831918-1ECE-4BD8-B70E-D303A227A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B77E42E-358A-49C1-9103-0EADEAB3C72E}" type="slidenum">
              <a:rPr lang="en-US" smtClean="0"/>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61831918-1ECE-4BD8-B70E-D303A227A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77E42E-358A-49C1-9103-0EADEAB3C72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77E42E-358A-49C1-9103-0EADEAB3C72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77E42E-358A-49C1-9103-0EADEAB3C72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1831918-1ECE-4BD8-B70E-D303A227A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1831918-1ECE-4BD8-B70E-D303A227A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1831918-1ECE-4BD8-B70E-D303A227A9C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B77E42E-358A-49C1-9103-0EADEAB3C72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31918-1ECE-4BD8-B70E-D303A227A9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77E42E-358A-49C1-9103-0EADEAB3C72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31918-1ECE-4BD8-B70E-D303A227A9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77E42E-358A-49C1-9103-0EADEAB3C72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1831918-1ECE-4BD8-B70E-D303A227A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77E42E-358A-49C1-9103-0EADEAB3C72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1831918-1ECE-4BD8-B70E-D303A227A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B77E42E-358A-49C1-9103-0EADEAB3C72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1831918-1ECE-4BD8-B70E-D303A227A9C3}" type="datetimeFigureOut">
              <a:rPr lang="en-US" smtClean="0"/>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B77E42E-358A-49C1-9103-0EADEAB3C72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05050"/>
            <a:ext cx="8229600" cy="5579110"/>
          </a:xfrm>
        </p:spPr>
        <p:txBody>
          <a:bodyPr/>
          <a:lstStyle/>
          <a:p>
            <a:pPr marL="0" indent="0" algn="ctr">
              <a:buNone/>
            </a:pPr>
            <a:r>
              <a:rPr lang="en-IN" altLang="en-US" sz="4000"/>
              <a:t>Pratik Prakash Bhujade</a:t>
            </a:r>
            <a:endParaRPr lang="en-IN" altLang="en-US" sz="4000"/>
          </a:p>
          <a:p>
            <a:pPr marL="0" indent="0" algn="ctr">
              <a:buNone/>
            </a:pPr>
            <a:r>
              <a:rPr lang="en-IN" altLang="en-US" sz="4000"/>
              <a:t>Student Number - 3010568</a:t>
            </a:r>
            <a:endParaRPr lang="en-IN" altLang="en-US" sz="4000"/>
          </a:p>
          <a:p>
            <a:pPr marL="0" indent="0" algn="ctr">
              <a:buNone/>
            </a:pPr>
            <a:r>
              <a:rPr lang="en-IN" altLang="en-US" sz="4000"/>
              <a:t>MSc in Big Data Management &amp; Analytics</a:t>
            </a:r>
            <a:endParaRPr lang="en-IN" alt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Exploratory data analysis :                        Checking for strings in data</a:t>
            </a:r>
            <a:endParaRPr lang="en-US" dirty="0"/>
          </a:p>
        </p:txBody>
      </p:sp>
      <p:pic>
        <p:nvPicPr>
          <p:cNvPr id="4098" name="Picture 2"/>
          <p:cNvPicPr>
            <a:picLocks noGrp="1" noChangeAspect="1" noChangeArrowheads="1"/>
          </p:cNvPicPr>
          <p:nvPr>
            <p:ph idx="1"/>
          </p:nvPr>
        </p:nvPicPr>
        <p:blipFill>
          <a:blip r:embed="rId1"/>
          <a:stretch>
            <a:fillRect/>
          </a:stretch>
        </p:blipFill>
        <p:spPr bwMode="auto">
          <a:xfrm>
            <a:off x="1943100" y="2541976"/>
            <a:ext cx="6591300" cy="296149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t>
            </a:r>
            <a:endParaRPr lang="en-US" dirty="0"/>
          </a:p>
        </p:txBody>
      </p:sp>
      <p:sp>
        <p:nvSpPr>
          <p:cNvPr id="3" name="Content Placeholder 2"/>
          <p:cNvSpPr>
            <a:spLocks noGrp="1"/>
          </p:cNvSpPr>
          <p:nvPr>
            <p:ph idx="1"/>
          </p:nvPr>
        </p:nvSpPr>
        <p:spPr/>
        <p:txBody>
          <a:bodyPr>
            <a:normAutofit/>
          </a:bodyPr>
          <a:lstStyle/>
          <a:p>
            <a:pPr lvl="0"/>
            <a:r>
              <a:rPr lang="en-IN" dirty="0"/>
              <a:t>Fill in missing values  </a:t>
            </a:r>
            <a:endParaRPr lang="en-US" dirty="0"/>
          </a:p>
          <a:p>
            <a:pPr lvl="0"/>
            <a:r>
              <a:rPr lang="en-IN" dirty="0"/>
              <a:t>Identify outliers and smooth out noisy data </a:t>
            </a:r>
            <a:endParaRPr lang="en-US" dirty="0"/>
          </a:p>
          <a:p>
            <a:pPr lvl="0"/>
            <a:r>
              <a:rPr lang="en-IN" dirty="0"/>
              <a:t>Correct inconsistent data</a:t>
            </a:r>
            <a:endParaRPr lang="en-US" dirty="0"/>
          </a:p>
          <a:p>
            <a:pPr lvl="0"/>
            <a:r>
              <a:rPr lang="en-IN" dirty="0"/>
              <a:t>Normalization: scaled to fall within a small, specified range</a:t>
            </a:r>
            <a:endParaRPr lang="en-US" dirty="0"/>
          </a:p>
          <a:p>
            <a:r>
              <a:rPr lang="en-IN" dirty="0"/>
              <a:t> Feature selection (i.e., attribute subset selection- Chi-Square and cross validate</a:t>
            </a:r>
            <a:endParaRPr lang="en-IN" dirty="0"/>
          </a:p>
          <a:p>
            <a:r>
              <a:rPr lang="en-IN" dirty="0"/>
              <a:t>Class Balancing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Missing Data Treatment </a:t>
            </a:r>
            <a:endParaRPr lang="en-US" dirty="0"/>
          </a:p>
        </p:txBody>
      </p:sp>
      <p:pic>
        <p:nvPicPr>
          <p:cNvPr id="5122" name="Picture 2"/>
          <p:cNvPicPr>
            <a:picLocks noGrp="1" noChangeAspect="1" noChangeArrowheads="1"/>
          </p:cNvPicPr>
          <p:nvPr>
            <p:ph idx="1"/>
          </p:nvPr>
        </p:nvPicPr>
        <p:blipFill>
          <a:blip r:embed="rId1"/>
          <a:srcRect/>
          <a:stretch>
            <a:fillRect/>
          </a:stretch>
        </p:blipFill>
        <p:spPr bwMode="auto">
          <a:xfrm>
            <a:off x="457200" y="2786058"/>
            <a:ext cx="8229600" cy="171524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 </a:t>
            </a:r>
            <a:endParaRPr lang="en-US" dirty="0"/>
          </a:p>
        </p:txBody>
      </p:sp>
      <p:pic>
        <p:nvPicPr>
          <p:cNvPr id="9222" name="Picture 6"/>
          <p:cNvPicPr>
            <a:picLocks noGrp="1" noChangeAspect="1" noChangeArrowheads="1"/>
          </p:cNvPicPr>
          <p:nvPr>
            <p:ph idx="1"/>
          </p:nvPr>
        </p:nvPicPr>
        <p:blipFill>
          <a:blip r:embed="rId1"/>
          <a:srcRect/>
          <a:stretch>
            <a:fillRect/>
          </a:stretch>
        </p:blipFill>
        <p:spPr bwMode="auto">
          <a:xfrm>
            <a:off x="815340" y="1500174"/>
            <a:ext cx="7513320" cy="4271817"/>
          </a:xfrm>
          <a:prstGeom prst="rect">
            <a:avLst/>
          </a:prstGeom>
          <a:noFill/>
          <a:ln w="9525">
            <a:noFill/>
            <a:miter lim="800000"/>
            <a:headEnd/>
            <a:tailEnd/>
          </a:ln>
          <a:effectLst/>
        </p:spPr>
      </p:pic>
      <p:sp>
        <p:nvSpPr>
          <p:cNvPr id="9218" name="AutoShape 2" descr="data:image/png;base64,iVBORw0KGgoAAAANSUhEUgAAAWAAAAEHCAYAAACQkJyuAAAABHNCSVQICAgIfAhkiAAAAAlwSFlzAAALEgAACxIB0t1+/AAAADh0RVh0U29mdHdhcmUAbWF0cGxvdGxpYiB2ZXJzaW9uMy4xLjMsIGh0dHA6Ly9tYXRwbG90bGliLm9yZy+AADFEAAASBUlEQVR4nO3df3BVZX7H8c+XJECEtUjYohPRYCMjaelYN+24sx1HO2IJ9sfuVLqyU5JuO7Mz7TZSxu34g4yEEnSrrpbF1tW224LTWa1dndZKcLF1Z6f/uA0dEQWFq0QlWME4ikAQkjz945x799ybe0Nubu79JuH9mrmTc5/zPOd5zsO5H07OvffEQggCAFTeDO8BAMD5igAGACcEMAA4IYABwAkBDABOqoupvGDBgtDQ0FCmoQDA9LR79+4PQwifzy0vKoAbGhrU09MzcaMCgPOAmb2Tr5xLEADghAAGACcEMAA4IYABwAkBDABOCGAAcEIAA4ATAhgAnBDAAOCEAAYAJwQwADghgAHACQEMAE4IYABwQgADgBMCGACcEMAA4IQABgAnBDAAOCnqb8JNBlu3blUqlRpT3b6+PklSfX19UX00Njaqvb296LEBQDGmXACnUim98tp+DV0w/5x1q059Ikn6v8/GvptVpz4a99gAoBhTLoAlaeiC+Rq4auU569W+sUOSxlQ3tw0AlBvXgAHACQEMAE4IYABwQgADgBMCGACcEMAA4IQABgAnBDAAOCGAAcAJAQwATghgAHBCAAOAEwIYAJwQwADghAAGACcEMAA4IYABwAkBDABOCGAAcEIAA4ATAhgAnBDAAOCEAAYAJwQwADghgAHACQEMAE4IYABwQgADgBMCGACcEMAA4IQABgAnBDAAOCGAAcAJAQwATghgAHBCAAOAEwIYAJwQwADghAAGACcEMAA4IYABwElFAnjr1q3aunVrJbqalpg/YHqqrkQnqVSqEt1MW8wfMD1xCQIAnBDAAOCEAAYAJwQwADghgAHACQEMAE4IYABwQgADgBMCGACcEMAA4IQABgAnBDAAOCGAAcAJAQwATghgAHBCAAOAEwIYAJwQwADghAAGACcEMAA4IYABwAkBDABOCGAAcEIAA4ATAhgAnBDAAOCEAAYAJwQwADghgAHACQEMAE4IYABwQgADgBMCGACcEMAA4IQABgAnBDAAOCGAAcAJAQwATqq9B4BzO3TokI4fP67rr7++LNs3M4UQRpRXVVVpaGhI1dXVqqmp0cDAgCRp3rx5+vjjjwtur66uTv39/ZntrlmzRs8884xuv/12PfDAA5o/f76OHDmidevW6dFHH9Xw8LAWLlyoo0ePanh4WGfOnNGGDRv07LPPqrW1Vffcc4/q6+t1xx136P7779d7772niy++WLW1tVq1apU2bdqkyy+/XA8++GCm740bN2rDhg2SpI0bN+q2227TQw89pBCCurq6VFdXp1QqpbVr12rLli1qbGzMapde397erkWLFum+++5TXV2dJBUsH4vcPorV39+vjo4OmZk2bdo0rm2Mp89SxlxOlRhbOfvgDHgKOH78eFm3ny98JWloaEiSNDg4mAlfSaOGrxQdsMntPvHEEzp58qTuvfdeDQwMqK+vTyEEPfzwwxoYGNBnn32md999V6dPn9aZM2ckSZs3b9bevXvV2dmpU6dO6eDBg+rq6tKBAwc0MDCgQ4cOad++fdq8ebOGh4d16NAhbd++XZK0bds27d27V9u3b88sd3V1ad++fdq/f3+mXldXl06ePKmurq4R7dLrBwYGdODAgUzZaOVjkdtHsbZt26b9+/dr3759497GePosZczlVImxlbMPAniS27hxo/cQJszg4GDW80LBn64bQtCJEycyZb29vaNu8/nnn1cqldLOnTsVQlB3d7e6u7sVQshq293drZ6enkxZb2+venp6Mu127tyZtV6SduzYof7+fqVSqbzlY9Hf35/Vx1jbJdt3d3dn7Uex2yhWqWMup0qMrdx9VOQSRF9fnwYGBrR27dqSt5VKpTTjTOEXbqlmnD6uVOrTCRnrRNizZ4/3EKaMwcFBdXV1aXh4WJJ09uzZvPXOnj2rzs7OrLLOzs5Mu6GhoRHrz549q+3bt4/490iXr1u37pzj27ZtW1YfY22XbJ/8D6eYvser1DGXUyXGVu4+znkGbGbfMLMeM+s5duzYhHUMlENvb28mpEIIec+yc8+sJenEiROZdoODgyPWS9KuXbvynoXv2rVrTGN78cUXs/oYa7tk++T+hBCK3kaxSh1zOVVibOXu45xnwCGExyU9LknNzc3jOvWsr6+XJG3ZsmU8zbOsXbtWu9/+oOTtFDI8+0I1XrFwQsY6Ecr1xtt01dDQoMOHD2twcFBmJmnkpQ4z05w5c7JCdu7cuTp9+rQGBwdVXV2t2bNnjwjh5cuXa8+ePSNCePny5WMa24033qgdO3Zk+hhru2T75557LrM/Zlb0NopV6pjLqRJjK3cfXAOe5G644QbvIUwZ1dXV6ujo0IwZ0WFdU1Oj6uqR5xg1NTV5L0Gk21VVVY1YX1NTo9bWVnV0dOQtH4u2trasPsbaLtk+uT/F9D1epY65nCoxtnL3QQBPcumPUk0HuWGYPkMtVNfMNHfu3ExZQ0PDqNu8+eab1djYqBUrVsjM1NLSopaWFplZVtuWlhY1NzdnyhoaGtTc3Jxpt2LFiqz1krRy5UrV1dWpsbExb/lY1NXVZfVR7Eea6urq1NLSkrUf5f5YWKljLqdKjK3cfRDAU8CFF15Y1u0XCsKqqipJUcjV1tZmyufNmzfq9tIHaXq7a9as0Zw5c3T33XertrZW9fX1MjOtW7dOtbW1mjVrli677DLNnj1bM2fOlCStX79ey5YtU2dnpy644AJdeeWV6ujo0JIlS1RbW6vFixerqalJ69ev14wZM7R48eLM2UlbW5uWLVum1tbWzHJHR4eampq0dOnSTL2Ojg7NmTMnc1abbJdeX1tbqyVLlmSd+RQqH4vcPorV1tampUuXqqmpqWJno6WOuZwqMbZy9mGjfRQoV3Nzc+jp6Sm6k/QnCibyGvDAVSvPWbf2jR2SNKa6yTZfmETXgKWJnT8AlWdmu0MIzbnlnAEDgBMCGACcEMAA4IQABgAnBDAAOCGAAcAJAQwATghgAHBCAAOAEwIYAJwQwADghAAGACcEMAA4IYABwAkBDABOCGAAcEIAA4ATAhgAnBDAAOCEAAYAJwQwADghgAHACQEMAE4IYABwQgADgBMCGACcEMAA4IQABgAnBDAAOCGAAcAJAQwATghgAHBCAAOAEwIYAJwQwADghAAGACcEMAA4IYABwEl1JTppbGysRDfTFvMHTE8VCeD29vZKdDNtMX/A9MQlCABwQgADgBMCGACcEMAA4IQABgAnBDAAOCGAAcAJAQwATghgAHBCAAOAEwIYAJwQwADghAAGACcEMAA4IYABwAkBDABOCGAAcEIAA4ATAhgAnBDAAOCEAAYAJwQwADghgAHACQEMAE4IYABwQgADgBMCGACcEMAA4IQABgAnBDAAOCGAAcAJAQwATghgAHBCAAOAEwIYAJwQwADghAAGACcEMAA4IYABwAkBDABOqr0HMB5Vpz5S7Rs7xlCvX5LGVDe5bWnheIcGAGM25QK4sbFxzHX7+gYlSfX1xQTqwqL6AIDxmnIB3N7e7j0EAJgQXAMGACcEMAA4IYABwAkBDABOCGAAcEIAA4ATAhgAnBDAAOCEAAYAJwQwADghgAHACQEMAE4IYABwQgADgBMCGACcEMAA4IQABgAnBDAAOCGAAcAJAQwATiyEMPbKZsckvTPG6gskfTieQU1jzEk25mMk5iTbdJmPy0MIn88tLCqAi2FmPSGE5rJsfIpiTrIxHyMxJ9mm+3xwCQIAnBDAAOCknAH8eBm3PVUxJ9mYj5GYk2zTej7Kdg0YADA6LkEAgBMCGACclCWAzWyFmb1pZikzu7McfXgys14z22tmr5hZT1w238x2mdnB+OdFcbmZ2XfjuXjVzK5JbKctrn/QzNoS5V+It5+K21rl93J0ZvZ9MztqZq8lyso+B4X68FZgPjrNrC8+Tl4xs5WJdXfF+/ammf1mojzva8fMFpvZy/F+P2VmM+PyWfHzVLy+oTJ7PDozW2RmL5nZfjN73czWxuXn7TGSVwhhQh+SqiS9JekKSTMl7ZHUNNH9eD4k9UpakFN2v6Q74+U7Jf1VvLxSUrckk3StpJfj8vmS3o5/XhQvXxSv+6mkL8ZtuiW1eO9znjm4TtI1kl6r5BwU6sP7UWA+OiV9K0/dpvh1MUvS4vj1UjXaa0fSv0i6NV7+nqQ/iZf/VNL34uVbJT3lPRfxWC6RdE28/DlJB+L9Pm+PkbzzVIaJ/6KkFxLP75J0l/eOTvA+9mpkAL8p6ZLEwfdmvPyYpNW59SStlvRYovyxuOwSSW8kyrPqTaaHpIacwCn7HBTqYzI88sxHp/IHcNZrQtIL8esm72snDpgPJVXH5Zl66bbxcnVcz7znIs8+/5uk5ef7MZL7KMcliHpJ7yWeH47LppMg6UdmttvMvhGXLQwhvC9J8c+fj8sLzcdo5YfzlE8FlZiDQn1MVn8W/0r9/cSvwsXOR52kj0MIgznlWduK138S15804ssivyLpZXGMZClHAOe7XjndPuv2pRDCNZJaJH3TzK4bpW6h+Si2fCo7X+fgUUm/IOlqSe9L+k5cPpHzMannyszmSvqhpD8PIRwfrWqesml/jJQjgA9LWpR4fqmkI2Xox00I4Uj886ikZyX9mqQPzOwSSYp/Ho2rF5qP0covzVM+FVRiDgr1MemEED4IIQyFEIYl/Z2i40Qqfj4+lDTPzKpzyrO2Fa//OUkfTfzeFM/MahSF7z+HEJ6JizlGEsoRwP8j6cr4XduZit4Y+Pcy9OPCzOaY2efSy5JukvSaon1Mv0Pbpuial+Ly1vhd3mslfRL/WvSCpJvM7KL4V9ObFF3Xe1/Sp2Z2bfyubmtiW5NdJeagUB+TTjoEYl9RdJxI0T7cGn+CYbGkKxW9oZT3tROii5kvSbolbp87t+n5uEXSf8X1XcX/bv8gaX8I4aHEKo6RpDJdcF+p6F3PtySt977QPcH7doWid6f3SHo9vX+Krrv9p6SD8c/5cblJ+pt4LvZKak5s648kpeLH1xPlzYperG9JekST802VHyj6tfqsorORP67EHBTqw/tRYD6eiPf3VUWhcEmi/vp4395U4lMuhV478XH303ienpY0Ky6fHT9Pxeuv8J6LeFy/ruiSwKuSXokfK8/nYyTfg68iA4ATvgkHAE4IYABwQgADgBMCGACcEMAA4IQABgAnBDBKZmZfMbNgZlfFzxvi55sSdRaY2Vkze8TM1tvPbtE4lFi+7Rz97DGzH+SU/ZNFt3ycleinN2cc7Yn6j5jZH8bLPzaz5sS6BotvJ2lm15vZf5jZ1xPjO2M/uw3p02Z2wMxqE+2fN7Nbxz+TON8QwJgIqyX9t6JvbqW9Lem3Es9XKfriikIIm0MIV4cQrpY0kF4OIXy3UAdmtlTR8Xpd/A3EpCFFH9bP56iktfE3y4oWQvjHxFiPSLohfr5K0jOKvlAhM/uypJoQwpPj6QfnJwIYJYlvtvIlRd/8SgbwgKT9iTPMryq6p+14fU3RN8t+JOl3ctb9taR1iXslJB1T9G2otjzrSvWXklaZ2dWSvi3pm2XoA9MYAYxSfVnSzhDCAUkfWeIvGUh6UtE9Dy5VdJZayk2FvirpKUVf+V2ds+5dRWfgawq0/bak282sqoT+RwghnJL0LUk/kfRkCOHgRG4f0x8BjFKtVhS0in8mw3Gnoptwr1YUnuNiZr8q6VgI4R1FZ7PX5PkzM/dK+gvlOaZDCIcU3Sfha7mr8nRX1HfzQwjPSfpY0t8W0w6QojvoA+NiZnWSfkPSL5lZUPQndYLiMAohnDGz3ZJul/SLkn57nF2tlnRV+s01SRdK+j1Jf5+uEEJImdkrkn6/wDbulfSvis5W0/oV/ZmbtPmKbv1YrOH4ARSFM2CU4hZJ20MIl4cQGkIIiyQdUvZ9Wr8j6Y4QQv94OjCzGYrewPvluI8GSb+rkZchJGmzoksCI4QQ3pC0T9lvDP5Y0h/EtzOUouvEL41nnMB4EMAoxWpFN6RP+qGku9NPQgivhxC2ldDHdZL6Qgh9ibKfSGrKud+uQgivS/rfUba1Wdn/OTwu6VNJe8xsj6S5kh4sYaxAUbgdJQA44QwYAJzwJhwmDTNbr+h6b9LTIYTNHuMByo1LEADghEsQAOCEAAYAJwQwADghgAHAyf8DcjAu/Tej/3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t>
            </a:r>
            <a:endParaRPr lang="en-US" dirty="0"/>
          </a:p>
        </p:txBody>
      </p:sp>
      <p:pic>
        <p:nvPicPr>
          <p:cNvPr id="8193" name="Picture 1"/>
          <p:cNvPicPr>
            <a:picLocks noGrp="1" noChangeAspect="1" noChangeArrowheads="1"/>
          </p:cNvPicPr>
          <p:nvPr>
            <p:ph idx="1"/>
          </p:nvPr>
        </p:nvPicPr>
        <p:blipFill>
          <a:blip r:embed="rId1"/>
          <a:srcRect/>
          <a:stretch>
            <a:fillRect/>
          </a:stretch>
        </p:blipFill>
        <p:spPr bwMode="auto">
          <a:xfrm>
            <a:off x="2928926" y="2143116"/>
            <a:ext cx="3299460" cy="313643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Feature Selection </a:t>
            </a:r>
            <a:endParaRPr lang="en-US" dirty="0"/>
          </a:p>
        </p:txBody>
      </p:sp>
      <p:pic>
        <p:nvPicPr>
          <p:cNvPr id="7169" name="Picture 1"/>
          <p:cNvPicPr>
            <a:picLocks noGrp="1" noChangeAspect="1" noChangeArrowheads="1"/>
          </p:cNvPicPr>
          <p:nvPr>
            <p:ph idx="1"/>
          </p:nvPr>
        </p:nvPicPr>
        <p:blipFill>
          <a:blip r:embed="rId1"/>
          <a:srcRect/>
          <a:stretch>
            <a:fillRect/>
          </a:stretch>
        </p:blipFill>
        <p:spPr bwMode="auto">
          <a:xfrm>
            <a:off x="928662" y="1357298"/>
            <a:ext cx="7358114" cy="476886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Feature Selection </a:t>
            </a:r>
            <a:endParaRPr lang="en-US" dirty="0"/>
          </a:p>
        </p:txBody>
      </p:sp>
      <p:pic>
        <p:nvPicPr>
          <p:cNvPr id="6145" name="Picture 1"/>
          <p:cNvPicPr>
            <a:picLocks noGrp="1" noChangeAspect="1" noChangeArrowheads="1"/>
          </p:cNvPicPr>
          <p:nvPr>
            <p:ph idx="1"/>
          </p:nvPr>
        </p:nvPicPr>
        <p:blipFill>
          <a:blip r:embed="rId1"/>
          <a:stretch>
            <a:fillRect/>
          </a:stretch>
        </p:blipFill>
        <p:spPr bwMode="auto">
          <a:xfrm>
            <a:off x="2298466" y="2133600"/>
            <a:ext cx="5880567" cy="37782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Feature Selection </a:t>
            </a:r>
            <a:endParaRPr lang="en-US" dirty="0"/>
          </a:p>
        </p:txBody>
      </p:sp>
      <p:pic>
        <p:nvPicPr>
          <p:cNvPr id="33794" name="Picture 2"/>
          <p:cNvPicPr>
            <a:picLocks noGrp="1" noChangeAspect="1" noChangeArrowheads="1"/>
          </p:cNvPicPr>
          <p:nvPr>
            <p:ph idx="1"/>
          </p:nvPr>
        </p:nvPicPr>
        <p:blipFill>
          <a:blip r:embed="rId1"/>
          <a:stretch>
            <a:fillRect/>
          </a:stretch>
        </p:blipFill>
        <p:spPr bwMode="auto">
          <a:xfrm>
            <a:off x="2679797" y="2133600"/>
            <a:ext cx="5117906" cy="37782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Feature Selection </a:t>
            </a:r>
            <a:endParaRPr lang="en-US" dirty="0"/>
          </a:p>
        </p:txBody>
      </p:sp>
      <p:pic>
        <p:nvPicPr>
          <p:cNvPr id="34818" name="Picture 2"/>
          <p:cNvPicPr>
            <a:picLocks noGrp="1" noChangeAspect="1" noChangeArrowheads="1"/>
          </p:cNvPicPr>
          <p:nvPr>
            <p:ph idx="1"/>
          </p:nvPr>
        </p:nvPicPr>
        <p:blipFill>
          <a:blip r:embed="rId1"/>
          <a:stretch>
            <a:fillRect/>
          </a:stretch>
        </p:blipFill>
        <p:spPr bwMode="auto">
          <a:xfrm>
            <a:off x="1943100" y="3070866"/>
            <a:ext cx="6591300" cy="190371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Feature Selection </a:t>
            </a:r>
            <a:endParaRPr lang="en-US" dirty="0"/>
          </a:p>
        </p:txBody>
      </p:sp>
      <p:pic>
        <p:nvPicPr>
          <p:cNvPr id="35842" name="Picture 2"/>
          <p:cNvPicPr>
            <a:picLocks noGrp="1" noChangeAspect="1" noChangeArrowheads="1"/>
          </p:cNvPicPr>
          <p:nvPr>
            <p:ph idx="1"/>
          </p:nvPr>
        </p:nvPicPr>
        <p:blipFill>
          <a:blip r:embed="rId1"/>
          <a:stretch>
            <a:fillRect/>
          </a:stretch>
        </p:blipFill>
        <p:spPr bwMode="auto">
          <a:xfrm>
            <a:off x="1943100" y="2878265"/>
            <a:ext cx="6591300" cy="228891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Loan Underwriting Prediction</a:t>
            </a:r>
            <a:endParaRPr lang="en-US" dirty="0"/>
          </a:p>
        </p:txBody>
      </p:sp>
      <p:sp>
        <p:nvSpPr>
          <p:cNvPr id="3" name="Subtitle 2"/>
          <p:cNvSpPr>
            <a:spLocks noGrp="1"/>
          </p:cNvSpPr>
          <p:nvPr>
            <p:ph type="subTitle" idx="1"/>
          </p:nvPr>
        </p:nvSpPr>
        <p:spPr/>
        <p:txBody>
          <a:bodyPr/>
          <a:lstStyle/>
          <a:p>
            <a:r>
              <a:rPr lang="en-US" dirty="0"/>
              <a:t>Reinforcement learning to predict loan underwriting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Feature Selection </a:t>
            </a:r>
            <a:endParaRPr lang="en-US" dirty="0"/>
          </a:p>
        </p:txBody>
      </p:sp>
      <p:pic>
        <p:nvPicPr>
          <p:cNvPr id="36866" name="Picture 2"/>
          <p:cNvPicPr>
            <a:picLocks noGrp="1" noChangeAspect="1" noChangeArrowheads="1"/>
          </p:cNvPicPr>
          <p:nvPr>
            <p:ph idx="1"/>
          </p:nvPr>
        </p:nvPicPr>
        <p:blipFill>
          <a:blip r:embed="rId1"/>
          <a:stretch>
            <a:fillRect/>
          </a:stretch>
        </p:blipFill>
        <p:spPr bwMode="auto">
          <a:xfrm>
            <a:off x="1943100" y="2482580"/>
            <a:ext cx="6591300" cy="308029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pre-processing:</a:t>
            </a:r>
            <a:br>
              <a:rPr lang="en-IN" dirty="0"/>
            </a:br>
            <a:r>
              <a:rPr lang="en-IN" dirty="0"/>
              <a:t>Train Test Split </a:t>
            </a:r>
            <a:endParaRPr lang="en-US" dirty="0"/>
          </a:p>
        </p:txBody>
      </p:sp>
      <p:pic>
        <p:nvPicPr>
          <p:cNvPr id="37890" name="Picture 2"/>
          <p:cNvPicPr>
            <a:picLocks noGrp="1" noChangeAspect="1" noChangeArrowheads="1"/>
          </p:cNvPicPr>
          <p:nvPr>
            <p:ph idx="1"/>
          </p:nvPr>
        </p:nvPicPr>
        <p:blipFill>
          <a:blip r:embed="rId1"/>
          <a:srcRect/>
          <a:stretch>
            <a:fillRect/>
          </a:stretch>
        </p:blipFill>
        <p:spPr bwMode="auto">
          <a:xfrm>
            <a:off x="826770" y="2357430"/>
            <a:ext cx="7490460" cy="250397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Q-Learning</a:t>
            </a:r>
            <a:endParaRPr lang="en-US" dirty="0"/>
          </a:p>
        </p:txBody>
      </p:sp>
      <p:sp>
        <p:nvSpPr>
          <p:cNvPr id="3" name="Content Placeholder 2"/>
          <p:cNvSpPr>
            <a:spLocks noGrp="1"/>
          </p:cNvSpPr>
          <p:nvPr>
            <p:ph idx="1"/>
          </p:nvPr>
        </p:nvSpPr>
        <p:spPr/>
        <p:txBody>
          <a:bodyPr/>
          <a:lstStyle/>
          <a:p>
            <a:r>
              <a:rPr lang="en-US" dirty="0"/>
              <a:t>Q-learning is a model-free reinforcement learning algorithm to learn a policy telling an agent what action to take under what circumstances</a:t>
            </a:r>
            <a:endParaRPr lang="en-US" dirty="0"/>
          </a:p>
          <a:p>
            <a:r>
              <a:rPr lang="en-US" dirty="0"/>
              <a:t> It does not require a model of the environment, and it can handle problems with stochastic transitions and rewards, without requiring adaptations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Q-Learning</a:t>
            </a:r>
            <a:endParaRPr lang="en-US" dirty="0"/>
          </a:p>
        </p:txBody>
      </p:sp>
      <p:pic>
        <p:nvPicPr>
          <p:cNvPr id="13313" name="Picture 1"/>
          <p:cNvPicPr>
            <a:picLocks noGrp="1" noChangeAspect="1" noChangeArrowheads="1"/>
          </p:cNvPicPr>
          <p:nvPr>
            <p:ph idx="1"/>
          </p:nvPr>
        </p:nvPicPr>
        <p:blipFill>
          <a:blip r:embed="rId1"/>
          <a:stretch>
            <a:fillRect/>
          </a:stretch>
        </p:blipFill>
        <p:spPr bwMode="auto">
          <a:xfrm>
            <a:off x="1943100" y="2300331"/>
            <a:ext cx="6591300" cy="344478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Q-Learning: </a:t>
            </a:r>
            <a:br>
              <a:rPr lang="en-IN" dirty="0"/>
            </a:br>
            <a:r>
              <a:rPr lang="en-IN" dirty="0"/>
              <a:t>User Interface</a:t>
            </a:r>
            <a:endParaRPr lang="en-US" dirty="0"/>
          </a:p>
        </p:txBody>
      </p:sp>
      <p:pic>
        <p:nvPicPr>
          <p:cNvPr id="5" name="Content Placeholder 4"/>
          <p:cNvPicPr>
            <a:picLocks noGrp="1"/>
          </p:cNvPicPr>
          <p:nvPr>
            <p:ph idx="1"/>
          </p:nvPr>
        </p:nvPicPr>
        <p:blipFill>
          <a:blip r:embed="rId1"/>
          <a:stretch>
            <a:fillRect/>
          </a:stretch>
        </p:blipFill>
        <p:spPr bwMode="auto">
          <a:xfrm>
            <a:off x="1943100" y="2462454"/>
            <a:ext cx="6591300" cy="312054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Q-Learning : </a:t>
            </a:r>
            <a:br>
              <a:rPr lang="en-IN" dirty="0"/>
            </a:br>
            <a:r>
              <a:rPr lang="en-IN" dirty="0"/>
              <a:t>User Interface</a:t>
            </a:r>
            <a:endParaRPr lang="en-US" dirty="0"/>
          </a:p>
        </p:txBody>
      </p:sp>
      <p:pic>
        <p:nvPicPr>
          <p:cNvPr id="5" name="Content Placeholder 4"/>
          <p:cNvPicPr>
            <a:picLocks noGrp="1"/>
          </p:cNvPicPr>
          <p:nvPr>
            <p:ph idx="1"/>
          </p:nvPr>
        </p:nvPicPr>
        <p:blipFill>
          <a:blip r:embed="rId1"/>
          <a:stretch>
            <a:fillRect/>
          </a:stretch>
        </p:blipFill>
        <p:spPr bwMode="auto">
          <a:xfrm>
            <a:off x="2873462" y="2133600"/>
            <a:ext cx="4730576" cy="37782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endParaRPr lang="en-US" dirty="0"/>
          </a:p>
        </p:txBody>
      </p:sp>
      <p:sp>
        <p:nvSpPr>
          <p:cNvPr id="3" name="Content Placeholder 2"/>
          <p:cNvSpPr>
            <a:spLocks noGrp="1"/>
          </p:cNvSpPr>
          <p:nvPr>
            <p:ph idx="1"/>
          </p:nvPr>
        </p:nvSpPr>
        <p:spPr/>
        <p:txBody>
          <a:bodyPr>
            <a:normAutofit/>
          </a:bodyPr>
          <a:lstStyle/>
          <a:p>
            <a:r>
              <a:rPr lang="en-IN" dirty="0"/>
              <a:t>Accuracy : </a:t>
            </a:r>
            <a:r>
              <a:rPr lang="en-US" dirty="0"/>
              <a:t>Accuracy is the most intuitive performance measure and it is simply a ratio of correctly predicted observation to the total observations.</a:t>
            </a:r>
            <a:endParaRPr lang="en-US" dirty="0"/>
          </a:p>
          <a:p>
            <a:r>
              <a:rPr lang="en-IN" dirty="0"/>
              <a:t>F1-Score: </a:t>
            </a:r>
            <a:r>
              <a:rPr lang="en-US" dirty="0"/>
              <a:t>F1 Score is the weighted average of Precision and Recall.</a:t>
            </a:r>
            <a:endParaRPr lang="en-US" dirty="0"/>
          </a:p>
          <a:p>
            <a:r>
              <a:rPr lang="en-IN" dirty="0"/>
              <a:t>Precision: </a:t>
            </a:r>
            <a:r>
              <a:rPr lang="en-US" dirty="0"/>
              <a:t>Precision is the ratio of correctly predicted positive observations to the total predicted positive observations. </a:t>
            </a:r>
            <a:endParaRPr lang="en-US" dirty="0"/>
          </a:p>
          <a:p>
            <a:r>
              <a:rPr lang="en-IN" dirty="0"/>
              <a:t>Recall: </a:t>
            </a:r>
            <a:r>
              <a:rPr lang="en-US" dirty="0"/>
              <a:t>Recall is the ratio of correctly predicted positive observations to the all observations in actual class - yes.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endParaRPr lang="en-US" dirty="0"/>
          </a:p>
        </p:txBody>
      </p:sp>
      <p:pic>
        <p:nvPicPr>
          <p:cNvPr id="5" name="Content Placeholder 4"/>
          <p:cNvPicPr>
            <a:picLocks noGrp="1"/>
          </p:cNvPicPr>
          <p:nvPr>
            <p:ph idx="1"/>
          </p:nvPr>
        </p:nvPicPr>
        <p:blipFill>
          <a:blip r:embed="rId1"/>
          <a:stretch>
            <a:fillRect/>
          </a:stretch>
        </p:blipFill>
        <p:spPr bwMode="auto">
          <a:xfrm>
            <a:off x="3184982" y="2232249"/>
            <a:ext cx="4107536" cy="358095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a:bodyPr>
          <a:lstStyle/>
          <a:p>
            <a:r>
              <a:rPr lang="en-GB" dirty="0"/>
              <a:t>The user interface test, shows that the model accuracy score is 9</a:t>
            </a:r>
            <a:r>
              <a:rPr lang="en-IN" altLang="en-GB" dirty="0"/>
              <a:t>5</a:t>
            </a:r>
            <a:r>
              <a:rPr lang="en-GB" dirty="0"/>
              <a:t>.</a:t>
            </a:r>
            <a:r>
              <a:rPr lang="en-IN" altLang="en-GB" dirty="0"/>
              <a:t>57</a:t>
            </a:r>
            <a:r>
              <a:rPr lang="en-GB" dirty="0"/>
              <a:t>%, F1-Score is 9</a:t>
            </a:r>
            <a:r>
              <a:rPr lang="en-IN" altLang="en-GB" dirty="0"/>
              <a:t>4.74</a:t>
            </a:r>
            <a:r>
              <a:rPr lang="en-GB" dirty="0"/>
              <a:t>% and the precision score is 9</a:t>
            </a:r>
            <a:r>
              <a:rPr lang="en-IN" altLang="en-GB" dirty="0"/>
              <a:t>5</a:t>
            </a:r>
            <a:r>
              <a:rPr lang="en-GB" dirty="0"/>
              <a:t>.</a:t>
            </a:r>
            <a:r>
              <a:rPr lang="en-IN" altLang="en-GB" dirty="0"/>
              <a:t>01</a:t>
            </a:r>
            <a:r>
              <a:rPr lang="en-GB" dirty="0"/>
              <a:t>%.</a:t>
            </a:r>
            <a:endParaRPr lang="en-GB" dirty="0"/>
          </a:p>
          <a:p>
            <a:r>
              <a:rPr lang="en-GB" dirty="0"/>
              <a:t>The model receiving the reward of 10 as it achieved the accuracy score of more than 9</a:t>
            </a:r>
            <a:r>
              <a:rPr lang="en-IN" altLang="en-GB" dirty="0"/>
              <a:t>0</a:t>
            </a:r>
            <a:r>
              <a:rPr lang="en-GB" dirty="0"/>
              <a:t>%.</a:t>
            </a:r>
            <a:endParaRPr lang="en-GB" dirty="0"/>
          </a:p>
          <a:p>
            <a:r>
              <a:rPr lang="en-GB" dirty="0"/>
              <a:t>There is negligible gap in accuracy and F1-score this means that the model is working fine and there are no problems of overfitting or Underfitting or class imbalance in the data.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US" dirty="0"/>
          </a:p>
        </p:txBody>
      </p:sp>
      <p:sp>
        <p:nvSpPr>
          <p:cNvPr id="3" name="Content Placeholder 2"/>
          <p:cNvSpPr>
            <a:spLocks noGrp="1"/>
          </p:cNvSpPr>
          <p:nvPr>
            <p:ph idx="1"/>
          </p:nvPr>
        </p:nvSpPr>
        <p:spPr/>
        <p:txBody>
          <a:bodyPr>
            <a:normAutofit/>
          </a:bodyPr>
          <a:lstStyle/>
          <a:p>
            <a:r>
              <a:rPr lang="en-GB" dirty="0"/>
              <a:t>We recommend using deep q-learning where we can add the benefit of neural network in the process of off-policy model implementation.</a:t>
            </a:r>
            <a:endParaRPr lang="en-GB" dirty="0"/>
          </a:p>
          <a:p>
            <a:r>
              <a:rPr lang="en-GB" dirty="0"/>
              <a:t>The use of H2O streaming library implementing spark framework can also be investigated.</a:t>
            </a:r>
            <a:endParaRPr lang="en-GB" dirty="0"/>
          </a:p>
          <a:p>
            <a:r>
              <a:rPr lang="en-GB" dirty="0"/>
              <a:t>The use of big data can also lead to better performing models. As the model is as good the data is.</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and overview</a:t>
            </a:r>
            <a:endParaRPr lang="en-US" dirty="0"/>
          </a:p>
        </p:txBody>
      </p:sp>
      <p:sp>
        <p:nvSpPr>
          <p:cNvPr id="3" name="Content Placeholder 2"/>
          <p:cNvSpPr>
            <a:spLocks noGrp="1"/>
          </p:cNvSpPr>
          <p:nvPr>
            <p:ph idx="1"/>
          </p:nvPr>
        </p:nvSpPr>
        <p:spPr/>
        <p:txBody>
          <a:bodyPr>
            <a:normAutofit/>
          </a:bodyPr>
          <a:lstStyle/>
          <a:p>
            <a:r>
              <a:rPr lang="en-IN" dirty="0"/>
              <a:t>Loan industry involves in lending of money by one or more individuals or organizations to other individuals or organizations. The risk is high in this industry as it involves money. </a:t>
            </a:r>
            <a:endParaRPr lang="en-IN" dirty="0"/>
          </a:p>
          <a:p>
            <a:r>
              <a:rPr lang="en-IN" dirty="0"/>
              <a:t>The aim is to apply machine learning techniques for prediction of such non-credible borrowers.</a:t>
            </a:r>
            <a:endParaRPr lang="en-IN" dirty="0"/>
          </a:p>
          <a:p>
            <a:r>
              <a:rPr lang="en-IN" dirty="0"/>
              <a:t>It will help the financial sectors to be more vigilant and bear fewer losses</a:t>
            </a:r>
            <a:endParaRPr lang="en-IN" dirty="0"/>
          </a:p>
          <a:p>
            <a:r>
              <a:rPr lang="en-IN" dirty="0"/>
              <a:t>It will also help in saving time taken in the whole process of background manual checking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Domain Problems</a:t>
            </a:r>
            <a:endParaRPr lang="en-US" b="1" dirty="0"/>
          </a:p>
        </p:txBody>
      </p:sp>
      <p:sp>
        <p:nvSpPr>
          <p:cNvPr id="3" name="Content Placeholder 2"/>
          <p:cNvSpPr>
            <a:spLocks noGrp="1"/>
          </p:cNvSpPr>
          <p:nvPr>
            <p:ph idx="1"/>
          </p:nvPr>
        </p:nvSpPr>
        <p:spPr/>
        <p:txBody>
          <a:bodyPr>
            <a:normAutofit/>
          </a:bodyPr>
          <a:lstStyle/>
          <a:p>
            <a:r>
              <a:rPr lang="en-IN" dirty="0"/>
              <a:t>A non-credible borrower results loss to the lender</a:t>
            </a:r>
            <a:endParaRPr lang="en-IN" dirty="0"/>
          </a:p>
          <a:p>
            <a:r>
              <a:rPr lang="en-IN" dirty="0"/>
              <a:t>The manual background checking process is time consuming</a:t>
            </a:r>
            <a:endParaRPr lang="en-IN" dirty="0"/>
          </a:p>
          <a:p>
            <a:r>
              <a:rPr lang="en-IN" dirty="0"/>
              <a:t>To identify the possibilities of using reinforcement learning technique to minimize the risk involved in loan underwriting by identifying, classifying and predicting credible customer son the basis of feature variables as the inputs of the borrower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lang="en-US" dirty="0"/>
          </a:p>
        </p:txBody>
      </p:sp>
      <p:sp>
        <p:nvSpPr>
          <p:cNvPr id="3" name="Content Placeholder 2"/>
          <p:cNvSpPr>
            <a:spLocks noGrp="1"/>
          </p:cNvSpPr>
          <p:nvPr>
            <p:ph idx="1"/>
          </p:nvPr>
        </p:nvSpPr>
        <p:spPr/>
        <p:txBody>
          <a:bodyPr>
            <a:normAutofit/>
          </a:bodyPr>
          <a:lstStyle/>
          <a:p>
            <a:r>
              <a:rPr lang="en-IN" dirty="0"/>
              <a:t>Use past data of the insurance companies regarding the loan understatement and use the features in that data to identify if the borrower is credible or not</a:t>
            </a:r>
            <a:endParaRPr lang="en-IN" dirty="0"/>
          </a:p>
          <a:p>
            <a:r>
              <a:rPr lang="en-IN" dirty="0"/>
              <a:t>We use Q-learning and python to screen out the borrowers which are probable future defaulters.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pic>
        <p:nvPicPr>
          <p:cNvPr id="6" name="Content Placeholder 5" descr="Flowchart.png"/>
          <p:cNvPicPr>
            <a:picLocks noGrp="1" noChangeAspect="1"/>
          </p:cNvPicPr>
          <p:nvPr>
            <p:ph idx="1"/>
          </p:nvPr>
        </p:nvPicPr>
        <p:blipFill>
          <a:blip r:embed="rId1"/>
          <a:stretch>
            <a:fillRect/>
          </a:stretch>
        </p:blipFill>
        <p:spPr>
          <a:xfrm>
            <a:off x="2817965" y="2133600"/>
            <a:ext cx="4841570" cy="37782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endParaRPr lang="en-US" dirty="0"/>
          </a:p>
        </p:txBody>
      </p:sp>
      <p:pic>
        <p:nvPicPr>
          <p:cNvPr id="1028" name="Picture 4"/>
          <p:cNvPicPr>
            <a:picLocks noGrp="1" noChangeAspect="1" noChangeArrowheads="1"/>
          </p:cNvPicPr>
          <p:nvPr>
            <p:ph idx="1"/>
          </p:nvPr>
        </p:nvPicPr>
        <p:blipFill>
          <a:blip r:embed="rId1"/>
          <a:srcRect/>
          <a:stretch>
            <a:fillRect/>
          </a:stretch>
        </p:blipFill>
        <p:spPr bwMode="auto">
          <a:xfrm>
            <a:off x="457200" y="1428737"/>
            <a:ext cx="8229600" cy="45221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endParaRPr lang="en-US" dirty="0"/>
          </a:p>
        </p:txBody>
      </p:sp>
      <p:pic>
        <p:nvPicPr>
          <p:cNvPr id="2050" name="Picture 2"/>
          <p:cNvPicPr>
            <a:picLocks noGrp="1" noChangeAspect="1" noChangeArrowheads="1"/>
          </p:cNvPicPr>
          <p:nvPr>
            <p:ph idx="1"/>
          </p:nvPr>
        </p:nvPicPr>
        <p:blipFill>
          <a:blip r:embed="rId1"/>
          <a:stretch>
            <a:fillRect/>
          </a:stretch>
        </p:blipFill>
        <p:spPr bwMode="auto">
          <a:xfrm>
            <a:off x="1943100" y="2219043"/>
            <a:ext cx="6591300" cy="36073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Exploratory data analysis:                 Class Balancing</a:t>
            </a:r>
            <a:endParaRPr lang="en-US" dirty="0"/>
          </a:p>
        </p:txBody>
      </p:sp>
      <p:pic>
        <p:nvPicPr>
          <p:cNvPr id="3074" name="Picture 2"/>
          <p:cNvPicPr>
            <a:picLocks noGrp="1" noChangeAspect="1" noChangeArrowheads="1"/>
          </p:cNvPicPr>
          <p:nvPr>
            <p:ph idx="1"/>
          </p:nvPr>
        </p:nvPicPr>
        <p:blipFill>
          <a:blip r:embed="rId1"/>
          <a:stretch>
            <a:fillRect/>
          </a:stretch>
        </p:blipFill>
        <p:spPr bwMode="auto">
          <a:xfrm>
            <a:off x="3532187" y="2133600"/>
            <a:ext cx="3413125" cy="37782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3669</Words>
  <Application>WPS Presentation</Application>
  <PresentationFormat>On-screen Show (4:3)</PresentationFormat>
  <Paragraphs>99</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SimSun</vt:lpstr>
      <vt:lpstr>Wingdings</vt:lpstr>
      <vt:lpstr>Wingdings 3</vt:lpstr>
      <vt:lpstr>Arial</vt:lpstr>
      <vt:lpstr>Century Gothic</vt:lpstr>
      <vt:lpstr>Segoe Print</vt:lpstr>
      <vt:lpstr>Microsoft YaHei</vt:lpstr>
      <vt:lpstr>Arial Unicode MS</vt:lpstr>
      <vt:lpstr>Symbol</vt:lpstr>
      <vt:lpstr>Calibri</vt:lpstr>
      <vt:lpstr>Wisp</vt:lpstr>
      <vt:lpstr>PowerPoint 演示文稿</vt:lpstr>
      <vt:lpstr>Loan Underwriting Prediction</vt:lpstr>
      <vt:lpstr>Introduction and overview</vt:lpstr>
      <vt:lpstr>Business Domain Problems</vt:lpstr>
      <vt:lpstr>Proposed Solution</vt:lpstr>
      <vt:lpstr>Methodology</vt:lpstr>
      <vt:lpstr>Exploratory data analysis</vt:lpstr>
      <vt:lpstr>Exploratory data analysis</vt:lpstr>
      <vt:lpstr>Exploratory data analysis:                 Class Balancing</vt:lpstr>
      <vt:lpstr>Exploratory data analysis :                        Checking for strings in data</vt:lpstr>
      <vt:lpstr>Data pre-processing </vt:lpstr>
      <vt:lpstr>Data pre-processing: Missing Data Treatment </vt:lpstr>
      <vt:lpstr>Data pre-processing </vt:lpstr>
      <vt:lpstr>Data pre-processing </vt:lpstr>
      <vt:lpstr>Data pre-processing: Feature Selection </vt:lpstr>
      <vt:lpstr>Data pre-processing: Feature Selection </vt:lpstr>
      <vt:lpstr>Data pre-processing: Feature Selection </vt:lpstr>
      <vt:lpstr>Data pre-processing: Feature Selection </vt:lpstr>
      <vt:lpstr>Data pre-processing: Feature Selection </vt:lpstr>
      <vt:lpstr>Data pre-processing: Feature Selection </vt:lpstr>
      <vt:lpstr>Data pre-processing: Train Test Split </vt:lpstr>
      <vt:lpstr>Q-Learning</vt:lpstr>
      <vt:lpstr>Q-Learning</vt:lpstr>
      <vt:lpstr>Q-Learning:  User Interface</vt:lpstr>
      <vt:lpstr>Q-Learning :  User Interface</vt:lpstr>
      <vt:lpstr>Evaluation</vt:lpstr>
      <vt:lpstr>Evaluation</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to predict loan underwriting</dc:title>
  <dc:creator>SHILPA</dc:creator>
  <cp:lastModifiedBy>Daario Naharis</cp:lastModifiedBy>
  <cp:revision>27</cp:revision>
  <dcterms:created xsi:type="dcterms:W3CDTF">2020-08-25T11:13:00Z</dcterms:created>
  <dcterms:modified xsi:type="dcterms:W3CDTF">2020-09-10T12:38:26Z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