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2" r:id="rId5"/>
    <p:sldId id="264" r:id="rId6"/>
    <p:sldId id="265" r:id="rId7"/>
    <p:sldId id="263" r:id="rId8"/>
    <p:sldId id="267" r:id="rId9"/>
    <p:sldId id="271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0" y="635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65810" y="2698750"/>
            <a:ext cx="10085070" cy="18669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aseline="3000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Credit Card Fraud Detection</a:t>
            </a:r>
            <a:endParaRPr lang="en-US" sz="8800" baseline="30000" dirty="0">
              <a:ln w="22225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6935788" y="6111240"/>
            <a:ext cx="51358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By: Pratik Chakraborty</a:t>
            </a:r>
            <a:endParaRPr lang="en-IN" alt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82533"/>
            <a:ext cx="10972800" cy="1143000"/>
          </a:xfrm>
        </p:spPr>
        <p:txBody>
          <a:bodyPr/>
          <a:p>
            <a:r>
              <a:rPr lang="en-IN" alt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  <a:sym typeface="+mn-ea"/>
              </a:rPr>
              <a:t>Thank you</a:t>
            </a:r>
            <a:endParaRPr lang="en-IN" alt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Table of Contents</a:t>
            </a:r>
            <a:endParaRPr lang="en-US" sz="4800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3740"/>
            <a:ext cx="10515600" cy="3630295"/>
          </a:xfrm>
        </p:spPr>
        <p:txBody>
          <a:bodyPr/>
          <a:p>
            <a:pPr marL="514350" indent="-514350">
              <a:buAutoNum type="arabicPeriod"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  <a:t>PROBLEM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  <a:t>PROJECT OVERVIEW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I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  <a:t>ABOUT 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  <a:t>THE DATA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  <a:t>APPROACH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  <a:t>Cost-Benefit Analysis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" y="923925"/>
            <a:ext cx="11943080" cy="782955"/>
          </a:xfrm>
        </p:spPr>
        <p:txBody>
          <a:bodyPr/>
          <a:p>
            <a:r>
              <a:rPr 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  <a:sym typeface="+mn-ea"/>
              </a:rPr>
              <a:t>PROBLEM</a:t>
            </a:r>
            <a:br>
              <a:rPr 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</a:br>
            <a:endParaRPr 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6880"/>
            <a:ext cx="10972800" cy="4525963"/>
          </a:xfrm>
        </p:spPr>
        <p:txBody>
          <a:bodyPr/>
          <a:p>
            <a:r>
              <a:rPr lang="en-IN" altLang="en-US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Credit  card fraud is commited using a payment card, such as a credit card or debit card by stealing the card information through skimmers.</a:t>
            </a:r>
            <a:endParaRPr lang="en-IN" altLang="en-US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Credit card companies face </a:t>
            </a:r>
            <a:r>
              <a:rPr lang="en-US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MONEY LOSS</a:t>
            </a:r>
            <a:r>
              <a:rPr lang="en-IN" altLang="en-US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to </a:t>
            </a:r>
            <a:r>
              <a:rPr lang="en-US" b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$</a:t>
            </a:r>
            <a:r>
              <a:rPr lang="en-IN" altLang="en-US" b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50 billions dollars</a:t>
            </a:r>
            <a:r>
              <a:rPr lang="en-IN" altLang="en-US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per year to  fraud </a:t>
            </a:r>
            <a:endParaRPr lang="en-IN" altLang="en-US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The Federal Trade Commission (US) estimates that </a:t>
            </a:r>
            <a:r>
              <a:rPr lang="en-IN" b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10 million people </a:t>
            </a:r>
            <a:r>
              <a:rPr lang="en-IN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become </a:t>
            </a:r>
            <a:r>
              <a:rPr lang="en-IN" b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victims of credit card theft </a:t>
            </a:r>
            <a:r>
              <a:rPr lang="en-IN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each year</a:t>
            </a:r>
            <a:endParaRPr lang="en-IN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>
              <a:solidFill>
                <a:schemeClr val="accent4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>
              <a:solidFill>
                <a:schemeClr val="accent4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4662805" cy="1656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" y="1791970"/>
            <a:ext cx="11986260" cy="4526280"/>
          </a:xfrm>
        </p:spPr>
        <p:txBody>
          <a:bodyPr/>
          <a:p>
            <a:pPr algn="l">
              <a:buClrTx/>
              <a:buSzTx/>
              <a:buFontTx/>
            </a:pPr>
            <a:r>
              <a:rPr lang="en-IN" altLang="en-US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Finex is a leading financial service provider whose most important business goal is retaining high profitable customers. </a:t>
            </a:r>
            <a:endParaRPr lang="en-IN" altLang="en-US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There is a large number of unauthorized transactions causing high revenue and profitability crises. </a:t>
            </a:r>
            <a:endParaRPr lang="en-IN" altLang="en-US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Customers complain about unauthorized transactions, fraudsters use stolen cards and access the personal data of many cardholders</a:t>
            </a:r>
            <a:endParaRPr lang="en-IN" altLang="en-US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Now, Finex is not equipped with the latest financial technologies, and it is becoming difficult for the bank to track these data breaches on time to prevent further losses.</a:t>
            </a:r>
            <a:endParaRPr lang="en-IN" altLang="en-US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755" y="512763"/>
            <a:ext cx="10972800" cy="1143000"/>
          </a:xfrm>
        </p:spPr>
        <p:txBody>
          <a:bodyPr/>
          <a:p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  <a:sym typeface="+mn-ea"/>
              </a:rPr>
              <a:t>PROJECT OVERVIEW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Problem of M</a:t>
            </a: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islabeling</a:t>
            </a:r>
            <a:endParaRPr 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en-US" sz="2400"/>
              <a:t>A fraud </a:t>
            </a:r>
            <a:r>
              <a:rPr lang="en-US" sz="2400">
                <a:sym typeface="+mn-ea"/>
              </a:rPr>
              <a:t>transaction </a:t>
            </a:r>
            <a:r>
              <a:rPr lang="en-IN" altLang="en-US" sz="2400">
                <a:sym typeface="+mn-ea"/>
              </a:rPr>
              <a:t>labelled as </a:t>
            </a:r>
            <a:r>
              <a:rPr lang="en-US" sz="2400">
                <a:sym typeface="+mn-ea"/>
              </a:rPr>
              <a:t>normal transaction</a:t>
            </a:r>
            <a:endParaRPr lang="en-US" sz="2400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09613" y="3173095"/>
            <a:ext cx="5157787" cy="3684588"/>
          </a:xfrm>
        </p:spPr>
        <p:txBody>
          <a:bodyPr/>
          <a:p>
            <a:pPr algn="l">
              <a:buClrTx/>
              <a:buSzTx/>
              <a:buFontTx/>
            </a:pPr>
            <a:r>
              <a:rPr lang="en-IN" altLang="en-US" sz="32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The credit card needs to be replaced and the client reassured and refunded</a:t>
            </a:r>
            <a:endParaRPr lang="en-IN" altLang="en-US" sz="32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32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Transaction order is accepted though it is a fraud</a:t>
            </a:r>
            <a:r>
              <a:rPr lang="en-IN" altLang="en-US" sz="2800">
                <a:ln w="9525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endParaRPr lang="en-IN" altLang="en-US" sz="2800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algn="ctr"/>
            <a:r>
              <a:rPr lang="en-IN" altLang="en-US" sz="2400"/>
              <a:t>N</a:t>
            </a:r>
            <a:r>
              <a:rPr lang="en-US" sz="2400"/>
              <a:t>ormal transaction is</a:t>
            </a:r>
            <a:endParaRPr lang="en-US" sz="2400"/>
          </a:p>
          <a:p>
            <a:pPr algn="ctr"/>
            <a:r>
              <a:rPr lang="en-IN" altLang="en-US" sz="2400">
                <a:sym typeface="+mn-ea"/>
              </a:rPr>
              <a:t>labelled </a:t>
            </a:r>
            <a:r>
              <a:rPr lang="en-US" sz="2400"/>
              <a:t>as fraud </a:t>
            </a:r>
            <a:endParaRPr lang="en-US" sz="24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3173095"/>
            <a:ext cx="5183188" cy="3684588"/>
          </a:xfrm>
        </p:spPr>
        <p:txBody>
          <a:bodyPr/>
          <a:p>
            <a:pPr algn="l">
              <a:buClrTx/>
              <a:buSzTx/>
              <a:buFontTx/>
            </a:pPr>
            <a:r>
              <a:rPr lang="en-IN" altLang="en-US" sz="32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The client credit card gets blocked on unfounded suspicion of fraud</a:t>
            </a:r>
            <a:endParaRPr lang="en-IN" altLang="en-US" sz="32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32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Client was reassured, but the credit card  reactivated </a:t>
            </a:r>
            <a:r>
              <a:rPr lang="en-IN" altLang="en-US">
                <a:ln w="9525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endParaRPr lang="en-IN" altLang="en-US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0385"/>
            <a:ext cx="10972800" cy="918210"/>
          </a:xfrm>
        </p:spPr>
        <p:txBody>
          <a:bodyPr/>
          <a:p>
            <a:r>
              <a:rPr lang="en-I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  <a:sym typeface="+mn-ea"/>
              </a:rPr>
              <a:t>ABOUT 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  <a:sym typeface="+mn-ea"/>
              </a:rPr>
              <a:t>THE DATA</a:t>
            </a:r>
            <a:b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546725" y="1193165"/>
            <a:ext cx="6015990" cy="22625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045" y="864870"/>
            <a:ext cx="5558155" cy="7139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IN" altLang="en-US" sz="1400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The data set contains credit card transactions of around 1,000 cardholders with a pool of 800 merchants from 1 Jan 2019 to 31 Dec 2020.</a:t>
            </a:r>
            <a:endParaRPr lang="en-IN" altLang="en-US" sz="24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(1852394, 22) rows  and columns</a:t>
            </a:r>
            <a:endParaRPr lang="en-IN" altLang="en-US" sz="24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Data is highly imbalanced, there is 99.48% non-fraud transaction and 0.52% Fraud transaction.</a:t>
            </a:r>
            <a:endParaRPr lang="en-IN" altLang="en-US" sz="24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It is found that there is higher fraud risk at night and in the morning</a:t>
            </a:r>
            <a:endParaRPr lang="en-IN" altLang="en-US" sz="24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There was skewness in the data</a:t>
            </a:r>
            <a:endParaRPr lang="en-IN" altLang="en-US" sz="24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/>
            <a:endParaRPr lang="en-IN" altLang="en-US" sz="1400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IN" altLang="en-US" sz="1400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IN" altLang="en-US" sz="1400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IN" altLang="en-US" sz="1400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IN" altLang="en-US" sz="1400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IN" altLang="en-US" sz="1400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6725" y="3455670"/>
            <a:ext cx="6296660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74690" y="547370"/>
            <a:ext cx="6110605" cy="25571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225" y="4167505"/>
            <a:ext cx="5370830" cy="242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05" y="4076065"/>
            <a:ext cx="4928235" cy="2611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" y="835660"/>
            <a:ext cx="5372100" cy="25908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086475" y="190500"/>
            <a:ext cx="5798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Navalarchitect and Materials engineer has the highest percentage of fraud transactions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37490" y="3426460"/>
            <a:ext cx="5671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gas_transport has  highest number of  credit card transactions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110605" y="3256915"/>
            <a:ext cx="6283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Female customers are higher</a:t>
            </a:r>
            <a:r>
              <a:rPr lang="en-IN" altLang="en-US"/>
              <a:t> </a:t>
            </a:r>
            <a:r>
              <a:rPr lang="en-US">
                <a:sym typeface="+mn-ea"/>
              </a:rPr>
              <a:t>credit card transactions</a:t>
            </a:r>
            <a:endParaRPr lang="en-US"/>
          </a:p>
          <a:p>
            <a:r>
              <a:rPr lang="en-US"/>
              <a:t> than male customers 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03225" y="190500"/>
            <a:ext cx="48031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Age group of 40-50 years has the highest number of transaction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 rot="16200000">
            <a:off x="-349250" y="1672590"/>
            <a:ext cx="1004570" cy="30670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Age group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 rot="16200000">
            <a:off x="-299085" y="4980940"/>
            <a:ext cx="904875" cy="30670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Category</a:t>
            </a:r>
            <a:endParaRPr lang="en-I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 rot="5400000">
            <a:off x="10803890" y="5227955"/>
            <a:ext cx="776605" cy="30670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Gender</a:t>
            </a:r>
            <a:endParaRPr lang="en-I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 rot="5400000">
            <a:off x="11803380" y="1405255"/>
            <a:ext cx="469900" cy="30670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Job</a:t>
            </a:r>
            <a:endParaRPr lang="en-I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" y="732473"/>
            <a:ext cx="10972800" cy="1143000"/>
          </a:xfrm>
        </p:spPr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  <a:sym typeface="+mn-ea"/>
              </a:rPr>
              <a:t>APPROACH</a:t>
            </a:r>
            <a:b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670" y="1684020"/>
            <a:ext cx="5838190" cy="4321810"/>
          </a:xfrm>
        </p:spPr>
        <p:txBody>
          <a:bodyPr/>
          <a:p>
            <a:pPr marL="285750" indent="-285750" algn="l" fontAlgn="auto">
              <a:buClrTx/>
              <a:buSzTx/>
              <a:buFont typeface="Arial" panose="020B0604020202020204" pitchFamily="34" charset="0"/>
            </a:pPr>
            <a:r>
              <a:rPr lang="en-IN" altLang="en-US" sz="20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Data was highly imbalanced and the most appropriate sampling technique to handle this was Undersampling.</a:t>
            </a:r>
            <a:endParaRPr lang="en-IN" altLang="en-US" sz="20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 fontAlgn="auto">
              <a:buClrTx/>
              <a:buSzTx/>
              <a:buFont typeface="Arial" panose="020B0604020202020204" pitchFamily="34" charset="0"/>
            </a:pPr>
            <a:r>
              <a:rPr lang="en-IN" altLang="en-US" sz="20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Used the stratified k-fold cross-validation method with an appropriate k value of  3.</a:t>
            </a:r>
            <a:endParaRPr lang="en-IN" altLang="en-US" sz="20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 fontAlgn="auto">
              <a:buClrTx/>
              <a:buSzTx/>
              <a:buFont typeface="Arial" panose="020B0604020202020204" pitchFamily="34" charset="0"/>
            </a:pPr>
            <a:r>
              <a:rPr lang="en-IN" altLang="en-US" sz="20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Models used in Model Building was Logistic regression, Decision tree, and Random Forest </a:t>
            </a:r>
            <a:endParaRPr lang="en-IN" altLang="en-US" sz="20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 fontAlgn="auto">
              <a:buClrTx/>
              <a:buSzTx/>
              <a:buFont typeface="Arial" panose="020B0604020202020204" pitchFamily="34" charset="0"/>
            </a:pPr>
            <a:r>
              <a:rPr lang="en-IN" altLang="en-US" sz="20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It is important to identify which transactions are fraudulent transactions more accurately than identifying non-fraudulent transactions.</a:t>
            </a:r>
            <a:endParaRPr lang="en-IN" altLang="en-US" sz="20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 fontAlgn="auto">
              <a:buClrTx/>
              <a:buSzTx/>
              <a:buFont typeface="Arial" panose="020B0604020202020204" pitchFamily="34" charset="0"/>
            </a:pPr>
            <a:r>
              <a:rPr lang="en-IN" altLang="en-US" sz="200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An appropriate evaluation metric that reflects this business goal is Precision, Recall, Averageprecision score</a:t>
            </a:r>
            <a:endParaRPr lang="en-IN" altLang="en-US" sz="200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1600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1615" y="2769235"/>
            <a:ext cx="4838065" cy="22866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71615" y="2124075"/>
            <a:ext cx="4185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ln w="9525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RESULTS:</a:t>
            </a:r>
            <a:endParaRPr lang="en-IN" altLang="en-US">
              <a:ln w="9525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>
                <a:ln w="9525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  <a:sym typeface="+mn-ea"/>
              </a:rPr>
              <a:t>Best auc was 0.982 in Decision tree model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  <a:sym typeface="+mn-ea"/>
              </a:rPr>
              <a:t>Cost-Benefit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17955"/>
            <a:ext cx="11960860" cy="5257165"/>
          </a:xfrm>
        </p:spPr>
        <p:txBody>
          <a:bodyPr/>
          <a:p>
            <a:pPr marL="0" indent="0" algn="ctr">
              <a:buNone/>
            </a:pP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Average number of transactions per month</a:t>
            </a: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 =</a:t>
            </a: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IN" altLang="en-US">
                <a:ln w="9525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77184</a:t>
            </a:r>
            <a:endParaRPr lang="en-IN" altLang="en-US">
              <a:ln w="9525" cmpd="sng">
                <a:solidFill>
                  <a:schemeClr val="accent1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 algn="ctr">
              <a:buNone/>
            </a:pP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Average number of fraudulent transaction per month= </a:t>
            </a:r>
            <a:r>
              <a:rPr lang="en-IN" altLang="en-US">
                <a:ln w="9525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402</a:t>
            </a:r>
            <a:endParaRPr lang="en-IN" altLang="en-US">
              <a:ln w="9525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 algn="ctr">
              <a:buNone/>
            </a:pP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Average amount per fraud transaction=</a:t>
            </a: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IN" altLang="en-US">
                <a:ln w="9525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531 </a:t>
            </a:r>
            <a:endParaRPr lang="en-IN" altLang="en-US">
              <a:ln w="9525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 algn="ctr">
              <a:buNone/>
            </a:pP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Cost incurred per month before the model was deployed is </a:t>
            </a: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charset="-122"/>
                <a:sym typeface="+mn-ea"/>
              </a:rPr>
              <a:t>$2,13,389.00</a:t>
            </a: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-122"/>
                <a:sym typeface="+mn-ea"/>
              </a:rPr>
              <a:t> </a:t>
            </a:r>
            <a:endParaRPr 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" panose="020F0502020204030204" charset="-122"/>
              <a:sym typeface="+mn-ea"/>
            </a:endParaRPr>
          </a:p>
          <a:p>
            <a:pPr marL="0" indent="0" algn="ctr">
              <a:buNone/>
            </a:pP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Cost incurred per month after the model is built and deployed is </a:t>
            </a: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  <a:latin typeface="Calibri" panose="020F0502020204030204" charset="-122"/>
                <a:sym typeface="+mn-ea"/>
              </a:rPr>
              <a:t>$</a:t>
            </a: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  <a:latin typeface="Calibri" panose="020F0502020204030204" charset="-122"/>
                <a:sym typeface="+mn-ea"/>
              </a:rPr>
              <a:t>5288.402</a:t>
            </a:r>
            <a:endParaRPr 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" panose="020F0502020204030204" charset="-122"/>
              <a:sym typeface="+mn-ea"/>
            </a:endParaRPr>
          </a:p>
          <a:p>
            <a:pPr marL="0" indent="0" algn="ctr">
              <a:buNone/>
            </a:pP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-122"/>
                <a:sym typeface="+mn-ea"/>
              </a:rPr>
              <a:t>T</a:t>
            </a: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-122"/>
                <a:sym typeface="+mn-ea"/>
              </a:rPr>
              <a:t>he final savings that </a:t>
            </a: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-122"/>
                <a:sym typeface="+mn-ea"/>
              </a:rPr>
              <a:t>my</a:t>
            </a:r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-122"/>
                <a:sym typeface="+mn-ea"/>
              </a:rPr>
              <a:t> model can potentially provide to Finex</a:t>
            </a:r>
            <a:r>
              <a:rPr lang="en-I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" panose="020F0502020204030204" charset="-122"/>
                <a:sym typeface="+mn-ea"/>
              </a:rPr>
              <a:t> is </a:t>
            </a:r>
            <a:r>
              <a:rPr lang="en-US" sz="360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charset="-122"/>
                <a:sym typeface="+mn-ea"/>
              </a:rPr>
              <a:t>$2,08,100.60 </a:t>
            </a:r>
            <a:endParaRPr 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" panose="020F0502020204030204" charset="-122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pPr marL="0" indent="0">
              <a:buNone/>
            </a:pPr>
            <a:endParaRPr lang="en-IN" altLang="en-US">
              <a:ln w="9525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en-IN" altLang="en-US">
              <a:ln w="9525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3034</Words>
  <Application>WPS Presentation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Yu Gothic UI Semibold</vt:lpstr>
      <vt:lpstr>Times New Roman</vt:lpstr>
      <vt:lpstr>Calibri</vt:lpstr>
      <vt:lpstr>Calibri</vt:lpstr>
      <vt:lpstr>Microsoft YaHei</vt:lpstr>
      <vt:lpstr>Arial Unicode MS</vt:lpstr>
      <vt:lpstr>1_Business Cooperate</vt:lpstr>
      <vt:lpstr>Default Design</vt:lpstr>
      <vt:lpstr>PowerPoint 演示文稿</vt:lpstr>
      <vt:lpstr>Table of Contents</vt:lpstr>
      <vt:lpstr>PROBLEM </vt:lpstr>
      <vt:lpstr>PROJECT OVERVIEW</vt:lpstr>
      <vt:lpstr>Problem of Mislabeling</vt:lpstr>
      <vt:lpstr>ABOUT THE DATA </vt:lpstr>
      <vt:lpstr>PowerPoint 演示文稿</vt:lpstr>
      <vt:lpstr>APPROACH </vt:lpstr>
      <vt:lpstr>Cost-Benefit Analysis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prati</cp:lastModifiedBy>
  <cp:revision>17</cp:revision>
  <dcterms:created xsi:type="dcterms:W3CDTF">2021-08-09T14:18:00Z</dcterms:created>
  <dcterms:modified xsi:type="dcterms:W3CDTF">2021-08-15T12:54:01Z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1033-11.2.0.10231</vt:lpwstr>
  </property>
</Properties>
</file>