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8" r:id="rId2"/>
    <p:sldId id="260" r:id="rId3"/>
    <p:sldId id="267" r:id="rId4"/>
    <p:sldId id="302" r:id="rId5"/>
    <p:sldId id="326" r:id="rId6"/>
    <p:sldId id="327" r:id="rId7"/>
    <p:sldId id="303" r:id="rId8"/>
    <p:sldId id="329" r:id="rId9"/>
    <p:sldId id="328" r:id="rId10"/>
    <p:sldId id="330" r:id="rId11"/>
    <p:sldId id="331" r:id="rId12"/>
    <p:sldId id="333" r:id="rId13"/>
    <p:sldId id="332" r:id="rId14"/>
    <p:sldId id="334" r:id="rId15"/>
    <p:sldId id="316" r:id="rId16"/>
    <p:sldId id="321" r:id="rId17"/>
    <p:sldId id="324" r:id="rId18"/>
    <p:sldId id="304" r:id="rId19"/>
    <p:sldId id="318" r:id="rId20"/>
    <p:sldId id="279" r:id="rId21"/>
    <p:sldId id="312" r:id="rId2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276">
          <p15:clr>
            <a:srgbClr val="A4A3A4"/>
          </p15:clr>
        </p15:guide>
        <p15:guide id="2" pos="28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3C5"/>
    <a:srgbClr val="F07474"/>
    <a:srgbClr val="FFBF53"/>
    <a:srgbClr val="6A3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954" y="72"/>
      </p:cViewPr>
      <p:guideLst>
        <p:guide orient="horz" pos="2276"/>
        <p:guide pos="2846"/>
      </p:guideLst>
    </p:cSldViewPr>
  </p:slideViewPr>
  <p:notesTextViewPr>
    <p:cViewPr>
      <p:scale>
        <a:sx n="1" d="1"/>
        <a:sy n="1" d="1"/>
      </p:scale>
      <p:origin x="0" y="0"/>
    </p:cViewPr>
  </p:notesTextViewPr>
  <p:sorterViewPr showFormatting="0">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pPr fontAlgn="base"/>
              <a:t>2023/4/28</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pPr fontAlgn="base"/>
              <a:t>‹#›</a:t>
            </a:fld>
            <a:endParaRPr lang="zh-CN" altLang="en-US" strike="noStrike" noProof="1"/>
          </a:p>
        </p:txBody>
      </p:sp>
    </p:spTree>
    <p:extLst>
      <p:ext uri="{BB962C8B-B14F-4D97-AF65-F5344CB8AC3E}">
        <p14:creationId xmlns:p14="http://schemas.microsoft.com/office/powerpoint/2010/main" val="19682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pPr fontAlgn="base"/>
              <a:t>2023/4/28</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Click to edit Master title style</a:t>
            </a:r>
          </a:p>
          <a:p>
            <a:pPr lvl="1" indent="0"/>
            <a:r>
              <a:rPr lang="zh-CN" altLang="en-US"/>
              <a:t>Second level</a:t>
            </a:r>
          </a:p>
          <a:p>
            <a:pPr lvl="2" indent="0"/>
            <a:r>
              <a:rPr lang="zh-CN" altLang="en-US"/>
              <a:t>Third level</a:t>
            </a:r>
          </a:p>
          <a:p>
            <a:pPr lvl="3" indent="0"/>
            <a:r>
              <a:rPr lang="zh-CN" altLang="en-US"/>
              <a:t>Fouth level</a:t>
            </a:r>
          </a:p>
          <a:p>
            <a:pPr lvl="4" indent="0"/>
            <a:r>
              <a:rPr lang="zh-CN" altLang="en-US"/>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pPr fontAlgn="base"/>
              <a:t>‹#›</a:t>
            </a:fld>
            <a:endParaRPr lang="zh-CN" altLang="en-US" strike="noStrike" noProof="1"/>
          </a:p>
        </p:txBody>
      </p:sp>
    </p:spTree>
    <p:extLst>
      <p:ext uri="{BB962C8B-B14F-4D97-AF65-F5344CB8AC3E}">
        <p14:creationId xmlns:p14="http://schemas.microsoft.com/office/powerpoint/2010/main" val="8210269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a:sym typeface="+mn-ea"/>
              </a:rPr>
              <a:t>Click here to edit the master text style</a:t>
            </a:r>
            <a:endParaRPr lang="zh-CN" altLang="en-US" sz="2800" strike="noStrike" noProof="1"/>
          </a:p>
          <a:p>
            <a:pPr lvl="1" fontAlgn="auto"/>
            <a:r>
              <a:rPr lang="zh-CN" altLang="en-US" sz="2800" strike="noStrike" noProof="1">
                <a:sym typeface="+mn-ea"/>
              </a:rPr>
              <a:t>The second level</a:t>
            </a:r>
            <a:endParaRPr lang="zh-CN" altLang="en-US" sz="2800" strike="noStrike" noProof="1"/>
          </a:p>
          <a:p>
            <a:pPr lvl="2" fontAlgn="auto"/>
            <a:r>
              <a:rPr lang="zh-CN" altLang="en-US" sz="2800" strike="noStrike" noProof="1">
                <a:sym typeface="+mn-ea"/>
              </a:rPr>
              <a:t>The third level</a:t>
            </a:r>
            <a:endParaRPr lang="zh-CN" altLang="en-US" sz="2800" strike="noStrike" noProof="1"/>
          </a:p>
          <a:p>
            <a:pPr lvl="3" fontAlgn="auto"/>
            <a:r>
              <a:rPr lang="zh-CN" altLang="en-US" sz="2800" strike="noStrike" noProof="1">
                <a:sym typeface="+mn-ea"/>
              </a:rPr>
              <a:t>The fourth level</a:t>
            </a:r>
            <a:endParaRPr lang="zh-CN" altLang="en-US" sz="2800" strike="noStrike" noProof="1"/>
          </a:p>
          <a:p>
            <a:pPr lvl="4" fontAlgn="auto"/>
            <a:r>
              <a:rPr lang="zh-CN" altLang="en-US" sz="2800" strike="noStrike" noProof="1">
                <a:sym typeface="+mn-ea"/>
              </a:rPr>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defRPr/>
              </a:p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1" indent="-228600"/>
            <a:r>
              <a:rPr lang="zh-CN" altLang="en-US" dirty="0"/>
              <a:t>Click here to edit the master text style</a:t>
            </a:r>
          </a:p>
          <a:p>
            <a:pPr lvl="1" indent="-228600"/>
            <a:r>
              <a:rPr lang="zh-CN" altLang="en-US" dirty="0"/>
              <a:t>The second level</a:t>
            </a:r>
          </a:p>
          <a:p>
            <a:pPr lvl="2" indent="-228600"/>
            <a:r>
              <a:rPr lang="zh-CN" altLang="en-US" dirty="0"/>
              <a:t>The third level</a:t>
            </a:r>
          </a:p>
          <a:p>
            <a:pPr lvl="3" indent="-228600"/>
            <a:r>
              <a:rPr lang="zh-CN" altLang="en-US" dirty="0"/>
              <a:t>The 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defRPr/>
              </a:p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12646633_High_Resolution_Mapping_of_Soil_Properties_Using_Remote_Sensing_Variables_in_South-Western_Burkina_Faso_A_Comparison_of_Machine_Learning_and_Multiple_Linear_Regression_Models" TargetMode="External"/><Relationship Id="rId2" Type="http://schemas.openxmlformats.org/officeDocument/2006/relationships/hyperlink" Target="https://www.researchgate.net/publication/347979426_An_IoT_Based_Smart_Farming_System_Using_Machine_Learning" TargetMode="External"/><Relationship Id="rId1" Type="http://schemas.openxmlformats.org/officeDocument/2006/relationships/slideLayout" Target="../slideLayouts/slideLayout1.xml"/><Relationship Id="rId4" Type="http://schemas.openxmlformats.org/officeDocument/2006/relationships/hyperlink" Target="https://www.ncbi.nlm.nih.gov/pmc/articles/PMC719899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gi-global.com/chapter/smart-agriculture-using-wsn-and-iot/268036" TargetMode="External"/><Relationship Id="rId2" Type="http://schemas.openxmlformats.org/officeDocument/2006/relationships/hyperlink" Target="https://issuu.com/ijraset/docs/soil_classification_and_crop_suggestion_using_mach#:~:text=The%20algorithm%20such%20as%20SVM%20can%20be%20used,crop%20dataset%20with%20geographical%20attributes%20as%20its%20features." TargetMode="External"/><Relationship Id="rId1" Type="http://schemas.openxmlformats.org/officeDocument/2006/relationships/slideLayout" Target="../slideLayouts/slideLayout1.xml"/><Relationship Id="rId4" Type="http://schemas.openxmlformats.org/officeDocument/2006/relationships/hyperlink" Target="https://www.quickcompany.in/patents/intelligent-agriculture-system-to-assist-farmers-in-smart-decision-making-using-iot-data-analytics-and-machine-learn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5877560" y="3846513"/>
            <a:ext cx="5467638" cy="460375"/>
          </a:xfrm>
          <a:prstGeom prst="rect">
            <a:avLst/>
          </a:prstGeom>
          <a:noFill/>
          <a:ln w="9525">
            <a:noFill/>
          </a:ln>
        </p:spPr>
        <p:txBody>
          <a:bodyPr wrap="square" anchor="t">
            <a:spAutoFit/>
          </a:bodyPr>
          <a:lstStyle/>
          <a:p>
            <a:pPr defTabSz="914400"/>
            <a:r>
              <a:rPr lang="en-IN" altLang="zh-CN" sz="2400" dirty="0" err="1">
                <a:solidFill>
                  <a:schemeClr val="tx1"/>
                </a:solidFill>
                <a:ea typeface="SimSun" panose="02010600030101010101" pitchFamily="2" charset="-122"/>
                <a:cs typeface="Calibri" panose="020F0502020204030204" pitchFamily="34" charset="0"/>
              </a:rPr>
              <a:t>Ibin</a:t>
            </a:r>
            <a:r>
              <a:rPr lang="en-IN" altLang="zh-CN" sz="2400" dirty="0">
                <a:solidFill>
                  <a:schemeClr val="tx1"/>
                </a:solidFill>
                <a:ea typeface="SimSun" panose="02010600030101010101" pitchFamily="2" charset="-122"/>
                <a:cs typeface="Calibri" panose="020F0502020204030204" pitchFamily="34" charset="0"/>
              </a:rPr>
              <a:t> Babu (8872)</a:t>
            </a:r>
          </a:p>
        </p:txBody>
      </p:sp>
      <p:sp>
        <p:nvSpPr>
          <p:cNvPr id="36" name="椭圆 35"/>
          <p:cNvSpPr/>
          <p:nvPr/>
        </p:nvSpPr>
        <p:spPr>
          <a:xfrm>
            <a:off x="5324764" y="3298508"/>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38" name="椭圆 37"/>
          <p:cNvSpPr/>
          <p:nvPr/>
        </p:nvSpPr>
        <p:spPr>
          <a:xfrm>
            <a:off x="5343814" y="391160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5008996" y="1875631"/>
            <a:ext cx="4576445" cy="768350"/>
          </a:xfrm>
          <a:prstGeom prst="rect">
            <a:avLst/>
          </a:prstGeom>
          <a:noFill/>
          <a:ln w="9525">
            <a:noFill/>
          </a:ln>
        </p:spPr>
        <p:txBody>
          <a:bodyPr wrap="square" anchor="t">
            <a:spAutoFit/>
          </a:bodyPr>
          <a:lstStyle/>
          <a:p>
            <a:r>
              <a:rPr lang="en-US" altLang="zh-CN" sz="4400" dirty="0">
                <a:solidFill>
                  <a:srgbClr val="02B3C5"/>
                </a:solidFill>
                <a:ea typeface="SimSun" panose="02010600030101010101" pitchFamily="2" charset="-122"/>
                <a:cs typeface="Calibri" panose="020F0502020204030204" pitchFamily="34" charset="0"/>
              </a:rPr>
              <a:t>GROUP MEMBERS:</a:t>
            </a:r>
          </a:p>
        </p:txBody>
      </p:sp>
      <p:sp>
        <p:nvSpPr>
          <p:cNvPr id="45" name="椭圆 44"/>
          <p:cNvSpPr/>
          <p:nvPr/>
        </p:nvSpPr>
        <p:spPr>
          <a:xfrm>
            <a:off x="5343814" y="4524058"/>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2" name="Text Box 1"/>
          <p:cNvSpPr txBox="1"/>
          <p:nvPr/>
        </p:nvSpPr>
        <p:spPr>
          <a:xfrm>
            <a:off x="1498146" y="578346"/>
            <a:ext cx="9094107" cy="1508105"/>
          </a:xfrm>
          <a:prstGeom prst="rect">
            <a:avLst/>
          </a:prstGeom>
          <a:noFill/>
        </p:spPr>
        <p:txBody>
          <a:bodyPr wrap="square" rtlCol="0">
            <a:spAutoFit/>
          </a:bodyPr>
          <a:lstStyle/>
          <a:p>
            <a:pPr algn="ctr"/>
            <a:r>
              <a:rPr lang="en-IN" altLang="en-US" sz="4800" dirty="0">
                <a:solidFill>
                  <a:schemeClr val="accent1">
                    <a:lumMod val="50000"/>
                  </a:schemeClr>
                </a:solidFill>
                <a:cs typeface="Calibri" panose="020F0502020204030204" pitchFamily="34" charset="0"/>
                <a:sym typeface="+mn-ea"/>
              </a:rPr>
              <a:t>FARMER ASSISTANT APPLICATION</a:t>
            </a:r>
          </a:p>
          <a:p>
            <a:pPr algn="ctr"/>
            <a:endParaRPr lang="en-IN" altLang="en-US" sz="4400" dirty="0">
              <a:solidFill>
                <a:schemeClr val="accent1">
                  <a:lumMod val="50000"/>
                </a:schemeClr>
              </a:solidFill>
              <a:cs typeface="Calibri" panose="020F0502020204030204" pitchFamily="34" charset="0"/>
              <a:sym typeface="+mn-ea"/>
            </a:endParaRPr>
          </a:p>
        </p:txBody>
      </p:sp>
      <p:sp>
        <p:nvSpPr>
          <p:cNvPr id="3" name="Text Box 2"/>
          <p:cNvSpPr txBox="1"/>
          <p:nvPr/>
        </p:nvSpPr>
        <p:spPr>
          <a:xfrm>
            <a:off x="5877560" y="3284220"/>
            <a:ext cx="5678805" cy="460375"/>
          </a:xfrm>
          <a:prstGeom prst="rect">
            <a:avLst/>
          </a:prstGeom>
          <a:noFill/>
        </p:spPr>
        <p:txBody>
          <a:bodyPr wrap="square" rtlCol="0">
            <a:spAutoFit/>
          </a:bodyPr>
          <a:lstStyle/>
          <a:p>
            <a:r>
              <a:rPr lang="en-US" altLang="en-US" sz="2400" dirty="0">
                <a:sym typeface="+mn-ea"/>
              </a:rPr>
              <a:t>Pratik Harde (8871)</a:t>
            </a:r>
            <a:endParaRPr lang="en-US" altLang="en-US" sz="2400" dirty="0">
              <a:solidFill>
                <a:schemeClr val="tx1"/>
              </a:solidFill>
              <a:sym typeface="+mn-ea"/>
            </a:endParaRPr>
          </a:p>
        </p:txBody>
      </p:sp>
      <p:sp>
        <p:nvSpPr>
          <p:cNvPr id="4" name="Text Box 3"/>
          <p:cNvSpPr txBox="1"/>
          <p:nvPr/>
        </p:nvSpPr>
        <p:spPr>
          <a:xfrm>
            <a:off x="5877560" y="4488915"/>
            <a:ext cx="3905250" cy="460375"/>
          </a:xfrm>
          <a:prstGeom prst="rect">
            <a:avLst/>
          </a:prstGeom>
          <a:noFill/>
        </p:spPr>
        <p:txBody>
          <a:bodyPr wrap="square" rtlCol="0">
            <a:spAutoFit/>
          </a:bodyPr>
          <a:lstStyle/>
          <a:p>
            <a:r>
              <a:rPr lang="en-IN" altLang="en-US" sz="2400" dirty="0">
                <a:solidFill>
                  <a:schemeClr val="tx1"/>
                </a:solidFill>
              </a:rPr>
              <a:t>Ananya Sharma (8908)</a:t>
            </a:r>
          </a:p>
        </p:txBody>
      </p:sp>
      <p:sp>
        <p:nvSpPr>
          <p:cNvPr id="5" name="Text Box 4"/>
          <p:cNvSpPr txBox="1"/>
          <p:nvPr/>
        </p:nvSpPr>
        <p:spPr>
          <a:xfrm>
            <a:off x="4303848" y="5961360"/>
            <a:ext cx="6288405" cy="460375"/>
          </a:xfrm>
          <a:prstGeom prst="rect">
            <a:avLst/>
          </a:prstGeom>
          <a:noFill/>
        </p:spPr>
        <p:txBody>
          <a:bodyPr wrap="square" rtlCol="0">
            <a:spAutoFit/>
          </a:bodyPr>
          <a:lstStyle/>
          <a:p>
            <a:r>
              <a:rPr lang="en-US" altLang="en-US" sz="2400" b="1" dirty="0">
                <a:solidFill>
                  <a:srgbClr val="F07474"/>
                </a:solidFill>
                <a:latin typeface="+mn-lt"/>
                <a:cs typeface="+mn-lt"/>
                <a:sym typeface="+mn-ea"/>
              </a:rPr>
              <a:t>Mentor : </a:t>
            </a:r>
            <a:r>
              <a:rPr lang="en-US" altLang="en-US" sz="2400" b="1" dirty="0">
                <a:latin typeface="+mn-lt"/>
                <a:cs typeface="+mn-lt"/>
                <a:sym typeface="+mn-ea"/>
              </a:rPr>
              <a:t> </a:t>
            </a:r>
            <a:r>
              <a:rPr lang="en-US" altLang="en-US" sz="2400" b="1" dirty="0">
                <a:solidFill>
                  <a:srgbClr val="02B3C5"/>
                </a:solidFill>
                <a:latin typeface="+mn-lt"/>
                <a:cs typeface="+mn-lt"/>
                <a:sym typeface="+mn-ea"/>
              </a:rPr>
              <a:t>Prof. Prachi Patil </a:t>
            </a:r>
            <a:endParaRPr lang="en-US" sz="2400" dirty="0">
              <a:latin typeface="+mn-lt"/>
              <a:cs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25008" y="290017"/>
            <a:ext cx="4943661" cy="707886"/>
          </a:xfrm>
          <a:prstGeom prst="rect">
            <a:avLst/>
          </a:prstGeom>
          <a:noFill/>
        </p:spPr>
        <p:txBody>
          <a:bodyPr wrap="none" rtlCol="0" anchor="t">
            <a:spAutoFit/>
          </a:bodyPr>
          <a:lstStyle/>
          <a:p>
            <a:pPr algn="l"/>
            <a:r>
              <a:rPr lang="en-IN" altLang="en-US" sz="4000" b="1" dirty="0">
                <a:solidFill>
                  <a:srgbClr val="02B3C5"/>
                </a:solidFill>
                <a:cs typeface="Calibri" panose="020F0502020204030204" pitchFamily="34" charset="0"/>
                <a:sym typeface="+mn-ea"/>
              </a:rPr>
              <a:t>Design / Methodology</a:t>
            </a:r>
          </a:p>
        </p:txBody>
      </p:sp>
      <p:sp>
        <p:nvSpPr>
          <p:cNvPr id="17" name="椭圆 3"/>
          <p:cNvSpPr/>
          <p:nvPr/>
        </p:nvSpPr>
        <p:spPr>
          <a:xfrm>
            <a:off x="11043700" y="5809321"/>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5"/>
          <p:cNvSpPr/>
          <p:nvPr/>
        </p:nvSpPr>
        <p:spPr>
          <a:xfrm>
            <a:off x="11674475" y="5564627"/>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椭圆 6"/>
          <p:cNvSpPr/>
          <p:nvPr/>
        </p:nvSpPr>
        <p:spPr>
          <a:xfrm>
            <a:off x="11109812" y="5311287"/>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0" name="椭圆 4"/>
          <p:cNvSpPr/>
          <p:nvPr/>
        </p:nvSpPr>
        <p:spPr>
          <a:xfrm>
            <a:off x="10453516" y="5756497"/>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1"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4" name="Picture 3">
            <a:extLst>
              <a:ext uri="{FF2B5EF4-FFF2-40B4-BE49-F238E27FC236}">
                <a16:creationId xmlns:a16="http://schemas.microsoft.com/office/drawing/2014/main" id="{86E117AE-FC17-B881-0DB0-1D63D0FDE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494" y="997903"/>
            <a:ext cx="6720762" cy="57354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1751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25008" y="290017"/>
            <a:ext cx="3621441" cy="707886"/>
          </a:xfrm>
          <a:prstGeom prst="rect">
            <a:avLst/>
          </a:prstGeom>
          <a:noFill/>
        </p:spPr>
        <p:txBody>
          <a:bodyPr wrap="none" rtlCol="0" anchor="t">
            <a:spAutoFit/>
          </a:bodyPr>
          <a:lstStyle/>
          <a:p>
            <a:pPr algn="l"/>
            <a:r>
              <a:rPr lang="en-IN" altLang="en-US" sz="4000" b="1" dirty="0">
                <a:solidFill>
                  <a:srgbClr val="02B3C5"/>
                </a:solidFill>
                <a:cs typeface="Calibri" panose="020F0502020204030204" pitchFamily="34" charset="0"/>
                <a:sym typeface="+mn-ea"/>
              </a:rPr>
              <a:t>Implementation</a:t>
            </a:r>
          </a:p>
        </p:txBody>
      </p:sp>
      <p:sp>
        <p:nvSpPr>
          <p:cNvPr id="17" name="椭圆 3"/>
          <p:cNvSpPr/>
          <p:nvPr/>
        </p:nvSpPr>
        <p:spPr>
          <a:xfrm>
            <a:off x="11043700" y="5809321"/>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5"/>
          <p:cNvSpPr/>
          <p:nvPr/>
        </p:nvSpPr>
        <p:spPr>
          <a:xfrm>
            <a:off x="11674475" y="5564627"/>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椭圆 6"/>
          <p:cNvSpPr/>
          <p:nvPr/>
        </p:nvSpPr>
        <p:spPr>
          <a:xfrm>
            <a:off x="11109812" y="5311287"/>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0" name="椭圆 4"/>
          <p:cNvSpPr/>
          <p:nvPr/>
        </p:nvSpPr>
        <p:spPr>
          <a:xfrm>
            <a:off x="10453516" y="5756497"/>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1"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TextBox 5">
            <a:extLst>
              <a:ext uri="{FF2B5EF4-FFF2-40B4-BE49-F238E27FC236}">
                <a16:creationId xmlns:a16="http://schemas.microsoft.com/office/drawing/2014/main" id="{DC33C4CA-7046-6208-0C69-66D9446D1876}"/>
              </a:ext>
            </a:extLst>
          </p:cNvPr>
          <p:cNvSpPr txBox="1"/>
          <p:nvPr/>
        </p:nvSpPr>
        <p:spPr>
          <a:xfrm>
            <a:off x="1525008" y="1050727"/>
            <a:ext cx="10541670" cy="4849404"/>
          </a:xfrm>
          <a:prstGeom prst="rect">
            <a:avLst/>
          </a:prstGeom>
          <a:noFill/>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The steps involved in this system implementation are :-</a:t>
            </a:r>
          </a:p>
          <a:p>
            <a:pPr>
              <a:lnSpc>
                <a:spcPct val="150000"/>
              </a:lnSpc>
            </a:pPr>
            <a:r>
              <a:rPr lang="en-US" sz="1600" dirty="0">
                <a:latin typeface="Times New Roman" panose="02020603050405020304" pitchFamily="18" charset="0"/>
                <a:cs typeface="Times New Roman" panose="02020603050405020304" pitchFamily="18" charset="0"/>
              </a:rPr>
              <a:t> a) </a:t>
            </a:r>
            <a:r>
              <a:rPr lang="en-US" sz="1600" b="1" dirty="0">
                <a:latin typeface="Times New Roman" panose="02020603050405020304" pitchFamily="18" charset="0"/>
                <a:cs typeface="Times New Roman" panose="02020603050405020304" pitchFamily="18" charset="0"/>
              </a:rPr>
              <a:t>Acquisition of Training Dataset: </a:t>
            </a:r>
            <a:r>
              <a:rPr lang="en-US" sz="1600" dirty="0">
                <a:latin typeface="Times New Roman" panose="02020603050405020304" pitchFamily="18" charset="0"/>
                <a:cs typeface="Times New Roman" panose="02020603050405020304" pitchFamily="18" charset="0"/>
              </a:rPr>
              <a:t>The accuracy of any machine learning algorithm depends on the number of parameters and the correctness of the training dataset. For the system, we are using various datasets all downloaded for government website and </a:t>
            </a:r>
            <a:r>
              <a:rPr lang="en-US" sz="1600" dirty="0" err="1">
                <a:latin typeface="Times New Roman" panose="02020603050405020304" pitchFamily="18" charset="0"/>
                <a:cs typeface="Times New Roman" panose="02020603050405020304" pitchFamily="18" charset="0"/>
              </a:rPr>
              <a:t>kaggle</a:t>
            </a:r>
            <a:r>
              <a:rPr lang="en-US" sz="1600" dirty="0">
                <a:latin typeface="Times New Roman" panose="02020603050405020304" pitchFamily="18" charset="0"/>
                <a:cs typeface="Times New Roman" panose="02020603050405020304" pitchFamily="18" charset="0"/>
              </a:rPr>
              <a:t>. </a:t>
            </a:r>
          </a:p>
          <a:p>
            <a:pPr>
              <a:lnSpc>
                <a:spcPct val="150000"/>
              </a:lnSpc>
            </a:pPr>
            <a:r>
              <a:rPr lang="en-US" sz="1600" b="1" dirty="0">
                <a:latin typeface="Times New Roman" panose="02020603050405020304" pitchFamily="18" charset="0"/>
                <a:cs typeface="Times New Roman" panose="02020603050405020304" pitchFamily="18" charset="0"/>
              </a:rPr>
              <a:t>Datasets include:-</a:t>
            </a:r>
            <a:r>
              <a:rPr lang="en-US" sz="1600" dirty="0">
                <a:latin typeface="Times New Roman" panose="02020603050405020304" pitchFamily="18" charset="0"/>
                <a:cs typeface="Times New Roman" panose="02020603050405020304" pitchFamily="18" charset="0"/>
              </a:rPr>
              <a:t> Yield dataset, Fertilizer dataset ,Soil nutrient content dataset, Rainfall, Temperature dataset </a:t>
            </a:r>
          </a:p>
          <a:p>
            <a:pPr>
              <a:lnSpc>
                <a:spcPct val="150000"/>
              </a:lnSpc>
            </a:pPr>
            <a:r>
              <a:rPr lang="en-US" sz="1600" b="1" dirty="0">
                <a:latin typeface="Times New Roman" panose="02020603050405020304" pitchFamily="18" charset="0"/>
                <a:cs typeface="Times New Roman" panose="02020603050405020304" pitchFamily="18" charset="0"/>
              </a:rPr>
              <a:t>b). Data Preprocessing: </a:t>
            </a:r>
            <a:r>
              <a:rPr lang="en-US" sz="1600" dirty="0">
                <a:latin typeface="Times New Roman" panose="02020603050405020304" pitchFamily="18" charset="0"/>
                <a:cs typeface="Times New Roman" panose="02020603050405020304" pitchFamily="18" charset="0"/>
              </a:rPr>
              <a:t>This step includes replacing the null and 0 values for yield by -1 so that it does not effect the overall prediction. Further we had to encode the dataset so that it could be fed into the our ML models. </a:t>
            </a:r>
          </a:p>
          <a:p>
            <a:pPr>
              <a:lnSpc>
                <a:spcPct val="150000"/>
              </a:lnSpc>
            </a:pPr>
            <a:r>
              <a:rPr lang="en-US" sz="1600" b="1" dirty="0">
                <a:latin typeface="Times New Roman" panose="02020603050405020304" pitchFamily="18" charset="0"/>
                <a:cs typeface="Times New Roman" panose="02020603050405020304" pitchFamily="18" charset="0"/>
              </a:rPr>
              <a:t>c). Training ML model : </a:t>
            </a:r>
            <a:r>
              <a:rPr lang="en-US" sz="1600" dirty="0">
                <a:latin typeface="Times New Roman" panose="02020603050405020304" pitchFamily="18" charset="0"/>
                <a:cs typeface="Times New Roman" panose="02020603050405020304" pitchFamily="18" charset="0"/>
              </a:rPr>
              <a:t>After the preprocessing step we used the dataset to train different machine learning models like Random forest, Decision Tree, Support Vector Machine(SVM) and Logistic regression to attain accuracy as high as possible. </a:t>
            </a:r>
          </a:p>
          <a:p>
            <a:pPr>
              <a:lnSpc>
                <a:spcPct val="150000"/>
              </a:lnSpc>
            </a:pPr>
            <a:r>
              <a:rPr lang="en-US" sz="1600" b="1" dirty="0">
                <a:latin typeface="Times New Roman" panose="02020603050405020304" pitchFamily="18" charset="0"/>
                <a:cs typeface="Times New Roman" panose="02020603050405020304" pitchFamily="18" charset="0"/>
              </a:rPr>
              <a:t>d).Model Evaluation and Saving Model: </a:t>
            </a:r>
            <a:r>
              <a:rPr lang="en-US" sz="1600" dirty="0">
                <a:latin typeface="Times New Roman" panose="02020603050405020304" pitchFamily="18" charset="0"/>
                <a:cs typeface="Times New Roman" panose="02020603050405020304" pitchFamily="18" charset="0"/>
              </a:rPr>
              <a:t>All the ML models which are trained would be evaluated by comparing their performance (Evaluations Metrics) and Final efficient model is saved using pickle library. </a:t>
            </a:r>
          </a:p>
          <a:p>
            <a:pPr>
              <a:lnSpc>
                <a:spcPct val="150000"/>
              </a:lnSpc>
            </a:pPr>
            <a:r>
              <a:rPr lang="en-US" sz="1600" b="1" dirty="0">
                <a:latin typeface="Times New Roman" panose="02020603050405020304" pitchFamily="18" charset="0"/>
                <a:cs typeface="Times New Roman" panose="02020603050405020304" pitchFamily="18" charset="0"/>
              </a:rPr>
              <a:t>e).Model Exportation and Integration with Webapp: </a:t>
            </a:r>
            <a:r>
              <a:rPr lang="en-US" sz="1600" dirty="0">
                <a:latin typeface="Times New Roman" panose="02020603050405020304" pitchFamily="18" charset="0"/>
                <a:cs typeface="Times New Roman" panose="02020603050405020304" pitchFamily="18" charset="0"/>
              </a:rPr>
              <a:t>The saved efficient ML model would be integrated with Flask Web Application which would further meant for prediction in user friendly web interface. </a:t>
            </a:r>
          </a:p>
        </p:txBody>
      </p:sp>
    </p:spTree>
    <p:extLst>
      <p:ext uri="{BB962C8B-B14F-4D97-AF65-F5344CB8AC3E}">
        <p14:creationId xmlns:p14="http://schemas.microsoft.com/office/powerpoint/2010/main" val="1318627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25008" y="290017"/>
            <a:ext cx="1624676" cy="707886"/>
          </a:xfrm>
          <a:prstGeom prst="rect">
            <a:avLst/>
          </a:prstGeom>
          <a:noFill/>
        </p:spPr>
        <p:txBody>
          <a:bodyPr wrap="none" rtlCol="0" anchor="t">
            <a:spAutoFit/>
          </a:bodyPr>
          <a:lstStyle/>
          <a:p>
            <a:pPr algn="l"/>
            <a:r>
              <a:rPr lang="en-IN" altLang="en-US" sz="4000" b="1" dirty="0">
                <a:solidFill>
                  <a:srgbClr val="02B3C5"/>
                </a:solidFill>
                <a:cs typeface="Calibri" panose="020F0502020204030204" pitchFamily="34" charset="0"/>
                <a:sym typeface="+mn-ea"/>
              </a:rPr>
              <a:t>Result </a:t>
            </a:r>
          </a:p>
        </p:txBody>
      </p:sp>
      <p:sp>
        <p:nvSpPr>
          <p:cNvPr id="17" name="椭圆 3"/>
          <p:cNvSpPr/>
          <p:nvPr/>
        </p:nvSpPr>
        <p:spPr>
          <a:xfrm>
            <a:off x="11043700" y="5809321"/>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5"/>
          <p:cNvSpPr/>
          <p:nvPr/>
        </p:nvSpPr>
        <p:spPr>
          <a:xfrm>
            <a:off x="11674475" y="5564627"/>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椭圆 6"/>
          <p:cNvSpPr/>
          <p:nvPr/>
        </p:nvSpPr>
        <p:spPr>
          <a:xfrm>
            <a:off x="11109812" y="5311287"/>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0" name="椭圆 4"/>
          <p:cNvSpPr/>
          <p:nvPr/>
        </p:nvSpPr>
        <p:spPr>
          <a:xfrm>
            <a:off x="10453516" y="5756497"/>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1"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TextBox 5">
            <a:extLst>
              <a:ext uri="{FF2B5EF4-FFF2-40B4-BE49-F238E27FC236}">
                <a16:creationId xmlns:a16="http://schemas.microsoft.com/office/drawing/2014/main" id="{DC33C4CA-7046-6208-0C69-66D9446D1876}"/>
              </a:ext>
            </a:extLst>
          </p:cNvPr>
          <p:cNvSpPr txBox="1"/>
          <p:nvPr/>
        </p:nvSpPr>
        <p:spPr>
          <a:xfrm>
            <a:off x="1525008" y="1050727"/>
            <a:ext cx="10541670" cy="417422"/>
          </a:xfrm>
          <a:prstGeom prst="rect">
            <a:avLst/>
          </a:prstGeom>
          <a:noFill/>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Crop </a:t>
            </a:r>
            <a:r>
              <a:rPr lang="en-US" sz="1600" dirty="0" err="1">
                <a:latin typeface="Times New Roman" panose="02020603050405020304" pitchFamily="18" charset="0"/>
                <a:cs typeface="Times New Roman" panose="02020603050405020304" pitchFamily="18" charset="0"/>
              </a:rPr>
              <a:t>Recommandation</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48348EB-496F-F9DF-1FA9-FF2050B563A2}"/>
              </a:ext>
            </a:extLst>
          </p:cNvPr>
          <p:cNvPicPr>
            <a:picLocks noChangeAspect="1"/>
          </p:cNvPicPr>
          <p:nvPr/>
        </p:nvPicPr>
        <p:blipFill rotWithShape="1">
          <a:blip r:embed="rId2"/>
          <a:srcRect l="10289" r="10494"/>
          <a:stretch/>
        </p:blipFill>
        <p:spPr>
          <a:xfrm>
            <a:off x="306925" y="1520973"/>
            <a:ext cx="5439764" cy="4829849"/>
          </a:xfrm>
          <a:prstGeom prst="rect">
            <a:avLst/>
          </a:prstGeom>
        </p:spPr>
      </p:pic>
      <p:pic>
        <p:nvPicPr>
          <p:cNvPr id="7" name="Picture 6">
            <a:extLst>
              <a:ext uri="{FF2B5EF4-FFF2-40B4-BE49-F238E27FC236}">
                <a16:creationId xmlns:a16="http://schemas.microsoft.com/office/drawing/2014/main" id="{928AB382-717C-F14E-B495-6A74360C1082}"/>
              </a:ext>
            </a:extLst>
          </p:cNvPr>
          <p:cNvPicPr>
            <a:picLocks noChangeAspect="1"/>
          </p:cNvPicPr>
          <p:nvPr/>
        </p:nvPicPr>
        <p:blipFill>
          <a:blip r:embed="rId3"/>
          <a:stretch>
            <a:fillRect/>
          </a:stretch>
        </p:blipFill>
        <p:spPr>
          <a:xfrm>
            <a:off x="6264882" y="2007490"/>
            <a:ext cx="4891399" cy="3458058"/>
          </a:xfrm>
          <a:prstGeom prst="rect">
            <a:avLst/>
          </a:prstGeom>
        </p:spPr>
      </p:pic>
    </p:spTree>
    <p:extLst>
      <p:ext uri="{BB962C8B-B14F-4D97-AF65-F5344CB8AC3E}">
        <p14:creationId xmlns:p14="http://schemas.microsoft.com/office/powerpoint/2010/main" val="2409859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25008" y="290017"/>
            <a:ext cx="1624676" cy="707886"/>
          </a:xfrm>
          <a:prstGeom prst="rect">
            <a:avLst/>
          </a:prstGeom>
          <a:noFill/>
        </p:spPr>
        <p:txBody>
          <a:bodyPr wrap="none" rtlCol="0" anchor="t">
            <a:spAutoFit/>
          </a:bodyPr>
          <a:lstStyle/>
          <a:p>
            <a:pPr algn="l"/>
            <a:r>
              <a:rPr lang="en-IN" altLang="en-US" sz="4000" b="1" dirty="0">
                <a:solidFill>
                  <a:srgbClr val="02B3C5"/>
                </a:solidFill>
                <a:cs typeface="Calibri" panose="020F0502020204030204" pitchFamily="34" charset="0"/>
                <a:sym typeface="+mn-ea"/>
              </a:rPr>
              <a:t>Result </a:t>
            </a:r>
          </a:p>
        </p:txBody>
      </p:sp>
      <p:sp>
        <p:nvSpPr>
          <p:cNvPr id="17" name="椭圆 3"/>
          <p:cNvSpPr/>
          <p:nvPr/>
        </p:nvSpPr>
        <p:spPr>
          <a:xfrm>
            <a:off x="11043700" y="5809321"/>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5"/>
          <p:cNvSpPr/>
          <p:nvPr/>
        </p:nvSpPr>
        <p:spPr>
          <a:xfrm>
            <a:off x="11674475" y="5564627"/>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椭圆 6"/>
          <p:cNvSpPr/>
          <p:nvPr/>
        </p:nvSpPr>
        <p:spPr>
          <a:xfrm>
            <a:off x="11109812" y="5311287"/>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0" name="椭圆 4"/>
          <p:cNvSpPr/>
          <p:nvPr/>
        </p:nvSpPr>
        <p:spPr>
          <a:xfrm>
            <a:off x="10453516" y="5756497"/>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1"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TextBox 5">
            <a:extLst>
              <a:ext uri="{FF2B5EF4-FFF2-40B4-BE49-F238E27FC236}">
                <a16:creationId xmlns:a16="http://schemas.microsoft.com/office/drawing/2014/main" id="{DC33C4CA-7046-6208-0C69-66D9446D1876}"/>
              </a:ext>
            </a:extLst>
          </p:cNvPr>
          <p:cNvSpPr txBox="1"/>
          <p:nvPr/>
        </p:nvSpPr>
        <p:spPr>
          <a:xfrm>
            <a:off x="1525008" y="1050727"/>
            <a:ext cx="10541670" cy="417422"/>
          </a:xfrm>
          <a:prstGeom prst="rect">
            <a:avLst/>
          </a:prstGeom>
          <a:noFill/>
        </p:spPr>
        <p:txBody>
          <a:bodyPr wrap="square">
            <a:spAutoFit/>
          </a:bodyPr>
          <a:lstStyle/>
          <a:p>
            <a:pPr>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B0EB57D-FB20-AD2F-14CA-D3B07742A1EB}"/>
              </a:ext>
            </a:extLst>
          </p:cNvPr>
          <p:cNvPicPr>
            <a:picLocks noChangeAspect="1"/>
          </p:cNvPicPr>
          <p:nvPr/>
        </p:nvPicPr>
        <p:blipFill rotWithShape="1">
          <a:blip r:embed="rId2"/>
          <a:srcRect l="9654" r="8253"/>
          <a:stretch/>
        </p:blipFill>
        <p:spPr>
          <a:xfrm>
            <a:off x="0" y="1247141"/>
            <a:ext cx="5800165" cy="4639322"/>
          </a:xfrm>
          <a:prstGeom prst="rect">
            <a:avLst/>
          </a:prstGeom>
        </p:spPr>
      </p:pic>
      <p:pic>
        <p:nvPicPr>
          <p:cNvPr id="12" name="Picture 11">
            <a:extLst>
              <a:ext uri="{FF2B5EF4-FFF2-40B4-BE49-F238E27FC236}">
                <a16:creationId xmlns:a16="http://schemas.microsoft.com/office/drawing/2014/main" id="{CFF0BBAA-A42E-C710-E41C-707530B9E305}"/>
              </a:ext>
            </a:extLst>
          </p:cNvPr>
          <p:cNvPicPr>
            <a:picLocks noChangeAspect="1"/>
          </p:cNvPicPr>
          <p:nvPr/>
        </p:nvPicPr>
        <p:blipFill rotWithShape="1">
          <a:blip r:embed="rId3"/>
          <a:srcRect l="8693" t="-260" r="15110" b="260"/>
          <a:stretch/>
        </p:blipFill>
        <p:spPr>
          <a:xfrm>
            <a:off x="6266974" y="988933"/>
            <a:ext cx="4940691" cy="5155737"/>
          </a:xfrm>
          <a:prstGeom prst="rect">
            <a:avLst/>
          </a:prstGeom>
        </p:spPr>
      </p:pic>
    </p:spTree>
    <p:extLst>
      <p:ext uri="{BB962C8B-B14F-4D97-AF65-F5344CB8AC3E}">
        <p14:creationId xmlns:p14="http://schemas.microsoft.com/office/powerpoint/2010/main" val="334424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25008" y="290017"/>
            <a:ext cx="1624676" cy="707886"/>
          </a:xfrm>
          <a:prstGeom prst="rect">
            <a:avLst/>
          </a:prstGeom>
          <a:noFill/>
        </p:spPr>
        <p:txBody>
          <a:bodyPr wrap="none" rtlCol="0" anchor="t">
            <a:spAutoFit/>
          </a:bodyPr>
          <a:lstStyle/>
          <a:p>
            <a:pPr algn="l"/>
            <a:r>
              <a:rPr lang="en-IN" altLang="en-US" sz="4000" b="1" dirty="0">
                <a:solidFill>
                  <a:srgbClr val="02B3C5"/>
                </a:solidFill>
                <a:cs typeface="Calibri" panose="020F0502020204030204" pitchFamily="34" charset="0"/>
                <a:sym typeface="+mn-ea"/>
              </a:rPr>
              <a:t>Result </a:t>
            </a:r>
          </a:p>
        </p:txBody>
      </p:sp>
      <p:sp>
        <p:nvSpPr>
          <p:cNvPr id="17" name="椭圆 3"/>
          <p:cNvSpPr/>
          <p:nvPr/>
        </p:nvSpPr>
        <p:spPr>
          <a:xfrm>
            <a:off x="11060819" y="5756497"/>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5"/>
          <p:cNvSpPr/>
          <p:nvPr/>
        </p:nvSpPr>
        <p:spPr>
          <a:xfrm>
            <a:off x="11674475" y="5564627"/>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椭圆 6"/>
          <p:cNvSpPr/>
          <p:nvPr/>
        </p:nvSpPr>
        <p:spPr>
          <a:xfrm>
            <a:off x="11109812" y="5311287"/>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0" name="椭圆 4"/>
          <p:cNvSpPr/>
          <p:nvPr/>
        </p:nvSpPr>
        <p:spPr>
          <a:xfrm>
            <a:off x="10453516" y="5756497"/>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1"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TextBox 5">
            <a:extLst>
              <a:ext uri="{FF2B5EF4-FFF2-40B4-BE49-F238E27FC236}">
                <a16:creationId xmlns:a16="http://schemas.microsoft.com/office/drawing/2014/main" id="{DC33C4CA-7046-6208-0C69-66D9446D1876}"/>
              </a:ext>
            </a:extLst>
          </p:cNvPr>
          <p:cNvSpPr txBox="1"/>
          <p:nvPr/>
        </p:nvSpPr>
        <p:spPr>
          <a:xfrm>
            <a:off x="1525008" y="1050727"/>
            <a:ext cx="10541670" cy="417422"/>
          </a:xfrm>
          <a:prstGeom prst="rect">
            <a:avLst/>
          </a:prstGeom>
          <a:noFill/>
        </p:spPr>
        <p:txBody>
          <a:bodyPr wrap="square">
            <a:spAutoFit/>
          </a:bodyPr>
          <a:lstStyle/>
          <a:p>
            <a:pPr>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4D2B55D-F8AE-DF23-BDCE-DAB466FD3D62}"/>
              </a:ext>
            </a:extLst>
          </p:cNvPr>
          <p:cNvPicPr>
            <a:picLocks noChangeAspect="1"/>
          </p:cNvPicPr>
          <p:nvPr/>
        </p:nvPicPr>
        <p:blipFill rotWithShape="1">
          <a:blip r:embed="rId2"/>
          <a:srcRect l="6997" r="3358"/>
          <a:stretch/>
        </p:blipFill>
        <p:spPr>
          <a:xfrm>
            <a:off x="-99750" y="1641593"/>
            <a:ext cx="6285398" cy="4267796"/>
          </a:xfrm>
          <a:prstGeom prst="rect">
            <a:avLst/>
          </a:prstGeom>
        </p:spPr>
      </p:pic>
      <p:pic>
        <p:nvPicPr>
          <p:cNvPr id="13" name="Picture 12">
            <a:extLst>
              <a:ext uri="{FF2B5EF4-FFF2-40B4-BE49-F238E27FC236}">
                <a16:creationId xmlns:a16="http://schemas.microsoft.com/office/drawing/2014/main" id="{CCC9AF47-5623-86D5-5630-7B16B6FBEDF3}"/>
              </a:ext>
            </a:extLst>
          </p:cNvPr>
          <p:cNvPicPr>
            <a:picLocks noChangeAspect="1"/>
          </p:cNvPicPr>
          <p:nvPr/>
        </p:nvPicPr>
        <p:blipFill rotWithShape="1">
          <a:blip r:embed="rId3"/>
          <a:srcRect l="10865" r="3137" b="3374"/>
          <a:stretch/>
        </p:blipFill>
        <p:spPr>
          <a:xfrm>
            <a:off x="6185648" y="1406612"/>
            <a:ext cx="6119823" cy="4823396"/>
          </a:xfrm>
          <a:prstGeom prst="rect">
            <a:avLst/>
          </a:prstGeom>
        </p:spPr>
      </p:pic>
    </p:spTree>
    <p:extLst>
      <p:ext uri="{BB962C8B-B14F-4D97-AF65-F5344CB8AC3E}">
        <p14:creationId xmlns:p14="http://schemas.microsoft.com/office/powerpoint/2010/main" val="3562360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en-US" b="1" dirty="0">
                <a:solidFill>
                  <a:srgbClr val="00B0F0"/>
                </a:solidFill>
              </a:rPr>
              <a:t>    </a:t>
            </a:r>
            <a:r>
              <a:rPr lang="en-US" sz="4000" b="1" dirty="0">
                <a:solidFill>
                  <a:srgbClr val="00B0F0"/>
                </a:solidFill>
                <a:latin typeface="+mn-lt"/>
              </a:rPr>
              <a:t>Algorithms &amp; Accuracy</a:t>
            </a:r>
          </a:p>
        </p:txBody>
      </p:sp>
      <p:sp>
        <p:nvSpPr>
          <p:cNvPr id="3" name="Content Placeholder 2"/>
          <p:cNvSpPr>
            <a:spLocks noGrp="1"/>
          </p:cNvSpPr>
          <p:nvPr>
            <p:ph idx="1"/>
          </p:nvPr>
        </p:nvSpPr>
        <p:spPr>
          <a:xfrm>
            <a:off x="1026942" y="1448972"/>
            <a:ext cx="10326858" cy="4727991"/>
          </a:xfrm>
        </p:spPr>
        <p:txBody>
          <a:bodyPr/>
          <a:lstStyle/>
          <a:p>
            <a:r>
              <a:rPr lang="en-US" sz="2200" dirty="0"/>
              <a:t>We used a series of ML algorithms such as </a:t>
            </a:r>
          </a:p>
          <a:p>
            <a:pPr>
              <a:buNone/>
            </a:pPr>
            <a:r>
              <a:rPr lang="en-US" sz="2200" dirty="0"/>
              <a:t>		</a:t>
            </a:r>
            <a:r>
              <a:rPr lang="en-US" dirty="0"/>
              <a:t>		</a:t>
            </a:r>
          </a:p>
        </p:txBody>
      </p:sp>
      <p:sp>
        <p:nvSpPr>
          <p:cNvPr id="4"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13"/>
          <p:cNvSpPr/>
          <p:nvPr/>
        </p:nvSpPr>
        <p:spPr>
          <a:xfrm>
            <a:off x="789135" y="969767"/>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4"/>
          <p:cNvSpPr/>
          <p:nvPr/>
        </p:nvSpPr>
        <p:spPr>
          <a:xfrm>
            <a:off x="9975215" y="57705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3"/>
          <p:cNvSpPr/>
          <p:nvPr/>
        </p:nvSpPr>
        <p:spPr>
          <a:xfrm>
            <a:off x="10846753" y="58515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6"/>
          <p:cNvSpPr/>
          <p:nvPr/>
        </p:nvSpPr>
        <p:spPr>
          <a:xfrm>
            <a:off x="10673715" y="53816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5"/>
          <p:cNvSpPr/>
          <p:nvPr/>
        </p:nvSpPr>
        <p:spPr>
          <a:xfrm>
            <a:off x="11418253" y="55927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471642829"/>
              </p:ext>
            </p:extLst>
          </p:nvPr>
        </p:nvGraphicFramePr>
        <p:xfrm>
          <a:off x="2296160" y="2113278"/>
          <a:ext cx="7416801" cy="3479485"/>
        </p:xfrm>
        <a:graphic>
          <a:graphicData uri="http://schemas.openxmlformats.org/drawingml/2006/table">
            <a:tbl>
              <a:tblPr firstRow="1" firstCol="1" bandRow="1">
                <a:tableStyleId>{5C22544A-7EE6-4342-B048-85BDC9FD1C3A}</a:tableStyleId>
              </a:tblPr>
              <a:tblGrid>
                <a:gridCol w="3574313">
                  <a:extLst>
                    <a:ext uri="{9D8B030D-6E8A-4147-A177-3AD203B41FA5}">
                      <a16:colId xmlns:a16="http://schemas.microsoft.com/office/drawing/2014/main" val="20000"/>
                    </a:ext>
                  </a:extLst>
                </a:gridCol>
                <a:gridCol w="3842488">
                  <a:extLst>
                    <a:ext uri="{9D8B030D-6E8A-4147-A177-3AD203B41FA5}">
                      <a16:colId xmlns:a16="http://schemas.microsoft.com/office/drawing/2014/main" val="20001"/>
                    </a:ext>
                  </a:extLst>
                </a:gridCol>
              </a:tblGrid>
              <a:tr h="721278">
                <a:tc>
                  <a:txBody>
                    <a:bodyPr/>
                    <a:lstStyle/>
                    <a:p>
                      <a:pPr algn="ctr">
                        <a:lnSpc>
                          <a:spcPct val="115000"/>
                        </a:lnSpc>
                        <a:spcAft>
                          <a:spcPts val="0"/>
                        </a:spcAft>
                      </a:pPr>
                      <a:r>
                        <a:rPr lang="en-AU" sz="2200" dirty="0">
                          <a:effectLst/>
                        </a:rPr>
                        <a:t>Algorithm</a:t>
                      </a:r>
                      <a:endParaRPr lang="en-IN" sz="22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200" dirty="0">
                          <a:effectLst/>
                        </a:rPr>
                        <a:t>Accuracy (%)</a:t>
                      </a:r>
                      <a:endParaRPr lang="en-IN" sz="2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43945">
                <a:tc>
                  <a:txBody>
                    <a:bodyPr/>
                    <a:lstStyle/>
                    <a:p>
                      <a:pPr>
                        <a:lnSpc>
                          <a:spcPct val="115000"/>
                        </a:lnSpc>
                        <a:spcAft>
                          <a:spcPts val="0"/>
                        </a:spcAft>
                      </a:pPr>
                      <a:r>
                        <a:rPr lang="en-AU" sz="2200" dirty="0">
                          <a:effectLst/>
                        </a:rPr>
                        <a:t>Decision Tree</a:t>
                      </a:r>
                      <a:endParaRPr lang="en-IN" sz="22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200" dirty="0">
                          <a:effectLst/>
                        </a:rPr>
                        <a:t>90%</a:t>
                      </a:r>
                      <a:endParaRPr lang="en-IN" sz="22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721278">
                <a:tc>
                  <a:txBody>
                    <a:bodyPr/>
                    <a:lstStyle/>
                    <a:p>
                      <a:pPr>
                        <a:lnSpc>
                          <a:spcPct val="115000"/>
                        </a:lnSpc>
                        <a:spcAft>
                          <a:spcPts val="0"/>
                        </a:spcAft>
                      </a:pPr>
                      <a:r>
                        <a:rPr lang="en-AU" sz="2200" dirty="0">
                          <a:effectLst/>
                        </a:rPr>
                        <a:t>SVM</a:t>
                      </a:r>
                      <a:endParaRPr lang="en-IN" sz="22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200" dirty="0">
                          <a:effectLst/>
                        </a:rPr>
                        <a:t>10.6%</a:t>
                      </a:r>
                      <a:endParaRPr lang="en-IN" sz="2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96492">
                <a:tc>
                  <a:txBody>
                    <a:bodyPr/>
                    <a:lstStyle/>
                    <a:p>
                      <a:pPr>
                        <a:lnSpc>
                          <a:spcPct val="115000"/>
                        </a:lnSpc>
                        <a:spcAft>
                          <a:spcPts val="0"/>
                        </a:spcAft>
                      </a:pPr>
                      <a:r>
                        <a:rPr lang="en-AU" sz="2200" dirty="0">
                          <a:effectLst/>
                        </a:rPr>
                        <a:t>Logistic Regression</a:t>
                      </a:r>
                      <a:endParaRPr lang="en-IN" sz="22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200" dirty="0">
                          <a:effectLst/>
                        </a:rPr>
                        <a:t>95%</a:t>
                      </a:r>
                      <a:endParaRPr lang="en-IN" sz="2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96492">
                <a:tc>
                  <a:txBody>
                    <a:bodyPr/>
                    <a:lstStyle/>
                    <a:p>
                      <a:pPr>
                        <a:lnSpc>
                          <a:spcPct val="115000"/>
                        </a:lnSpc>
                        <a:spcAft>
                          <a:spcPts val="0"/>
                        </a:spcAft>
                      </a:pPr>
                      <a:r>
                        <a:rPr lang="en-AU" sz="2200" dirty="0">
                          <a:effectLst/>
                        </a:rPr>
                        <a:t>Random Forest</a:t>
                      </a:r>
                    </a:p>
                  </a:txBody>
                  <a:tcPr marL="68580" marR="68580" marT="0" marB="0"/>
                </a:tc>
                <a:tc>
                  <a:txBody>
                    <a:bodyPr/>
                    <a:lstStyle/>
                    <a:p>
                      <a:pPr algn="ctr">
                        <a:lnSpc>
                          <a:spcPct val="115000"/>
                        </a:lnSpc>
                        <a:spcAft>
                          <a:spcPts val="0"/>
                        </a:spcAft>
                      </a:pPr>
                      <a:r>
                        <a:rPr lang="en-AU" sz="2200" dirty="0">
                          <a:effectLst/>
                        </a:rPr>
                        <a:t>99%</a:t>
                      </a:r>
                      <a:endParaRPr lang="en-IN" sz="22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Accuracy Comparison</a:t>
            </a:r>
            <a:endParaRPr lang="en-IN"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377" y="1667510"/>
            <a:ext cx="7468822" cy="422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64000" y="5925234"/>
            <a:ext cx="5396029" cy="707886"/>
          </a:xfrm>
          <a:prstGeom prst="rect">
            <a:avLst/>
          </a:prstGeom>
          <a:noFill/>
        </p:spPr>
        <p:txBody>
          <a:bodyPr wrap="none" rtlCol="0">
            <a:spAutoFit/>
          </a:bodyPr>
          <a:lstStyle/>
          <a:p>
            <a:r>
              <a:rPr lang="en-US" sz="2000" dirty="0"/>
              <a:t>Hence, </a:t>
            </a:r>
            <a:r>
              <a:rPr lang="en-US" sz="2000" b="1" dirty="0"/>
              <a:t>Random Forest</a:t>
            </a:r>
            <a:r>
              <a:rPr lang="en-US" sz="2000" dirty="0"/>
              <a:t> is our Final efficient model</a:t>
            </a:r>
            <a:endParaRPr lang="en-IN" sz="2000" dirty="0"/>
          </a:p>
          <a:p>
            <a:endParaRPr lang="en-IN" sz="2000" dirty="0"/>
          </a:p>
        </p:txBody>
      </p:sp>
    </p:spTree>
    <p:extLst>
      <p:ext uri="{BB962C8B-B14F-4D97-AF65-F5344CB8AC3E}">
        <p14:creationId xmlns:p14="http://schemas.microsoft.com/office/powerpoint/2010/main" val="794398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C175-269A-ED3A-DAF4-A7665F0A59D7}"/>
              </a:ext>
            </a:extLst>
          </p:cNvPr>
          <p:cNvSpPr>
            <a:spLocks noGrp="1"/>
          </p:cNvSpPr>
          <p:nvPr>
            <p:ph type="title"/>
          </p:nvPr>
        </p:nvSpPr>
        <p:spPr/>
        <p:txBody>
          <a:bodyPr/>
          <a:lstStyle/>
          <a:p>
            <a:r>
              <a:rPr lang="en-IN" b="1" dirty="0">
                <a:solidFill>
                  <a:srgbClr val="00B0F0"/>
                </a:solidFill>
                <a:latin typeface="+mn-lt"/>
              </a:rPr>
              <a:t>Algorithms:</a:t>
            </a:r>
          </a:p>
        </p:txBody>
      </p:sp>
      <p:sp>
        <p:nvSpPr>
          <p:cNvPr id="3" name="Content Placeholder 2">
            <a:extLst>
              <a:ext uri="{FF2B5EF4-FFF2-40B4-BE49-F238E27FC236}">
                <a16:creationId xmlns:a16="http://schemas.microsoft.com/office/drawing/2014/main" id="{ADBA5414-AB07-01A1-9C43-F01EF8CDE62D}"/>
              </a:ext>
            </a:extLst>
          </p:cNvPr>
          <p:cNvSpPr>
            <a:spLocks noGrp="1"/>
          </p:cNvSpPr>
          <p:nvPr>
            <p:ph idx="1"/>
          </p:nvPr>
        </p:nvSpPr>
        <p:spPr/>
        <p:txBody>
          <a:bodyPr/>
          <a:lstStyle/>
          <a:p>
            <a:pPr lvl="2">
              <a:lnSpc>
                <a:spcPct val="150000"/>
              </a:lnSpc>
              <a:buFont typeface="Wingdings" panose="05000000000000000000" pitchFamily="2" charset="2"/>
              <a:buChar char="§"/>
            </a:pPr>
            <a:r>
              <a:rPr lang="en-IN" sz="2200" dirty="0">
                <a:solidFill>
                  <a:srgbClr val="000000"/>
                </a:solidFill>
                <a:effectLst/>
                <a:ea typeface="Calibri" panose="020F0502020204030204" pitchFamily="34" charset="0"/>
              </a:rPr>
              <a:t>For the purposes of this project we have used four popular algorithms:</a:t>
            </a:r>
          </a:p>
          <a:p>
            <a:pPr lvl="2">
              <a:lnSpc>
                <a:spcPct val="150000"/>
              </a:lnSpc>
              <a:buFont typeface="Wingdings" panose="05000000000000000000" pitchFamily="2" charset="2"/>
              <a:buChar char="§"/>
            </a:pPr>
            <a:r>
              <a:rPr lang="en-IN" sz="2200" dirty="0">
                <a:solidFill>
                  <a:srgbClr val="000000"/>
                </a:solidFill>
                <a:effectLst/>
                <a:ea typeface="Calibri" panose="020F0502020204030204" pitchFamily="34" charset="0"/>
              </a:rPr>
              <a:t>Decision Trees, Logistic regression, Support Vector Machine and Random Forest.</a:t>
            </a:r>
          </a:p>
          <a:p>
            <a:pPr lvl="2">
              <a:lnSpc>
                <a:spcPct val="150000"/>
              </a:lnSpc>
              <a:buFont typeface="Wingdings" panose="05000000000000000000" pitchFamily="2" charset="2"/>
              <a:buChar char="§"/>
            </a:pPr>
            <a:r>
              <a:rPr lang="en-IN" sz="2200" dirty="0">
                <a:solidFill>
                  <a:srgbClr val="000000"/>
                </a:solidFill>
                <a:effectLst/>
                <a:ea typeface="Calibri" panose="020F0502020204030204" pitchFamily="34" charset="0"/>
              </a:rPr>
              <a:t>All the algorithms are based on supervised learning. Our overall system is divided</a:t>
            </a:r>
          </a:p>
          <a:p>
            <a:pPr marL="457200" indent="0">
              <a:lnSpc>
                <a:spcPct val="150000"/>
              </a:lnSpc>
              <a:buNone/>
            </a:pPr>
            <a:r>
              <a:rPr lang="en-IN" sz="2200" dirty="0">
                <a:solidFill>
                  <a:srgbClr val="000000"/>
                </a:solidFill>
                <a:effectLst/>
                <a:ea typeface="Calibri" panose="020F0502020204030204" pitchFamily="34" charset="0"/>
              </a:rPr>
              <a:t>	    into two modules:</a:t>
            </a:r>
          </a:p>
          <a:p>
            <a:pPr lvl="4">
              <a:lnSpc>
                <a:spcPct val="150000"/>
              </a:lnSpc>
              <a:buFont typeface="Wingdings" panose="05000000000000000000" pitchFamily="2" charset="2"/>
              <a:buChar char="§"/>
            </a:pPr>
            <a:r>
              <a:rPr lang="en-IN" sz="2200" dirty="0">
                <a:solidFill>
                  <a:srgbClr val="000000"/>
                </a:solidFill>
                <a:effectLst/>
                <a:ea typeface="Calibri" panose="020F0502020204030204" pitchFamily="34" charset="0"/>
              </a:rPr>
              <a:t>Crop recommender</a:t>
            </a:r>
          </a:p>
          <a:p>
            <a:pPr lvl="4">
              <a:lnSpc>
                <a:spcPct val="150000"/>
              </a:lnSpc>
              <a:buFont typeface="Wingdings" panose="05000000000000000000" pitchFamily="2" charset="2"/>
              <a:buChar char="§"/>
            </a:pPr>
            <a:r>
              <a:rPr lang="en-IN" sz="2200" dirty="0">
                <a:solidFill>
                  <a:srgbClr val="000000"/>
                </a:solidFill>
                <a:effectLst/>
                <a:ea typeface="Calibri" panose="020F0502020204030204" pitchFamily="34" charset="0"/>
              </a:rPr>
              <a:t>Fertilizer Recommender/Suggestion</a:t>
            </a:r>
          </a:p>
          <a:p>
            <a:pPr lvl="4">
              <a:lnSpc>
                <a:spcPct val="150000"/>
              </a:lnSpc>
              <a:buFont typeface="Wingdings" panose="05000000000000000000" pitchFamily="2" charset="2"/>
              <a:buChar char="§"/>
            </a:pPr>
            <a:r>
              <a:rPr lang="en-IN" sz="2200" dirty="0">
                <a:solidFill>
                  <a:srgbClr val="000000"/>
                </a:solidFill>
                <a:effectLst/>
                <a:ea typeface="Calibri" panose="020F0502020204030204" pitchFamily="34" charset="0"/>
              </a:rPr>
              <a:t>Disease Detector</a:t>
            </a:r>
          </a:p>
          <a:p>
            <a:endParaRPr lang="en-IN" dirty="0"/>
          </a:p>
        </p:txBody>
      </p:sp>
    </p:spTree>
    <p:extLst>
      <p:ext uri="{BB962C8B-B14F-4D97-AF65-F5344CB8AC3E}">
        <p14:creationId xmlns:p14="http://schemas.microsoft.com/office/powerpoint/2010/main" val="507087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54505" y="678815"/>
            <a:ext cx="2763898" cy="707886"/>
          </a:xfrm>
          <a:prstGeom prst="rect">
            <a:avLst/>
          </a:prstGeom>
          <a:noFill/>
        </p:spPr>
        <p:txBody>
          <a:bodyPr wrap="none" rtlCol="0" anchor="t">
            <a:spAutoFit/>
          </a:bodyPr>
          <a:lstStyle/>
          <a:p>
            <a:pPr algn="l"/>
            <a:r>
              <a:rPr lang="en-IN" altLang="en-US" sz="4000" b="1" dirty="0">
                <a:solidFill>
                  <a:srgbClr val="02B3C5"/>
                </a:solidFill>
                <a:cs typeface="Calibri" panose="020F0502020204030204" pitchFamily="34" charset="0"/>
                <a:sym typeface="+mn-ea"/>
              </a:rPr>
              <a:t>Conclusion: </a:t>
            </a:r>
          </a:p>
        </p:txBody>
      </p:sp>
      <p:sp>
        <p:nvSpPr>
          <p:cNvPr id="17" name="椭圆 3"/>
          <p:cNvSpPr/>
          <p:nvPr/>
        </p:nvSpPr>
        <p:spPr>
          <a:xfrm>
            <a:off x="10846753" y="58515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5"/>
          <p:cNvSpPr/>
          <p:nvPr/>
        </p:nvSpPr>
        <p:spPr>
          <a:xfrm>
            <a:off x="11418253" y="55927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椭圆 6"/>
          <p:cNvSpPr/>
          <p:nvPr/>
        </p:nvSpPr>
        <p:spPr>
          <a:xfrm>
            <a:off x="10673715" y="53816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0" name="椭圆 4"/>
          <p:cNvSpPr/>
          <p:nvPr/>
        </p:nvSpPr>
        <p:spPr>
          <a:xfrm>
            <a:off x="9975215" y="57705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1"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Text Box 5"/>
          <p:cNvSpPr txBox="1"/>
          <p:nvPr/>
        </p:nvSpPr>
        <p:spPr>
          <a:xfrm>
            <a:off x="1965325" y="1564005"/>
            <a:ext cx="8613580" cy="2529923"/>
          </a:xfrm>
          <a:prstGeom prst="rect">
            <a:avLst/>
          </a:prstGeom>
          <a:noFill/>
        </p:spPr>
        <p:txBody>
          <a:bodyPr wrap="square" rtlCol="0" anchor="t">
            <a:spAutoFit/>
          </a:bodyPr>
          <a:lstStyle/>
          <a:p>
            <a:pPr>
              <a:lnSpc>
                <a:spcPct val="120000"/>
              </a:lnSpc>
              <a:buFont typeface="Wingdings" pitchFamily="2" charset="2"/>
              <a:buChar char="Ø"/>
            </a:pPr>
            <a:r>
              <a:rPr lang="en-US" sz="2200" dirty="0"/>
              <a:t>  Thus, our work would help farmers in sowing the right seed based on soil requirements to increase productivity and acquire profit out of such a techniques.</a:t>
            </a:r>
          </a:p>
          <a:p>
            <a:pPr>
              <a:lnSpc>
                <a:spcPct val="120000"/>
              </a:lnSpc>
              <a:buFont typeface="Wingdings" pitchFamily="2" charset="2"/>
              <a:buChar char="Ø"/>
            </a:pPr>
            <a:endParaRPr lang="en-US" sz="2200" dirty="0"/>
          </a:p>
          <a:p>
            <a:pPr>
              <a:lnSpc>
                <a:spcPct val="120000"/>
              </a:lnSpc>
              <a:buFont typeface="Wingdings" pitchFamily="2" charset="2"/>
              <a:buChar char="Ø"/>
            </a:pPr>
            <a:r>
              <a:rPr lang="en-US" sz="2200" dirty="0"/>
              <a:t>  Our future work is aimed at an improved data set with large number of attributes and also implements yield prediction.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365125"/>
            <a:ext cx="10073640" cy="1325563"/>
          </a:xfrm>
        </p:spPr>
        <p:txBody>
          <a:bodyPr/>
          <a:lstStyle/>
          <a:p>
            <a:r>
              <a:rPr lang="en-US" b="1" dirty="0">
                <a:solidFill>
                  <a:srgbClr val="00B0F0"/>
                </a:solidFill>
                <a:latin typeface="+mn-lt"/>
              </a:rPr>
              <a:t>Software &amp; Hardware Requirements</a:t>
            </a:r>
          </a:p>
        </p:txBody>
      </p:sp>
      <p:sp>
        <p:nvSpPr>
          <p:cNvPr id="3" name="Content Placeholder 2"/>
          <p:cNvSpPr>
            <a:spLocks noGrp="1"/>
          </p:cNvSpPr>
          <p:nvPr>
            <p:ph idx="1"/>
          </p:nvPr>
        </p:nvSpPr>
        <p:spPr>
          <a:xfrm>
            <a:off x="838200" y="1688123"/>
            <a:ext cx="10515600" cy="4488840"/>
          </a:xfrm>
        </p:spPr>
        <p:txBody>
          <a:bodyPr/>
          <a:lstStyle/>
          <a:p>
            <a:r>
              <a:rPr lang="en-US" u="sng" dirty="0"/>
              <a:t>Hardware System Configuration: </a:t>
            </a:r>
          </a:p>
          <a:p>
            <a:r>
              <a:rPr lang="en-US" sz="2200" dirty="0"/>
              <a:t>Processor: 2 gigahertz (GHz) or faster processor. </a:t>
            </a:r>
          </a:p>
          <a:p>
            <a:r>
              <a:rPr lang="en-US" sz="2200" dirty="0"/>
              <a:t>RAM: 4 gigabyte (GB) for 32-bit or 4 GB for 64-bit. </a:t>
            </a:r>
          </a:p>
          <a:p>
            <a:r>
              <a:rPr lang="en-US" sz="2200" dirty="0"/>
              <a:t>Hard disk space: =&gt;16GB. </a:t>
            </a:r>
          </a:p>
          <a:p>
            <a:r>
              <a:rPr lang="en-US" u="sng" dirty="0"/>
              <a:t>Software Configuration: </a:t>
            </a:r>
          </a:p>
          <a:p>
            <a:r>
              <a:rPr lang="en-US" sz="2200" dirty="0"/>
              <a:t>Operating System: Windows XP/7/8/8.1/10, Linux and Mac </a:t>
            </a:r>
          </a:p>
          <a:p>
            <a:r>
              <a:rPr lang="en-US" sz="2200" dirty="0"/>
              <a:t>Coding Language: Python</a:t>
            </a:r>
          </a:p>
          <a:p>
            <a:r>
              <a:rPr lang="en-US" sz="2200" dirty="0"/>
              <a:t>Tools:  Pandas, </a:t>
            </a:r>
            <a:r>
              <a:rPr lang="en-US" sz="2200" dirty="0" err="1"/>
              <a:t>Numpy</a:t>
            </a:r>
            <a:r>
              <a:rPr lang="en-US" sz="2200" dirty="0"/>
              <a:t> ,</a:t>
            </a:r>
            <a:r>
              <a:rPr lang="en-US" sz="2200" dirty="0" err="1"/>
              <a:t>Seaborn</a:t>
            </a:r>
            <a:r>
              <a:rPr lang="en-US" sz="2200" dirty="0"/>
              <a:t> , </a:t>
            </a:r>
            <a:r>
              <a:rPr lang="en-US" sz="2200" dirty="0" err="1"/>
              <a:t>Pickle,Scikit</a:t>
            </a:r>
            <a:r>
              <a:rPr lang="en-US" sz="2200" dirty="0"/>
              <a:t>-learn, </a:t>
            </a:r>
            <a:r>
              <a:rPr lang="en-US" sz="2200" dirty="0" err="1"/>
              <a:t>Pytorch</a:t>
            </a:r>
            <a:r>
              <a:rPr lang="en-US" sz="2200" dirty="0"/>
              <a:t> &amp; </a:t>
            </a:r>
            <a:r>
              <a:rPr lang="en-US" sz="2200" dirty="0" err="1"/>
              <a:t>ResNet</a:t>
            </a:r>
            <a:r>
              <a:rPr lang="en-US" sz="2200" dirty="0"/>
              <a:t> </a:t>
            </a:r>
          </a:p>
          <a:p>
            <a:r>
              <a:rPr lang="en-US" sz="2200" dirty="0"/>
              <a:t>Framework:  Flask</a:t>
            </a:r>
          </a:p>
          <a:p>
            <a:r>
              <a:rPr lang="en-US" sz="2200" dirty="0"/>
              <a:t>Other Tools :  HTML, CSS, Bootstrap</a:t>
            </a:r>
          </a:p>
        </p:txBody>
      </p:sp>
      <p:sp>
        <p:nvSpPr>
          <p:cNvPr id="4"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4"/>
          <p:cNvSpPr/>
          <p:nvPr/>
        </p:nvSpPr>
        <p:spPr>
          <a:xfrm>
            <a:off x="9947080" y="5812766"/>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3"/>
          <p:cNvSpPr/>
          <p:nvPr/>
        </p:nvSpPr>
        <p:spPr>
          <a:xfrm>
            <a:off x="10846753" y="58515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6"/>
          <p:cNvSpPr/>
          <p:nvPr/>
        </p:nvSpPr>
        <p:spPr>
          <a:xfrm>
            <a:off x="10673715" y="53816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5"/>
          <p:cNvSpPr/>
          <p:nvPr/>
        </p:nvSpPr>
        <p:spPr>
          <a:xfrm>
            <a:off x="11418253" y="55927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0846753" y="58515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11418253" y="55927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10673715" y="53816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9975215" y="57705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Text Box 22"/>
          <p:cNvSpPr txBox="1"/>
          <p:nvPr/>
        </p:nvSpPr>
        <p:spPr>
          <a:xfrm>
            <a:off x="1781810" y="532448"/>
            <a:ext cx="2550160" cy="645160"/>
          </a:xfrm>
          <a:prstGeom prst="rect">
            <a:avLst/>
          </a:prstGeom>
          <a:noFill/>
        </p:spPr>
        <p:txBody>
          <a:bodyPr wrap="none" rtlCol="0" anchor="t">
            <a:spAutoFit/>
          </a:bodyPr>
          <a:lstStyle/>
          <a:p>
            <a:pPr algn="l"/>
            <a:r>
              <a:rPr lang="en-IN" altLang="en-US" sz="3600" b="1" dirty="0">
                <a:solidFill>
                  <a:srgbClr val="02B3C5"/>
                </a:solidFill>
                <a:cs typeface="Calibri" panose="020F0502020204030204" pitchFamily="34" charset="0"/>
                <a:sym typeface="+mn-ea"/>
              </a:rPr>
              <a:t>Introduction</a:t>
            </a:r>
          </a:p>
        </p:txBody>
      </p:sp>
      <p:sp>
        <p:nvSpPr>
          <p:cNvPr id="12" name="Text Box 11"/>
          <p:cNvSpPr txBox="1"/>
          <p:nvPr/>
        </p:nvSpPr>
        <p:spPr>
          <a:xfrm>
            <a:off x="1455102" y="1432489"/>
            <a:ext cx="8797925" cy="4202882"/>
          </a:xfrm>
          <a:prstGeom prst="rect">
            <a:avLst/>
          </a:prstGeom>
          <a:noFill/>
        </p:spPr>
        <p:txBody>
          <a:bodyPr wrap="square" rtlCol="0" anchor="t">
            <a:spAutoFit/>
          </a:bodyPr>
          <a:lstStyle/>
          <a:p>
            <a:pPr marL="742950" indent="-285750" algn="just">
              <a:lnSpc>
                <a:spcPct val="150000"/>
              </a:lnSpc>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In India, a large portion of the economy and </a:t>
            </a:r>
            <a:r>
              <a:rPr lang="en-US" sz="1800" dirty="0" err="1">
                <a:solidFill>
                  <a:srgbClr val="000000"/>
                </a:solidFill>
                <a:effectLst/>
                <a:latin typeface="Times New Roman" panose="02020603050405020304" pitchFamily="18" charset="0"/>
                <a:ea typeface="Calibri" panose="020F0502020204030204" pitchFamily="34" charset="0"/>
              </a:rPr>
              <a:t>labour</a:t>
            </a:r>
            <a:r>
              <a:rPr lang="en-US" sz="1800" dirty="0">
                <a:solidFill>
                  <a:srgbClr val="000000"/>
                </a:solidFill>
                <a:effectLst/>
                <a:latin typeface="Times New Roman" panose="02020603050405020304" pitchFamily="18" charset="0"/>
                <a:ea typeface="Calibri" panose="020F0502020204030204" pitchFamily="34" charset="0"/>
              </a:rPr>
              <a:t> are derived from agriculture. India's farmers frequently struggle with choosing the wrong crop for their soil and using the wrong </a:t>
            </a:r>
            <a:r>
              <a:rPr lang="en-US" sz="1800" dirty="0" err="1">
                <a:solidFill>
                  <a:srgbClr val="000000"/>
                </a:solidFill>
                <a:effectLst/>
                <a:latin typeface="Times New Roman" panose="02020603050405020304" pitchFamily="18" charset="0"/>
                <a:ea typeface="Calibri" panose="020F0502020204030204" pitchFamily="34" charset="0"/>
              </a:rPr>
              <a:t>fertiliser</a:t>
            </a:r>
            <a:r>
              <a:rPr lang="en-US" sz="1800" dirty="0">
                <a:solidFill>
                  <a:srgbClr val="000000"/>
                </a:solidFill>
                <a:effectLst/>
                <a:latin typeface="Times New Roman" panose="02020603050405020304" pitchFamily="18" charset="0"/>
                <a:ea typeface="Calibri" panose="020F0502020204030204" pitchFamily="34" charset="0"/>
              </a:rPr>
              <a:t>, which is the biggest issue they confront. Due to this, they will see a huge decrease in productivity. The farmers' problem was fixed using our project.</a:t>
            </a:r>
          </a:p>
          <a:p>
            <a:pPr marL="742950" indent="-285750" algn="just">
              <a:lnSpc>
                <a:spcPct val="150000"/>
              </a:lnSpc>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Precision agriculture is a cutting-edge agricultural technique that makes use of research data on crop yield statistics, soil types, and attributes to suggest the optimum crop, </a:t>
            </a:r>
            <a:r>
              <a:rPr lang="en-US" sz="1800" dirty="0" err="1">
                <a:solidFill>
                  <a:srgbClr val="000000"/>
                </a:solidFill>
                <a:effectLst/>
                <a:latin typeface="Times New Roman" panose="02020603050405020304" pitchFamily="18" charset="0"/>
                <a:ea typeface="Calibri" panose="020F0502020204030204" pitchFamily="34" charset="0"/>
              </a:rPr>
              <a:t>fertiliser</a:t>
            </a:r>
            <a:r>
              <a:rPr lang="en-US" sz="1800" dirty="0">
                <a:solidFill>
                  <a:srgbClr val="000000"/>
                </a:solidFill>
                <a:effectLst/>
                <a:latin typeface="Times New Roman" panose="02020603050405020304" pitchFamily="18" charset="0"/>
                <a:ea typeface="Calibri" panose="020F0502020204030204" pitchFamily="34" charset="0"/>
              </a:rPr>
              <a:t> recommendations, and disease prediction based on site-specific characteristics. By doing this, crop selection errors become less frequent and productivity rises.</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03095" y="810260"/>
            <a:ext cx="2724150" cy="706755"/>
          </a:xfrm>
          <a:prstGeom prst="rect">
            <a:avLst/>
          </a:prstGeom>
          <a:noFill/>
        </p:spPr>
        <p:txBody>
          <a:bodyPr wrap="none" rtlCol="0" anchor="t">
            <a:spAutoFit/>
          </a:bodyPr>
          <a:lstStyle/>
          <a:p>
            <a:pPr algn="l"/>
            <a:r>
              <a:rPr lang="en-IN" altLang="en-US" sz="4000" b="1" dirty="0">
                <a:solidFill>
                  <a:srgbClr val="02B3C5"/>
                </a:solidFill>
                <a:cs typeface="Calibri" panose="020F0502020204030204" pitchFamily="34" charset="0"/>
                <a:sym typeface="+mn-ea"/>
              </a:rPr>
              <a:t>References  </a:t>
            </a:r>
          </a:p>
        </p:txBody>
      </p:sp>
      <p:sp>
        <p:nvSpPr>
          <p:cNvPr id="21" name="椭圆 3"/>
          <p:cNvSpPr/>
          <p:nvPr/>
        </p:nvSpPr>
        <p:spPr>
          <a:xfrm>
            <a:off x="10846753" y="58515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5"/>
          <p:cNvSpPr/>
          <p:nvPr/>
        </p:nvSpPr>
        <p:spPr>
          <a:xfrm>
            <a:off x="11418253" y="55927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6"/>
          <p:cNvSpPr/>
          <p:nvPr/>
        </p:nvSpPr>
        <p:spPr>
          <a:xfrm>
            <a:off x="10673715" y="53816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椭圆 4"/>
          <p:cNvSpPr/>
          <p:nvPr/>
        </p:nvSpPr>
        <p:spPr>
          <a:xfrm>
            <a:off x="9975215" y="57705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5"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7"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 name="Text Box 2"/>
          <p:cNvSpPr txBox="1"/>
          <p:nvPr/>
        </p:nvSpPr>
        <p:spPr>
          <a:xfrm>
            <a:off x="1993106" y="1511476"/>
            <a:ext cx="8181340" cy="4616648"/>
          </a:xfrm>
          <a:prstGeom prst="rect">
            <a:avLst/>
          </a:prstGeom>
          <a:noFill/>
        </p:spPr>
        <p:txBody>
          <a:bodyPr wrap="square" rtlCol="0" anchor="t">
            <a:spAutoFit/>
          </a:bodyPr>
          <a:lstStyle/>
          <a:p>
            <a:pPr>
              <a:lnSpc>
                <a:spcPct val="150000"/>
              </a:lnSpc>
            </a:pPr>
            <a:r>
              <a:rPr lang="en-AU" sz="1400" b="1" dirty="0"/>
              <a:t>[1] </a:t>
            </a:r>
            <a:r>
              <a:rPr lang="en-AU" sz="1400" dirty="0"/>
              <a:t>2019, 10th International Conference on Computing, Communication and Networking Technologies, “Low-cost IOT+ML design for smart farming with multiple applications”, </a:t>
            </a:r>
            <a:r>
              <a:rPr lang="en-AU" sz="1400" dirty="0" err="1"/>
              <a:t>Fahad</a:t>
            </a:r>
            <a:r>
              <a:rPr lang="en-AU" sz="1400" dirty="0"/>
              <a:t> </a:t>
            </a:r>
            <a:r>
              <a:rPr lang="en-AU" sz="1400" dirty="0" err="1"/>
              <a:t>Kamraan</a:t>
            </a:r>
            <a:r>
              <a:rPr lang="en-AU" sz="1400" dirty="0"/>
              <a:t> Syed, </a:t>
            </a:r>
            <a:r>
              <a:rPr lang="en-AU" sz="1400" dirty="0" err="1"/>
              <a:t>Agniswar</a:t>
            </a:r>
            <a:r>
              <a:rPr lang="en-AU" sz="1400" dirty="0"/>
              <a:t> Paul, Ajay Kumar, </a:t>
            </a:r>
            <a:r>
              <a:rPr lang="en-AU" sz="1400" dirty="0" err="1"/>
              <a:t>Jaideep</a:t>
            </a:r>
            <a:r>
              <a:rPr lang="en-AU" sz="1400" dirty="0"/>
              <a:t> </a:t>
            </a:r>
            <a:r>
              <a:rPr lang="en-AU" sz="1400" dirty="0" err="1"/>
              <a:t>Cherukuri</a:t>
            </a:r>
            <a:r>
              <a:rPr lang="en-AU" sz="1400" dirty="0"/>
              <a:t>. </a:t>
            </a:r>
            <a:endParaRPr lang="en-IN" sz="1400" dirty="0"/>
          </a:p>
          <a:p>
            <a:pPr>
              <a:lnSpc>
                <a:spcPct val="150000"/>
              </a:lnSpc>
            </a:pPr>
            <a:r>
              <a:rPr lang="en-AU" sz="1400" b="1" dirty="0"/>
              <a:t>[2] </a:t>
            </a:r>
            <a:r>
              <a:rPr lang="en-AU" sz="1400" dirty="0"/>
              <a:t>2019  IEEE  “ Smart Management of Crop Cultivation using </a:t>
            </a:r>
            <a:r>
              <a:rPr lang="en-AU" sz="1400" dirty="0" err="1"/>
              <a:t>IoT</a:t>
            </a:r>
            <a:r>
              <a:rPr lang="en-AU" sz="1400" dirty="0"/>
              <a:t> and Machine Learning”   </a:t>
            </a:r>
            <a:r>
              <a:rPr lang="en-AU" sz="1400" dirty="0" err="1"/>
              <a:t>Archana</a:t>
            </a:r>
            <a:r>
              <a:rPr lang="en-AU" sz="1400" dirty="0"/>
              <a:t> Gupta,  </a:t>
            </a:r>
            <a:r>
              <a:rPr lang="en-AU" sz="1400" dirty="0" err="1"/>
              <a:t>Dharmil</a:t>
            </a:r>
            <a:r>
              <a:rPr lang="en-AU" sz="1400" dirty="0"/>
              <a:t> </a:t>
            </a:r>
            <a:r>
              <a:rPr lang="en-AU" sz="1400" dirty="0" err="1"/>
              <a:t>Nagda</a:t>
            </a:r>
            <a:r>
              <a:rPr lang="en-AU" sz="1400" dirty="0"/>
              <a:t>,  </a:t>
            </a:r>
            <a:r>
              <a:rPr lang="en-AU" sz="1400" dirty="0" err="1"/>
              <a:t>Pratiksha</a:t>
            </a:r>
            <a:r>
              <a:rPr lang="en-AU" sz="1400" dirty="0"/>
              <a:t> </a:t>
            </a:r>
            <a:r>
              <a:rPr lang="en-AU" sz="1400" dirty="0" err="1"/>
              <a:t>Nikhare</a:t>
            </a:r>
            <a:r>
              <a:rPr lang="en-AU" sz="1400" dirty="0"/>
              <a:t>,  Atharva </a:t>
            </a:r>
            <a:r>
              <a:rPr lang="en-AU" sz="1400" dirty="0" err="1"/>
              <a:t>Sandbhor</a:t>
            </a:r>
            <a:endParaRPr lang="en-IN" sz="1400" dirty="0"/>
          </a:p>
          <a:p>
            <a:pPr>
              <a:lnSpc>
                <a:spcPct val="150000"/>
              </a:lnSpc>
            </a:pPr>
            <a:r>
              <a:rPr lang="en-AU" sz="1400" b="1" dirty="0"/>
              <a:t>[3] </a:t>
            </a:r>
            <a:r>
              <a:rPr lang="en-AU" sz="1400" dirty="0" err="1"/>
              <a:t>Radhika</a:t>
            </a:r>
            <a:r>
              <a:rPr lang="en-AU" sz="1400" dirty="0"/>
              <a:t>, </a:t>
            </a:r>
            <a:r>
              <a:rPr lang="en-AU" sz="1400" dirty="0" err="1"/>
              <a:t>Narendiran</a:t>
            </a:r>
            <a:r>
              <a:rPr lang="en-AU" sz="1400" dirty="0"/>
              <a:t>, “Kind of Crops and Small Plants Prediction using </a:t>
            </a:r>
            <a:r>
              <a:rPr lang="en-AU" sz="1400" dirty="0" err="1"/>
              <a:t>IoT</a:t>
            </a:r>
            <a:r>
              <a:rPr lang="en-AU" sz="1400" dirty="0"/>
              <a:t> with Machine Learning,” International Journal of Computer &amp; Mathematical Sciences, 2018.</a:t>
            </a:r>
            <a:endParaRPr lang="en-IN" sz="1400" dirty="0"/>
          </a:p>
          <a:p>
            <a:pPr>
              <a:lnSpc>
                <a:spcPct val="150000"/>
              </a:lnSpc>
            </a:pPr>
            <a:r>
              <a:rPr lang="en-AU" sz="1400" b="1" dirty="0"/>
              <a:t>[4] </a:t>
            </a:r>
            <a:r>
              <a:rPr lang="en-AU" sz="1400" dirty="0"/>
              <a:t>“Crop Recommendation on </a:t>
            </a:r>
            <a:r>
              <a:rPr lang="en-AU" sz="1400" dirty="0" err="1"/>
              <a:t>Analyzing</a:t>
            </a:r>
            <a:r>
              <a:rPr lang="en-AU" sz="1400" dirty="0"/>
              <a:t> Soil Using Machine Learning” </a:t>
            </a:r>
            <a:r>
              <a:rPr lang="en-AU" sz="1400" dirty="0" err="1"/>
              <a:t>Anguraj.Ka</a:t>
            </a:r>
            <a:r>
              <a:rPr lang="en-AU" sz="1400" dirty="0"/>
              <a:t>, </a:t>
            </a:r>
            <a:r>
              <a:rPr lang="en-AU" sz="1400" dirty="0" err="1"/>
              <a:t>Thiyaneswaran.Bb</a:t>
            </a:r>
            <a:r>
              <a:rPr lang="en-AU" sz="1400" dirty="0"/>
              <a:t>, </a:t>
            </a:r>
            <a:r>
              <a:rPr lang="en-AU" sz="1400" dirty="0" err="1"/>
              <a:t>Megashree.Gc</a:t>
            </a:r>
            <a:r>
              <a:rPr lang="en-AU" sz="1400" dirty="0"/>
              <a:t>, </a:t>
            </a:r>
            <a:r>
              <a:rPr lang="en-AU" sz="1400" dirty="0" err="1"/>
              <a:t>Preetha</a:t>
            </a:r>
            <a:r>
              <a:rPr lang="en-AU" sz="1400" dirty="0"/>
              <a:t> </a:t>
            </a:r>
            <a:r>
              <a:rPr lang="en-AU" sz="1400" dirty="0" err="1"/>
              <a:t>Shri.J.Gd</a:t>
            </a:r>
            <a:r>
              <a:rPr lang="en-AU" sz="1400" dirty="0"/>
              <a:t>, </a:t>
            </a:r>
            <a:r>
              <a:rPr lang="en-AU" sz="1400" dirty="0" err="1"/>
              <a:t>Navya.Se</a:t>
            </a:r>
            <a:r>
              <a:rPr lang="en-AU" sz="1400" dirty="0"/>
              <a:t>, </a:t>
            </a:r>
            <a:r>
              <a:rPr lang="en-AU" sz="1400" dirty="0" err="1"/>
              <a:t>Jayanthi</a:t>
            </a:r>
            <a:r>
              <a:rPr lang="en-AU" sz="1400" dirty="0"/>
              <a:t>. </a:t>
            </a:r>
            <a:r>
              <a:rPr lang="en-AU" sz="1400" dirty="0" err="1"/>
              <a:t>Jf</a:t>
            </a:r>
            <a:r>
              <a:rPr lang="en-AU" sz="1400" dirty="0"/>
              <a:t>, 2020.</a:t>
            </a:r>
            <a:endParaRPr lang="en-IN" sz="1400" dirty="0"/>
          </a:p>
          <a:p>
            <a:pPr>
              <a:lnSpc>
                <a:spcPct val="150000"/>
              </a:lnSpc>
            </a:pPr>
            <a:r>
              <a:rPr lang="en-AU" sz="1400" b="1" dirty="0"/>
              <a:t>[5] </a:t>
            </a:r>
            <a:r>
              <a:rPr lang="en-AU" sz="1400" dirty="0"/>
              <a:t>“Classification of Soil and Crop Suggestion using Machine Learning Techniques”, A. </a:t>
            </a:r>
            <a:r>
              <a:rPr lang="en-AU" sz="1400" dirty="0" err="1"/>
              <a:t>Mythili</a:t>
            </a:r>
            <a:r>
              <a:rPr lang="en-AU" sz="1400" dirty="0"/>
              <a:t> , IEEE 2019.</a:t>
            </a:r>
            <a:endParaRPr lang="en-IN" sz="1400" dirty="0"/>
          </a:p>
          <a:p>
            <a:pPr>
              <a:lnSpc>
                <a:spcPct val="150000"/>
              </a:lnSpc>
            </a:pPr>
            <a:r>
              <a:rPr lang="en-AU" sz="1400" b="1" dirty="0"/>
              <a:t>[6] </a:t>
            </a:r>
            <a:r>
              <a:rPr lang="en-AU" sz="1400" dirty="0"/>
              <a:t>Mehta, P., Shah, H., </a:t>
            </a:r>
            <a:r>
              <a:rPr lang="en-AU" sz="1400" dirty="0" err="1"/>
              <a:t>Kori</a:t>
            </a:r>
            <a:r>
              <a:rPr lang="en-AU" sz="1400" dirty="0"/>
              <a:t>, V., </a:t>
            </a:r>
            <a:r>
              <a:rPr lang="en-AU" sz="1400" dirty="0" err="1"/>
              <a:t>Vikani</a:t>
            </a:r>
            <a:r>
              <a:rPr lang="en-AU" sz="1400" dirty="0"/>
              <a:t>, V., </a:t>
            </a:r>
            <a:r>
              <a:rPr lang="en-AU" sz="1400" dirty="0" err="1"/>
              <a:t>Shukla</a:t>
            </a:r>
            <a:r>
              <a:rPr lang="en-AU" sz="1400" dirty="0"/>
              <a:t>, S., &amp; </a:t>
            </a:r>
            <a:r>
              <a:rPr lang="en-AU" sz="1400" dirty="0" err="1"/>
              <a:t>Shenoy</a:t>
            </a:r>
            <a:r>
              <a:rPr lang="en-AU" sz="1400" dirty="0"/>
              <a:t>, M.,2018. “Survey of unsupervised machine learning algorithms on precision agricultural data”, IEEE</a:t>
            </a:r>
            <a:endParaRPr lang="en-IN" sz="1400" dirty="0"/>
          </a:p>
          <a:p>
            <a:pPr>
              <a:lnSpc>
                <a:spcPct val="150000"/>
              </a:lnSpc>
            </a:pPr>
            <a:r>
              <a:rPr lang="en-AU" sz="1400" b="1" dirty="0"/>
              <a:t>[7] </a:t>
            </a:r>
            <a:r>
              <a:rPr lang="en-AU" sz="1400" dirty="0"/>
              <a:t>“IOT based Crop Recommendation, Crop Disease Prediction and Its Solution” Rani </a:t>
            </a:r>
            <a:r>
              <a:rPr lang="en-AU" sz="1400" dirty="0" err="1"/>
              <a:t>Holambe</a:t>
            </a:r>
            <a:r>
              <a:rPr lang="en-AU" sz="1400" dirty="0"/>
              <a:t>, </a:t>
            </a:r>
            <a:r>
              <a:rPr lang="en-AU" sz="1400" dirty="0" err="1"/>
              <a:t>Pooja</a:t>
            </a:r>
            <a:r>
              <a:rPr lang="en-AU" sz="1400" dirty="0"/>
              <a:t> </a:t>
            </a:r>
            <a:r>
              <a:rPr lang="en-AU" sz="1400" dirty="0" err="1"/>
              <a:t>Patil</a:t>
            </a:r>
            <a:r>
              <a:rPr lang="en-AU" sz="1400" dirty="0"/>
              <a:t>, </a:t>
            </a:r>
            <a:r>
              <a:rPr lang="en-AU" sz="1400" dirty="0" err="1"/>
              <a:t>Padmaja</a:t>
            </a:r>
            <a:r>
              <a:rPr lang="en-AU" sz="1400" dirty="0"/>
              <a:t> </a:t>
            </a:r>
            <a:r>
              <a:rPr lang="en-AU" sz="1400" dirty="0" err="1"/>
              <a:t>Pawar</a:t>
            </a:r>
            <a:r>
              <a:rPr lang="en-AU" sz="1400" dirty="0"/>
              <a:t>, </a:t>
            </a:r>
            <a:r>
              <a:rPr lang="en-AU" sz="1400" dirty="0" err="1"/>
              <a:t>Saurabh</a:t>
            </a:r>
            <a:r>
              <a:rPr lang="en-AU" sz="1400" dirty="0"/>
              <a:t> </a:t>
            </a:r>
            <a:r>
              <a:rPr lang="en-AU" sz="1400" dirty="0" err="1"/>
              <a:t>Salunkhe</a:t>
            </a:r>
            <a:r>
              <a:rPr lang="en-AU" sz="1400" dirty="0"/>
              <a:t> , </a:t>
            </a:r>
            <a:r>
              <a:rPr lang="en-AU" sz="1400" dirty="0" err="1"/>
              <a:t>Mr.</a:t>
            </a:r>
            <a:r>
              <a:rPr lang="en-AU" sz="1400" dirty="0"/>
              <a:t> </a:t>
            </a:r>
            <a:r>
              <a:rPr lang="en-AU" sz="1400" dirty="0" err="1"/>
              <a:t>Hrushikesh</a:t>
            </a:r>
            <a:r>
              <a:rPr lang="en-AU" sz="1400" dirty="0"/>
              <a:t> Joshi, 2019 IRJET</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595880" y="872490"/>
            <a:ext cx="7435215" cy="4707890"/>
          </a:xfrm>
          <a:prstGeom prst="rect">
            <a:avLst/>
          </a:prstGeom>
          <a:noFill/>
        </p:spPr>
        <p:txBody>
          <a:bodyPr wrap="square" rtlCol="0">
            <a:spAutoFit/>
          </a:bodyPr>
          <a:lstStyle/>
          <a:p>
            <a:pPr algn="ctr"/>
            <a:r>
              <a:rPr lang="en-IN" altLang="en-US" sz="15000" dirty="0">
                <a:solidFill>
                  <a:srgbClr val="02B3C5"/>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43100" y="275273"/>
            <a:ext cx="7553325" cy="768350"/>
          </a:xfrm>
          <a:prstGeom prst="rect">
            <a:avLst/>
          </a:prstGeom>
          <a:noFill/>
        </p:spPr>
        <p:txBody>
          <a:bodyPr wrap="square" rtlCol="0" anchor="t">
            <a:spAutoFit/>
          </a:bodyPr>
          <a:lstStyle/>
          <a:p>
            <a:r>
              <a:rPr lang="en-US" altLang="en-US" sz="4400" b="1" dirty="0">
                <a:solidFill>
                  <a:srgbClr val="02B3C5"/>
                </a:solidFill>
                <a:cs typeface="Calibri" panose="020F0502020204030204" pitchFamily="34" charset="0"/>
                <a:sym typeface="+mn-ea"/>
              </a:rPr>
              <a:t>Problem Statement</a:t>
            </a:r>
            <a:endParaRPr lang="en-IN" altLang="en-US" sz="4400" b="1" dirty="0">
              <a:solidFill>
                <a:srgbClr val="02B3C5"/>
              </a:solidFill>
              <a:cs typeface="Calibri" panose="020F0502020204030204" pitchFamily="34" charset="0"/>
              <a:sym typeface="+mn-ea"/>
            </a:endParaRPr>
          </a:p>
        </p:txBody>
      </p:sp>
      <p:sp>
        <p:nvSpPr>
          <p:cNvPr id="14" name="椭圆 3"/>
          <p:cNvSpPr/>
          <p:nvPr/>
        </p:nvSpPr>
        <p:spPr>
          <a:xfrm>
            <a:off x="10846753" y="58515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5"/>
          <p:cNvSpPr/>
          <p:nvPr/>
        </p:nvSpPr>
        <p:spPr>
          <a:xfrm>
            <a:off x="11418253" y="55927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6" name="椭圆 6"/>
          <p:cNvSpPr/>
          <p:nvPr/>
        </p:nvSpPr>
        <p:spPr>
          <a:xfrm>
            <a:off x="10673715" y="53816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7" name="椭圆 4"/>
          <p:cNvSpPr/>
          <p:nvPr/>
        </p:nvSpPr>
        <p:spPr>
          <a:xfrm>
            <a:off x="9975215" y="57705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0"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 name="Text Box 2"/>
          <p:cNvSpPr txBox="1"/>
          <p:nvPr/>
        </p:nvSpPr>
        <p:spPr>
          <a:xfrm>
            <a:off x="2066925" y="1440180"/>
            <a:ext cx="8780145" cy="4847481"/>
          </a:xfrm>
          <a:prstGeom prst="rect">
            <a:avLst/>
          </a:prstGeom>
          <a:noFill/>
        </p:spPr>
        <p:txBody>
          <a:bodyPr wrap="square" rtlCol="0" anchor="t">
            <a:spAutoFit/>
          </a:bodyPr>
          <a:lstStyle/>
          <a:p>
            <a:pPr marL="285750" indent="-285750">
              <a:lnSpc>
                <a:spcPct val="100000"/>
              </a:lnSpc>
              <a:buFont typeface="Arial" pitchFamily="34" charset="0"/>
              <a:buChar char="•"/>
            </a:pPr>
            <a:endParaRPr lang="en-US" sz="2200" dirty="0">
              <a:sym typeface="+mn-ea"/>
            </a:endParaRPr>
          </a:p>
          <a:p>
            <a:pPr marL="285750" indent="-285750">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Agriculture is one of the most significant occupations in India. Many people work in agriculture but are unable to identify the crops that would grow best in their soil. Meaning that some crops can only be grown in moist soil, while others need medium soil humidity to thrive, but both farmers and newcomers with an interest in farming are less likely to be aware of this. </a:t>
            </a:r>
          </a:p>
          <a:p>
            <a:pPr marL="285750" indent="-285750">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There are now a relatively limited number of resources and software available to them that will aid in quality improvement. Farmer Assistant App of this kind uses machine learning.</a:t>
            </a:r>
            <a:endParaRPr lang="en-US" dirty="0">
              <a:latin typeface="Times New Roman" panose="02020603050405020304" pitchFamily="18" charset="0"/>
              <a:cs typeface="Times New Roman" panose="02020603050405020304" pitchFamily="18" charset="0"/>
              <a:sym typeface="+mn-ea"/>
            </a:endParaRPr>
          </a:p>
          <a:p>
            <a:pPr marL="285750" indent="-285750">
              <a:lnSpc>
                <a:spcPct val="150000"/>
              </a:lnSpc>
            </a:pPr>
            <a:endParaRPr lang="en-US" dirty="0">
              <a:latin typeface="Times New Roman" panose="02020603050405020304" pitchFamily="18" charset="0"/>
              <a:cs typeface="Times New Roman" panose="02020603050405020304" pitchFamily="18" charset="0"/>
              <a:sym typeface="+mn-ea"/>
            </a:endParaRPr>
          </a:p>
          <a:p>
            <a:pPr marL="285750" indent="-285750">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sym typeface="+mn-ea"/>
              </a:rPr>
              <a:t>This problem of farmers has been addressed through Farmer Assistance App</a:t>
            </a:r>
          </a:p>
          <a:p>
            <a:pPr marL="285750" indent="-285750">
              <a:lnSpc>
                <a:spcPct val="100000"/>
              </a:lnSpc>
              <a:buFont typeface="Arial" pitchFamily="34" charset="0"/>
              <a:buChar char="•"/>
            </a:pPr>
            <a:endParaRPr lang="en-US" sz="2200" dirty="0">
              <a:sym typeface="+mn-ea"/>
            </a:endParaRPr>
          </a:p>
          <a:p>
            <a:pPr marL="285750" indent="-285750">
              <a:lnSpc>
                <a:spcPct val="100000"/>
              </a:lnSpc>
            </a:pPr>
            <a:endParaRPr lang="en-US" sz="2200" dirty="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90364" y="691290"/>
            <a:ext cx="2326342" cy="707886"/>
          </a:xfrm>
          <a:prstGeom prst="rect">
            <a:avLst/>
          </a:prstGeom>
          <a:noFill/>
        </p:spPr>
        <p:txBody>
          <a:bodyPr wrap="none" rtlCol="0" anchor="t">
            <a:spAutoFit/>
          </a:bodyPr>
          <a:lstStyle/>
          <a:p>
            <a:pPr algn="l"/>
            <a:r>
              <a:rPr lang="en-IN" altLang="en-US" sz="4000" b="1" dirty="0">
                <a:solidFill>
                  <a:srgbClr val="02B3C5"/>
                </a:solidFill>
                <a:cs typeface="Calibri" panose="020F0502020204030204" pitchFamily="34" charset="0"/>
                <a:sym typeface="+mn-ea"/>
              </a:rPr>
              <a:t>Objective </a:t>
            </a:r>
          </a:p>
        </p:txBody>
      </p:sp>
      <p:sp>
        <p:nvSpPr>
          <p:cNvPr id="17" name="椭圆 3"/>
          <p:cNvSpPr/>
          <p:nvPr/>
        </p:nvSpPr>
        <p:spPr>
          <a:xfrm>
            <a:off x="10846753" y="58515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5"/>
          <p:cNvSpPr/>
          <p:nvPr/>
        </p:nvSpPr>
        <p:spPr>
          <a:xfrm>
            <a:off x="11418253" y="55927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椭圆 6"/>
          <p:cNvSpPr/>
          <p:nvPr/>
        </p:nvSpPr>
        <p:spPr>
          <a:xfrm>
            <a:off x="10673715" y="53816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0" name="椭圆 4"/>
          <p:cNvSpPr/>
          <p:nvPr/>
        </p:nvSpPr>
        <p:spPr>
          <a:xfrm>
            <a:off x="9947080" y="5812766"/>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1"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 name="Text Box 2"/>
          <p:cNvSpPr txBox="1"/>
          <p:nvPr/>
        </p:nvSpPr>
        <p:spPr>
          <a:xfrm>
            <a:off x="1122998" y="2174810"/>
            <a:ext cx="9124913" cy="2092881"/>
          </a:xfrm>
          <a:prstGeom prst="rect">
            <a:avLst/>
          </a:prstGeom>
          <a:noFill/>
        </p:spPr>
        <p:txBody>
          <a:bodyPr wrap="square" rtlCol="0" anchor="t">
            <a:spAutoFit/>
          </a:bodyPr>
          <a:lstStyle/>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develop a reliable model that can accurately estimate crop sustainability in a given state under specific climatic and soil conditions.</a:t>
            </a:r>
            <a:endParaRPr lang="en-US" dirty="0">
              <a:latin typeface="Times New Roman" panose="02020603050405020304" pitchFamily="18" charset="0"/>
              <a:cs typeface="Times New Roman" panose="02020603050405020304" pitchFamily="18" charset="0"/>
              <a:sym typeface="+mn-ea"/>
            </a:endParaRP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 advice on the best crops to grow in the area so that the farmer doesn't suffer any losses.</a:t>
            </a:r>
            <a:endParaRPr lang="en-US" dirty="0">
              <a:latin typeface="Times New Roman" panose="02020603050405020304" pitchFamily="18" charset="0"/>
              <a:cs typeface="Times New Roman" panose="02020603050405020304" pitchFamily="18" charset="0"/>
              <a:sym typeface="+mn-ea"/>
            </a:endParaRP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Suggest fertilizers for crops with supported chemical properties.</a:t>
            </a:r>
            <a:endParaRPr lang="en-US" dirty="0">
              <a:latin typeface="Times New Roman" panose="02020603050405020304" pitchFamily="18" charset="0"/>
              <a:cs typeface="Times New Roman" panose="02020603050405020304" pitchFamily="18" charset="0"/>
              <a:sym typeface="+mn-ea"/>
            </a:endParaRPr>
          </a:p>
          <a:p>
            <a:pPr marL="342900" indent="-342900"/>
            <a:endParaRPr lang="en-US" sz="22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19337" y="326391"/>
            <a:ext cx="7434263" cy="707886"/>
          </a:xfrm>
          <a:prstGeom prst="rect">
            <a:avLst/>
          </a:prstGeom>
          <a:noFill/>
        </p:spPr>
        <p:txBody>
          <a:bodyPr wrap="square" rtlCol="0" anchor="t">
            <a:spAutoFit/>
          </a:bodyPr>
          <a:lstStyle/>
          <a:p>
            <a:r>
              <a:rPr lang="en-US" altLang="en-US" sz="4000" b="1" dirty="0">
                <a:solidFill>
                  <a:srgbClr val="02B3C5"/>
                </a:solidFill>
                <a:cs typeface="Calibri" panose="020F0502020204030204" pitchFamily="34" charset="0"/>
                <a:sym typeface="+mn-ea"/>
              </a:rPr>
              <a:t>Literature Survey</a:t>
            </a:r>
            <a:endParaRPr lang="en-IN" altLang="en-US" sz="4000" b="1" dirty="0">
              <a:solidFill>
                <a:srgbClr val="02B3C5"/>
              </a:solidFill>
              <a:cs typeface="Calibri" panose="020F0502020204030204" pitchFamily="34" charset="0"/>
              <a:sym typeface="+mn-ea"/>
            </a:endParaRPr>
          </a:p>
        </p:txBody>
      </p:sp>
      <p:sp>
        <p:nvSpPr>
          <p:cNvPr id="14" name="椭圆 3"/>
          <p:cNvSpPr/>
          <p:nvPr/>
        </p:nvSpPr>
        <p:spPr>
          <a:xfrm>
            <a:off x="10846753" y="58515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5"/>
          <p:cNvSpPr/>
          <p:nvPr/>
        </p:nvSpPr>
        <p:spPr>
          <a:xfrm>
            <a:off x="11418253" y="55927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6" name="椭圆 6"/>
          <p:cNvSpPr/>
          <p:nvPr/>
        </p:nvSpPr>
        <p:spPr>
          <a:xfrm>
            <a:off x="10673715" y="53816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7" name="椭圆 4"/>
          <p:cNvSpPr/>
          <p:nvPr/>
        </p:nvSpPr>
        <p:spPr>
          <a:xfrm>
            <a:off x="9975215" y="57705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0"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 name="Text Box 2"/>
          <p:cNvSpPr txBox="1"/>
          <p:nvPr/>
        </p:nvSpPr>
        <p:spPr>
          <a:xfrm>
            <a:off x="2066925" y="1440180"/>
            <a:ext cx="8780145" cy="1107996"/>
          </a:xfrm>
          <a:prstGeom prst="rect">
            <a:avLst/>
          </a:prstGeom>
          <a:noFill/>
        </p:spPr>
        <p:txBody>
          <a:bodyPr wrap="square" rtlCol="0" anchor="t">
            <a:spAutoFit/>
          </a:bodyPr>
          <a:lstStyle/>
          <a:p>
            <a:pPr marL="285750" indent="-285750">
              <a:lnSpc>
                <a:spcPct val="100000"/>
              </a:lnSpc>
              <a:buFont typeface="Arial" pitchFamily="34" charset="0"/>
              <a:buChar char="•"/>
            </a:pPr>
            <a:endParaRPr lang="en-US" sz="2200" dirty="0">
              <a:sym typeface="+mn-ea"/>
            </a:endParaRPr>
          </a:p>
          <a:p>
            <a:pPr marL="285750" indent="-285750">
              <a:lnSpc>
                <a:spcPct val="100000"/>
              </a:lnSpc>
              <a:buFont typeface="Arial" pitchFamily="34" charset="0"/>
              <a:buChar char="•"/>
            </a:pPr>
            <a:endParaRPr lang="en-US" sz="2200" dirty="0">
              <a:sym typeface="+mn-ea"/>
            </a:endParaRPr>
          </a:p>
          <a:p>
            <a:pPr marL="285750" indent="-285750">
              <a:lnSpc>
                <a:spcPct val="100000"/>
              </a:lnSpc>
            </a:pPr>
            <a:endParaRPr lang="en-US" sz="2200" dirty="0">
              <a:sym typeface="+mn-ea"/>
            </a:endParaRPr>
          </a:p>
        </p:txBody>
      </p:sp>
      <p:graphicFrame>
        <p:nvGraphicFramePr>
          <p:cNvPr id="4" name="Table 3">
            <a:extLst>
              <a:ext uri="{FF2B5EF4-FFF2-40B4-BE49-F238E27FC236}">
                <a16:creationId xmlns:a16="http://schemas.microsoft.com/office/drawing/2014/main" id="{752F807D-72E6-72F8-56B0-6E7202B2CBE6}"/>
              </a:ext>
            </a:extLst>
          </p:cNvPr>
          <p:cNvGraphicFramePr>
            <a:graphicFrameLocks noGrp="1"/>
          </p:cNvGraphicFramePr>
          <p:nvPr>
            <p:extLst>
              <p:ext uri="{D42A27DB-BD31-4B8C-83A1-F6EECF244321}">
                <p14:modId xmlns:p14="http://schemas.microsoft.com/office/powerpoint/2010/main" val="886254302"/>
              </p:ext>
            </p:extLst>
          </p:nvPr>
        </p:nvGraphicFramePr>
        <p:xfrm>
          <a:off x="1298034" y="1182489"/>
          <a:ext cx="10390094" cy="4706164"/>
        </p:xfrm>
        <a:graphic>
          <a:graphicData uri="http://schemas.openxmlformats.org/drawingml/2006/table">
            <a:tbl>
              <a:tblPr>
                <a:noFill/>
              </a:tblPr>
              <a:tblGrid>
                <a:gridCol w="773739">
                  <a:extLst>
                    <a:ext uri="{9D8B030D-6E8A-4147-A177-3AD203B41FA5}">
                      <a16:colId xmlns:a16="http://schemas.microsoft.com/office/drawing/2014/main" val="3926278673"/>
                    </a:ext>
                  </a:extLst>
                </a:gridCol>
                <a:gridCol w="3040079">
                  <a:extLst>
                    <a:ext uri="{9D8B030D-6E8A-4147-A177-3AD203B41FA5}">
                      <a16:colId xmlns:a16="http://schemas.microsoft.com/office/drawing/2014/main" val="3707427954"/>
                    </a:ext>
                  </a:extLst>
                </a:gridCol>
                <a:gridCol w="6576276">
                  <a:extLst>
                    <a:ext uri="{9D8B030D-6E8A-4147-A177-3AD203B41FA5}">
                      <a16:colId xmlns:a16="http://schemas.microsoft.com/office/drawing/2014/main" val="744917198"/>
                    </a:ext>
                  </a:extLst>
                </a:gridCol>
              </a:tblGrid>
              <a:tr h="348910">
                <a:tc>
                  <a:txBody>
                    <a:bodyPr/>
                    <a:lstStyle/>
                    <a:p>
                      <a:pPr marL="0" lvl="0" indent="0" algn="l" rtl="0">
                        <a:spcBef>
                          <a:spcPts val="0"/>
                        </a:spcBef>
                        <a:spcAft>
                          <a:spcPts val="0"/>
                        </a:spcAft>
                        <a:buNone/>
                      </a:pPr>
                      <a:r>
                        <a:rPr lang="en-GB" sz="1500" dirty="0"/>
                        <a:t>Sr. no</a:t>
                      </a:r>
                      <a:endParaRPr sz="1500" dirty="0"/>
                    </a:p>
                  </a:txBody>
                  <a:tcPr marL="91425" marR="91425" marT="91425" marB="91425"/>
                </a:tc>
                <a:tc>
                  <a:txBody>
                    <a:bodyPr/>
                    <a:lstStyle/>
                    <a:p>
                      <a:pPr marL="0" lvl="0" indent="0" algn="l" rtl="0">
                        <a:spcBef>
                          <a:spcPts val="0"/>
                        </a:spcBef>
                        <a:spcAft>
                          <a:spcPts val="0"/>
                        </a:spcAft>
                        <a:buNone/>
                      </a:pPr>
                      <a:r>
                        <a:rPr lang="en-GB" sz="1500" dirty="0"/>
                        <a:t>IEEE Paper</a:t>
                      </a:r>
                      <a:endParaRPr sz="1500" dirty="0"/>
                    </a:p>
                  </a:txBody>
                  <a:tcPr marL="91425" marR="91425" marT="91425" marB="91425"/>
                </a:tc>
                <a:tc>
                  <a:txBody>
                    <a:bodyPr/>
                    <a:lstStyle/>
                    <a:p>
                      <a:pPr marL="0" lvl="0" indent="0" algn="l" rtl="0">
                        <a:spcBef>
                          <a:spcPts val="0"/>
                        </a:spcBef>
                        <a:spcAft>
                          <a:spcPts val="0"/>
                        </a:spcAft>
                        <a:buNone/>
                      </a:pPr>
                      <a:r>
                        <a:rPr lang="en-GB" sz="1500" dirty="0"/>
                        <a:t>Research</a:t>
                      </a:r>
                      <a:endParaRPr sz="1500" dirty="0"/>
                    </a:p>
                  </a:txBody>
                  <a:tcPr marL="91425" marR="91425" marT="91425" marB="91425"/>
                </a:tc>
                <a:extLst>
                  <a:ext uri="{0D108BD9-81ED-4DB2-BD59-A6C34878D82A}">
                    <a16:rowId xmlns:a16="http://schemas.microsoft.com/office/drawing/2014/main" val="2683478819"/>
                  </a:ext>
                </a:extLst>
              </a:tr>
              <a:tr h="1352038">
                <a:tc>
                  <a:txBody>
                    <a:bodyPr/>
                    <a:lstStyle/>
                    <a:p>
                      <a:pPr marL="0" lvl="0" indent="0" algn="l" rtl="0">
                        <a:spcBef>
                          <a:spcPts val="0"/>
                        </a:spcBef>
                        <a:spcAft>
                          <a:spcPts val="0"/>
                        </a:spcAft>
                        <a:buNone/>
                      </a:pPr>
                      <a:r>
                        <a:rPr lang="en-GB" sz="1500"/>
                        <a:t>1.</a:t>
                      </a:r>
                      <a:endParaRPr sz="1500"/>
                    </a:p>
                  </a:txBody>
                  <a:tcPr marL="91425" marR="91425" marT="91425" marB="91425"/>
                </a:tc>
                <a:tc>
                  <a:txBody>
                    <a:bodyPr/>
                    <a:lstStyle/>
                    <a:p>
                      <a:r>
                        <a:rPr lang="en-IN" sz="1200" u="sng" kern="1200" dirty="0">
                          <a:solidFill>
                            <a:schemeClr val="tx1"/>
                          </a:solidFill>
                          <a:effectLst/>
                          <a:latin typeface="Times New Roman" panose="02020603050405020304" pitchFamily="18" charset="0"/>
                          <a:ea typeface="+mn-ea"/>
                          <a:cs typeface="Times New Roman" panose="02020603050405020304" pitchFamily="18" charset="0"/>
                          <a:hlinkClick r:id="rId2"/>
                        </a:rPr>
                        <a:t>An IoT Based Smart Farming System Using Machine Learning (researchgate.net)</a:t>
                      </a:r>
                      <a:endParaRPr lang="en-I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tc>
                <a:tc>
                  <a:txBody>
                    <a:bodyPr/>
                    <a:lstStyle/>
                    <a:p>
                      <a:r>
                        <a:rPr lang="en-IN" sz="1200" kern="1200" dirty="0">
                          <a:solidFill>
                            <a:schemeClr val="tx1"/>
                          </a:solidFill>
                          <a:effectLst/>
                          <a:latin typeface="Times New Roman" panose="02020603050405020304" pitchFamily="18" charset="0"/>
                          <a:ea typeface="+mn-ea"/>
                          <a:cs typeface="Times New Roman" panose="02020603050405020304" pitchFamily="18" charset="0"/>
                        </a:rPr>
                        <a:t>Data collection phase using sensors deploying in an agricultural field. Data cleaning and storage phase  and predicting processing using some AI methods. Showed that AI techniques play a pivotal role in agriculture of precision by using machine learning and open sources technologies.</a:t>
                      </a:r>
                      <a:endParaRPr sz="12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476790706"/>
                  </a:ext>
                </a:extLst>
              </a:tr>
              <a:tr h="1590638">
                <a:tc>
                  <a:txBody>
                    <a:bodyPr/>
                    <a:lstStyle/>
                    <a:p>
                      <a:pPr marL="0" lvl="0" indent="0" algn="l" rtl="0">
                        <a:spcBef>
                          <a:spcPts val="0"/>
                        </a:spcBef>
                        <a:spcAft>
                          <a:spcPts val="0"/>
                        </a:spcAft>
                        <a:buNone/>
                      </a:pPr>
                      <a:r>
                        <a:rPr lang="en-GB" sz="1500"/>
                        <a:t>2.</a:t>
                      </a:r>
                      <a:endParaRPr sz="1500"/>
                    </a:p>
                  </a:txBody>
                  <a:tcPr marL="91425" marR="91425" marT="91425" marB="91425"/>
                </a:tc>
                <a:tc>
                  <a:txBody>
                    <a:bodyPr/>
                    <a:lstStyle/>
                    <a:p>
                      <a:pPr>
                        <a:lnSpc>
                          <a:spcPct val="107000"/>
                        </a:lnSpc>
                        <a:spcAft>
                          <a:spcPts val="800"/>
                        </a:spcAft>
                      </a:pPr>
                      <a:r>
                        <a:rPr lang="en-IN" sz="1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 High Resolution Mapping of Soil Properties Using Remote Sensing Variables in South-Western Burkina Faso: A Comparison of Machine Learning and Multiple Linear Regression Models (researchgate.net)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rtl="0">
                        <a:spcBef>
                          <a:spcPts val="0"/>
                        </a:spcBef>
                        <a:spcAft>
                          <a:spcPts val="0"/>
                        </a:spcAft>
                        <a:buClr>
                          <a:schemeClr val="dk1"/>
                        </a:buClr>
                        <a:buSzPts val="1100"/>
                        <a:buFont typeface="Arial"/>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Four statistical prediction models–multiple linear regression (MLR), random forest regression (RFR), support vector machine (SVM), stochastic gradient boosting (SGB)–were tested and compared.</a:t>
                      </a:r>
                    </a:p>
                    <a:p>
                      <a:pPr marL="0" lvl="0" indent="0" algn="l" rtl="0">
                        <a:spcBef>
                          <a:spcPts val="0"/>
                        </a:spcBef>
                        <a:spcAft>
                          <a:spcPts val="0"/>
                        </a:spcAft>
                        <a:buClr>
                          <a:schemeClr val="dk1"/>
                        </a:buClr>
                        <a:buSzPts val="1100"/>
                        <a:buFont typeface="Arial"/>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Internal validation was conducted by cross validation while the predictions were validated against an independent set of soil samples considering the modelling area and an extrapolation area.</a:t>
                      </a:r>
                      <a:endParaRPr sz="12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743330285"/>
                  </a:ext>
                </a:extLst>
              </a:tr>
              <a:tr h="1352038">
                <a:tc>
                  <a:txBody>
                    <a:bodyPr/>
                    <a:lstStyle/>
                    <a:p>
                      <a:pPr marL="0" lvl="0" indent="0" algn="l" rtl="0">
                        <a:spcBef>
                          <a:spcPts val="0"/>
                        </a:spcBef>
                        <a:spcAft>
                          <a:spcPts val="0"/>
                        </a:spcAft>
                        <a:buNone/>
                      </a:pPr>
                      <a:r>
                        <a:rPr lang="en-GB" sz="1500"/>
                        <a:t>3.</a:t>
                      </a:r>
                      <a:endParaRPr sz="1500"/>
                    </a:p>
                  </a:txBody>
                  <a:tcPr marL="91425" marR="91425" marT="91425" marB="91425"/>
                </a:tc>
                <a:tc>
                  <a:txBody>
                    <a:bodyPr/>
                    <a:lstStyle/>
                    <a:p>
                      <a:pPr>
                        <a:lnSpc>
                          <a:spcPct val="107000"/>
                        </a:lnSpc>
                        <a:spcAft>
                          <a:spcPts val="800"/>
                        </a:spcAft>
                      </a:pPr>
                      <a:r>
                        <a:rPr lang="en-IN" sz="1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Internet of things (IoT) applications to fight against COVID-19 pandemic - PMC (nih.gov)</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200" kern="1200" dirty="0">
                          <a:solidFill>
                            <a:schemeClr val="tx1"/>
                          </a:solidFill>
                          <a:effectLst/>
                          <a:latin typeface="Times New Roman" panose="02020603050405020304" pitchFamily="18" charset="0"/>
                          <a:ea typeface="+mn-ea"/>
                          <a:cs typeface="Times New Roman" panose="02020603050405020304" pitchFamily="18" charset="0"/>
                        </a:rPr>
                        <a:t>IoT is used to capture health data from various locations of the infected patient and manage all the data using the virtual management system contact tracing, cluster identification and compliance of quarantine. By using a statistical-based method, IoT gets helpful to predict an upcoming situation of this disease.</a:t>
                      </a:r>
                      <a:endParaRPr sz="12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970740617"/>
                  </a:ext>
                </a:extLst>
              </a:tr>
            </a:tbl>
          </a:graphicData>
        </a:graphic>
      </p:graphicFrame>
    </p:spTree>
    <p:extLst>
      <p:ext uri="{BB962C8B-B14F-4D97-AF65-F5344CB8AC3E}">
        <p14:creationId xmlns:p14="http://schemas.microsoft.com/office/powerpoint/2010/main" val="93437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19337" y="326391"/>
            <a:ext cx="7434263" cy="707886"/>
          </a:xfrm>
          <a:prstGeom prst="rect">
            <a:avLst/>
          </a:prstGeom>
          <a:noFill/>
        </p:spPr>
        <p:txBody>
          <a:bodyPr wrap="square" rtlCol="0" anchor="t">
            <a:spAutoFit/>
          </a:bodyPr>
          <a:lstStyle/>
          <a:p>
            <a:r>
              <a:rPr lang="en-US" altLang="en-US" sz="4000" b="1" dirty="0">
                <a:solidFill>
                  <a:srgbClr val="02B3C5"/>
                </a:solidFill>
                <a:cs typeface="Calibri" panose="020F0502020204030204" pitchFamily="34" charset="0"/>
                <a:sym typeface="+mn-ea"/>
              </a:rPr>
              <a:t>Literature Survey</a:t>
            </a:r>
            <a:endParaRPr lang="en-IN" altLang="en-US" sz="4000" b="1" dirty="0">
              <a:solidFill>
                <a:srgbClr val="02B3C5"/>
              </a:solidFill>
              <a:cs typeface="Calibri" panose="020F0502020204030204" pitchFamily="34" charset="0"/>
              <a:sym typeface="+mn-ea"/>
            </a:endParaRPr>
          </a:p>
        </p:txBody>
      </p:sp>
      <p:sp>
        <p:nvSpPr>
          <p:cNvPr id="14" name="椭圆 3"/>
          <p:cNvSpPr/>
          <p:nvPr/>
        </p:nvSpPr>
        <p:spPr>
          <a:xfrm>
            <a:off x="10846753" y="58515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5"/>
          <p:cNvSpPr/>
          <p:nvPr/>
        </p:nvSpPr>
        <p:spPr>
          <a:xfrm>
            <a:off x="11418253" y="55927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6" name="椭圆 6"/>
          <p:cNvSpPr/>
          <p:nvPr/>
        </p:nvSpPr>
        <p:spPr>
          <a:xfrm>
            <a:off x="10673715" y="53816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7" name="椭圆 4"/>
          <p:cNvSpPr/>
          <p:nvPr/>
        </p:nvSpPr>
        <p:spPr>
          <a:xfrm>
            <a:off x="9975215" y="57705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0"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 name="Text Box 2"/>
          <p:cNvSpPr txBox="1"/>
          <p:nvPr/>
        </p:nvSpPr>
        <p:spPr>
          <a:xfrm>
            <a:off x="2066925" y="1440180"/>
            <a:ext cx="8780145" cy="1107996"/>
          </a:xfrm>
          <a:prstGeom prst="rect">
            <a:avLst/>
          </a:prstGeom>
          <a:noFill/>
        </p:spPr>
        <p:txBody>
          <a:bodyPr wrap="square" rtlCol="0" anchor="t">
            <a:spAutoFit/>
          </a:bodyPr>
          <a:lstStyle/>
          <a:p>
            <a:pPr marL="285750" indent="-285750">
              <a:lnSpc>
                <a:spcPct val="100000"/>
              </a:lnSpc>
              <a:buFont typeface="Arial" pitchFamily="34" charset="0"/>
              <a:buChar char="•"/>
            </a:pPr>
            <a:endParaRPr lang="en-US" sz="2200" dirty="0">
              <a:sym typeface="+mn-ea"/>
            </a:endParaRPr>
          </a:p>
          <a:p>
            <a:pPr marL="285750" indent="-285750">
              <a:lnSpc>
                <a:spcPct val="100000"/>
              </a:lnSpc>
              <a:buFont typeface="Arial" pitchFamily="34" charset="0"/>
              <a:buChar char="•"/>
            </a:pPr>
            <a:endParaRPr lang="en-US" sz="2200" dirty="0">
              <a:sym typeface="+mn-ea"/>
            </a:endParaRPr>
          </a:p>
          <a:p>
            <a:pPr marL="285750" indent="-285750">
              <a:lnSpc>
                <a:spcPct val="100000"/>
              </a:lnSpc>
            </a:pPr>
            <a:endParaRPr lang="en-US" sz="2200" dirty="0">
              <a:sym typeface="+mn-ea"/>
            </a:endParaRPr>
          </a:p>
        </p:txBody>
      </p:sp>
      <p:graphicFrame>
        <p:nvGraphicFramePr>
          <p:cNvPr id="4" name="Table 3">
            <a:extLst>
              <a:ext uri="{FF2B5EF4-FFF2-40B4-BE49-F238E27FC236}">
                <a16:creationId xmlns:a16="http://schemas.microsoft.com/office/drawing/2014/main" id="{752F807D-72E6-72F8-56B0-6E7202B2CBE6}"/>
              </a:ext>
            </a:extLst>
          </p:cNvPr>
          <p:cNvGraphicFramePr>
            <a:graphicFrameLocks noGrp="1"/>
          </p:cNvGraphicFramePr>
          <p:nvPr>
            <p:extLst>
              <p:ext uri="{D42A27DB-BD31-4B8C-83A1-F6EECF244321}">
                <p14:modId xmlns:p14="http://schemas.microsoft.com/office/powerpoint/2010/main" val="3150129249"/>
              </p:ext>
            </p:extLst>
          </p:nvPr>
        </p:nvGraphicFramePr>
        <p:xfrm>
          <a:off x="1505586" y="1158102"/>
          <a:ext cx="10287000" cy="4226533"/>
        </p:xfrm>
        <a:graphic>
          <a:graphicData uri="http://schemas.openxmlformats.org/drawingml/2006/table">
            <a:tbl>
              <a:tblPr>
                <a:noFill/>
              </a:tblPr>
              <a:tblGrid>
                <a:gridCol w="768050">
                  <a:extLst>
                    <a:ext uri="{9D8B030D-6E8A-4147-A177-3AD203B41FA5}">
                      <a16:colId xmlns:a16="http://schemas.microsoft.com/office/drawing/2014/main" val="3926278673"/>
                    </a:ext>
                  </a:extLst>
                </a:gridCol>
                <a:gridCol w="3017725">
                  <a:extLst>
                    <a:ext uri="{9D8B030D-6E8A-4147-A177-3AD203B41FA5}">
                      <a16:colId xmlns:a16="http://schemas.microsoft.com/office/drawing/2014/main" val="3707427954"/>
                    </a:ext>
                  </a:extLst>
                </a:gridCol>
                <a:gridCol w="6501225">
                  <a:extLst>
                    <a:ext uri="{9D8B030D-6E8A-4147-A177-3AD203B41FA5}">
                      <a16:colId xmlns:a16="http://schemas.microsoft.com/office/drawing/2014/main" val="744917198"/>
                    </a:ext>
                  </a:extLst>
                </a:gridCol>
              </a:tblGrid>
              <a:tr h="311856">
                <a:tc>
                  <a:txBody>
                    <a:bodyPr/>
                    <a:lstStyle/>
                    <a:p>
                      <a:pPr marL="0" lvl="0" indent="0" algn="l" rtl="0">
                        <a:spcBef>
                          <a:spcPts val="0"/>
                        </a:spcBef>
                        <a:spcAft>
                          <a:spcPts val="0"/>
                        </a:spcAft>
                        <a:buNone/>
                      </a:pPr>
                      <a:r>
                        <a:rPr lang="en-GB" sz="1500"/>
                        <a:t>Sr. no</a:t>
                      </a:r>
                      <a:endParaRPr sz="1500"/>
                    </a:p>
                  </a:txBody>
                  <a:tcPr marL="91425" marR="91425" marT="91425" marB="91425"/>
                </a:tc>
                <a:tc>
                  <a:txBody>
                    <a:bodyPr/>
                    <a:lstStyle/>
                    <a:p>
                      <a:pPr marL="0" lvl="0" indent="0" algn="l" rtl="0">
                        <a:spcBef>
                          <a:spcPts val="0"/>
                        </a:spcBef>
                        <a:spcAft>
                          <a:spcPts val="0"/>
                        </a:spcAft>
                        <a:buNone/>
                      </a:pPr>
                      <a:r>
                        <a:rPr lang="en-GB" sz="1500" dirty="0"/>
                        <a:t>IEEE Paper</a:t>
                      </a:r>
                      <a:endParaRPr sz="1500" dirty="0"/>
                    </a:p>
                  </a:txBody>
                  <a:tcPr marL="91425" marR="91425" marT="91425" marB="91425"/>
                </a:tc>
                <a:tc>
                  <a:txBody>
                    <a:bodyPr/>
                    <a:lstStyle/>
                    <a:p>
                      <a:pPr marL="0" lvl="0" indent="0" algn="l" rtl="0">
                        <a:spcBef>
                          <a:spcPts val="0"/>
                        </a:spcBef>
                        <a:spcAft>
                          <a:spcPts val="0"/>
                        </a:spcAft>
                        <a:buNone/>
                      </a:pPr>
                      <a:r>
                        <a:rPr lang="en-GB" sz="1500" dirty="0"/>
                        <a:t>Research</a:t>
                      </a:r>
                      <a:endParaRPr sz="1500" dirty="0"/>
                    </a:p>
                  </a:txBody>
                  <a:tcPr marL="91425" marR="91425" marT="91425" marB="91425"/>
                </a:tc>
                <a:extLst>
                  <a:ext uri="{0D108BD9-81ED-4DB2-BD59-A6C34878D82A}">
                    <a16:rowId xmlns:a16="http://schemas.microsoft.com/office/drawing/2014/main" val="2683478819"/>
                  </a:ext>
                </a:extLst>
              </a:tr>
              <a:tr h="970268">
                <a:tc>
                  <a:txBody>
                    <a:bodyPr/>
                    <a:lstStyle/>
                    <a:p>
                      <a:pPr marL="0" lvl="0" indent="0" algn="l" rtl="0">
                        <a:spcBef>
                          <a:spcPts val="0"/>
                        </a:spcBef>
                        <a:spcAft>
                          <a:spcPts val="0"/>
                        </a:spcAft>
                        <a:buNone/>
                      </a:pPr>
                      <a:r>
                        <a:rPr lang="en-GB" sz="1500" dirty="0"/>
                        <a:t>4.</a:t>
                      </a:r>
                      <a:endParaRPr sz="1500" dirty="0"/>
                    </a:p>
                  </a:txBody>
                  <a:tcPr marL="91425" marR="91425" marT="91425" marB="91425"/>
                </a:tc>
                <a:tc>
                  <a:txBody>
                    <a:bodyPr/>
                    <a:lstStyle/>
                    <a:p>
                      <a:r>
                        <a:rPr lang="en-IN" sz="1200" u="sng" kern="1200" dirty="0">
                          <a:solidFill>
                            <a:schemeClr val="tx1"/>
                          </a:solidFill>
                          <a:effectLst/>
                          <a:latin typeface="Times New Roman" panose="02020603050405020304" pitchFamily="18" charset="0"/>
                          <a:ea typeface="+mn-ea"/>
                          <a:cs typeface="Times New Roman" panose="02020603050405020304" pitchFamily="18" charset="0"/>
                          <a:hlinkClick r:id="rId2"/>
                        </a:rPr>
                        <a:t>Soil Classification and Crop Suggestion using Machine Learning Techniques by IJRASET - </a:t>
                      </a:r>
                      <a:r>
                        <a:rPr lang="en-IN" sz="1200" u="sng" kern="1200" dirty="0" err="1">
                          <a:solidFill>
                            <a:schemeClr val="tx1"/>
                          </a:solidFill>
                          <a:effectLst/>
                          <a:latin typeface="Times New Roman" panose="02020603050405020304" pitchFamily="18" charset="0"/>
                          <a:ea typeface="+mn-ea"/>
                          <a:cs typeface="Times New Roman" panose="02020603050405020304" pitchFamily="18" charset="0"/>
                          <a:hlinkClick r:id="rId2"/>
                        </a:rPr>
                        <a:t>Issuu</a:t>
                      </a:r>
                      <a:endParaRPr lang="en-I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tc>
                <a:tc>
                  <a:txBody>
                    <a:bodyPr/>
                    <a:lstStyle/>
                    <a:p>
                      <a:r>
                        <a:rPr lang="en-IN" sz="1200" kern="1200" dirty="0">
                          <a:solidFill>
                            <a:schemeClr val="tx1"/>
                          </a:solidFill>
                          <a:effectLst/>
                          <a:latin typeface="Times New Roman" panose="02020603050405020304" pitchFamily="18" charset="0"/>
                          <a:ea typeface="+mn-ea"/>
                          <a:cs typeface="Times New Roman" panose="02020603050405020304" pitchFamily="18" charset="0"/>
                        </a:rPr>
                        <a:t>The model has been tested using various machine learning algorithms such as KNN, SVM and logistic regression. The accuracy of the present model is maximum than the existing models.</a:t>
                      </a:r>
                      <a:endParaRPr sz="12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476790706"/>
                  </a:ext>
                </a:extLst>
              </a:tr>
              <a:tr h="1594026">
                <a:tc>
                  <a:txBody>
                    <a:bodyPr/>
                    <a:lstStyle/>
                    <a:p>
                      <a:pPr marL="0" lvl="0" indent="0" algn="l" rtl="0">
                        <a:spcBef>
                          <a:spcPts val="0"/>
                        </a:spcBef>
                        <a:spcAft>
                          <a:spcPts val="0"/>
                        </a:spcAft>
                        <a:buNone/>
                      </a:pPr>
                      <a:r>
                        <a:rPr lang="en-GB" sz="1500" dirty="0"/>
                        <a:t>5.</a:t>
                      </a:r>
                      <a:endParaRPr sz="1500" dirty="0"/>
                    </a:p>
                  </a:txBody>
                  <a:tcPr marL="91425" marR="91425" marT="91425" marB="91425"/>
                </a:tc>
                <a:tc>
                  <a:txBody>
                    <a:bodyPr/>
                    <a:lstStyle/>
                    <a:p>
                      <a:pPr>
                        <a:lnSpc>
                          <a:spcPct val="107000"/>
                        </a:lnSpc>
                        <a:spcAft>
                          <a:spcPts val="800"/>
                        </a:spcAft>
                      </a:pPr>
                      <a:r>
                        <a:rPr lang="en-IN" sz="1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Smart Agriculture Using WSN and IoT: Environment &amp; Agriculture Book Chapter | IGI Global (igi-global.com)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rtl="0">
                        <a:spcBef>
                          <a:spcPts val="0"/>
                        </a:spcBef>
                        <a:spcAft>
                          <a:spcPts val="0"/>
                        </a:spcAft>
                        <a:buClr>
                          <a:schemeClr val="dk1"/>
                        </a:buClr>
                        <a:buSzPts val="1100"/>
                        <a:buFont typeface="Arial"/>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This system monitors and collects the soil parameters from the field with the help of a wireless sensor network. The collected data is then uploaded in the cloud. Finally, the systems suggest best irrigation practices to the farmers by predicting the crop to be sown for next crop rotation. This system suggests further improving the effectiveness by predicting the suitable time for applying pesticides, fertilizer, and manures.</a:t>
                      </a:r>
                      <a:endParaRPr sz="12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743330285"/>
                  </a:ext>
                </a:extLst>
              </a:tr>
              <a:tr h="1250789">
                <a:tc>
                  <a:txBody>
                    <a:bodyPr/>
                    <a:lstStyle/>
                    <a:p>
                      <a:pPr marL="0" lvl="0" indent="0" algn="l" rtl="0">
                        <a:spcBef>
                          <a:spcPts val="0"/>
                        </a:spcBef>
                        <a:spcAft>
                          <a:spcPts val="0"/>
                        </a:spcAft>
                        <a:buNone/>
                      </a:pPr>
                      <a:r>
                        <a:rPr lang="en-GB" sz="1500" dirty="0"/>
                        <a:t>6.</a:t>
                      </a:r>
                      <a:endParaRPr sz="1500" dirty="0"/>
                    </a:p>
                  </a:txBody>
                  <a:tcPr marL="91425" marR="91425" marT="91425" marB="91425"/>
                </a:tc>
                <a:tc>
                  <a:txBody>
                    <a:bodyPr/>
                    <a:lstStyle/>
                    <a:p>
                      <a:pPr>
                        <a:lnSpc>
                          <a:spcPct val="107000"/>
                        </a:lnSpc>
                        <a:spcAft>
                          <a:spcPts val="800"/>
                        </a:spcAft>
                      </a:pPr>
                      <a:r>
                        <a:rPr lang="en-IN" sz="1200" u="sng" kern="1200" dirty="0">
                          <a:solidFill>
                            <a:schemeClr val="tx1"/>
                          </a:solidFill>
                          <a:effectLst/>
                          <a:latin typeface="Times New Roman" panose="02020603050405020304" pitchFamily="18" charset="0"/>
                          <a:ea typeface="+mn-ea"/>
                          <a:cs typeface="Times New Roman" panose="02020603050405020304" pitchFamily="18" charset="0"/>
                          <a:hlinkClick r:id="rId4"/>
                        </a:rPr>
                        <a:t>Intelligent Agriculture System To Assist Farmers In Smart Decision (quickcompany.in)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ML and IoT based suggestions will significantly educate the farmer and help them minimize costs and make strategic decisions by replacing intuition and passed-down knowledge with far more reliable data-driven ML models.</a:t>
                      </a:r>
                      <a:r>
                        <a:rPr lang="en-IN" sz="1200" kern="1200" dirty="0">
                          <a:solidFill>
                            <a:schemeClr val="tx1"/>
                          </a:solidFill>
                          <a:effectLst/>
                          <a:latin typeface="Times New Roman" panose="02020603050405020304" pitchFamily="18" charset="0"/>
                          <a:ea typeface="+mn-ea"/>
                          <a:cs typeface="Times New Roman" panose="02020603050405020304" pitchFamily="18" charset="0"/>
                        </a:rPr>
                        <a:t> provide intelligent agriculture system to assist farmers in smart decision making using IoT data analytics and machine learning.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0740617"/>
                  </a:ext>
                </a:extLst>
              </a:tr>
            </a:tbl>
          </a:graphicData>
        </a:graphic>
      </p:graphicFrame>
    </p:spTree>
    <p:extLst>
      <p:ext uri="{BB962C8B-B14F-4D97-AF65-F5344CB8AC3E}">
        <p14:creationId xmlns:p14="http://schemas.microsoft.com/office/powerpoint/2010/main" val="220718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84985" y="476250"/>
            <a:ext cx="3456908" cy="707886"/>
          </a:xfrm>
          <a:prstGeom prst="rect">
            <a:avLst/>
          </a:prstGeom>
          <a:noFill/>
        </p:spPr>
        <p:txBody>
          <a:bodyPr wrap="none" rtlCol="0" anchor="t">
            <a:spAutoFit/>
          </a:bodyPr>
          <a:lstStyle/>
          <a:p>
            <a:pPr algn="l"/>
            <a:r>
              <a:rPr lang="en-IN" altLang="en-US" sz="4000" b="1" dirty="0">
                <a:solidFill>
                  <a:srgbClr val="02B3C5"/>
                </a:solidFill>
                <a:cs typeface="Calibri" panose="020F0502020204030204" pitchFamily="34" charset="0"/>
                <a:sym typeface="+mn-ea"/>
              </a:rPr>
              <a:t>Existing System</a:t>
            </a:r>
          </a:p>
        </p:txBody>
      </p:sp>
      <p:sp>
        <p:nvSpPr>
          <p:cNvPr id="17" name="椭圆 3"/>
          <p:cNvSpPr/>
          <p:nvPr/>
        </p:nvSpPr>
        <p:spPr>
          <a:xfrm>
            <a:off x="11043700" y="5809321"/>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5"/>
          <p:cNvSpPr/>
          <p:nvPr/>
        </p:nvSpPr>
        <p:spPr>
          <a:xfrm>
            <a:off x="11674475" y="5564627"/>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椭圆 6"/>
          <p:cNvSpPr/>
          <p:nvPr/>
        </p:nvSpPr>
        <p:spPr>
          <a:xfrm>
            <a:off x="11109812" y="5311287"/>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0" name="椭圆 4"/>
          <p:cNvSpPr/>
          <p:nvPr/>
        </p:nvSpPr>
        <p:spPr>
          <a:xfrm>
            <a:off x="10453516" y="5756497"/>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1"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TextBox 10">
            <a:extLst>
              <a:ext uri="{FF2B5EF4-FFF2-40B4-BE49-F238E27FC236}">
                <a16:creationId xmlns:a16="http://schemas.microsoft.com/office/drawing/2014/main" id="{530C43FC-8FC1-E4A1-68E8-231A5CD70BD7}"/>
              </a:ext>
            </a:extLst>
          </p:cNvPr>
          <p:cNvSpPr txBox="1"/>
          <p:nvPr/>
        </p:nvSpPr>
        <p:spPr>
          <a:xfrm>
            <a:off x="1371600" y="1720840"/>
            <a:ext cx="9081916" cy="50285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Researchers are increasingly devoting their time and energy to helping to address the issue as more and more people have started to notice this issue in Indian agriculture. To determine the proper crop sequence for a specific time stamp, many studies apply Regularized Greedy Forest. Another strategy suggests using historical records of meteorological data as a training set for a model. The model is trained to </a:t>
            </a:r>
            <a:r>
              <a:rPr lang="en-US" dirty="0" err="1">
                <a:latin typeface="Times New Roman" panose="02020603050405020304" pitchFamily="18" charset="0"/>
                <a:cs typeface="Times New Roman" panose="02020603050405020304" pitchFamily="18" charset="0"/>
              </a:rPr>
              <a:t>recognise</a:t>
            </a:r>
            <a:r>
              <a:rPr lang="en-US" dirty="0">
                <a:latin typeface="Times New Roman" panose="02020603050405020304" pitchFamily="18" charset="0"/>
                <a:cs typeface="Times New Roman" panose="02020603050405020304" pitchFamily="18" charset="0"/>
              </a:rPr>
              <a:t> weather conditions that hinder the assembling of apples. The production of apples is then accurately predicted using the concept of monthly weather trends.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select a crop that supports the pre-diction yield rate, which is influenced by a number of criteria, the application of many algorithms, including Artificial Neural Network, K Nearest Neighbors, and Regularized Greedy Forest, is illustrated.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Pesticide forecasting and online trade supported agricultural goods are additional elements of the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84985" y="476250"/>
            <a:ext cx="3456908" cy="707886"/>
          </a:xfrm>
          <a:prstGeom prst="rect">
            <a:avLst/>
          </a:prstGeom>
          <a:noFill/>
        </p:spPr>
        <p:txBody>
          <a:bodyPr wrap="none" rtlCol="0" anchor="t">
            <a:spAutoFit/>
          </a:bodyPr>
          <a:lstStyle/>
          <a:p>
            <a:pPr algn="l"/>
            <a:r>
              <a:rPr lang="en-IN" altLang="en-US" sz="4000" b="1" dirty="0">
                <a:solidFill>
                  <a:srgbClr val="02B3C5"/>
                </a:solidFill>
                <a:cs typeface="Calibri" panose="020F0502020204030204" pitchFamily="34" charset="0"/>
                <a:sym typeface="+mn-ea"/>
              </a:rPr>
              <a:t>Existing System</a:t>
            </a:r>
          </a:p>
        </p:txBody>
      </p:sp>
      <p:sp>
        <p:nvSpPr>
          <p:cNvPr id="17" name="椭圆 3"/>
          <p:cNvSpPr/>
          <p:nvPr/>
        </p:nvSpPr>
        <p:spPr>
          <a:xfrm>
            <a:off x="11043700" y="5809321"/>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5"/>
          <p:cNvSpPr/>
          <p:nvPr/>
        </p:nvSpPr>
        <p:spPr>
          <a:xfrm>
            <a:off x="11674475" y="5564627"/>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椭圆 6"/>
          <p:cNvSpPr/>
          <p:nvPr/>
        </p:nvSpPr>
        <p:spPr>
          <a:xfrm>
            <a:off x="11109812" y="5311287"/>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0" name="椭圆 4"/>
          <p:cNvSpPr/>
          <p:nvPr/>
        </p:nvSpPr>
        <p:spPr>
          <a:xfrm>
            <a:off x="10453516" y="5756497"/>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1"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TextBox 10">
            <a:extLst>
              <a:ext uri="{FF2B5EF4-FFF2-40B4-BE49-F238E27FC236}">
                <a16:creationId xmlns:a16="http://schemas.microsoft.com/office/drawing/2014/main" id="{530C43FC-8FC1-E4A1-68E8-231A5CD70BD7}"/>
              </a:ext>
            </a:extLst>
          </p:cNvPr>
          <p:cNvSpPr txBox="1"/>
          <p:nvPr/>
        </p:nvSpPr>
        <p:spPr>
          <a:xfrm>
            <a:off x="1371600" y="1720840"/>
            <a:ext cx="9081916" cy="50285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Researchers are increasingly devoting their time and energy to helping to address the issue as more and more people have started to notice this issue in Indian agriculture. To determine the proper crop sequence for a specific time stamp, many studies apply Regularized Greedy Forest. Another strategy suggests using historical records of meteorological data as a training set for a model. The model is trained to </a:t>
            </a:r>
            <a:r>
              <a:rPr lang="en-US" dirty="0" err="1">
                <a:latin typeface="Times New Roman" panose="02020603050405020304" pitchFamily="18" charset="0"/>
                <a:cs typeface="Times New Roman" panose="02020603050405020304" pitchFamily="18" charset="0"/>
              </a:rPr>
              <a:t>recognise</a:t>
            </a:r>
            <a:r>
              <a:rPr lang="en-US" dirty="0">
                <a:latin typeface="Times New Roman" panose="02020603050405020304" pitchFamily="18" charset="0"/>
                <a:cs typeface="Times New Roman" panose="02020603050405020304" pitchFamily="18" charset="0"/>
              </a:rPr>
              <a:t> weather conditions that hinder the assembling of apples. The production of apples is then accurately predicted using the concept of monthly weather trends.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select a crop that supports the pre-diction yield rate, which is influenced by a number of criteria, the application of many algorithms, including Artificial Neural Network, K Nearest Neighbors, and Regularized Greedy Forest, is illustrated.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Pesticide forecasting and online trade supported agricultural goods are additional elements of the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17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84985" y="476250"/>
            <a:ext cx="4943661" cy="707886"/>
          </a:xfrm>
          <a:prstGeom prst="rect">
            <a:avLst/>
          </a:prstGeom>
          <a:noFill/>
        </p:spPr>
        <p:txBody>
          <a:bodyPr wrap="none" rtlCol="0" anchor="t">
            <a:spAutoFit/>
          </a:bodyPr>
          <a:lstStyle/>
          <a:p>
            <a:pPr algn="l"/>
            <a:r>
              <a:rPr lang="en-IN" altLang="en-US" sz="4000" b="1" dirty="0">
                <a:solidFill>
                  <a:srgbClr val="02B3C5"/>
                </a:solidFill>
                <a:cs typeface="Calibri" panose="020F0502020204030204" pitchFamily="34" charset="0"/>
                <a:sym typeface="+mn-ea"/>
              </a:rPr>
              <a:t>Design / Methodology</a:t>
            </a:r>
          </a:p>
        </p:txBody>
      </p:sp>
      <p:sp>
        <p:nvSpPr>
          <p:cNvPr id="17" name="椭圆 3"/>
          <p:cNvSpPr/>
          <p:nvPr/>
        </p:nvSpPr>
        <p:spPr>
          <a:xfrm>
            <a:off x="11043700" y="5809321"/>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5"/>
          <p:cNvSpPr/>
          <p:nvPr/>
        </p:nvSpPr>
        <p:spPr>
          <a:xfrm>
            <a:off x="11674475" y="5564627"/>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9" name="椭圆 6"/>
          <p:cNvSpPr/>
          <p:nvPr/>
        </p:nvSpPr>
        <p:spPr>
          <a:xfrm>
            <a:off x="11109812" y="5311287"/>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0" name="椭圆 4"/>
          <p:cNvSpPr/>
          <p:nvPr/>
        </p:nvSpPr>
        <p:spPr>
          <a:xfrm>
            <a:off x="10453516" y="5756497"/>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1" name="椭圆 12"/>
          <p:cNvSpPr/>
          <p:nvPr/>
        </p:nvSpPr>
        <p:spPr>
          <a:xfrm>
            <a:off x="594360" y="326390"/>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13"/>
          <p:cNvSpPr/>
          <p:nvPr/>
        </p:nvSpPr>
        <p:spPr>
          <a:xfrm>
            <a:off x="859473" y="997903"/>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14"/>
          <p:cNvSpPr/>
          <p:nvPr/>
        </p:nvSpPr>
        <p:spPr>
          <a:xfrm>
            <a:off x="368935" y="810578"/>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9" name="Picture 8">
            <a:extLst>
              <a:ext uri="{FF2B5EF4-FFF2-40B4-BE49-F238E27FC236}">
                <a16:creationId xmlns:a16="http://schemas.microsoft.com/office/drawing/2014/main" id="{AE110BAF-E9F3-3757-1A44-6640779E1855}"/>
              </a:ext>
            </a:extLst>
          </p:cNvPr>
          <p:cNvPicPr>
            <a:picLocks noChangeAspect="1"/>
          </p:cNvPicPr>
          <p:nvPr/>
        </p:nvPicPr>
        <p:blipFill>
          <a:blip r:embed="rId2"/>
          <a:stretch>
            <a:fillRect/>
          </a:stretch>
        </p:blipFill>
        <p:spPr>
          <a:xfrm>
            <a:off x="1697307" y="1247141"/>
            <a:ext cx="7887801" cy="5487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17758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12211</TotalTime>
  <Words>1815</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Algorithms &amp; Accuracy</vt:lpstr>
      <vt:lpstr>Accuracy Comparison</vt:lpstr>
      <vt:lpstr>Algorithms:</vt:lpstr>
      <vt:lpstr>PowerPoint Presentation</vt:lpstr>
      <vt:lpstr>Software &amp; Hardware Requirements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Pratik Harde</cp:lastModifiedBy>
  <cp:revision>91</cp:revision>
  <dcterms:created xsi:type="dcterms:W3CDTF">2015-07-04T02:09:00Z</dcterms:created>
  <dcterms:modified xsi:type="dcterms:W3CDTF">2023-04-28T13:36:52Z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90AC16B2402C454593FAA9BF82BCB067</vt:lpwstr>
  </property>
</Properties>
</file>