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76">
          <p15:clr>
            <a:srgbClr val="A4A3A4"/>
          </p15:clr>
        </p15:guide>
        <p15:guide id="2" pos="2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0370F6-35C4-4CD1-AB24-9B96E33A72CC}">
  <a:tblStyle styleId="{CC0370F6-35C4-4CD1-AB24-9B96E33A72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526B62-5E36-4F9F-B174-2D7E511005F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76" orient="horz"/>
        <p:guide pos="284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ed75f76d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ed75f76d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1ed75f76d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ublication/347979426_An_IoT_Based_Smart_Farming_System_Using_Machine_Learning" TargetMode="External"/><Relationship Id="rId4" Type="http://schemas.openxmlformats.org/officeDocument/2006/relationships/hyperlink" Target="https://www.researchgate.net/publication/312646633_High_Resolution_Mapping_of_Soil_Properties_Using_Remote_Sensing_Variables_in_South-Western_Burkina_Faso_A_Comparison_of_Machine_Learning_and_Multiple_Linear_Regression_Models" TargetMode="External"/><Relationship Id="rId5" Type="http://schemas.openxmlformats.org/officeDocument/2006/relationships/hyperlink" Target="https://www.ncbi.nlm.nih.gov/pmc/articles/PMC71989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ssuu.com/ijraset/docs/soil_classification_and_crop_suggestion_using_mach#:~:text=The%20algorithm%20such%20as%20SVM%20can%20be%20used,crop%20dataset%20with%20geographical%20attributes%20as%20its%20features." TargetMode="External"/><Relationship Id="rId4" Type="http://schemas.openxmlformats.org/officeDocument/2006/relationships/hyperlink" Target="https://www.igi-global.com/chapter/smart-agriculture-using-wsn-and-iot/268036" TargetMode="External"/><Relationship Id="rId5" Type="http://schemas.openxmlformats.org/officeDocument/2006/relationships/hyperlink" Target="https://www.quickcompany.in/patents/intelligent-agriculture-system-to-assist-farmers-in-smart-decision-making-using-iot-data-analytics-and-machine-lear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 name="Shape 24"/>
        <p:cNvGrpSpPr/>
        <p:nvPr/>
      </p:nvGrpSpPr>
      <p:grpSpPr>
        <a:xfrm>
          <a:off x="0" y="0"/>
          <a:ext cx="0" cy="0"/>
          <a:chOff x="0" y="0"/>
          <a:chExt cx="0" cy="0"/>
        </a:xfrm>
      </p:grpSpPr>
      <p:sp>
        <p:nvSpPr>
          <p:cNvPr id="25" name="Google Shape;25;p3"/>
          <p:cNvSpPr/>
          <p:nvPr/>
        </p:nvSpPr>
        <p:spPr>
          <a:xfrm rot="10800000">
            <a:off x="0" y="3940175"/>
            <a:ext cx="2582863" cy="2917825"/>
          </a:xfrm>
          <a:custGeom>
            <a:rect b="b" l="l" r="r" t="t"/>
            <a:pathLst>
              <a:path extrusionOk="0" h="2918147" w="2582970">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 name="Google Shape;26;p3"/>
          <p:cNvSpPr/>
          <p:nvPr/>
        </p:nvSpPr>
        <p:spPr>
          <a:xfrm>
            <a:off x="2730500" y="4843463"/>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 name="Google Shape;27;p3"/>
          <p:cNvSpPr/>
          <p:nvPr/>
        </p:nvSpPr>
        <p:spPr>
          <a:xfrm>
            <a:off x="3546475" y="3638550"/>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 name="Google Shape;28;p3"/>
          <p:cNvSpPr/>
          <p:nvPr/>
        </p:nvSpPr>
        <p:spPr>
          <a:xfrm>
            <a:off x="1433513" y="3789363"/>
            <a:ext cx="1035050" cy="1035050"/>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9" name="Google Shape;29;p3"/>
          <p:cNvSpPr/>
          <p:nvPr/>
        </p:nvSpPr>
        <p:spPr>
          <a:xfrm>
            <a:off x="2730500" y="3013075"/>
            <a:ext cx="484188" cy="48418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0" name="Google Shape;30;p3"/>
          <p:cNvSpPr/>
          <p:nvPr/>
        </p:nvSpPr>
        <p:spPr>
          <a:xfrm>
            <a:off x="4148138" y="4664075"/>
            <a:ext cx="322263" cy="32067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1" name="Google Shape;31;p3"/>
          <p:cNvSpPr txBox="1"/>
          <p:nvPr/>
        </p:nvSpPr>
        <p:spPr>
          <a:xfrm>
            <a:off x="5877560" y="3846513"/>
            <a:ext cx="5467638"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AU" sz="2400" u="none" cap="none" strike="noStrike">
                <a:solidFill>
                  <a:schemeClr val="dk1"/>
                </a:solidFill>
                <a:latin typeface="Calibri"/>
                <a:ea typeface="Calibri"/>
                <a:cs typeface="Calibri"/>
                <a:sym typeface="Calibri"/>
              </a:rPr>
              <a:t>Ibin Babu (8872)</a:t>
            </a:r>
            <a:endParaRPr/>
          </a:p>
        </p:txBody>
      </p:sp>
      <p:sp>
        <p:nvSpPr>
          <p:cNvPr id="32" name="Google Shape;32;p3"/>
          <p:cNvSpPr/>
          <p:nvPr/>
        </p:nvSpPr>
        <p:spPr>
          <a:xfrm>
            <a:off x="5324764" y="3298508"/>
            <a:ext cx="339725" cy="339725"/>
          </a:xfrm>
          <a:prstGeom prst="ellipse">
            <a:avLst/>
          </a:prstGeom>
          <a:solidFill>
            <a:srgbClr val="3F3F3F">
              <a:alpha val="7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33" name="Google Shape;33;p3"/>
          <p:cNvSpPr/>
          <p:nvPr/>
        </p:nvSpPr>
        <p:spPr>
          <a:xfrm>
            <a:off x="5343814" y="3911600"/>
            <a:ext cx="339725" cy="339725"/>
          </a:xfrm>
          <a:prstGeom prst="ellipse">
            <a:avLst/>
          </a:prstGeom>
          <a:solidFill>
            <a:srgbClr val="3F3F3F">
              <a:alpha val="7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34" name="Google Shape;34;p3"/>
          <p:cNvSpPr txBox="1"/>
          <p:nvPr/>
        </p:nvSpPr>
        <p:spPr>
          <a:xfrm>
            <a:off x="5008996" y="1875631"/>
            <a:ext cx="4576445" cy="768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400"/>
              <a:buFont typeface="Calibri"/>
              <a:buNone/>
            </a:pPr>
            <a:r>
              <a:rPr b="0" i="0" lang="en-AU" sz="4400" u="none" cap="none" strike="noStrike">
                <a:solidFill>
                  <a:srgbClr val="02B3C5"/>
                </a:solidFill>
                <a:latin typeface="Calibri"/>
                <a:ea typeface="Calibri"/>
                <a:cs typeface="Calibri"/>
                <a:sym typeface="Calibri"/>
              </a:rPr>
              <a:t>GROUP MEMBERS:</a:t>
            </a:r>
            <a:endParaRPr/>
          </a:p>
        </p:txBody>
      </p:sp>
      <p:sp>
        <p:nvSpPr>
          <p:cNvPr id="35" name="Google Shape;35;p3"/>
          <p:cNvSpPr/>
          <p:nvPr/>
        </p:nvSpPr>
        <p:spPr>
          <a:xfrm>
            <a:off x="5343814" y="4524058"/>
            <a:ext cx="339725" cy="339725"/>
          </a:xfrm>
          <a:prstGeom prst="ellipse">
            <a:avLst/>
          </a:prstGeom>
          <a:solidFill>
            <a:srgbClr val="3F3F3F">
              <a:alpha val="7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sp>
        <p:nvSpPr>
          <p:cNvPr id="36" name="Google Shape;36;p3"/>
          <p:cNvSpPr txBox="1"/>
          <p:nvPr/>
        </p:nvSpPr>
        <p:spPr>
          <a:xfrm>
            <a:off x="1498146" y="578346"/>
            <a:ext cx="9094107" cy="15081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E4E79"/>
              </a:buClr>
              <a:buSzPts val="4800"/>
              <a:buFont typeface="Calibri"/>
              <a:buNone/>
            </a:pPr>
            <a:r>
              <a:rPr b="0" i="0" lang="en-AU" sz="4800" u="none">
                <a:solidFill>
                  <a:srgbClr val="1E4E79"/>
                </a:solidFill>
                <a:latin typeface="Calibri"/>
                <a:ea typeface="Calibri"/>
                <a:cs typeface="Calibri"/>
                <a:sym typeface="Calibri"/>
              </a:rPr>
              <a:t>FARMER ASSISTANT APPLICATION</a:t>
            </a:r>
            <a:endParaRPr/>
          </a:p>
          <a:p>
            <a:pPr indent="0" lvl="0" marL="0" marR="0" rtl="0" algn="ctr">
              <a:lnSpc>
                <a:spcPct val="100000"/>
              </a:lnSpc>
              <a:spcBef>
                <a:spcPts val="0"/>
              </a:spcBef>
              <a:spcAft>
                <a:spcPts val="0"/>
              </a:spcAft>
              <a:buClr>
                <a:schemeClr val="dk1"/>
              </a:buClr>
              <a:buSzPts val="4400"/>
              <a:buFont typeface="Calibri"/>
              <a:buNone/>
            </a:pPr>
            <a:r>
              <a:t/>
            </a:r>
            <a:endParaRPr b="0" i="0" sz="4400" u="none">
              <a:solidFill>
                <a:srgbClr val="1E4E79"/>
              </a:solidFill>
              <a:latin typeface="Calibri"/>
              <a:ea typeface="Calibri"/>
              <a:cs typeface="Calibri"/>
              <a:sym typeface="Calibri"/>
            </a:endParaRPr>
          </a:p>
        </p:txBody>
      </p:sp>
      <p:sp>
        <p:nvSpPr>
          <p:cNvPr id="37" name="Google Shape;37;p3"/>
          <p:cNvSpPr txBox="1"/>
          <p:nvPr/>
        </p:nvSpPr>
        <p:spPr>
          <a:xfrm>
            <a:off x="5877560" y="3284220"/>
            <a:ext cx="567880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AU" sz="2400" u="none">
                <a:solidFill>
                  <a:schemeClr val="dk1"/>
                </a:solidFill>
                <a:latin typeface="Calibri"/>
                <a:ea typeface="Calibri"/>
                <a:cs typeface="Calibri"/>
                <a:sym typeface="Calibri"/>
              </a:rPr>
              <a:t>Pratik Harde (8871)</a:t>
            </a:r>
            <a:endParaRPr b="0" i="0" sz="2400" u="none">
              <a:solidFill>
                <a:schemeClr val="dk1"/>
              </a:solidFill>
              <a:latin typeface="Calibri"/>
              <a:ea typeface="Calibri"/>
              <a:cs typeface="Calibri"/>
              <a:sym typeface="Calibri"/>
            </a:endParaRPr>
          </a:p>
        </p:txBody>
      </p:sp>
      <p:sp>
        <p:nvSpPr>
          <p:cNvPr id="38" name="Google Shape;38;p3"/>
          <p:cNvSpPr txBox="1"/>
          <p:nvPr/>
        </p:nvSpPr>
        <p:spPr>
          <a:xfrm>
            <a:off x="5877560" y="4488915"/>
            <a:ext cx="390525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AU" sz="2400" u="none">
                <a:solidFill>
                  <a:schemeClr val="dk1"/>
                </a:solidFill>
                <a:latin typeface="Calibri"/>
                <a:ea typeface="Calibri"/>
                <a:cs typeface="Calibri"/>
                <a:sym typeface="Calibri"/>
              </a:rPr>
              <a:t>Ananya Sharma (8908)</a:t>
            </a:r>
            <a:endParaRPr/>
          </a:p>
        </p:txBody>
      </p:sp>
      <p:sp>
        <p:nvSpPr>
          <p:cNvPr id="39" name="Google Shape;39;p3"/>
          <p:cNvSpPr txBox="1"/>
          <p:nvPr/>
        </p:nvSpPr>
        <p:spPr>
          <a:xfrm>
            <a:off x="4303848" y="5961360"/>
            <a:ext cx="628840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07474"/>
              </a:buClr>
              <a:buSzPts val="2400"/>
              <a:buFont typeface="Calibri"/>
              <a:buNone/>
            </a:pPr>
            <a:r>
              <a:rPr b="1" i="0" lang="en-AU" sz="2400" u="none">
                <a:solidFill>
                  <a:srgbClr val="F07474"/>
                </a:solidFill>
                <a:latin typeface="Calibri"/>
                <a:ea typeface="Calibri"/>
                <a:cs typeface="Calibri"/>
                <a:sym typeface="Calibri"/>
              </a:rPr>
              <a:t>Mentor : </a:t>
            </a:r>
            <a:r>
              <a:rPr b="1" i="0" lang="en-AU" sz="2400" u="none">
                <a:solidFill>
                  <a:schemeClr val="dk1"/>
                </a:solidFill>
                <a:latin typeface="Calibri"/>
                <a:ea typeface="Calibri"/>
                <a:cs typeface="Calibri"/>
                <a:sym typeface="Calibri"/>
              </a:rPr>
              <a:t> </a:t>
            </a:r>
            <a:r>
              <a:rPr b="1" i="0" lang="en-AU" sz="2400" u="none">
                <a:solidFill>
                  <a:srgbClr val="02B3C5"/>
                </a:solidFill>
                <a:latin typeface="Calibri"/>
                <a:ea typeface="Calibri"/>
                <a:cs typeface="Calibri"/>
                <a:sym typeface="Calibri"/>
              </a:rPr>
              <a:t>Prof. Prachi Patil </a:t>
            </a:r>
            <a:endParaRPr b="0" i="0" sz="24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3" name="Shape 143"/>
        <p:cNvGrpSpPr/>
        <p:nvPr/>
      </p:nvGrpSpPr>
      <p:grpSpPr>
        <a:xfrm>
          <a:off x="0" y="0"/>
          <a:ext cx="0" cy="0"/>
          <a:chOff x="0" y="0"/>
          <a:chExt cx="0" cy="0"/>
        </a:xfrm>
      </p:grpSpPr>
      <p:sp>
        <p:nvSpPr>
          <p:cNvPr id="144" name="Google Shape;144;p12"/>
          <p:cNvSpPr txBox="1"/>
          <p:nvPr/>
        </p:nvSpPr>
        <p:spPr>
          <a:xfrm>
            <a:off x="1525008" y="290017"/>
            <a:ext cx="494366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Design / Methodology</a:t>
            </a:r>
            <a:endParaRPr/>
          </a:p>
        </p:txBody>
      </p:sp>
      <p:sp>
        <p:nvSpPr>
          <p:cNvPr id="145" name="Google Shape;145;p12"/>
          <p:cNvSpPr/>
          <p:nvPr/>
        </p:nvSpPr>
        <p:spPr>
          <a:xfrm>
            <a:off x="11043700" y="5809321"/>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46" name="Google Shape;146;p12"/>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47" name="Google Shape;147;p12"/>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48" name="Google Shape;148;p12"/>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49" name="Google Shape;149;p12"/>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50" name="Google Shape;150;p12"/>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51" name="Google Shape;151;p12"/>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pic>
        <p:nvPicPr>
          <p:cNvPr id="152" name="Google Shape;152;p12"/>
          <p:cNvPicPr preferRelativeResize="0"/>
          <p:nvPr/>
        </p:nvPicPr>
        <p:blipFill rotWithShape="1">
          <a:blip r:embed="rId3">
            <a:alphaModFix/>
          </a:blip>
          <a:srcRect b="0" l="0" r="0" t="0"/>
          <a:stretch/>
        </p:blipFill>
        <p:spPr>
          <a:xfrm>
            <a:off x="3324494" y="997903"/>
            <a:ext cx="6720762" cy="5735478"/>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6" name="Shape 156"/>
        <p:cNvGrpSpPr/>
        <p:nvPr/>
      </p:nvGrpSpPr>
      <p:grpSpPr>
        <a:xfrm>
          <a:off x="0" y="0"/>
          <a:ext cx="0" cy="0"/>
          <a:chOff x="0" y="0"/>
          <a:chExt cx="0" cy="0"/>
        </a:xfrm>
      </p:grpSpPr>
      <p:sp>
        <p:nvSpPr>
          <p:cNvPr id="157" name="Google Shape;157;p13"/>
          <p:cNvSpPr txBox="1"/>
          <p:nvPr/>
        </p:nvSpPr>
        <p:spPr>
          <a:xfrm>
            <a:off x="1525008" y="290017"/>
            <a:ext cx="362144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Implementation</a:t>
            </a:r>
            <a:endParaRPr/>
          </a:p>
        </p:txBody>
      </p:sp>
      <p:sp>
        <p:nvSpPr>
          <p:cNvPr id="158" name="Google Shape;158;p13"/>
          <p:cNvSpPr/>
          <p:nvPr/>
        </p:nvSpPr>
        <p:spPr>
          <a:xfrm>
            <a:off x="11043700" y="5809321"/>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59" name="Google Shape;159;p13"/>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0" name="Google Shape;160;p13"/>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1" name="Google Shape;161;p13"/>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2" name="Google Shape;162;p13"/>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3" name="Google Shape;163;p13"/>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4" name="Google Shape;164;p13"/>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65" name="Google Shape;165;p13"/>
          <p:cNvSpPr txBox="1"/>
          <p:nvPr/>
        </p:nvSpPr>
        <p:spPr>
          <a:xfrm>
            <a:off x="1525008" y="1050727"/>
            <a:ext cx="10541670" cy="4849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Times New Roman"/>
              <a:buNone/>
            </a:pPr>
            <a:r>
              <a:rPr b="0" i="0" lang="en-AU" sz="1600" u="none">
                <a:solidFill>
                  <a:schemeClr val="dk1"/>
                </a:solidFill>
                <a:latin typeface="Times New Roman"/>
                <a:ea typeface="Times New Roman"/>
                <a:cs typeface="Times New Roman"/>
                <a:sym typeface="Times New Roman"/>
              </a:rPr>
              <a:t>The steps involved in this system implementation are :-</a:t>
            </a:r>
            <a:endParaRPr/>
          </a:p>
          <a:p>
            <a:pPr indent="0" lvl="0" marL="0" marR="0" rtl="0" algn="l">
              <a:lnSpc>
                <a:spcPct val="150000"/>
              </a:lnSpc>
              <a:spcBef>
                <a:spcPts val="0"/>
              </a:spcBef>
              <a:spcAft>
                <a:spcPts val="0"/>
              </a:spcAft>
              <a:buClr>
                <a:schemeClr val="dk1"/>
              </a:buClr>
              <a:buSzPts val="1600"/>
              <a:buFont typeface="Times New Roman"/>
              <a:buNone/>
            </a:pPr>
            <a:r>
              <a:rPr b="0" i="0" lang="en-AU" sz="1600" u="none">
                <a:solidFill>
                  <a:schemeClr val="dk1"/>
                </a:solidFill>
                <a:latin typeface="Times New Roman"/>
                <a:ea typeface="Times New Roman"/>
                <a:cs typeface="Times New Roman"/>
                <a:sym typeface="Times New Roman"/>
              </a:rPr>
              <a:t> a) </a:t>
            </a:r>
            <a:r>
              <a:rPr b="1" i="0" lang="en-AU" sz="1600" u="none">
                <a:solidFill>
                  <a:schemeClr val="dk1"/>
                </a:solidFill>
                <a:latin typeface="Times New Roman"/>
                <a:ea typeface="Times New Roman"/>
                <a:cs typeface="Times New Roman"/>
                <a:sym typeface="Times New Roman"/>
              </a:rPr>
              <a:t>Acquisition of Training Dataset: </a:t>
            </a:r>
            <a:r>
              <a:rPr b="0" i="0" lang="en-AU" sz="1600" u="none">
                <a:solidFill>
                  <a:schemeClr val="dk1"/>
                </a:solidFill>
                <a:latin typeface="Times New Roman"/>
                <a:ea typeface="Times New Roman"/>
                <a:cs typeface="Times New Roman"/>
                <a:sym typeface="Times New Roman"/>
              </a:rPr>
              <a:t>The accuracy of any machine learning algorithm depends on the number of parameters and the correctness of the training dataset. For the system, we are using various datasets all downloaded for government website and kaggle. </a:t>
            </a:r>
            <a:endParaRPr/>
          </a:p>
          <a:p>
            <a:pPr indent="0" lvl="0" marL="0" marR="0" rtl="0" algn="l">
              <a:lnSpc>
                <a:spcPct val="150000"/>
              </a:lnSpc>
              <a:spcBef>
                <a:spcPts val="0"/>
              </a:spcBef>
              <a:spcAft>
                <a:spcPts val="0"/>
              </a:spcAft>
              <a:buClr>
                <a:schemeClr val="dk1"/>
              </a:buClr>
              <a:buSzPts val="1600"/>
              <a:buFont typeface="Times New Roman"/>
              <a:buNone/>
            </a:pPr>
            <a:r>
              <a:rPr b="1" i="0" lang="en-AU" sz="1600" u="none">
                <a:solidFill>
                  <a:schemeClr val="dk1"/>
                </a:solidFill>
                <a:latin typeface="Times New Roman"/>
                <a:ea typeface="Times New Roman"/>
                <a:cs typeface="Times New Roman"/>
                <a:sym typeface="Times New Roman"/>
              </a:rPr>
              <a:t>Datasets include:-</a:t>
            </a:r>
            <a:r>
              <a:rPr b="0" i="0" lang="en-AU" sz="1600" u="none">
                <a:solidFill>
                  <a:schemeClr val="dk1"/>
                </a:solidFill>
                <a:latin typeface="Times New Roman"/>
                <a:ea typeface="Times New Roman"/>
                <a:cs typeface="Times New Roman"/>
                <a:sym typeface="Times New Roman"/>
              </a:rPr>
              <a:t> Yield dataset, Fertilizer dataset ,Soil nutrient content dataset, Rainfall, Temperature dataset </a:t>
            </a:r>
            <a:endParaRPr/>
          </a:p>
          <a:p>
            <a:pPr indent="0" lvl="0" marL="0" marR="0" rtl="0" algn="l">
              <a:lnSpc>
                <a:spcPct val="150000"/>
              </a:lnSpc>
              <a:spcBef>
                <a:spcPts val="0"/>
              </a:spcBef>
              <a:spcAft>
                <a:spcPts val="0"/>
              </a:spcAft>
              <a:buClr>
                <a:schemeClr val="dk1"/>
              </a:buClr>
              <a:buSzPts val="1600"/>
              <a:buFont typeface="Times New Roman"/>
              <a:buNone/>
            </a:pPr>
            <a:r>
              <a:rPr b="1" i="0" lang="en-AU" sz="1600" u="none">
                <a:solidFill>
                  <a:schemeClr val="dk1"/>
                </a:solidFill>
                <a:latin typeface="Times New Roman"/>
                <a:ea typeface="Times New Roman"/>
                <a:cs typeface="Times New Roman"/>
                <a:sym typeface="Times New Roman"/>
              </a:rPr>
              <a:t>b). Data Preprocessing: </a:t>
            </a:r>
            <a:r>
              <a:rPr b="0" i="0" lang="en-AU" sz="1600" u="none">
                <a:solidFill>
                  <a:schemeClr val="dk1"/>
                </a:solidFill>
                <a:latin typeface="Times New Roman"/>
                <a:ea typeface="Times New Roman"/>
                <a:cs typeface="Times New Roman"/>
                <a:sym typeface="Times New Roman"/>
              </a:rPr>
              <a:t>This step includes replacing the null and 0 values for yield by -1 so that it does not effect the overall prediction. Further we had to encode the dataset so that it could be fed into the our ML models. </a:t>
            </a:r>
            <a:endParaRPr/>
          </a:p>
          <a:p>
            <a:pPr indent="0" lvl="0" marL="0" marR="0" rtl="0" algn="l">
              <a:lnSpc>
                <a:spcPct val="150000"/>
              </a:lnSpc>
              <a:spcBef>
                <a:spcPts val="0"/>
              </a:spcBef>
              <a:spcAft>
                <a:spcPts val="0"/>
              </a:spcAft>
              <a:buClr>
                <a:schemeClr val="dk1"/>
              </a:buClr>
              <a:buSzPts val="1600"/>
              <a:buFont typeface="Times New Roman"/>
              <a:buNone/>
            </a:pPr>
            <a:r>
              <a:rPr b="1" i="0" lang="en-AU" sz="1600" u="none">
                <a:solidFill>
                  <a:schemeClr val="dk1"/>
                </a:solidFill>
                <a:latin typeface="Times New Roman"/>
                <a:ea typeface="Times New Roman"/>
                <a:cs typeface="Times New Roman"/>
                <a:sym typeface="Times New Roman"/>
              </a:rPr>
              <a:t>c). Training ML model : </a:t>
            </a:r>
            <a:r>
              <a:rPr b="0" i="0" lang="en-AU" sz="1600" u="none">
                <a:solidFill>
                  <a:schemeClr val="dk1"/>
                </a:solidFill>
                <a:latin typeface="Times New Roman"/>
                <a:ea typeface="Times New Roman"/>
                <a:cs typeface="Times New Roman"/>
                <a:sym typeface="Times New Roman"/>
              </a:rPr>
              <a:t>After the preprocessing step we used the dataset to train different machine learning models like Random forest, Decision Tree, Support Vector Machine(SVM) and Logistic regression to attain accuracy as high as possible. </a:t>
            </a:r>
            <a:endParaRPr/>
          </a:p>
          <a:p>
            <a:pPr indent="0" lvl="0" marL="0" marR="0" rtl="0" algn="l">
              <a:lnSpc>
                <a:spcPct val="150000"/>
              </a:lnSpc>
              <a:spcBef>
                <a:spcPts val="0"/>
              </a:spcBef>
              <a:spcAft>
                <a:spcPts val="0"/>
              </a:spcAft>
              <a:buClr>
                <a:schemeClr val="dk1"/>
              </a:buClr>
              <a:buSzPts val="1600"/>
              <a:buFont typeface="Times New Roman"/>
              <a:buNone/>
            </a:pPr>
            <a:r>
              <a:rPr b="1" i="0" lang="en-AU" sz="1600" u="none">
                <a:solidFill>
                  <a:schemeClr val="dk1"/>
                </a:solidFill>
                <a:latin typeface="Times New Roman"/>
                <a:ea typeface="Times New Roman"/>
                <a:cs typeface="Times New Roman"/>
                <a:sym typeface="Times New Roman"/>
              </a:rPr>
              <a:t>d).Model Evaluation and Saving Model: </a:t>
            </a:r>
            <a:r>
              <a:rPr b="0" i="0" lang="en-AU" sz="1600" u="none">
                <a:solidFill>
                  <a:schemeClr val="dk1"/>
                </a:solidFill>
                <a:latin typeface="Times New Roman"/>
                <a:ea typeface="Times New Roman"/>
                <a:cs typeface="Times New Roman"/>
                <a:sym typeface="Times New Roman"/>
              </a:rPr>
              <a:t>All the ML models which are trained would be evaluated by comparing their performance (Evaluations Metrics) and Final efficient model is saved using pickle library. </a:t>
            </a:r>
            <a:endParaRPr/>
          </a:p>
          <a:p>
            <a:pPr indent="0" lvl="0" marL="0" marR="0" rtl="0" algn="l">
              <a:lnSpc>
                <a:spcPct val="150000"/>
              </a:lnSpc>
              <a:spcBef>
                <a:spcPts val="0"/>
              </a:spcBef>
              <a:spcAft>
                <a:spcPts val="0"/>
              </a:spcAft>
              <a:buClr>
                <a:schemeClr val="dk1"/>
              </a:buClr>
              <a:buSzPts val="1600"/>
              <a:buFont typeface="Times New Roman"/>
              <a:buNone/>
            </a:pPr>
            <a:r>
              <a:rPr b="1" i="0" lang="en-AU" sz="1600" u="none">
                <a:solidFill>
                  <a:schemeClr val="dk1"/>
                </a:solidFill>
                <a:latin typeface="Times New Roman"/>
                <a:ea typeface="Times New Roman"/>
                <a:cs typeface="Times New Roman"/>
                <a:sym typeface="Times New Roman"/>
              </a:rPr>
              <a:t>e).Model Exportation and Integration with Webapp: </a:t>
            </a:r>
            <a:r>
              <a:rPr b="0" i="0" lang="en-AU" sz="1600" u="none">
                <a:solidFill>
                  <a:schemeClr val="dk1"/>
                </a:solidFill>
                <a:latin typeface="Times New Roman"/>
                <a:ea typeface="Times New Roman"/>
                <a:cs typeface="Times New Roman"/>
                <a:sym typeface="Times New Roman"/>
              </a:rPr>
              <a:t>The saved efficient ML model would be integrated with Flask Web Application which would further meant for prediction in user friendly web interface.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9" name="Shape 169"/>
        <p:cNvGrpSpPr/>
        <p:nvPr/>
      </p:nvGrpSpPr>
      <p:grpSpPr>
        <a:xfrm>
          <a:off x="0" y="0"/>
          <a:ext cx="0" cy="0"/>
          <a:chOff x="0" y="0"/>
          <a:chExt cx="0" cy="0"/>
        </a:xfrm>
      </p:grpSpPr>
      <p:sp>
        <p:nvSpPr>
          <p:cNvPr id="170" name="Google Shape;170;p14"/>
          <p:cNvSpPr txBox="1"/>
          <p:nvPr/>
        </p:nvSpPr>
        <p:spPr>
          <a:xfrm>
            <a:off x="1525008" y="290017"/>
            <a:ext cx="162467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Result </a:t>
            </a:r>
            <a:endParaRPr/>
          </a:p>
        </p:txBody>
      </p:sp>
      <p:sp>
        <p:nvSpPr>
          <p:cNvPr id="171" name="Google Shape;171;p14"/>
          <p:cNvSpPr/>
          <p:nvPr/>
        </p:nvSpPr>
        <p:spPr>
          <a:xfrm>
            <a:off x="11043700" y="5809321"/>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2" name="Google Shape;172;p14"/>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3" name="Google Shape;173;p14"/>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4" name="Google Shape;174;p14"/>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5" name="Google Shape;175;p14"/>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6" name="Google Shape;176;p14"/>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7" name="Google Shape;177;p14"/>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78" name="Google Shape;178;p14"/>
          <p:cNvSpPr txBox="1"/>
          <p:nvPr/>
        </p:nvSpPr>
        <p:spPr>
          <a:xfrm>
            <a:off x="1525008" y="1050727"/>
            <a:ext cx="1054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Times New Roman"/>
              <a:buNone/>
            </a:pPr>
            <a:r>
              <a:rPr b="1" i="0" lang="en-AU" sz="1800">
                <a:solidFill>
                  <a:srgbClr val="A64D79"/>
                </a:solidFill>
                <a:latin typeface="Times New Roman"/>
                <a:ea typeface="Times New Roman"/>
                <a:cs typeface="Times New Roman"/>
                <a:sym typeface="Times New Roman"/>
              </a:rPr>
              <a:t>Crop Recomm</a:t>
            </a:r>
            <a:r>
              <a:rPr b="1" lang="en-AU" sz="1800">
                <a:solidFill>
                  <a:srgbClr val="A64D79"/>
                </a:solidFill>
                <a:latin typeface="Times New Roman"/>
                <a:ea typeface="Times New Roman"/>
                <a:cs typeface="Times New Roman"/>
                <a:sym typeface="Times New Roman"/>
              </a:rPr>
              <a:t>e</a:t>
            </a:r>
            <a:r>
              <a:rPr b="1" i="0" lang="en-AU" sz="1800">
                <a:solidFill>
                  <a:srgbClr val="A64D79"/>
                </a:solidFill>
                <a:latin typeface="Times New Roman"/>
                <a:ea typeface="Times New Roman"/>
                <a:cs typeface="Times New Roman"/>
                <a:sym typeface="Times New Roman"/>
              </a:rPr>
              <a:t>ndation</a:t>
            </a:r>
            <a:endParaRPr b="1" i="0" sz="1800">
              <a:solidFill>
                <a:srgbClr val="A64D79"/>
              </a:solidFill>
              <a:latin typeface="Times New Roman"/>
              <a:ea typeface="Times New Roman"/>
              <a:cs typeface="Times New Roman"/>
              <a:sym typeface="Times New Roman"/>
            </a:endParaRPr>
          </a:p>
        </p:txBody>
      </p:sp>
      <p:pic>
        <p:nvPicPr>
          <p:cNvPr id="179" name="Google Shape;179;p14"/>
          <p:cNvPicPr preferRelativeResize="0"/>
          <p:nvPr/>
        </p:nvPicPr>
        <p:blipFill>
          <a:blip r:embed="rId3">
            <a:alphaModFix/>
          </a:blip>
          <a:stretch>
            <a:fillRect/>
          </a:stretch>
        </p:blipFill>
        <p:spPr>
          <a:xfrm>
            <a:off x="79850" y="2395375"/>
            <a:ext cx="5960074" cy="4036800"/>
          </a:xfrm>
          <a:prstGeom prst="rect">
            <a:avLst/>
          </a:prstGeom>
          <a:noFill/>
          <a:ln>
            <a:noFill/>
          </a:ln>
        </p:spPr>
      </p:pic>
      <p:pic>
        <p:nvPicPr>
          <p:cNvPr id="180" name="Google Shape;180;p14"/>
          <p:cNvPicPr preferRelativeResize="0"/>
          <p:nvPr/>
        </p:nvPicPr>
        <p:blipFill rotWithShape="1">
          <a:blip r:embed="rId4">
            <a:alphaModFix/>
          </a:blip>
          <a:srcRect b="1310" l="18449" r="17154" t="-1310"/>
          <a:stretch/>
        </p:blipFill>
        <p:spPr>
          <a:xfrm>
            <a:off x="6214950" y="2397888"/>
            <a:ext cx="5851724" cy="2428875"/>
          </a:xfrm>
          <a:prstGeom prst="rect">
            <a:avLst/>
          </a:prstGeom>
          <a:noFill/>
          <a:ln>
            <a:noFill/>
          </a:ln>
        </p:spPr>
      </p:pic>
      <p:sp>
        <p:nvSpPr>
          <p:cNvPr id="181" name="Google Shape;181;p14"/>
          <p:cNvSpPr txBox="1"/>
          <p:nvPr/>
        </p:nvSpPr>
        <p:spPr>
          <a:xfrm>
            <a:off x="700400" y="1707600"/>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Input</a:t>
            </a:r>
            <a:endParaRPr sz="1700">
              <a:solidFill>
                <a:srgbClr val="BF9000"/>
              </a:solidFill>
              <a:latin typeface="Calibri"/>
              <a:ea typeface="Calibri"/>
              <a:cs typeface="Calibri"/>
              <a:sym typeface="Calibri"/>
            </a:endParaRPr>
          </a:p>
        </p:txBody>
      </p:sp>
      <p:sp>
        <p:nvSpPr>
          <p:cNvPr id="182" name="Google Shape;182;p14"/>
          <p:cNvSpPr txBox="1"/>
          <p:nvPr/>
        </p:nvSpPr>
        <p:spPr>
          <a:xfrm>
            <a:off x="7085725" y="1794975"/>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Output</a:t>
            </a:r>
            <a:endParaRPr sz="1700">
              <a:solidFill>
                <a:srgbClr val="BF9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6" name="Shape 186"/>
        <p:cNvGrpSpPr/>
        <p:nvPr/>
      </p:nvGrpSpPr>
      <p:grpSpPr>
        <a:xfrm>
          <a:off x="0" y="0"/>
          <a:ext cx="0" cy="0"/>
          <a:chOff x="0" y="0"/>
          <a:chExt cx="0" cy="0"/>
        </a:xfrm>
      </p:grpSpPr>
      <p:sp>
        <p:nvSpPr>
          <p:cNvPr id="187" name="Google Shape;187;p15"/>
          <p:cNvSpPr txBox="1"/>
          <p:nvPr/>
        </p:nvSpPr>
        <p:spPr>
          <a:xfrm>
            <a:off x="1525008" y="290017"/>
            <a:ext cx="162467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Result </a:t>
            </a:r>
            <a:endParaRPr/>
          </a:p>
        </p:txBody>
      </p:sp>
      <p:sp>
        <p:nvSpPr>
          <p:cNvPr id="188" name="Google Shape;188;p15"/>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89" name="Google Shape;189;p15"/>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0" name="Google Shape;190;p15"/>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1" name="Google Shape;191;p15"/>
          <p:cNvSpPr txBox="1"/>
          <p:nvPr/>
        </p:nvSpPr>
        <p:spPr>
          <a:xfrm>
            <a:off x="1525008" y="1050727"/>
            <a:ext cx="10541670" cy="4174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p:txBody>
      </p:sp>
      <p:sp>
        <p:nvSpPr>
          <p:cNvPr id="192" name="Google Shape;192;p15"/>
          <p:cNvSpPr txBox="1"/>
          <p:nvPr/>
        </p:nvSpPr>
        <p:spPr>
          <a:xfrm>
            <a:off x="1525008" y="1050727"/>
            <a:ext cx="1054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Times New Roman"/>
              <a:buNone/>
            </a:pPr>
            <a:r>
              <a:rPr b="1" lang="en-AU" sz="1800">
                <a:solidFill>
                  <a:srgbClr val="A64D79"/>
                </a:solidFill>
                <a:latin typeface="Times New Roman"/>
                <a:ea typeface="Times New Roman"/>
                <a:cs typeface="Times New Roman"/>
                <a:sym typeface="Times New Roman"/>
              </a:rPr>
              <a:t>Fertilizer Recommendation</a:t>
            </a:r>
            <a:endParaRPr b="1" i="0" sz="1800">
              <a:solidFill>
                <a:srgbClr val="A64D79"/>
              </a:solidFill>
              <a:latin typeface="Times New Roman"/>
              <a:ea typeface="Times New Roman"/>
              <a:cs typeface="Times New Roman"/>
              <a:sym typeface="Times New Roman"/>
            </a:endParaRPr>
          </a:p>
        </p:txBody>
      </p:sp>
      <p:pic>
        <p:nvPicPr>
          <p:cNvPr id="193" name="Google Shape;193;p15"/>
          <p:cNvPicPr preferRelativeResize="0"/>
          <p:nvPr/>
        </p:nvPicPr>
        <p:blipFill rotWithShape="1">
          <a:blip r:embed="rId3">
            <a:alphaModFix/>
          </a:blip>
          <a:srcRect b="12231" l="25697" r="22156" t="-228"/>
          <a:stretch/>
        </p:blipFill>
        <p:spPr>
          <a:xfrm>
            <a:off x="240225" y="2176050"/>
            <a:ext cx="5107950" cy="4474650"/>
          </a:xfrm>
          <a:prstGeom prst="rect">
            <a:avLst/>
          </a:prstGeom>
          <a:noFill/>
          <a:ln>
            <a:noFill/>
          </a:ln>
        </p:spPr>
      </p:pic>
      <p:pic>
        <p:nvPicPr>
          <p:cNvPr id="194" name="Google Shape;194;p15"/>
          <p:cNvPicPr preferRelativeResize="0"/>
          <p:nvPr/>
        </p:nvPicPr>
        <p:blipFill rotWithShape="1">
          <a:blip r:embed="rId4">
            <a:alphaModFix/>
          </a:blip>
          <a:srcRect b="5617" l="4090" r="5997" t="2749"/>
          <a:stretch/>
        </p:blipFill>
        <p:spPr>
          <a:xfrm>
            <a:off x="6029375" y="2353650"/>
            <a:ext cx="4963900" cy="3728499"/>
          </a:xfrm>
          <a:prstGeom prst="rect">
            <a:avLst/>
          </a:prstGeom>
          <a:noFill/>
          <a:ln>
            <a:noFill/>
          </a:ln>
        </p:spPr>
      </p:pic>
      <p:sp>
        <p:nvSpPr>
          <p:cNvPr id="195" name="Google Shape;195;p15"/>
          <p:cNvSpPr/>
          <p:nvPr/>
        </p:nvSpPr>
        <p:spPr>
          <a:xfrm>
            <a:off x="11011350" y="5756496"/>
            <a:ext cx="841500" cy="841500"/>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6" name="Google Shape;196;p15"/>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7" name="Google Shape;197;p15"/>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8" name="Google Shape;198;p15"/>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99" name="Google Shape;199;p15"/>
          <p:cNvSpPr txBox="1"/>
          <p:nvPr/>
        </p:nvSpPr>
        <p:spPr>
          <a:xfrm>
            <a:off x="859475" y="1598900"/>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Input</a:t>
            </a:r>
            <a:endParaRPr sz="1700">
              <a:solidFill>
                <a:srgbClr val="BF9000"/>
              </a:solidFill>
              <a:latin typeface="Calibri"/>
              <a:ea typeface="Calibri"/>
              <a:cs typeface="Calibri"/>
              <a:sym typeface="Calibri"/>
            </a:endParaRPr>
          </a:p>
        </p:txBody>
      </p:sp>
      <p:sp>
        <p:nvSpPr>
          <p:cNvPr id="200" name="Google Shape;200;p15"/>
          <p:cNvSpPr txBox="1"/>
          <p:nvPr/>
        </p:nvSpPr>
        <p:spPr>
          <a:xfrm>
            <a:off x="6496700" y="1597475"/>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Output</a:t>
            </a:r>
            <a:endParaRPr sz="1700">
              <a:solidFill>
                <a:srgbClr val="BF9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4" name="Shape 204"/>
        <p:cNvGrpSpPr/>
        <p:nvPr/>
      </p:nvGrpSpPr>
      <p:grpSpPr>
        <a:xfrm>
          <a:off x="0" y="0"/>
          <a:ext cx="0" cy="0"/>
          <a:chOff x="0" y="0"/>
          <a:chExt cx="0" cy="0"/>
        </a:xfrm>
      </p:grpSpPr>
      <p:sp>
        <p:nvSpPr>
          <p:cNvPr id="205" name="Google Shape;205;p16"/>
          <p:cNvSpPr txBox="1"/>
          <p:nvPr/>
        </p:nvSpPr>
        <p:spPr>
          <a:xfrm>
            <a:off x="1525008" y="290017"/>
            <a:ext cx="162467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Result </a:t>
            </a:r>
            <a:endParaRPr/>
          </a:p>
        </p:txBody>
      </p:sp>
      <p:sp>
        <p:nvSpPr>
          <p:cNvPr id="206" name="Google Shape;206;p16"/>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07" name="Google Shape;207;p16"/>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08" name="Google Shape;208;p16"/>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09" name="Google Shape;209;p16"/>
          <p:cNvSpPr txBox="1"/>
          <p:nvPr/>
        </p:nvSpPr>
        <p:spPr>
          <a:xfrm>
            <a:off x="1525008" y="1050727"/>
            <a:ext cx="10541670" cy="4174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p:txBody>
      </p:sp>
      <p:sp>
        <p:nvSpPr>
          <p:cNvPr id="210" name="Google Shape;210;p16"/>
          <p:cNvSpPr txBox="1"/>
          <p:nvPr/>
        </p:nvSpPr>
        <p:spPr>
          <a:xfrm>
            <a:off x="1524996" y="1113327"/>
            <a:ext cx="1054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Times New Roman"/>
              <a:buNone/>
            </a:pPr>
            <a:r>
              <a:rPr b="1" lang="en-AU" sz="1800">
                <a:solidFill>
                  <a:srgbClr val="A64D79"/>
                </a:solidFill>
                <a:latin typeface="Times New Roman"/>
                <a:ea typeface="Times New Roman"/>
                <a:cs typeface="Times New Roman"/>
                <a:sym typeface="Times New Roman"/>
              </a:rPr>
              <a:t>Disease Detection</a:t>
            </a:r>
            <a:endParaRPr b="1" i="0" sz="1800">
              <a:solidFill>
                <a:srgbClr val="A64D79"/>
              </a:solidFill>
              <a:latin typeface="Times New Roman"/>
              <a:ea typeface="Times New Roman"/>
              <a:cs typeface="Times New Roman"/>
              <a:sym typeface="Times New Roman"/>
            </a:endParaRPr>
          </a:p>
        </p:txBody>
      </p:sp>
      <p:pic>
        <p:nvPicPr>
          <p:cNvPr id="211" name="Google Shape;211;p16"/>
          <p:cNvPicPr preferRelativeResize="0"/>
          <p:nvPr/>
        </p:nvPicPr>
        <p:blipFill rotWithShape="1">
          <a:blip r:embed="rId3">
            <a:alphaModFix/>
          </a:blip>
          <a:srcRect b="0" l="16339" r="16279" t="0"/>
          <a:stretch/>
        </p:blipFill>
        <p:spPr>
          <a:xfrm>
            <a:off x="263625" y="2395325"/>
            <a:ext cx="5917350" cy="3609975"/>
          </a:xfrm>
          <a:prstGeom prst="rect">
            <a:avLst/>
          </a:prstGeom>
          <a:noFill/>
          <a:ln>
            <a:noFill/>
          </a:ln>
        </p:spPr>
      </p:pic>
      <p:pic>
        <p:nvPicPr>
          <p:cNvPr id="212" name="Google Shape;212;p16"/>
          <p:cNvPicPr preferRelativeResize="0"/>
          <p:nvPr/>
        </p:nvPicPr>
        <p:blipFill rotWithShape="1">
          <a:blip r:embed="rId4">
            <a:alphaModFix/>
          </a:blip>
          <a:srcRect b="0" l="2123" r="0" t="0"/>
          <a:stretch/>
        </p:blipFill>
        <p:spPr>
          <a:xfrm>
            <a:off x="6729025" y="2275000"/>
            <a:ext cx="4162175" cy="3983549"/>
          </a:xfrm>
          <a:prstGeom prst="rect">
            <a:avLst/>
          </a:prstGeom>
          <a:noFill/>
          <a:ln>
            <a:noFill/>
          </a:ln>
        </p:spPr>
      </p:pic>
      <p:sp>
        <p:nvSpPr>
          <p:cNvPr id="213" name="Google Shape;213;p16"/>
          <p:cNvSpPr/>
          <p:nvPr/>
        </p:nvSpPr>
        <p:spPr>
          <a:xfrm>
            <a:off x="11060819" y="5756497"/>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14" name="Google Shape;214;p16"/>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15" name="Google Shape;215;p16"/>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16" name="Google Shape;216;p16"/>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17" name="Google Shape;217;p16"/>
          <p:cNvSpPr txBox="1"/>
          <p:nvPr/>
        </p:nvSpPr>
        <p:spPr>
          <a:xfrm>
            <a:off x="859475" y="1598038"/>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Input</a:t>
            </a:r>
            <a:endParaRPr sz="1700">
              <a:solidFill>
                <a:srgbClr val="BF9000"/>
              </a:solidFill>
              <a:latin typeface="Calibri"/>
              <a:ea typeface="Calibri"/>
              <a:cs typeface="Calibri"/>
              <a:sym typeface="Calibri"/>
            </a:endParaRPr>
          </a:p>
        </p:txBody>
      </p:sp>
      <p:sp>
        <p:nvSpPr>
          <p:cNvPr id="218" name="Google Shape;218;p16"/>
          <p:cNvSpPr txBox="1"/>
          <p:nvPr/>
        </p:nvSpPr>
        <p:spPr>
          <a:xfrm>
            <a:off x="7265700" y="1598050"/>
            <a:ext cx="336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sz="1700">
                <a:solidFill>
                  <a:srgbClr val="BF9000"/>
                </a:solidFill>
                <a:latin typeface="Calibri"/>
                <a:ea typeface="Calibri"/>
                <a:cs typeface="Calibri"/>
                <a:sym typeface="Calibri"/>
              </a:rPr>
              <a:t>Output</a:t>
            </a:r>
            <a:endParaRPr sz="1700">
              <a:solidFill>
                <a:srgbClr val="BF9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2" name="Shape 222"/>
        <p:cNvGrpSpPr/>
        <p:nvPr/>
      </p:nvGrpSpPr>
      <p:grpSpPr>
        <a:xfrm>
          <a:off x="0" y="0"/>
          <a:ext cx="0" cy="0"/>
          <a:chOff x="0" y="0"/>
          <a:chExt cx="0" cy="0"/>
        </a:xfrm>
      </p:grpSpPr>
      <p:sp>
        <p:nvSpPr>
          <p:cNvPr id="223" name="Google Shape;223;p17"/>
          <p:cNvSpPr txBox="1"/>
          <p:nvPr>
            <p:ph type="title"/>
          </p:nvPr>
        </p:nvSpPr>
        <p:spPr>
          <a:xfrm>
            <a:off x="838200" y="365126"/>
            <a:ext cx="10515600" cy="10416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Calibri"/>
              <a:buNone/>
            </a:pPr>
            <a:r>
              <a:rPr b="1" lang="en-AU">
                <a:solidFill>
                  <a:srgbClr val="00B0F0"/>
                </a:solidFill>
              </a:rPr>
              <a:t>    </a:t>
            </a:r>
            <a:r>
              <a:rPr b="1" lang="en-AU" sz="4000">
                <a:solidFill>
                  <a:srgbClr val="00B0F0"/>
                </a:solidFill>
                <a:latin typeface="Calibri"/>
                <a:ea typeface="Calibri"/>
                <a:cs typeface="Calibri"/>
                <a:sym typeface="Calibri"/>
              </a:rPr>
              <a:t>Algorithms &amp; Accuracy</a:t>
            </a:r>
            <a:endParaRPr/>
          </a:p>
        </p:txBody>
      </p:sp>
      <p:sp>
        <p:nvSpPr>
          <p:cNvPr id="224" name="Google Shape;224;p17"/>
          <p:cNvSpPr txBox="1"/>
          <p:nvPr>
            <p:ph idx="1" type="body"/>
          </p:nvPr>
        </p:nvSpPr>
        <p:spPr>
          <a:xfrm>
            <a:off x="1026942" y="1448972"/>
            <a:ext cx="10326858" cy="472799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AU" sz="2200"/>
              <a:t>We used a series of ML algorithms such as </a:t>
            </a:r>
            <a:endParaRPr/>
          </a:p>
          <a:p>
            <a:pPr indent="-228600" lvl="0" marL="228600" rtl="0" algn="l">
              <a:lnSpc>
                <a:spcPct val="90000"/>
              </a:lnSpc>
              <a:spcBef>
                <a:spcPts val="1000"/>
              </a:spcBef>
              <a:spcAft>
                <a:spcPts val="0"/>
              </a:spcAft>
              <a:buClr>
                <a:schemeClr val="dk1"/>
              </a:buClr>
              <a:buSzPts val="2200"/>
              <a:buNone/>
            </a:pPr>
            <a:r>
              <a:rPr lang="en-AU" sz="2200"/>
              <a:t>		</a:t>
            </a:r>
            <a:r>
              <a:rPr lang="en-AU"/>
              <a:t>		</a:t>
            </a:r>
            <a:endParaRPr/>
          </a:p>
        </p:txBody>
      </p:sp>
      <p:sp>
        <p:nvSpPr>
          <p:cNvPr id="225" name="Google Shape;225;p17"/>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26" name="Google Shape;226;p17"/>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27" name="Google Shape;227;p17"/>
          <p:cNvSpPr/>
          <p:nvPr/>
        </p:nvSpPr>
        <p:spPr>
          <a:xfrm>
            <a:off x="789135" y="969767"/>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28" name="Google Shape;228;p17"/>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29" name="Google Shape;229;p17"/>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30" name="Google Shape;230;p17"/>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31" name="Google Shape;231;p17"/>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graphicFrame>
        <p:nvGraphicFramePr>
          <p:cNvPr id="232" name="Google Shape;232;p17"/>
          <p:cNvGraphicFramePr/>
          <p:nvPr/>
        </p:nvGraphicFramePr>
        <p:xfrm>
          <a:off x="2296160" y="2113278"/>
          <a:ext cx="3000000" cy="3000000"/>
        </p:xfrm>
        <a:graphic>
          <a:graphicData uri="http://schemas.openxmlformats.org/drawingml/2006/table">
            <a:tbl>
              <a:tblPr bandRow="1" firstCol="1" firstRow="1">
                <a:noFill/>
                <a:tableStyleId>{23526B62-5E36-4F9F-B174-2D7E511005F0}</a:tableStyleId>
              </a:tblPr>
              <a:tblGrid>
                <a:gridCol w="3574325"/>
                <a:gridCol w="3842500"/>
              </a:tblGrid>
              <a:tr h="721275">
                <a:tc>
                  <a:txBody>
                    <a:bodyPr/>
                    <a:lstStyle/>
                    <a:p>
                      <a:pPr indent="0" lvl="0" marL="0" marR="0" rtl="0" algn="ctr">
                        <a:lnSpc>
                          <a:spcPct val="115000"/>
                        </a:lnSpc>
                        <a:spcBef>
                          <a:spcPts val="0"/>
                        </a:spcBef>
                        <a:spcAft>
                          <a:spcPts val="0"/>
                        </a:spcAft>
                        <a:buNone/>
                      </a:pPr>
                      <a:r>
                        <a:rPr lang="en-AU" sz="2200"/>
                        <a:t>Algorithm</a:t>
                      </a:r>
                      <a:endParaRPr sz="2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AU" sz="2200"/>
                        <a:t>Accuracy (%)</a:t>
                      </a:r>
                      <a:endParaRPr sz="2200">
                        <a:latin typeface="Calibri"/>
                        <a:ea typeface="Calibri"/>
                        <a:cs typeface="Calibri"/>
                        <a:sym typeface="Calibri"/>
                      </a:endParaRPr>
                    </a:p>
                  </a:txBody>
                  <a:tcPr marT="0" marB="0" marR="68575" marL="68575"/>
                </a:tc>
              </a:tr>
              <a:tr h="643950">
                <a:tc>
                  <a:txBody>
                    <a:bodyPr/>
                    <a:lstStyle/>
                    <a:p>
                      <a:pPr indent="0" lvl="0" marL="0" marR="0" rtl="0" algn="l">
                        <a:lnSpc>
                          <a:spcPct val="115000"/>
                        </a:lnSpc>
                        <a:spcBef>
                          <a:spcPts val="0"/>
                        </a:spcBef>
                        <a:spcAft>
                          <a:spcPts val="0"/>
                        </a:spcAft>
                        <a:buNone/>
                      </a:pPr>
                      <a:r>
                        <a:rPr lang="en-AU" sz="2200"/>
                        <a:t>Decision Tree</a:t>
                      </a:r>
                      <a:endParaRPr sz="2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AU" sz="2200"/>
                        <a:t>90%</a:t>
                      </a:r>
                      <a:endParaRPr sz="2200">
                        <a:latin typeface="Calibri"/>
                        <a:ea typeface="Calibri"/>
                        <a:cs typeface="Calibri"/>
                        <a:sym typeface="Calibri"/>
                      </a:endParaRPr>
                    </a:p>
                  </a:txBody>
                  <a:tcPr marT="0" marB="0" marR="68575" marL="68575"/>
                </a:tc>
              </a:tr>
              <a:tr h="721275">
                <a:tc>
                  <a:txBody>
                    <a:bodyPr/>
                    <a:lstStyle/>
                    <a:p>
                      <a:pPr indent="0" lvl="0" marL="0" marR="0" rtl="0" algn="l">
                        <a:lnSpc>
                          <a:spcPct val="115000"/>
                        </a:lnSpc>
                        <a:spcBef>
                          <a:spcPts val="0"/>
                        </a:spcBef>
                        <a:spcAft>
                          <a:spcPts val="0"/>
                        </a:spcAft>
                        <a:buNone/>
                      </a:pPr>
                      <a:r>
                        <a:rPr lang="en-AU" sz="2200"/>
                        <a:t>SVM</a:t>
                      </a:r>
                      <a:endParaRPr sz="2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AU" sz="2200"/>
                        <a:t>97</a:t>
                      </a:r>
                      <a:r>
                        <a:rPr lang="en-AU" sz="2200"/>
                        <a:t>%</a:t>
                      </a:r>
                      <a:endParaRPr sz="2200">
                        <a:latin typeface="Calibri"/>
                        <a:ea typeface="Calibri"/>
                        <a:cs typeface="Calibri"/>
                        <a:sym typeface="Calibri"/>
                      </a:endParaRPr>
                    </a:p>
                  </a:txBody>
                  <a:tcPr marT="0" marB="0" marR="68575" marL="68575"/>
                </a:tc>
              </a:tr>
              <a:tr h="696500">
                <a:tc>
                  <a:txBody>
                    <a:bodyPr/>
                    <a:lstStyle/>
                    <a:p>
                      <a:pPr indent="0" lvl="0" marL="0" marR="0" rtl="0" algn="l">
                        <a:lnSpc>
                          <a:spcPct val="115000"/>
                        </a:lnSpc>
                        <a:spcBef>
                          <a:spcPts val="0"/>
                        </a:spcBef>
                        <a:spcAft>
                          <a:spcPts val="0"/>
                        </a:spcAft>
                        <a:buNone/>
                      </a:pPr>
                      <a:r>
                        <a:rPr lang="en-AU" sz="2200"/>
                        <a:t>Logistic Regression</a:t>
                      </a:r>
                      <a:endParaRPr sz="2200">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AU" sz="2200"/>
                        <a:t>95%</a:t>
                      </a:r>
                      <a:endParaRPr sz="2200">
                        <a:latin typeface="Calibri"/>
                        <a:ea typeface="Calibri"/>
                        <a:cs typeface="Calibri"/>
                        <a:sym typeface="Calibri"/>
                      </a:endParaRPr>
                    </a:p>
                  </a:txBody>
                  <a:tcPr marT="0" marB="0" marR="68575" marL="68575"/>
                </a:tc>
              </a:tr>
              <a:tr h="696500">
                <a:tc>
                  <a:txBody>
                    <a:bodyPr/>
                    <a:lstStyle/>
                    <a:p>
                      <a:pPr indent="0" lvl="0" marL="0" marR="0" rtl="0" algn="l">
                        <a:lnSpc>
                          <a:spcPct val="115000"/>
                        </a:lnSpc>
                        <a:spcBef>
                          <a:spcPts val="0"/>
                        </a:spcBef>
                        <a:spcAft>
                          <a:spcPts val="0"/>
                        </a:spcAft>
                        <a:buNone/>
                      </a:pPr>
                      <a:r>
                        <a:rPr lang="en-AU" sz="2200"/>
                        <a:t>Random Forest</a:t>
                      </a:r>
                      <a:endParaRPr/>
                    </a:p>
                  </a:txBody>
                  <a:tcPr marT="0" marB="0" marR="68575" marL="68575"/>
                </a:tc>
                <a:tc>
                  <a:txBody>
                    <a:bodyPr/>
                    <a:lstStyle/>
                    <a:p>
                      <a:pPr indent="0" lvl="0" marL="0" marR="0" rtl="0" algn="ctr">
                        <a:lnSpc>
                          <a:spcPct val="115000"/>
                        </a:lnSpc>
                        <a:spcBef>
                          <a:spcPts val="0"/>
                        </a:spcBef>
                        <a:spcAft>
                          <a:spcPts val="0"/>
                        </a:spcAft>
                        <a:buNone/>
                      </a:pPr>
                      <a:r>
                        <a:rPr lang="en-AU" sz="2200"/>
                        <a:t>99%</a:t>
                      </a:r>
                      <a:endParaRPr sz="22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6" name="Shape 236"/>
        <p:cNvGrpSpPr/>
        <p:nvPr/>
      </p:nvGrpSpPr>
      <p:grpSpPr>
        <a:xfrm>
          <a:off x="0" y="0"/>
          <a:ext cx="0" cy="0"/>
          <a:chOff x="0" y="0"/>
          <a:chExt cx="0" cy="0"/>
        </a:xfrm>
      </p:grpSpPr>
      <p:sp>
        <p:nvSpPr>
          <p:cNvPr id="237" name="Google Shape;23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Calibri"/>
              <a:buNone/>
            </a:pPr>
            <a:r>
              <a:rPr b="1" lang="en-AU">
                <a:solidFill>
                  <a:srgbClr val="00B0F0"/>
                </a:solidFill>
              </a:rPr>
              <a:t>Accuracy Comparison</a:t>
            </a:r>
            <a:endParaRPr b="1"/>
          </a:p>
        </p:txBody>
      </p:sp>
      <p:sp>
        <p:nvSpPr>
          <p:cNvPr id="238" name="Google Shape;238;p18"/>
          <p:cNvSpPr txBox="1"/>
          <p:nvPr/>
        </p:nvSpPr>
        <p:spPr>
          <a:xfrm>
            <a:off x="4064000" y="5925234"/>
            <a:ext cx="539602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AU" sz="2000" u="none">
                <a:solidFill>
                  <a:schemeClr val="dk1"/>
                </a:solidFill>
                <a:latin typeface="Calibri"/>
                <a:ea typeface="Calibri"/>
                <a:cs typeface="Calibri"/>
                <a:sym typeface="Calibri"/>
              </a:rPr>
              <a:t>Hence, </a:t>
            </a:r>
            <a:r>
              <a:rPr b="1" i="0" lang="en-AU" sz="2000" u="none">
                <a:solidFill>
                  <a:schemeClr val="dk1"/>
                </a:solidFill>
                <a:latin typeface="Calibri"/>
                <a:ea typeface="Calibri"/>
                <a:cs typeface="Calibri"/>
                <a:sym typeface="Calibri"/>
              </a:rPr>
              <a:t>Random Forest</a:t>
            </a:r>
            <a:r>
              <a:rPr b="0" i="0" lang="en-AU" sz="2000" u="none">
                <a:solidFill>
                  <a:schemeClr val="dk1"/>
                </a:solidFill>
                <a:latin typeface="Calibri"/>
                <a:ea typeface="Calibri"/>
                <a:cs typeface="Calibri"/>
                <a:sym typeface="Calibri"/>
              </a:rPr>
              <a:t> is our Final efficient model</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p:txBody>
      </p:sp>
      <p:pic>
        <p:nvPicPr>
          <p:cNvPr id="239" name="Google Shape;239;p18"/>
          <p:cNvPicPr preferRelativeResize="0"/>
          <p:nvPr/>
        </p:nvPicPr>
        <p:blipFill>
          <a:blip r:embed="rId3">
            <a:alphaModFix/>
          </a:blip>
          <a:stretch>
            <a:fillRect/>
          </a:stretch>
        </p:blipFill>
        <p:spPr>
          <a:xfrm>
            <a:off x="1761438" y="1648275"/>
            <a:ext cx="8669136" cy="39297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3" name="Shape 243"/>
        <p:cNvGrpSpPr/>
        <p:nvPr/>
      </p:nvGrpSpPr>
      <p:grpSpPr>
        <a:xfrm>
          <a:off x="0" y="0"/>
          <a:ext cx="0" cy="0"/>
          <a:chOff x="0" y="0"/>
          <a:chExt cx="0" cy="0"/>
        </a:xfrm>
      </p:grpSpPr>
      <p:sp>
        <p:nvSpPr>
          <p:cNvPr id="244" name="Google Shape;2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Calibri"/>
              <a:buNone/>
            </a:pPr>
            <a:r>
              <a:rPr b="1" lang="en-AU">
                <a:solidFill>
                  <a:srgbClr val="00B0F0"/>
                </a:solidFill>
                <a:latin typeface="Calibri"/>
                <a:ea typeface="Calibri"/>
                <a:cs typeface="Calibri"/>
                <a:sym typeface="Calibri"/>
              </a:rPr>
              <a:t>Algorithms:</a:t>
            </a:r>
            <a:endParaRPr/>
          </a:p>
        </p:txBody>
      </p:sp>
      <p:sp>
        <p:nvSpPr>
          <p:cNvPr id="245" name="Google Shape;24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2" marL="1143000" rtl="0" algn="l">
              <a:lnSpc>
                <a:spcPct val="150000"/>
              </a:lnSpc>
              <a:spcBef>
                <a:spcPts val="0"/>
              </a:spcBef>
              <a:spcAft>
                <a:spcPts val="0"/>
              </a:spcAft>
              <a:buClr>
                <a:srgbClr val="000000"/>
              </a:buClr>
              <a:buSzPts val="2200"/>
              <a:buFont typeface="Noto Sans Symbols"/>
              <a:buChar char="▪"/>
            </a:pPr>
            <a:r>
              <a:rPr lang="en-AU" sz="2200">
                <a:solidFill>
                  <a:srgbClr val="000000"/>
                </a:solidFill>
              </a:rPr>
              <a:t>For the purposes of this project we have used four popular algorithms:</a:t>
            </a:r>
            <a:endParaRPr/>
          </a:p>
          <a:p>
            <a:pPr indent="-228600" lvl="2" marL="1143000" rtl="0" algn="l">
              <a:lnSpc>
                <a:spcPct val="150000"/>
              </a:lnSpc>
              <a:spcBef>
                <a:spcPts val="500"/>
              </a:spcBef>
              <a:spcAft>
                <a:spcPts val="0"/>
              </a:spcAft>
              <a:buClr>
                <a:srgbClr val="000000"/>
              </a:buClr>
              <a:buSzPts val="2200"/>
              <a:buFont typeface="Noto Sans Symbols"/>
              <a:buChar char="▪"/>
            </a:pPr>
            <a:r>
              <a:rPr lang="en-AU" sz="2200">
                <a:solidFill>
                  <a:srgbClr val="000000"/>
                </a:solidFill>
              </a:rPr>
              <a:t>Decision Trees, Logistic regression, Support Vector Machine and Random Forest.</a:t>
            </a:r>
            <a:endParaRPr/>
          </a:p>
          <a:p>
            <a:pPr indent="-228600" lvl="2" marL="1143000" rtl="0" algn="l">
              <a:lnSpc>
                <a:spcPct val="150000"/>
              </a:lnSpc>
              <a:spcBef>
                <a:spcPts val="500"/>
              </a:spcBef>
              <a:spcAft>
                <a:spcPts val="0"/>
              </a:spcAft>
              <a:buClr>
                <a:srgbClr val="000000"/>
              </a:buClr>
              <a:buSzPts val="2200"/>
              <a:buFont typeface="Noto Sans Symbols"/>
              <a:buChar char="▪"/>
            </a:pPr>
            <a:r>
              <a:rPr lang="en-AU" sz="2200">
                <a:solidFill>
                  <a:srgbClr val="000000"/>
                </a:solidFill>
              </a:rPr>
              <a:t>All the algorithms are based on supervised learning. Our overall system is divided</a:t>
            </a:r>
            <a:endParaRPr/>
          </a:p>
          <a:p>
            <a:pPr indent="0" lvl="0" marL="457200" rtl="0" algn="l">
              <a:lnSpc>
                <a:spcPct val="150000"/>
              </a:lnSpc>
              <a:spcBef>
                <a:spcPts val="1000"/>
              </a:spcBef>
              <a:spcAft>
                <a:spcPts val="0"/>
              </a:spcAft>
              <a:buClr>
                <a:srgbClr val="000000"/>
              </a:buClr>
              <a:buSzPts val="2200"/>
              <a:buNone/>
            </a:pPr>
            <a:r>
              <a:rPr lang="en-AU" sz="2200">
                <a:solidFill>
                  <a:srgbClr val="000000"/>
                </a:solidFill>
              </a:rPr>
              <a:t>	    into three modules:</a:t>
            </a:r>
            <a:endParaRPr/>
          </a:p>
          <a:p>
            <a:pPr indent="-228600" lvl="4" marL="2057400" rtl="0" algn="l">
              <a:lnSpc>
                <a:spcPct val="150000"/>
              </a:lnSpc>
              <a:spcBef>
                <a:spcPts val="500"/>
              </a:spcBef>
              <a:spcAft>
                <a:spcPts val="0"/>
              </a:spcAft>
              <a:buClr>
                <a:srgbClr val="000000"/>
              </a:buClr>
              <a:buSzPts val="2200"/>
              <a:buFont typeface="Noto Sans Symbols"/>
              <a:buChar char="▪"/>
            </a:pPr>
            <a:r>
              <a:rPr lang="en-AU" sz="2200">
                <a:solidFill>
                  <a:srgbClr val="000000"/>
                </a:solidFill>
              </a:rPr>
              <a:t>Crop recommender</a:t>
            </a:r>
            <a:endParaRPr/>
          </a:p>
          <a:p>
            <a:pPr indent="-228600" lvl="4" marL="2057400" rtl="0" algn="l">
              <a:lnSpc>
                <a:spcPct val="150000"/>
              </a:lnSpc>
              <a:spcBef>
                <a:spcPts val="500"/>
              </a:spcBef>
              <a:spcAft>
                <a:spcPts val="0"/>
              </a:spcAft>
              <a:buClr>
                <a:srgbClr val="000000"/>
              </a:buClr>
              <a:buSzPts val="2200"/>
              <a:buFont typeface="Noto Sans Symbols"/>
              <a:buChar char="▪"/>
            </a:pPr>
            <a:r>
              <a:rPr lang="en-AU" sz="2200">
                <a:solidFill>
                  <a:srgbClr val="000000"/>
                </a:solidFill>
              </a:rPr>
              <a:t>Fertilizer Recommender/Suggestion</a:t>
            </a:r>
            <a:endParaRPr/>
          </a:p>
          <a:p>
            <a:pPr indent="-228600" lvl="4" marL="2057400" rtl="0" algn="l">
              <a:lnSpc>
                <a:spcPct val="150000"/>
              </a:lnSpc>
              <a:spcBef>
                <a:spcPts val="500"/>
              </a:spcBef>
              <a:spcAft>
                <a:spcPts val="0"/>
              </a:spcAft>
              <a:buClr>
                <a:srgbClr val="000000"/>
              </a:buClr>
              <a:buSzPts val="2200"/>
              <a:buFont typeface="Noto Sans Symbols"/>
              <a:buChar char="▪"/>
            </a:pPr>
            <a:r>
              <a:rPr lang="en-AU" sz="2200">
                <a:solidFill>
                  <a:srgbClr val="000000"/>
                </a:solidFill>
              </a:rPr>
              <a:t>Disease Detector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9" name="Shape 249"/>
        <p:cNvGrpSpPr/>
        <p:nvPr/>
      </p:nvGrpSpPr>
      <p:grpSpPr>
        <a:xfrm>
          <a:off x="0" y="0"/>
          <a:ext cx="0" cy="0"/>
          <a:chOff x="0" y="0"/>
          <a:chExt cx="0" cy="0"/>
        </a:xfrm>
      </p:grpSpPr>
      <p:sp>
        <p:nvSpPr>
          <p:cNvPr id="250" name="Google Shape;250;p20"/>
          <p:cNvSpPr txBox="1"/>
          <p:nvPr/>
        </p:nvSpPr>
        <p:spPr>
          <a:xfrm>
            <a:off x="1754505" y="678815"/>
            <a:ext cx="276389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Conclusion: </a:t>
            </a:r>
            <a:endParaRPr/>
          </a:p>
        </p:txBody>
      </p:sp>
      <p:sp>
        <p:nvSpPr>
          <p:cNvPr id="251" name="Google Shape;251;p20"/>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2" name="Google Shape;252;p20"/>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3" name="Google Shape;253;p20"/>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4" name="Google Shape;254;p20"/>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5" name="Google Shape;255;p20"/>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6" name="Google Shape;256;p20"/>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7" name="Google Shape;257;p20"/>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58" name="Google Shape;258;p20"/>
          <p:cNvSpPr txBox="1"/>
          <p:nvPr/>
        </p:nvSpPr>
        <p:spPr>
          <a:xfrm>
            <a:off x="1965325" y="1564005"/>
            <a:ext cx="8613580" cy="2529923"/>
          </a:xfrm>
          <a:prstGeom prst="rect">
            <a:avLst/>
          </a:prstGeom>
          <a:noFill/>
          <a:ln>
            <a:noFill/>
          </a:ln>
        </p:spPr>
        <p:txBody>
          <a:bodyPr anchorCtr="0" anchor="t" bIns="45700" lIns="91425" spcFirstLastPara="1" rIns="91425" wrap="square" tIns="45700">
            <a:spAutoFit/>
          </a:bodyPr>
          <a:lstStyle/>
          <a:p>
            <a:pPr indent="-139700" lvl="0" marL="0" marR="0" rtl="0" algn="l">
              <a:lnSpc>
                <a:spcPct val="120000"/>
              </a:lnSpc>
              <a:spcBef>
                <a:spcPts val="0"/>
              </a:spcBef>
              <a:spcAft>
                <a:spcPts val="0"/>
              </a:spcAft>
              <a:buClr>
                <a:schemeClr val="dk1"/>
              </a:buClr>
              <a:buSzPts val="2200"/>
              <a:buFont typeface="Noto Sans Symbols"/>
              <a:buChar char="⮚"/>
            </a:pPr>
            <a:r>
              <a:rPr b="0" i="0" lang="en-AU" sz="2200" u="none">
                <a:solidFill>
                  <a:schemeClr val="dk1"/>
                </a:solidFill>
                <a:latin typeface="Calibri"/>
                <a:ea typeface="Calibri"/>
                <a:cs typeface="Calibri"/>
                <a:sym typeface="Calibri"/>
              </a:rPr>
              <a:t>  Thus, our work would help farmers in sowing the right seed based on soil requirements to increase productivity and acquire profit out of such a techniques.</a:t>
            </a:r>
            <a:endParaRPr/>
          </a:p>
          <a:p>
            <a:pPr indent="0" lvl="0" marL="0" marR="0" rtl="0" algn="l">
              <a:lnSpc>
                <a:spcPct val="120000"/>
              </a:lnSpc>
              <a:spcBef>
                <a:spcPts val="0"/>
              </a:spcBef>
              <a:spcAft>
                <a:spcPts val="0"/>
              </a:spcAft>
              <a:buClr>
                <a:schemeClr val="dk1"/>
              </a:buClr>
              <a:buSzPts val="2200"/>
              <a:buFont typeface="Noto Sans Symbols"/>
              <a:buNone/>
            </a:pPr>
            <a:r>
              <a:t/>
            </a:r>
            <a:endParaRPr b="0" i="0" sz="2200" u="none">
              <a:solidFill>
                <a:schemeClr val="dk1"/>
              </a:solidFill>
              <a:latin typeface="Calibri"/>
              <a:ea typeface="Calibri"/>
              <a:cs typeface="Calibri"/>
              <a:sym typeface="Calibri"/>
            </a:endParaRPr>
          </a:p>
          <a:p>
            <a:pPr indent="-139700" lvl="0" marL="0" marR="0" rtl="0" algn="l">
              <a:lnSpc>
                <a:spcPct val="120000"/>
              </a:lnSpc>
              <a:spcBef>
                <a:spcPts val="0"/>
              </a:spcBef>
              <a:spcAft>
                <a:spcPts val="0"/>
              </a:spcAft>
              <a:buClr>
                <a:schemeClr val="dk1"/>
              </a:buClr>
              <a:buSzPts val="2200"/>
              <a:buFont typeface="Noto Sans Symbols"/>
              <a:buChar char="⮚"/>
            </a:pPr>
            <a:r>
              <a:rPr b="0" i="0" lang="en-AU" sz="2200" u="none">
                <a:solidFill>
                  <a:schemeClr val="dk1"/>
                </a:solidFill>
                <a:latin typeface="Calibri"/>
                <a:ea typeface="Calibri"/>
                <a:cs typeface="Calibri"/>
                <a:sym typeface="Calibri"/>
              </a:rPr>
              <a:t>  Our future work is aimed at an improved data set with large number of attributes and also implements yield prediction.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62" name="Shape 262"/>
        <p:cNvGrpSpPr/>
        <p:nvPr/>
      </p:nvGrpSpPr>
      <p:grpSpPr>
        <a:xfrm>
          <a:off x="0" y="0"/>
          <a:ext cx="0" cy="0"/>
          <a:chOff x="0" y="0"/>
          <a:chExt cx="0" cy="0"/>
        </a:xfrm>
      </p:grpSpPr>
      <p:sp>
        <p:nvSpPr>
          <p:cNvPr id="263" name="Google Shape;263;p21"/>
          <p:cNvSpPr txBox="1"/>
          <p:nvPr>
            <p:ph type="title"/>
          </p:nvPr>
        </p:nvSpPr>
        <p:spPr>
          <a:xfrm>
            <a:off x="1280160" y="365125"/>
            <a:ext cx="1007364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Calibri"/>
              <a:buNone/>
            </a:pPr>
            <a:r>
              <a:rPr b="1" lang="en-AU">
                <a:solidFill>
                  <a:srgbClr val="00B0F0"/>
                </a:solidFill>
                <a:latin typeface="Calibri"/>
                <a:ea typeface="Calibri"/>
                <a:cs typeface="Calibri"/>
                <a:sym typeface="Calibri"/>
              </a:rPr>
              <a:t>Software &amp; Hardware Requirements</a:t>
            </a:r>
            <a:endParaRPr/>
          </a:p>
        </p:txBody>
      </p:sp>
      <p:sp>
        <p:nvSpPr>
          <p:cNvPr id="264" name="Google Shape;264;p21"/>
          <p:cNvSpPr txBox="1"/>
          <p:nvPr>
            <p:ph idx="1" type="body"/>
          </p:nvPr>
        </p:nvSpPr>
        <p:spPr>
          <a:xfrm>
            <a:off x="838200" y="1688123"/>
            <a:ext cx="10515600" cy="44888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AU" u="sng"/>
              <a:t>Hardware System Configuration: </a:t>
            </a:r>
            <a:endParaRPr/>
          </a:p>
          <a:p>
            <a:pPr indent="-228600" lvl="0" marL="228600" rtl="0" algn="l">
              <a:lnSpc>
                <a:spcPct val="90000"/>
              </a:lnSpc>
              <a:spcBef>
                <a:spcPts val="1000"/>
              </a:spcBef>
              <a:spcAft>
                <a:spcPts val="0"/>
              </a:spcAft>
              <a:buClr>
                <a:schemeClr val="dk1"/>
              </a:buClr>
              <a:buSzPts val="2200"/>
              <a:buChar char="•"/>
            </a:pPr>
            <a:r>
              <a:rPr lang="en-AU" sz="2200"/>
              <a:t>Processor: 2 gigahertz (GHz) or faster processor. </a:t>
            </a:r>
            <a:endParaRPr/>
          </a:p>
          <a:p>
            <a:pPr indent="-228600" lvl="0" marL="228600" rtl="0" algn="l">
              <a:lnSpc>
                <a:spcPct val="90000"/>
              </a:lnSpc>
              <a:spcBef>
                <a:spcPts val="1000"/>
              </a:spcBef>
              <a:spcAft>
                <a:spcPts val="0"/>
              </a:spcAft>
              <a:buClr>
                <a:schemeClr val="dk1"/>
              </a:buClr>
              <a:buSzPts val="2200"/>
              <a:buChar char="•"/>
            </a:pPr>
            <a:r>
              <a:rPr lang="en-AU" sz="2200"/>
              <a:t>RAM: 4 gigabyte (GB) for 32-bit or 4 GB for 64-bit. </a:t>
            </a:r>
            <a:endParaRPr/>
          </a:p>
          <a:p>
            <a:pPr indent="-228600" lvl="0" marL="228600" rtl="0" algn="l">
              <a:lnSpc>
                <a:spcPct val="90000"/>
              </a:lnSpc>
              <a:spcBef>
                <a:spcPts val="1000"/>
              </a:spcBef>
              <a:spcAft>
                <a:spcPts val="0"/>
              </a:spcAft>
              <a:buClr>
                <a:schemeClr val="dk1"/>
              </a:buClr>
              <a:buSzPts val="2200"/>
              <a:buChar char="•"/>
            </a:pPr>
            <a:r>
              <a:rPr lang="en-AU" sz="2200"/>
              <a:t>Hard disk space: =&gt;16GB. </a:t>
            </a:r>
            <a:endParaRPr/>
          </a:p>
          <a:p>
            <a:pPr indent="-228600" lvl="0" marL="228600" rtl="0" algn="l">
              <a:lnSpc>
                <a:spcPct val="90000"/>
              </a:lnSpc>
              <a:spcBef>
                <a:spcPts val="1000"/>
              </a:spcBef>
              <a:spcAft>
                <a:spcPts val="0"/>
              </a:spcAft>
              <a:buClr>
                <a:schemeClr val="dk1"/>
              </a:buClr>
              <a:buSzPts val="2800"/>
              <a:buChar char="•"/>
            </a:pPr>
            <a:r>
              <a:rPr lang="en-AU" u="sng"/>
              <a:t>Software Configuration: </a:t>
            </a:r>
            <a:endParaRPr/>
          </a:p>
          <a:p>
            <a:pPr indent="-228600" lvl="0" marL="228600" rtl="0" algn="l">
              <a:lnSpc>
                <a:spcPct val="90000"/>
              </a:lnSpc>
              <a:spcBef>
                <a:spcPts val="1000"/>
              </a:spcBef>
              <a:spcAft>
                <a:spcPts val="0"/>
              </a:spcAft>
              <a:buClr>
                <a:schemeClr val="dk1"/>
              </a:buClr>
              <a:buSzPts val="2200"/>
              <a:buChar char="•"/>
            </a:pPr>
            <a:r>
              <a:rPr lang="en-AU" sz="2200"/>
              <a:t>Operating System: Windows XP/7/8/8.1/10, Linux and Mac </a:t>
            </a:r>
            <a:endParaRPr/>
          </a:p>
          <a:p>
            <a:pPr indent="-228600" lvl="0" marL="228600" rtl="0" algn="l">
              <a:lnSpc>
                <a:spcPct val="90000"/>
              </a:lnSpc>
              <a:spcBef>
                <a:spcPts val="1000"/>
              </a:spcBef>
              <a:spcAft>
                <a:spcPts val="0"/>
              </a:spcAft>
              <a:buClr>
                <a:schemeClr val="dk1"/>
              </a:buClr>
              <a:buSzPts val="2200"/>
              <a:buChar char="•"/>
            </a:pPr>
            <a:r>
              <a:rPr lang="en-AU" sz="2200"/>
              <a:t>Coding Language: Python</a:t>
            </a:r>
            <a:endParaRPr/>
          </a:p>
          <a:p>
            <a:pPr indent="-228600" lvl="0" marL="228600" rtl="0" algn="l">
              <a:lnSpc>
                <a:spcPct val="90000"/>
              </a:lnSpc>
              <a:spcBef>
                <a:spcPts val="1000"/>
              </a:spcBef>
              <a:spcAft>
                <a:spcPts val="0"/>
              </a:spcAft>
              <a:buClr>
                <a:schemeClr val="dk1"/>
              </a:buClr>
              <a:buSzPts val="2200"/>
              <a:buChar char="•"/>
            </a:pPr>
            <a:r>
              <a:rPr lang="en-AU" sz="2200"/>
              <a:t>Tools:  Pandas, Numpy ,Seaborn , Pickle,Scikit-learn, Pytorch &amp; ResNet </a:t>
            </a:r>
            <a:endParaRPr/>
          </a:p>
          <a:p>
            <a:pPr indent="-228600" lvl="0" marL="228600" rtl="0" algn="l">
              <a:lnSpc>
                <a:spcPct val="90000"/>
              </a:lnSpc>
              <a:spcBef>
                <a:spcPts val="1000"/>
              </a:spcBef>
              <a:spcAft>
                <a:spcPts val="0"/>
              </a:spcAft>
              <a:buClr>
                <a:schemeClr val="dk1"/>
              </a:buClr>
              <a:buSzPts val="2200"/>
              <a:buChar char="•"/>
            </a:pPr>
            <a:r>
              <a:rPr lang="en-AU" sz="2200"/>
              <a:t>Framework:  Flask</a:t>
            </a:r>
            <a:endParaRPr/>
          </a:p>
          <a:p>
            <a:pPr indent="-228600" lvl="0" marL="228600" rtl="0" algn="l">
              <a:lnSpc>
                <a:spcPct val="90000"/>
              </a:lnSpc>
              <a:spcBef>
                <a:spcPts val="1000"/>
              </a:spcBef>
              <a:spcAft>
                <a:spcPts val="0"/>
              </a:spcAft>
              <a:buClr>
                <a:schemeClr val="dk1"/>
              </a:buClr>
              <a:buSzPts val="2200"/>
              <a:buChar char="•"/>
            </a:pPr>
            <a:r>
              <a:rPr lang="en-AU" sz="2200"/>
              <a:t>Other Tools :  HTML, CSS, Bootstrap</a:t>
            </a:r>
            <a:endParaRPr/>
          </a:p>
        </p:txBody>
      </p:sp>
      <p:sp>
        <p:nvSpPr>
          <p:cNvPr id="265" name="Google Shape;265;p21"/>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6" name="Google Shape;266;p21"/>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7" name="Google Shape;267;p21"/>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8" name="Google Shape;268;p21"/>
          <p:cNvSpPr/>
          <p:nvPr/>
        </p:nvSpPr>
        <p:spPr>
          <a:xfrm>
            <a:off x="9947080" y="5812766"/>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9" name="Google Shape;269;p21"/>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0" name="Google Shape;270;p21"/>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1" name="Google Shape;271;p21"/>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43" name="Shape 43"/>
        <p:cNvGrpSpPr/>
        <p:nvPr/>
      </p:nvGrpSpPr>
      <p:grpSpPr>
        <a:xfrm>
          <a:off x="0" y="0"/>
          <a:ext cx="0" cy="0"/>
          <a:chOff x="0" y="0"/>
          <a:chExt cx="0" cy="0"/>
        </a:xfrm>
      </p:grpSpPr>
      <p:sp>
        <p:nvSpPr>
          <p:cNvPr id="44" name="Google Shape;44;p4"/>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5" name="Google Shape;45;p4"/>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6" name="Google Shape;46;p4"/>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7" name="Google Shape;47;p4"/>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8" name="Google Shape;48;p4"/>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9" name="Google Shape;49;p4"/>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0" name="Google Shape;50;p4"/>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1" name="Google Shape;51;p4"/>
          <p:cNvSpPr txBox="1"/>
          <p:nvPr/>
        </p:nvSpPr>
        <p:spPr>
          <a:xfrm>
            <a:off x="1781810" y="532448"/>
            <a:ext cx="255016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3600"/>
              <a:buFont typeface="Calibri"/>
              <a:buNone/>
            </a:pPr>
            <a:r>
              <a:rPr b="1" i="0" lang="en-AU" sz="3600" u="none">
                <a:solidFill>
                  <a:srgbClr val="02B3C5"/>
                </a:solidFill>
                <a:latin typeface="Calibri"/>
                <a:ea typeface="Calibri"/>
                <a:cs typeface="Calibri"/>
                <a:sym typeface="Calibri"/>
              </a:rPr>
              <a:t>Introduction</a:t>
            </a:r>
            <a:endParaRPr/>
          </a:p>
        </p:txBody>
      </p:sp>
      <p:sp>
        <p:nvSpPr>
          <p:cNvPr id="52" name="Google Shape;52;p4"/>
          <p:cNvSpPr txBox="1"/>
          <p:nvPr/>
        </p:nvSpPr>
        <p:spPr>
          <a:xfrm>
            <a:off x="1455102" y="1432489"/>
            <a:ext cx="8797925" cy="4202882"/>
          </a:xfrm>
          <a:prstGeom prst="rect">
            <a:avLst/>
          </a:prstGeom>
          <a:noFill/>
          <a:ln>
            <a:noFill/>
          </a:ln>
        </p:spPr>
        <p:txBody>
          <a:bodyPr anchorCtr="0" anchor="t" bIns="45700" lIns="91425" spcFirstLastPara="1" rIns="91425" wrap="square" tIns="45700">
            <a:spAutoFit/>
          </a:bodyPr>
          <a:lstStyle/>
          <a:p>
            <a:pPr indent="-285750" lvl="0" marL="742950" marR="0" rtl="0" algn="just">
              <a:lnSpc>
                <a:spcPct val="150000"/>
              </a:lnSpc>
              <a:spcBef>
                <a:spcPts val="0"/>
              </a:spcBef>
              <a:spcAft>
                <a:spcPts val="0"/>
              </a:spcAft>
              <a:buClr>
                <a:srgbClr val="000000"/>
              </a:buClr>
              <a:buSzPts val="1800"/>
              <a:buFont typeface="Arial"/>
              <a:buChar char="•"/>
            </a:pPr>
            <a:r>
              <a:rPr b="0" i="0" lang="en-AU" sz="1800" u="none">
                <a:solidFill>
                  <a:srgbClr val="000000"/>
                </a:solidFill>
                <a:latin typeface="Times New Roman"/>
                <a:ea typeface="Times New Roman"/>
                <a:cs typeface="Times New Roman"/>
                <a:sym typeface="Times New Roman"/>
              </a:rPr>
              <a:t>In India, a large portion of the economy and labour are derived from agriculture. India's farmers frequently struggle with choosing the wrong crop for their soil and using the wrong fertiliser, which is the biggest issue they confront. Due to this, they will see a huge decrease in productivity. The farmers' problem was fixed using our project.</a:t>
            </a:r>
            <a:endParaRPr/>
          </a:p>
          <a:p>
            <a:pPr indent="-285750" lvl="0" marL="742950" marR="0" rtl="0" algn="just">
              <a:lnSpc>
                <a:spcPct val="150000"/>
              </a:lnSpc>
              <a:spcBef>
                <a:spcPts val="0"/>
              </a:spcBef>
              <a:spcAft>
                <a:spcPts val="0"/>
              </a:spcAft>
              <a:buClr>
                <a:srgbClr val="000000"/>
              </a:buClr>
              <a:buSzPts val="1800"/>
              <a:buFont typeface="Arial"/>
              <a:buChar char="•"/>
            </a:pPr>
            <a:r>
              <a:rPr b="0" i="0" lang="en-AU" sz="1800" u="none">
                <a:solidFill>
                  <a:srgbClr val="000000"/>
                </a:solidFill>
                <a:latin typeface="Times New Roman"/>
                <a:ea typeface="Times New Roman"/>
                <a:cs typeface="Times New Roman"/>
                <a:sym typeface="Times New Roman"/>
              </a:rPr>
              <a:t>Precision agriculture is a cutting-edge agricultural technique that makes use of research data on crop yield statistics, soil types, and attributes to suggest the optimum crop, fertiliser recommendations, and disease prediction based on site-specific characteristics. By doing this, crop selection errors become less frequent and productivity rises.</a:t>
            </a:r>
            <a:endParaRPr b="0" i="0" sz="20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75" name="Shape 275"/>
        <p:cNvGrpSpPr/>
        <p:nvPr/>
      </p:nvGrpSpPr>
      <p:grpSpPr>
        <a:xfrm>
          <a:off x="0" y="0"/>
          <a:ext cx="0" cy="0"/>
          <a:chOff x="0" y="0"/>
          <a:chExt cx="0" cy="0"/>
        </a:xfrm>
      </p:grpSpPr>
      <p:sp>
        <p:nvSpPr>
          <p:cNvPr id="276" name="Google Shape;276;p22"/>
          <p:cNvSpPr txBox="1"/>
          <p:nvPr/>
        </p:nvSpPr>
        <p:spPr>
          <a:xfrm>
            <a:off x="1903095" y="810260"/>
            <a:ext cx="2724150"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References  </a:t>
            </a:r>
            <a:endParaRPr/>
          </a:p>
        </p:txBody>
      </p:sp>
      <p:sp>
        <p:nvSpPr>
          <p:cNvPr id="277" name="Google Shape;277;p22"/>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8" name="Google Shape;278;p22"/>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9" name="Google Shape;279;p22"/>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0" name="Google Shape;280;p22"/>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1" name="Google Shape;281;p22"/>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2" name="Google Shape;282;p22"/>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3" name="Google Shape;283;p22"/>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84" name="Google Shape;284;p22"/>
          <p:cNvSpPr txBox="1"/>
          <p:nvPr/>
        </p:nvSpPr>
        <p:spPr>
          <a:xfrm>
            <a:off x="1993106" y="1511476"/>
            <a:ext cx="8181340" cy="46166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[1] </a:t>
            </a:r>
            <a:r>
              <a:rPr b="0" i="0" lang="en-AU" sz="1400" u="none">
                <a:solidFill>
                  <a:schemeClr val="dk1"/>
                </a:solidFill>
                <a:latin typeface="Calibri"/>
                <a:ea typeface="Calibri"/>
                <a:cs typeface="Calibri"/>
                <a:sym typeface="Calibri"/>
              </a:rPr>
              <a:t>2019, 10th International Conference on Computing, Communication and Networking Technologies, “Low-cost IOT+ML design for smart farming with multiple applications”, Fahad Kamraan Syed, Agniswar Paul, Ajay Kumar, Jaideep Cherukuri. </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[2] </a:t>
            </a:r>
            <a:r>
              <a:rPr b="0" i="0" lang="en-AU" sz="1400" u="none">
                <a:solidFill>
                  <a:schemeClr val="dk1"/>
                </a:solidFill>
                <a:latin typeface="Calibri"/>
                <a:ea typeface="Calibri"/>
                <a:cs typeface="Calibri"/>
                <a:sym typeface="Calibri"/>
              </a:rPr>
              <a:t>2019  IEEE  “ Smart Management of Crop Cultivation using IoT and Machine Learning”   Archana Gupta,  Dharmil Nagda,  Pratiksha Nikhare,  Atharva Sandbhor</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[3] </a:t>
            </a:r>
            <a:r>
              <a:rPr b="0" i="0" lang="en-AU" sz="1400" u="none">
                <a:solidFill>
                  <a:schemeClr val="dk1"/>
                </a:solidFill>
                <a:latin typeface="Calibri"/>
                <a:ea typeface="Calibri"/>
                <a:cs typeface="Calibri"/>
                <a:sym typeface="Calibri"/>
              </a:rPr>
              <a:t>Radhika, Narendiran, “Kind of Crops and Small Plants Prediction using IoT with Machine Learning,” International Journal of Computer &amp; Mathematical Sciences, 2018.</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[4] </a:t>
            </a:r>
            <a:r>
              <a:rPr b="0" i="0" lang="en-AU" sz="1400" u="none">
                <a:solidFill>
                  <a:schemeClr val="dk1"/>
                </a:solidFill>
                <a:latin typeface="Calibri"/>
                <a:ea typeface="Calibri"/>
                <a:cs typeface="Calibri"/>
                <a:sym typeface="Calibri"/>
              </a:rPr>
              <a:t>“Crop Recommendation on Analyzing Soil Using Machine Learning” Anguraj.Ka, Thiyaneswaran.Bb, Megashree.Gc, Preetha Shri.J.Gd, Navya.Se, Jayanthi. Jf, 2020.</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[5] </a:t>
            </a:r>
            <a:r>
              <a:rPr b="0" i="0" lang="en-AU" sz="1400" u="none">
                <a:solidFill>
                  <a:schemeClr val="dk1"/>
                </a:solidFill>
                <a:latin typeface="Calibri"/>
                <a:ea typeface="Calibri"/>
                <a:cs typeface="Calibri"/>
                <a:sym typeface="Calibri"/>
              </a:rPr>
              <a:t>“Classification of Soil and Crop Suggestion using Machine Learning Techniques”, A. Mythili , IEEE 2019.</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[6] </a:t>
            </a:r>
            <a:r>
              <a:rPr b="0" i="0" lang="en-AU" sz="1400" u="none">
                <a:solidFill>
                  <a:schemeClr val="dk1"/>
                </a:solidFill>
                <a:latin typeface="Calibri"/>
                <a:ea typeface="Calibri"/>
                <a:cs typeface="Calibri"/>
                <a:sym typeface="Calibri"/>
              </a:rPr>
              <a:t>Mehta, P., Shah, H., Kori, V., Vikani, V., Shukla, S., &amp; Shenoy, M.,2018. “Survey of unsupervised machine learning algorithms on precision agricultural data”, IEEE</a:t>
            </a:r>
            <a:endParaRPr b="0" i="0" sz="1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400"/>
              <a:buFont typeface="Calibri"/>
              <a:buNone/>
            </a:pPr>
            <a:r>
              <a:rPr b="1" i="0" lang="en-AU" sz="1400" u="none">
                <a:solidFill>
                  <a:schemeClr val="dk1"/>
                </a:solidFill>
                <a:latin typeface="Calibri"/>
                <a:ea typeface="Calibri"/>
                <a:cs typeface="Calibri"/>
                <a:sym typeface="Calibri"/>
              </a:rPr>
              <a:t>[7] </a:t>
            </a:r>
            <a:r>
              <a:rPr b="0" i="0" lang="en-AU" sz="1400" u="none">
                <a:solidFill>
                  <a:schemeClr val="dk1"/>
                </a:solidFill>
                <a:latin typeface="Calibri"/>
                <a:ea typeface="Calibri"/>
                <a:cs typeface="Calibri"/>
                <a:sym typeface="Calibri"/>
              </a:rPr>
              <a:t>“IOT based Crop Recommendation, Crop Disease Prediction and Its Solution” Rani Holambe, Pooja Patil, Padmaja Pawar, Saurabh Salunkhe , Mr. Hrushikesh Joshi, 2019 IRJET</a:t>
            </a:r>
            <a:endParaRPr b="0" i="0" sz="14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nvSpPr>
        <p:spPr>
          <a:xfrm>
            <a:off x="2595880" y="872490"/>
            <a:ext cx="7435215" cy="47078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2B3C5"/>
              </a:buClr>
              <a:buSzPts val="15000"/>
              <a:buFont typeface="Calibri"/>
              <a:buNone/>
            </a:pPr>
            <a:r>
              <a:rPr b="0" i="0" lang="en-AU" sz="15000" u="none">
                <a:solidFill>
                  <a:srgbClr val="02B3C5"/>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6" name="Shape 56"/>
        <p:cNvGrpSpPr/>
        <p:nvPr/>
      </p:nvGrpSpPr>
      <p:grpSpPr>
        <a:xfrm>
          <a:off x="0" y="0"/>
          <a:ext cx="0" cy="0"/>
          <a:chOff x="0" y="0"/>
          <a:chExt cx="0" cy="0"/>
        </a:xfrm>
      </p:grpSpPr>
      <p:sp>
        <p:nvSpPr>
          <p:cNvPr id="57" name="Google Shape;57;p5"/>
          <p:cNvSpPr txBox="1"/>
          <p:nvPr/>
        </p:nvSpPr>
        <p:spPr>
          <a:xfrm>
            <a:off x="1943100" y="275273"/>
            <a:ext cx="7553325" cy="768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400"/>
              <a:buFont typeface="Calibri"/>
              <a:buNone/>
            </a:pPr>
            <a:r>
              <a:rPr b="1" i="0" lang="en-AU" sz="4400" u="none">
                <a:solidFill>
                  <a:srgbClr val="02B3C5"/>
                </a:solidFill>
                <a:latin typeface="Calibri"/>
                <a:ea typeface="Calibri"/>
                <a:cs typeface="Calibri"/>
                <a:sym typeface="Calibri"/>
              </a:rPr>
              <a:t>Problem Statement</a:t>
            </a:r>
            <a:endParaRPr b="1" i="0" sz="4400" u="none">
              <a:solidFill>
                <a:srgbClr val="02B3C5"/>
              </a:solidFill>
              <a:latin typeface="Calibri"/>
              <a:ea typeface="Calibri"/>
              <a:cs typeface="Calibri"/>
              <a:sym typeface="Calibri"/>
            </a:endParaRPr>
          </a:p>
        </p:txBody>
      </p:sp>
      <p:sp>
        <p:nvSpPr>
          <p:cNvPr id="58" name="Google Shape;58;p5"/>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9" name="Google Shape;59;p5"/>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0" name="Google Shape;60;p5"/>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1" name="Google Shape;61;p5"/>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2" name="Google Shape;62;p5"/>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3" name="Google Shape;63;p5"/>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4" name="Google Shape;64;p5"/>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5" name="Google Shape;65;p5"/>
          <p:cNvSpPr txBox="1"/>
          <p:nvPr/>
        </p:nvSpPr>
        <p:spPr>
          <a:xfrm>
            <a:off x="2066925" y="1440180"/>
            <a:ext cx="8780145" cy="4847481"/>
          </a:xfrm>
          <a:prstGeom prst="rect">
            <a:avLst/>
          </a:prstGeom>
          <a:noFill/>
          <a:ln>
            <a:noFill/>
          </a:ln>
        </p:spPr>
        <p:txBody>
          <a:bodyPr anchorCtr="0" anchor="t" bIns="45700" lIns="91425" spcFirstLastPara="1" rIns="91425" wrap="square" tIns="45700">
            <a:spAutoFit/>
          </a:bodyPr>
          <a:lstStyle/>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Agriculture is one of the most significant occupations in India. Many people work in agriculture but are unable to identify the crops that would grow best in their soil. Meaning that some crops can only be grown in moist soil, while others need medium soil humidity to thrive, but both farmers and newcomers with an interest in farming are less likely to be aware of this. </a:t>
            </a:r>
            <a:endParaRPr/>
          </a:p>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There are now a relatively limited number of resources and software available to them that will aid in quality improvement. Farmer Assistant App of this kind uses machine learning.</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This problem of farmers has been addressed through Farmer Assistance App</a:t>
            </a:r>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9" name="Shape 69"/>
        <p:cNvGrpSpPr/>
        <p:nvPr/>
      </p:nvGrpSpPr>
      <p:grpSpPr>
        <a:xfrm>
          <a:off x="0" y="0"/>
          <a:ext cx="0" cy="0"/>
          <a:chOff x="0" y="0"/>
          <a:chExt cx="0" cy="0"/>
        </a:xfrm>
      </p:grpSpPr>
      <p:sp>
        <p:nvSpPr>
          <p:cNvPr id="70" name="Google Shape;70;p6"/>
          <p:cNvSpPr txBox="1"/>
          <p:nvPr/>
        </p:nvSpPr>
        <p:spPr>
          <a:xfrm>
            <a:off x="1790364" y="691290"/>
            <a:ext cx="232634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Objective </a:t>
            </a:r>
            <a:endParaRPr/>
          </a:p>
        </p:txBody>
      </p:sp>
      <p:sp>
        <p:nvSpPr>
          <p:cNvPr id="71" name="Google Shape;71;p6"/>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2" name="Google Shape;72;p6"/>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3" name="Google Shape;73;p6"/>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4" name="Google Shape;74;p6"/>
          <p:cNvSpPr/>
          <p:nvPr/>
        </p:nvSpPr>
        <p:spPr>
          <a:xfrm>
            <a:off x="9947080" y="5812766"/>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5" name="Google Shape;75;p6"/>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6" name="Google Shape;76;p6"/>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7" name="Google Shape;77;p6"/>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78" name="Google Shape;78;p6"/>
          <p:cNvSpPr txBox="1"/>
          <p:nvPr/>
        </p:nvSpPr>
        <p:spPr>
          <a:xfrm>
            <a:off x="1122998" y="2174810"/>
            <a:ext cx="9124913" cy="209288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To develop a reliable model that can accurately estimate crop sustainability in a given state under specific climatic and soil conditions.</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Give advice on the best crops to grow in the area so that the farmer doesn't suffer any losses.</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Suggest fertilizers for crops with supported chemical properties.</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2" name="Shape 82"/>
        <p:cNvGrpSpPr/>
        <p:nvPr/>
      </p:nvGrpSpPr>
      <p:grpSpPr>
        <a:xfrm>
          <a:off x="0" y="0"/>
          <a:ext cx="0" cy="0"/>
          <a:chOff x="0" y="0"/>
          <a:chExt cx="0" cy="0"/>
        </a:xfrm>
      </p:grpSpPr>
      <p:sp>
        <p:nvSpPr>
          <p:cNvPr id="83" name="Google Shape;83;p7"/>
          <p:cNvSpPr txBox="1"/>
          <p:nvPr/>
        </p:nvSpPr>
        <p:spPr>
          <a:xfrm>
            <a:off x="2319337" y="326391"/>
            <a:ext cx="743426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Literature Survey</a:t>
            </a:r>
            <a:endParaRPr b="1" i="0" sz="4000" u="none">
              <a:solidFill>
                <a:srgbClr val="02B3C5"/>
              </a:solidFill>
              <a:latin typeface="Calibri"/>
              <a:ea typeface="Calibri"/>
              <a:cs typeface="Calibri"/>
              <a:sym typeface="Calibri"/>
            </a:endParaRPr>
          </a:p>
        </p:txBody>
      </p:sp>
      <p:sp>
        <p:nvSpPr>
          <p:cNvPr id="84" name="Google Shape;84;p7"/>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85" name="Google Shape;85;p7"/>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86" name="Google Shape;86;p7"/>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87" name="Google Shape;87;p7"/>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88" name="Google Shape;88;p7"/>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89" name="Google Shape;89;p7"/>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90" name="Google Shape;90;p7"/>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91" name="Google Shape;91;p7"/>
          <p:cNvSpPr txBox="1"/>
          <p:nvPr/>
        </p:nvSpPr>
        <p:spPr>
          <a:xfrm>
            <a:off x="2066925" y="1440180"/>
            <a:ext cx="8780145" cy="1107996"/>
          </a:xfrm>
          <a:prstGeom prst="rect">
            <a:avLst/>
          </a:prstGeom>
          <a:noFill/>
          <a:ln>
            <a:noFill/>
          </a:ln>
        </p:spPr>
        <p:txBody>
          <a:bodyPr anchorCtr="0" anchor="t" bIns="45700" lIns="91425" spcFirstLastPara="1" rIns="91425" wrap="square" tIns="45700">
            <a:spAutoFit/>
          </a:bodyPr>
          <a:lstStyle/>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p:txBody>
      </p:sp>
      <p:graphicFrame>
        <p:nvGraphicFramePr>
          <p:cNvPr id="92" name="Google Shape;92;p7"/>
          <p:cNvGraphicFramePr/>
          <p:nvPr/>
        </p:nvGraphicFramePr>
        <p:xfrm>
          <a:off x="1298034" y="1182489"/>
          <a:ext cx="3000000" cy="3000000"/>
        </p:xfrm>
        <a:graphic>
          <a:graphicData uri="http://schemas.openxmlformats.org/drawingml/2006/table">
            <a:tbl>
              <a:tblPr>
                <a:noFill/>
                <a:tableStyleId>{CC0370F6-35C4-4CD1-AB24-9B96E33A72CC}</a:tableStyleId>
              </a:tblPr>
              <a:tblGrid>
                <a:gridCol w="773750"/>
                <a:gridCol w="3040075"/>
                <a:gridCol w="6576275"/>
              </a:tblGrid>
              <a:tr h="348900">
                <a:tc>
                  <a:txBody>
                    <a:bodyPr/>
                    <a:lstStyle/>
                    <a:p>
                      <a:pPr indent="0" lvl="0" marL="0" marR="0" rtl="0" algn="l">
                        <a:spcBef>
                          <a:spcPts val="0"/>
                        </a:spcBef>
                        <a:spcAft>
                          <a:spcPts val="0"/>
                        </a:spcAft>
                        <a:buClr>
                          <a:schemeClr val="dk1"/>
                        </a:buClr>
                        <a:buSzPts val="1500"/>
                        <a:buFont typeface="Calibri"/>
                        <a:buNone/>
                      </a:pPr>
                      <a:r>
                        <a:rPr lang="en-AU" sz="1500" u="none" cap="none" strike="noStrike"/>
                        <a:t>Sr. no</a:t>
                      </a:r>
                      <a:endParaRPr sz="1500" u="none" cap="none" strike="noStrike"/>
                    </a:p>
                  </a:txBody>
                  <a:tcPr marT="91425" marB="91425" marR="91425" marL="91425"/>
                </a:tc>
                <a:tc>
                  <a:txBody>
                    <a:bodyPr/>
                    <a:lstStyle/>
                    <a:p>
                      <a:pPr indent="0" lvl="0" marL="0" marR="0" rtl="0" algn="l">
                        <a:spcBef>
                          <a:spcPts val="0"/>
                        </a:spcBef>
                        <a:spcAft>
                          <a:spcPts val="0"/>
                        </a:spcAft>
                        <a:buClr>
                          <a:schemeClr val="dk1"/>
                        </a:buClr>
                        <a:buSzPts val="1500"/>
                        <a:buFont typeface="Calibri"/>
                        <a:buNone/>
                      </a:pPr>
                      <a:r>
                        <a:rPr lang="en-AU" sz="1500" u="none" cap="none" strike="noStrike"/>
                        <a:t>IEEE Paper</a:t>
                      </a:r>
                      <a:endParaRPr sz="1500" u="none" cap="none" strike="noStrike"/>
                    </a:p>
                  </a:txBody>
                  <a:tcPr marT="91425" marB="91425" marR="91425" marL="91425"/>
                </a:tc>
                <a:tc>
                  <a:txBody>
                    <a:bodyPr/>
                    <a:lstStyle/>
                    <a:p>
                      <a:pPr indent="0" lvl="0" marL="0" marR="0" rtl="0" algn="l">
                        <a:spcBef>
                          <a:spcPts val="0"/>
                        </a:spcBef>
                        <a:spcAft>
                          <a:spcPts val="0"/>
                        </a:spcAft>
                        <a:buClr>
                          <a:schemeClr val="dk1"/>
                        </a:buClr>
                        <a:buSzPts val="1500"/>
                        <a:buFont typeface="Calibri"/>
                        <a:buNone/>
                      </a:pPr>
                      <a:r>
                        <a:rPr lang="en-AU" sz="1500" u="none" cap="none" strike="noStrike"/>
                        <a:t>Research</a:t>
                      </a:r>
                      <a:endParaRPr sz="1500" u="none" cap="none" strike="noStrike"/>
                    </a:p>
                  </a:txBody>
                  <a:tcPr marT="91425" marB="91425" marR="91425" marL="91425"/>
                </a:tc>
              </a:tr>
              <a:tr h="1352050">
                <a:tc>
                  <a:txBody>
                    <a:bodyPr/>
                    <a:lstStyle/>
                    <a:p>
                      <a:pPr indent="0" lvl="0" marL="0" marR="0" rtl="0" algn="l">
                        <a:spcBef>
                          <a:spcPts val="0"/>
                        </a:spcBef>
                        <a:spcAft>
                          <a:spcPts val="0"/>
                        </a:spcAft>
                        <a:buClr>
                          <a:schemeClr val="dk1"/>
                        </a:buClr>
                        <a:buSzPts val="1500"/>
                        <a:buFont typeface="Calibri"/>
                        <a:buNone/>
                      </a:pPr>
                      <a:r>
                        <a:rPr lang="en-AU" sz="1500" u="none" cap="none" strike="noStrike"/>
                        <a:t>1.</a:t>
                      </a:r>
                      <a:endParaRPr sz="1500" u="none" cap="none" strike="noStrike"/>
                    </a:p>
                  </a:txBody>
                  <a:tcPr marT="91425" marB="91425" marR="91425" marL="91425"/>
                </a:tc>
                <a:tc>
                  <a:txBody>
                    <a:bodyPr/>
                    <a:lstStyle/>
                    <a:p>
                      <a:pPr indent="0" lvl="0" marL="0" marR="0" rtl="0" algn="l">
                        <a:spcBef>
                          <a:spcPts val="0"/>
                        </a:spcBef>
                        <a:spcAft>
                          <a:spcPts val="0"/>
                        </a:spcAft>
                        <a:buNone/>
                      </a:pPr>
                      <a:r>
                        <a:rPr lang="en-AU" sz="1200" u="sng" cap="none" strike="noStrike">
                          <a:solidFill>
                            <a:schemeClr val="hlink"/>
                          </a:solidFill>
                          <a:latin typeface="Times New Roman"/>
                          <a:ea typeface="Times New Roman"/>
                          <a:cs typeface="Times New Roman"/>
                          <a:sym typeface="Times New Roman"/>
                          <a:hlinkClick r:id="rId3"/>
                        </a:rPr>
                        <a:t>An IoT Based Smart Farming System Using Machine Learning (researchgate.net)</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None/>
                      </a:pPr>
                      <a:r>
                        <a:rPr lang="en-AU" sz="1200">
                          <a:solidFill>
                            <a:schemeClr val="dk1"/>
                          </a:solidFill>
                          <a:latin typeface="Times New Roman"/>
                          <a:ea typeface="Times New Roman"/>
                          <a:cs typeface="Times New Roman"/>
                          <a:sym typeface="Times New Roman"/>
                        </a:rPr>
                        <a:t>Data collection phase using sensors deploying in an agricultural field. Data cleaning and storage phase  and predicting processing using some AI methods. Showed that AI techniques play a pivotal role in agriculture of precision by using machine learning and open sources technologies.</a:t>
                      </a:r>
                      <a:endParaRPr sz="1200">
                        <a:latin typeface="Times New Roman"/>
                        <a:ea typeface="Times New Roman"/>
                        <a:cs typeface="Times New Roman"/>
                        <a:sym typeface="Times New Roman"/>
                      </a:endParaRPr>
                    </a:p>
                  </a:txBody>
                  <a:tcPr marT="91425" marB="91425" marR="91425" marL="91425"/>
                </a:tc>
              </a:tr>
              <a:tr h="1590650">
                <a:tc>
                  <a:txBody>
                    <a:bodyPr/>
                    <a:lstStyle/>
                    <a:p>
                      <a:pPr indent="0" lvl="0" marL="0" marR="0" rtl="0" algn="l">
                        <a:spcBef>
                          <a:spcPts val="0"/>
                        </a:spcBef>
                        <a:spcAft>
                          <a:spcPts val="0"/>
                        </a:spcAft>
                        <a:buClr>
                          <a:schemeClr val="dk1"/>
                        </a:buClr>
                        <a:buSzPts val="1500"/>
                        <a:buFont typeface="Calibri"/>
                        <a:buNone/>
                      </a:pPr>
                      <a:r>
                        <a:rPr lang="en-AU" sz="1500"/>
                        <a:t>2.</a:t>
                      </a:r>
                      <a:endParaRPr sz="1500"/>
                    </a:p>
                  </a:txBody>
                  <a:tcPr marT="91425" marB="91425" marR="91425" marL="91425"/>
                </a:tc>
                <a:tc>
                  <a:txBody>
                    <a:bodyPr/>
                    <a:lstStyle/>
                    <a:p>
                      <a:pPr indent="0" lvl="0" marL="0" marR="0" rtl="0" algn="l">
                        <a:lnSpc>
                          <a:spcPct val="107000"/>
                        </a:lnSpc>
                        <a:spcBef>
                          <a:spcPts val="0"/>
                        </a:spcBef>
                        <a:spcAft>
                          <a:spcPts val="0"/>
                        </a:spcAft>
                        <a:buNone/>
                      </a:pPr>
                      <a:r>
                        <a:rPr lang="en-AU" sz="1200" u="sng">
                          <a:solidFill>
                            <a:schemeClr val="hlink"/>
                          </a:solidFill>
                          <a:latin typeface="Times New Roman"/>
                          <a:ea typeface="Times New Roman"/>
                          <a:cs typeface="Times New Roman"/>
                          <a:sym typeface="Times New Roman"/>
                          <a:hlinkClick r:id="rId4"/>
                        </a:rPr>
                        <a:t> High Resolution Mapping of Soil Properties Using Remote Sensing Variables in South-Western Burkina Faso: A Comparison of Machine Learning and Multiple Linear Regression Models (researchgate.net)</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1100"/>
                        <a:buFont typeface="Arial"/>
                        <a:buNone/>
                      </a:pPr>
                      <a:r>
                        <a:rPr lang="en-AU" sz="1200">
                          <a:solidFill>
                            <a:schemeClr val="dk1"/>
                          </a:solidFill>
                          <a:latin typeface="Times New Roman"/>
                          <a:ea typeface="Times New Roman"/>
                          <a:cs typeface="Times New Roman"/>
                          <a:sym typeface="Times New Roman"/>
                        </a:rPr>
                        <a:t>Four statistical prediction models–multiple linear regression (MLR), random forest regression (RFR), support vector machine (SVM), stochastic gradient boosting (SGB)–were tested and compared.</a:t>
                      </a:r>
                      <a:endParaRPr/>
                    </a:p>
                    <a:p>
                      <a:pPr indent="0" lvl="0" marL="0" marR="0" rtl="0" algn="l">
                        <a:spcBef>
                          <a:spcPts val="0"/>
                        </a:spcBef>
                        <a:spcAft>
                          <a:spcPts val="0"/>
                        </a:spcAft>
                        <a:buClr>
                          <a:schemeClr val="dk1"/>
                        </a:buClr>
                        <a:buSzPts val="1100"/>
                        <a:buFont typeface="Arial"/>
                        <a:buNone/>
                      </a:pPr>
                      <a:r>
                        <a:rPr lang="en-AU" sz="1200">
                          <a:solidFill>
                            <a:schemeClr val="dk1"/>
                          </a:solidFill>
                          <a:latin typeface="Times New Roman"/>
                          <a:ea typeface="Times New Roman"/>
                          <a:cs typeface="Times New Roman"/>
                          <a:sym typeface="Times New Roman"/>
                        </a:rPr>
                        <a:t>Internal validation was conducted by cross validation while the predictions were validated against an independent set of soil samples considering the modelling area and an extrapolation area.</a:t>
                      </a:r>
                      <a:endParaRPr sz="1200">
                        <a:latin typeface="Times New Roman"/>
                        <a:ea typeface="Times New Roman"/>
                        <a:cs typeface="Times New Roman"/>
                        <a:sym typeface="Times New Roman"/>
                      </a:endParaRPr>
                    </a:p>
                  </a:txBody>
                  <a:tcPr marT="91425" marB="91425" marR="91425" marL="91425"/>
                </a:tc>
              </a:tr>
              <a:tr h="1352050">
                <a:tc>
                  <a:txBody>
                    <a:bodyPr/>
                    <a:lstStyle/>
                    <a:p>
                      <a:pPr indent="0" lvl="0" marL="0" marR="0" rtl="0" algn="l">
                        <a:spcBef>
                          <a:spcPts val="0"/>
                        </a:spcBef>
                        <a:spcAft>
                          <a:spcPts val="0"/>
                        </a:spcAft>
                        <a:buClr>
                          <a:schemeClr val="dk1"/>
                        </a:buClr>
                        <a:buSzPts val="1500"/>
                        <a:buFont typeface="Calibri"/>
                        <a:buNone/>
                      </a:pPr>
                      <a:r>
                        <a:rPr lang="en-AU" sz="1500"/>
                        <a:t>3.</a:t>
                      </a:r>
                      <a:endParaRPr sz="1500"/>
                    </a:p>
                  </a:txBody>
                  <a:tcPr marT="91425" marB="91425" marR="91425" marL="91425"/>
                </a:tc>
                <a:tc>
                  <a:txBody>
                    <a:bodyPr/>
                    <a:lstStyle/>
                    <a:p>
                      <a:pPr indent="0" lvl="0" marL="0" marR="0" rtl="0" algn="l">
                        <a:lnSpc>
                          <a:spcPct val="107000"/>
                        </a:lnSpc>
                        <a:spcBef>
                          <a:spcPts val="0"/>
                        </a:spcBef>
                        <a:spcAft>
                          <a:spcPts val="0"/>
                        </a:spcAft>
                        <a:buNone/>
                      </a:pPr>
                      <a:r>
                        <a:rPr lang="en-AU" sz="1200" u="sng">
                          <a:solidFill>
                            <a:schemeClr val="hlink"/>
                          </a:solidFill>
                          <a:latin typeface="Times New Roman"/>
                          <a:ea typeface="Times New Roman"/>
                          <a:cs typeface="Times New Roman"/>
                          <a:sym typeface="Times New Roman"/>
                          <a:hlinkClick r:id="rId5"/>
                        </a:rPr>
                        <a:t>Internet of things (IoT) applications to fight against COVID-19 pandemic - PMC (nih.gov)</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AU" sz="1200">
                          <a:solidFill>
                            <a:schemeClr val="dk1"/>
                          </a:solidFill>
                          <a:latin typeface="Times New Roman"/>
                          <a:ea typeface="Times New Roman"/>
                          <a:cs typeface="Times New Roman"/>
                          <a:sym typeface="Times New Roman"/>
                        </a:rPr>
                        <a:t>IoT is used to capture health data from various locations of the infected patient and manage all the data using the virtual management system contact tracing, cluster identification and compliance of quarantine. By using a statistical-based method, IoT gets helpful to predict an upcoming situation of this disease.</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8"/>
          <p:cNvSpPr txBox="1"/>
          <p:nvPr/>
        </p:nvSpPr>
        <p:spPr>
          <a:xfrm>
            <a:off x="2319337" y="326391"/>
            <a:ext cx="743426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Literature Survey</a:t>
            </a:r>
            <a:endParaRPr b="1" i="0" sz="4000" u="none">
              <a:solidFill>
                <a:srgbClr val="02B3C5"/>
              </a:solidFill>
              <a:latin typeface="Calibri"/>
              <a:ea typeface="Calibri"/>
              <a:cs typeface="Calibri"/>
              <a:sym typeface="Calibri"/>
            </a:endParaRPr>
          </a:p>
        </p:txBody>
      </p:sp>
      <p:sp>
        <p:nvSpPr>
          <p:cNvPr id="98" name="Google Shape;98;p8"/>
          <p:cNvSpPr/>
          <p:nvPr/>
        </p:nvSpPr>
        <p:spPr>
          <a:xfrm>
            <a:off x="10846753" y="5851525"/>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99" name="Google Shape;99;p8"/>
          <p:cNvSpPr/>
          <p:nvPr/>
        </p:nvSpPr>
        <p:spPr>
          <a:xfrm>
            <a:off x="11418253" y="5592763"/>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0" name="Google Shape;100;p8"/>
          <p:cNvSpPr/>
          <p:nvPr/>
        </p:nvSpPr>
        <p:spPr>
          <a:xfrm>
            <a:off x="10673715" y="5381625"/>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1" name="Google Shape;101;p8"/>
          <p:cNvSpPr/>
          <p:nvPr/>
        </p:nvSpPr>
        <p:spPr>
          <a:xfrm>
            <a:off x="9975215" y="5770563"/>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2" name="Google Shape;102;p8"/>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3" name="Google Shape;103;p8"/>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4" name="Google Shape;104;p8"/>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05" name="Google Shape;105;p8"/>
          <p:cNvSpPr txBox="1"/>
          <p:nvPr/>
        </p:nvSpPr>
        <p:spPr>
          <a:xfrm>
            <a:off x="2066925" y="1440180"/>
            <a:ext cx="8780145" cy="1107996"/>
          </a:xfrm>
          <a:prstGeom prst="rect">
            <a:avLst/>
          </a:prstGeom>
          <a:noFill/>
          <a:ln>
            <a:noFill/>
          </a:ln>
        </p:spPr>
        <p:txBody>
          <a:bodyPr anchorCtr="0" anchor="t" bIns="45700" lIns="91425" spcFirstLastPara="1" rIns="91425" wrap="square" tIns="45700">
            <a:spAutoFit/>
          </a:bodyPr>
          <a:lstStyle/>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p:txBody>
      </p:sp>
      <p:graphicFrame>
        <p:nvGraphicFramePr>
          <p:cNvPr id="106" name="Google Shape;106;p8"/>
          <p:cNvGraphicFramePr/>
          <p:nvPr/>
        </p:nvGraphicFramePr>
        <p:xfrm>
          <a:off x="1505586" y="1158102"/>
          <a:ext cx="3000000" cy="3000000"/>
        </p:xfrm>
        <a:graphic>
          <a:graphicData uri="http://schemas.openxmlformats.org/drawingml/2006/table">
            <a:tbl>
              <a:tblPr>
                <a:noFill/>
                <a:tableStyleId>{CC0370F6-35C4-4CD1-AB24-9B96E33A72CC}</a:tableStyleId>
              </a:tblPr>
              <a:tblGrid>
                <a:gridCol w="768050"/>
                <a:gridCol w="3017725"/>
                <a:gridCol w="6501225"/>
              </a:tblGrid>
              <a:tr h="311850">
                <a:tc>
                  <a:txBody>
                    <a:bodyPr/>
                    <a:lstStyle/>
                    <a:p>
                      <a:pPr indent="0" lvl="0" marL="0" marR="0" rtl="0" algn="l">
                        <a:spcBef>
                          <a:spcPts val="0"/>
                        </a:spcBef>
                        <a:spcAft>
                          <a:spcPts val="0"/>
                        </a:spcAft>
                        <a:buClr>
                          <a:schemeClr val="dk1"/>
                        </a:buClr>
                        <a:buSzPts val="1500"/>
                        <a:buFont typeface="Calibri"/>
                        <a:buNone/>
                      </a:pPr>
                      <a:r>
                        <a:rPr lang="en-AU" sz="1500"/>
                        <a:t>Sr. no</a:t>
                      </a:r>
                      <a:endParaRPr sz="1500"/>
                    </a:p>
                  </a:txBody>
                  <a:tcPr marT="91425" marB="91425" marR="91425" marL="91425"/>
                </a:tc>
                <a:tc>
                  <a:txBody>
                    <a:bodyPr/>
                    <a:lstStyle/>
                    <a:p>
                      <a:pPr indent="0" lvl="0" marL="0" marR="0" rtl="0" algn="l">
                        <a:spcBef>
                          <a:spcPts val="0"/>
                        </a:spcBef>
                        <a:spcAft>
                          <a:spcPts val="0"/>
                        </a:spcAft>
                        <a:buClr>
                          <a:schemeClr val="dk1"/>
                        </a:buClr>
                        <a:buSzPts val="1500"/>
                        <a:buFont typeface="Calibri"/>
                        <a:buNone/>
                      </a:pPr>
                      <a:r>
                        <a:rPr lang="en-AU" sz="1500"/>
                        <a:t>IEEE Paper</a:t>
                      </a:r>
                      <a:endParaRPr sz="1500"/>
                    </a:p>
                  </a:txBody>
                  <a:tcPr marT="91425" marB="91425" marR="91425" marL="91425"/>
                </a:tc>
                <a:tc>
                  <a:txBody>
                    <a:bodyPr/>
                    <a:lstStyle/>
                    <a:p>
                      <a:pPr indent="0" lvl="0" marL="0" marR="0" rtl="0" algn="l">
                        <a:spcBef>
                          <a:spcPts val="0"/>
                        </a:spcBef>
                        <a:spcAft>
                          <a:spcPts val="0"/>
                        </a:spcAft>
                        <a:buClr>
                          <a:schemeClr val="dk1"/>
                        </a:buClr>
                        <a:buSzPts val="1500"/>
                        <a:buFont typeface="Calibri"/>
                        <a:buNone/>
                      </a:pPr>
                      <a:r>
                        <a:rPr lang="en-AU" sz="1500"/>
                        <a:t>Research</a:t>
                      </a:r>
                      <a:endParaRPr sz="1500"/>
                    </a:p>
                  </a:txBody>
                  <a:tcPr marT="91425" marB="91425" marR="91425" marL="91425"/>
                </a:tc>
              </a:tr>
              <a:tr h="970275">
                <a:tc>
                  <a:txBody>
                    <a:bodyPr/>
                    <a:lstStyle/>
                    <a:p>
                      <a:pPr indent="0" lvl="0" marL="0" marR="0" rtl="0" algn="l">
                        <a:spcBef>
                          <a:spcPts val="0"/>
                        </a:spcBef>
                        <a:spcAft>
                          <a:spcPts val="0"/>
                        </a:spcAft>
                        <a:buClr>
                          <a:schemeClr val="dk1"/>
                        </a:buClr>
                        <a:buSzPts val="1500"/>
                        <a:buFont typeface="Calibri"/>
                        <a:buNone/>
                      </a:pPr>
                      <a:r>
                        <a:rPr lang="en-AU" sz="1500"/>
                        <a:t>4.</a:t>
                      </a:r>
                      <a:endParaRPr sz="1500"/>
                    </a:p>
                  </a:txBody>
                  <a:tcPr marT="91425" marB="91425" marR="91425" marL="91425"/>
                </a:tc>
                <a:tc>
                  <a:txBody>
                    <a:bodyPr/>
                    <a:lstStyle/>
                    <a:p>
                      <a:pPr indent="0" lvl="0" marL="0" marR="0" rtl="0" algn="l">
                        <a:spcBef>
                          <a:spcPts val="0"/>
                        </a:spcBef>
                        <a:spcAft>
                          <a:spcPts val="0"/>
                        </a:spcAft>
                        <a:buNone/>
                      </a:pPr>
                      <a:r>
                        <a:rPr lang="en-AU" sz="1200" u="sng">
                          <a:solidFill>
                            <a:schemeClr val="hlink"/>
                          </a:solidFill>
                          <a:latin typeface="Times New Roman"/>
                          <a:ea typeface="Times New Roman"/>
                          <a:cs typeface="Times New Roman"/>
                          <a:sym typeface="Times New Roman"/>
                          <a:hlinkClick r:id="rId3"/>
                        </a:rPr>
                        <a:t>Soil Classification and Crop Suggestion using Machine Learning Techniques by IJRASET - Issuu</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None/>
                      </a:pPr>
                      <a:r>
                        <a:rPr lang="en-AU" sz="1200">
                          <a:solidFill>
                            <a:schemeClr val="dk1"/>
                          </a:solidFill>
                          <a:latin typeface="Times New Roman"/>
                          <a:ea typeface="Times New Roman"/>
                          <a:cs typeface="Times New Roman"/>
                          <a:sym typeface="Times New Roman"/>
                        </a:rPr>
                        <a:t>The model has been tested using various machine learning algorithms such as KNN, SVM and logistic regression. The accuracy of the present model is maximum than the existing models.</a:t>
                      </a:r>
                      <a:endParaRPr sz="1200">
                        <a:latin typeface="Times New Roman"/>
                        <a:ea typeface="Times New Roman"/>
                        <a:cs typeface="Times New Roman"/>
                        <a:sym typeface="Times New Roman"/>
                      </a:endParaRPr>
                    </a:p>
                  </a:txBody>
                  <a:tcPr marT="91425" marB="91425" marR="91425" marL="91425"/>
                </a:tc>
              </a:tr>
              <a:tr h="1594025">
                <a:tc>
                  <a:txBody>
                    <a:bodyPr/>
                    <a:lstStyle/>
                    <a:p>
                      <a:pPr indent="0" lvl="0" marL="0" marR="0" rtl="0" algn="l">
                        <a:spcBef>
                          <a:spcPts val="0"/>
                        </a:spcBef>
                        <a:spcAft>
                          <a:spcPts val="0"/>
                        </a:spcAft>
                        <a:buClr>
                          <a:schemeClr val="dk1"/>
                        </a:buClr>
                        <a:buSzPts val="1500"/>
                        <a:buFont typeface="Calibri"/>
                        <a:buNone/>
                      </a:pPr>
                      <a:r>
                        <a:rPr lang="en-AU" sz="1500"/>
                        <a:t>5.</a:t>
                      </a:r>
                      <a:endParaRPr sz="1500"/>
                    </a:p>
                  </a:txBody>
                  <a:tcPr marT="91425" marB="91425" marR="91425" marL="91425"/>
                </a:tc>
                <a:tc>
                  <a:txBody>
                    <a:bodyPr/>
                    <a:lstStyle/>
                    <a:p>
                      <a:pPr indent="0" lvl="0" marL="0" marR="0" rtl="0" algn="l">
                        <a:lnSpc>
                          <a:spcPct val="107000"/>
                        </a:lnSpc>
                        <a:spcBef>
                          <a:spcPts val="0"/>
                        </a:spcBef>
                        <a:spcAft>
                          <a:spcPts val="0"/>
                        </a:spcAft>
                        <a:buNone/>
                      </a:pPr>
                      <a:r>
                        <a:rPr lang="en-AU" sz="1200" u="sng">
                          <a:solidFill>
                            <a:schemeClr val="hlink"/>
                          </a:solidFill>
                          <a:latin typeface="Times New Roman"/>
                          <a:ea typeface="Times New Roman"/>
                          <a:cs typeface="Times New Roman"/>
                          <a:sym typeface="Times New Roman"/>
                          <a:hlinkClick r:id="rId4"/>
                        </a:rPr>
                        <a:t>Smart Agriculture Using WSN and IoT: Environment &amp; Agriculture Book Chapter | IGI Global (igi-global.com)</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1100"/>
                        <a:buFont typeface="Arial"/>
                        <a:buNone/>
                      </a:pPr>
                      <a:r>
                        <a:rPr lang="en-AU" sz="1200">
                          <a:solidFill>
                            <a:schemeClr val="dk1"/>
                          </a:solidFill>
                          <a:latin typeface="Times New Roman"/>
                          <a:ea typeface="Times New Roman"/>
                          <a:cs typeface="Times New Roman"/>
                          <a:sym typeface="Times New Roman"/>
                        </a:rPr>
                        <a:t>This system monitors and collects the soil parameters from the field with the help of a wireless sensor network. The collected data is then uploaded in the cloud. Finally, the systems suggest best irrigation practices to the farmers by predicting the crop to be sown for next crop rotation. This system suggests further improving the effectiveness by predicting the suitable time for applying pesticides, fertilizer, and manures.</a:t>
                      </a:r>
                      <a:endParaRPr sz="1200">
                        <a:latin typeface="Times New Roman"/>
                        <a:ea typeface="Times New Roman"/>
                        <a:cs typeface="Times New Roman"/>
                        <a:sym typeface="Times New Roman"/>
                      </a:endParaRPr>
                    </a:p>
                  </a:txBody>
                  <a:tcPr marT="91425" marB="91425" marR="91425" marL="91425"/>
                </a:tc>
              </a:tr>
              <a:tr h="1250800">
                <a:tc>
                  <a:txBody>
                    <a:bodyPr/>
                    <a:lstStyle/>
                    <a:p>
                      <a:pPr indent="0" lvl="0" marL="0" marR="0" rtl="0" algn="l">
                        <a:spcBef>
                          <a:spcPts val="0"/>
                        </a:spcBef>
                        <a:spcAft>
                          <a:spcPts val="0"/>
                        </a:spcAft>
                        <a:buClr>
                          <a:schemeClr val="dk1"/>
                        </a:buClr>
                        <a:buSzPts val="1500"/>
                        <a:buFont typeface="Calibri"/>
                        <a:buNone/>
                      </a:pPr>
                      <a:r>
                        <a:rPr lang="en-AU" sz="1500"/>
                        <a:t>6.</a:t>
                      </a:r>
                      <a:endParaRPr sz="1500"/>
                    </a:p>
                  </a:txBody>
                  <a:tcPr marT="91425" marB="91425" marR="91425" marL="91425"/>
                </a:tc>
                <a:tc>
                  <a:txBody>
                    <a:bodyPr/>
                    <a:lstStyle/>
                    <a:p>
                      <a:pPr indent="0" lvl="0" marL="0" marR="0" rtl="0" algn="l">
                        <a:lnSpc>
                          <a:spcPct val="107000"/>
                        </a:lnSpc>
                        <a:spcBef>
                          <a:spcPts val="0"/>
                        </a:spcBef>
                        <a:spcAft>
                          <a:spcPts val="0"/>
                        </a:spcAft>
                        <a:buNone/>
                      </a:pPr>
                      <a:r>
                        <a:rPr lang="en-AU" sz="1200" u="sng">
                          <a:solidFill>
                            <a:schemeClr val="hlink"/>
                          </a:solidFill>
                          <a:latin typeface="Times New Roman"/>
                          <a:ea typeface="Times New Roman"/>
                          <a:cs typeface="Times New Roman"/>
                          <a:sym typeface="Times New Roman"/>
                          <a:hlinkClick r:id="rId5"/>
                        </a:rPr>
                        <a:t>Intelligent Agriculture System To Assist Farmers In Smart Decision (quickcompany.in)</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AU" sz="1200">
                          <a:latin typeface="Times New Roman"/>
                          <a:ea typeface="Times New Roman"/>
                          <a:cs typeface="Times New Roman"/>
                          <a:sym typeface="Times New Roman"/>
                        </a:rPr>
                        <a:t>The ML and IoT based suggestions will significantly educate the farmer and help them minimize costs and make strategic decisions by replacing intuition and passed-down knowledge with far more reliable data-driven ML models.</a:t>
                      </a:r>
                      <a:r>
                        <a:rPr lang="en-AU" sz="1200">
                          <a:solidFill>
                            <a:schemeClr val="dk1"/>
                          </a:solidFill>
                          <a:latin typeface="Times New Roman"/>
                          <a:ea typeface="Times New Roman"/>
                          <a:cs typeface="Times New Roman"/>
                          <a:sym typeface="Times New Roman"/>
                        </a:rPr>
                        <a:t> provide intelligent agriculture system to assist farmers in smart decision making using IoT data analytics and machine learning.</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0" name="Shape 110"/>
        <p:cNvGrpSpPr/>
        <p:nvPr/>
      </p:nvGrpSpPr>
      <p:grpSpPr>
        <a:xfrm>
          <a:off x="0" y="0"/>
          <a:ext cx="0" cy="0"/>
          <a:chOff x="0" y="0"/>
          <a:chExt cx="0" cy="0"/>
        </a:xfrm>
      </p:grpSpPr>
      <p:sp>
        <p:nvSpPr>
          <p:cNvPr id="111" name="Google Shape;111;p9"/>
          <p:cNvSpPr txBox="1"/>
          <p:nvPr/>
        </p:nvSpPr>
        <p:spPr>
          <a:xfrm>
            <a:off x="1784985" y="476250"/>
            <a:ext cx="345690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Existing System</a:t>
            </a:r>
            <a:endParaRPr/>
          </a:p>
        </p:txBody>
      </p:sp>
      <p:sp>
        <p:nvSpPr>
          <p:cNvPr id="112" name="Google Shape;112;p9"/>
          <p:cNvSpPr/>
          <p:nvPr/>
        </p:nvSpPr>
        <p:spPr>
          <a:xfrm>
            <a:off x="11043700" y="5809321"/>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3" name="Google Shape;113;p9"/>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4" name="Google Shape;114;p9"/>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5" name="Google Shape;115;p9"/>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6" name="Google Shape;116;p9"/>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7" name="Google Shape;117;p9"/>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8" name="Google Shape;118;p9"/>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9" name="Google Shape;119;p9"/>
          <p:cNvSpPr txBox="1"/>
          <p:nvPr/>
        </p:nvSpPr>
        <p:spPr>
          <a:xfrm>
            <a:off x="1371600" y="1720840"/>
            <a:ext cx="9081900" cy="4941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Researchers are increasingly devoting their time and energy to helping to address the issue as more and more people have started to notice this issue in Indian agriculture. To determine the proper crop sequence for a specific time stamp, many studies apply Regularized Greedy Forest. Another strategy suggests using historical records of meteorological data as a training set for a model. The model is trained to recognise weather conditions that hinder the assembling of apples. The production of apples is then accurately predicted using the concept of monthly weather trends.</a:t>
            </a:r>
            <a:endParaRPr/>
          </a:p>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To select a crop that supports the prediction yield rate, which is influenced by a number of criteria, the application of many algorithms, including Artificial Neural Network, K Nearest Neighbors, and Regularized Greedy Forest, is illustrated. </a:t>
            </a:r>
            <a:endParaRPr/>
          </a:p>
          <a:p>
            <a:pPr indent="-285750" lvl="0" marL="285750" marR="0" rtl="0" algn="l">
              <a:lnSpc>
                <a:spcPct val="150000"/>
              </a:lnSpc>
              <a:spcBef>
                <a:spcPts val="0"/>
              </a:spcBef>
              <a:spcAft>
                <a:spcPts val="0"/>
              </a:spcAft>
              <a:buClr>
                <a:schemeClr val="dk1"/>
              </a:buClr>
              <a:buSzPts val="1800"/>
              <a:buFont typeface="Arial"/>
              <a:buChar char="•"/>
            </a:pPr>
            <a:r>
              <a:rPr b="0" i="0" lang="en-AU" sz="1800" u="none">
                <a:solidFill>
                  <a:schemeClr val="dk1"/>
                </a:solidFill>
                <a:latin typeface="Times New Roman"/>
                <a:ea typeface="Times New Roman"/>
                <a:cs typeface="Times New Roman"/>
                <a:sym typeface="Times New Roman"/>
              </a:rPr>
              <a:t>Pesticide forecasting and online trade supported agricultural goods are additional elements of the system.</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4" name="Shape 124"/>
        <p:cNvGrpSpPr/>
        <p:nvPr/>
      </p:nvGrpSpPr>
      <p:grpSpPr>
        <a:xfrm>
          <a:off x="0" y="0"/>
          <a:ext cx="0" cy="0"/>
          <a:chOff x="0" y="0"/>
          <a:chExt cx="0" cy="0"/>
        </a:xfrm>
      </p:grpSpPr>
      <p:sp>
        <p:nvSpPr>
          <p:cNvPr id="125" name="Google Shape;125;p10"/>
          <p:cNvSpPr txBox="1"/>
          <p:nvPr>
            <p:ph type="title"/>
          </p:nvPr>
        </p:nvSpPr>
        <p:spPr>
          <a:xfrm>
            <a:off x="706950" y="201050"/>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2B3C5"/>
              </a:buClr>
              <a:buSzPts val="4000"/>
              <a:buFont typeface="Calibri"/>
              <a:buNone/>
            </a:pPr>
            <a:r>
              <a:rPr b="1" lang="en-AU" sz="4000">
                <a:solidFill>
                  <a:srgbClr val="02B3C5"/>
                </a:solidFill>
              </a:rPr>
              <a:t>THEORETICAL ANALYSIS</a:t>
            </a:r>
            <a:endParaRPr/>
          </a:p>
        </p:txBody>
      </p:sp>
      <p:sp>
        <p:nvSpPr>
          <p:cNvPr id="126" name="Google Shape;126;p1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Clr>
                <a:srgbClr val="374151"/>
              </a:buClr>
              <a:buSzPts val="1900"/>
              <a:buFont typeface="Times New Roman"/>
              <a:buChar char="•"/>
            </a:pPr>
            <a:r>
              <a:rPr lang="en-AU" sz="1900">
                <a:solidFill>
                  <a:srgbClr val="374151"/>
                </a:solidFill>
                <a:highlight>
                  <a:srgbClr val="FFF2CC"/>
                </a:highlight>
                <a:latin typeface="Times New Roman"/>
                <a:ea typeface="Times New Roman"/>
                <a:cs typeface="Times New Roman"/>
                <a:sym typeface="Times New Roman"/>
              </a:rPr>
              <a:t>The crop recommendation system utilizes machine learning algorithms such as KNN, Decision Tree, and Random Forest to recommend suitable crops for a particular region based on soil and climatic conditions. </a:t>
            </a:r>
            <a:endParaRPr sz="1900">
              <a:solidFill>
                <a:srgbClr val="374151"/>
              </a:solidFill>
              <a:highlight>
                <a:srgbClr val="FFF2CC"/>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374151"/>
              </a:buClr>
              <a:buSzPts val="1900"/>
              <a:buFont typeface="Times New Roman"/>
              <a:buChar char="•"/>
            </a:pPr>
            <a:r>
              <a:rPr lang="en-AU" sz="1900">
                <a:solidFill>
                  <a:srgbClr val="374151"/>
                </a:solidFill>
                <a:highlight>
                  <a:srgbClr val="FFF2CC"/>
                </a:highlight>
                <a:latin typeface="Times New Roman"/>
                <a:ea typeface="Times New Roman"/>
                <a:cs typeface="Times New Roman"/>
                <a:sym typeface="Times New Roman"/>
              </a:rPr>
              <a:t>The fertilizer prediction system recommends the appropriate fertilizers for the recommended crops based on association rules mined from the dataset. </a:t>
            </a:r>
            <a:endParaRPr sz="1900">
              <a:solidFill>
                <a:srgbClr val="374151"/>
              </a:solidFill>
              <a:highlight>
                <a:srgbClr val="FFF2CC"/>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374151"/>
              </a:buClr>
              <a:buSzPts val="1900"/>
              <a:buFont typeface="Times New Roman"/>
              <a:buChar char="•"/>
            </a:pPr>
            <a:r>
              <a:rPr lang="en-AU" sz="1900">
                <a:solidFill>
                  <a:srgbClr val="374151"/>
                </a:solidFill>
                <a:highlight>
                  <a:srgbClr val="FFF2CC"/>
                </a:highlight>
                <a:latin typeface="Times New Roman"/>
                <a:ea typeface="Times New Roman"/>
                <a:cs typeface="Times New Roman"/>
                <a:sym typeface="Times New Roman"/>
              </a:rPr>
              <a:t>The disease detection system uses deep learning algorithms such as ResNet to detect plant diseases based on leaf images. Overall, the use of  machine learning techniques in agriculture can provide farmers with valuable insights and recommendations, leading to higher yields and economic benefits.</a:t>
            </a:r>
            <a:endParaRPr sz="3500">
              <a:highlight>
                <a:srgbClr val="FFF2CC"/>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0" name="Shape 130"/>
        <p:cNvGrpSpPr/>
        <p:nvPr/>
      </p:nvGrpSpPr>
      <p:grpSpPr>
        <a:xfrm>
          <a:off x="0" y="0"/>
          <a:ext cx="0" cy="0"/>
          <a:chOff x="0" y="0"/>
          <a:chExt cx="0" cy="0"/>
        </a:xfrm>
      </p:grpSpPr>
      <p:sp>
        <p:nvSpPr>
          <p:cNvPr id="131" name="Google Shape;131;p11"/>
          <p:cNvSpPr txBox="1"/>
          <p:nvPr/>
        </p:nvSpPr>
        <p:spPr>
          <a:xfrm>
            <a:off x="1784985" y="476250"/>
            <a:ext cx="494366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2B3C5"/>
              </a:buClr>
              <a:buSzPts val="4000"/>
              <a:buFont typeface="Calibri"/>
              <a:buNone/>
            </a:pPr>
            <a:r>
              <a:rPr b="1" i="0" lang="en-AU" sz="4000" u="none">
                <a:solidFill>
                  <a:srgbClr val="02B3C5"/>
                </a:solidFill>
                <a:latin typeface="Calibri"/>
                <a:ea typeface="Calibri"/>
                <a:cs typeface="Calibri"/>
                <a:sym typeface="Calibri"/>
              </a:rPr>
              <a:t>Design / Methodology</a:t>
            </a:r>
            <a:endParaRPr/>
          </a:p>
        </p:txBody>
      </p:sp>
      <p:sp>
        <p:nvSpPr>
          <p:cNvPr id="132" name="Google Shape;132;p11"/>
          <p:cNvSpPr/>
          <p:nvPr/>
        </p:nvSpPr>
        <p:spPr>
          <a:xfrm>
            <a:off x="11043700" y="5809321"/>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3" name="Google Shape;133;p11"/>
          <p:cNvSpPr/>
          <p:nvPr/>
        </p:nvSpPr>
        <p:spPr>
          <a:xfrm>
            <a:off x="11674475" y="5564627"/>
            <a:ext cx="517525" cy="5175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4" name="Google Shape;134;p11"/>
          <p:cNvSpPr/>
          <p:nvPr/>
        </p:nvSpPr>
        <p:spPr>
          <a:xfrm>
            <a:off x="11109812" y="5311287"/>
            <a:ext cx="346075" cy="346075"/>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5" name="Google Shape;135;p11"/>
          <p:cNvSpPr/>
          <p:nvPr/>
        </p:nvSpPr>
        <p:spPr>
          <a:xfrm>
            <a:off x="10453516" y="5756497"/>
            <a:ext cx="601663"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6" name="Google Shape;136;p11"/>
          <p:cNvSpPr/>
          <p:nvPr/>
        </p:nvSpPr>
        <p:spPr>
          <a:xfrm>
            <a:off x="594360" y="326390"/>
            <a:ext cx="528638" cy="5286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7" name="Google Shape;137;p11"/>
          <p:cNvSpPr/>
          <p:nvPr/>
        </p:nvSpPr>
        <p:spPr>
          <a:xfrm>
            <a:off x="859473" y="997903"/>
            <a:ext cx="247650" cy="249238"/>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38" name="Google Shape;138;p11"/>
          <p:cNvSpPr/>
          <p:nvPr/>
        </p:nvSpPr>
        <p:spPr>
          <a:xfrm>
            <a:off x="368935" y="810578"/>
            <a:ext cx="187325" cy="18732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1946323" y="1247141"/>
            <a:ext cx="7887900" cy="5487300"/>
          </a:xfrm>
          <a:prstGeom prst="roundRect">
            <a:avLst>
              <a:gd fmla="val 0"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