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5"/>
  </p:notesMasterIdLst>
  <p:sldIdLst>
    <p:sldId id="256" r:id="rId2"/>
    <p:sldId id="257" r:id="rId3"/>
    <p:sldId id="324" r:id="rId4"/>
    <p:sldId id="258" r:id="rId5"/>
    <p:sldId id="259" r:id="rId6"/>
    <p:sldId id="260" r:id="rId7"/>
    <p:sldId id="326" r:id="rId8"/>
    <p:sldId id="325" r:id="rId9"/>
    <p:sldId id="262" r:id="rId10"/>
    <p:sldId id="263" r:id="rId11"/>
    <p:sldId id="264" r:id="rId12"/>
    <p:sldId id="265" r:id="rId13"/>
    <p:sldId id="266" r:id="rId14"/>
    <p:sldId id="267" r:id="rId15"/>
    <p:sldId id="303" r:id="rId16"/>
    <p:sldId id="268" r:id="rId17"/>
    <p:sldId id="269" r:id="rId18"/>
    <p:sldId id="270" r:id="rId19"/>
    <p:sldId id="271" r:id="rId20"/>
    <p:sldId id="272" r:id="rId21"/>
    <p:sldId id="273" r:id="rId22"/>
    <p:sldId id="274" r:id="rId23"/>
    <p:sldId id="311" r:id="rId24"/>
    <p:sldId id="312" r:id="rId25"/>
    <p:sldId id="315" r:id="rId26"/>
    <p:sldId id="316" r:id="rId27"/>
    <p:sldId id="317" r:id="rId28"/>
    <p:sldId id="318" r:id="rId29"/>
    <p:sldId id="319" r:id="rId30"/>
    <p:sldId id="320" r:id="rId31"/>
    <p:sldId id="321" r:id="rId32"/>
    <p:sldId id="322" r:id="rId33"/>
    <p:sldId id="275" r:id="rId34"/>
    <p:sldId id="276" r:id="rId35"/>
    <p:sldId id="277" r:id="rId36"/>
    <p:sldId id="278" r:id="rId37"/>
    <p:sldId id="279" r:id="rId38"/>
    <p:sldId id="280" r:id="rId39"/>
    <p:sldId id="281" r:id="rId40"/>
    <p:sldId id="288" r:id="rId41"/>
    <p:sldId id="289" r:id="rId42"/>
    <p:sldId id="290" r:id="rId43"/>
    <p:sldId id="293" r:id="rId44"/>
    <p:sldId id="305" r:id="rId45"/>
    <p:sldId id="306" r:id="rId46"/>
    <p:sldId id="307" r:id="rId47"/>
    <p:sldId id="308" r:id="rId48"/>
    <p:sldId id="298" r:id="rId49"/>
    <p:sldId id="299" r:id="rId50"/>
    <p:sldId id="300" r:id="rId51"/>
    <p:sldId id="323" r:id="rId52"/>
    <p:sldId id="301" r:id="rId53"/>
    <p:sldId id="302" r:id="rId54"/>
  </p:sldIdLst>
  <p:sldSz cx="9144000" cy="5143500" type="screen16x9"/>
  <p:notesSz cx="9144000" cy="5143500"/>
  <p:embeddedFontLst>
    <p:embeddedFont>
      <p:font typeface="Noto Sans Symbols" panose="020B0604020202020204" charset="0"/>
      <p:regular r:id="rId56"/>
      <p:bold r:id="rId57"/>
    </p:embeddedFont>
    <p:embeddedFont>
      <p:font typeface="Quattrocento Sans" panose="020B0502050000020003" pitchFamily="34" charset="0"/>
      <p:regular r:id="rId58"/>
      <p:bold r:id="rId59"/>
      <p:italic r:id="rId60"/>
      <p:boldItalic r:id="rId61"/>
    </p:embeddedFont>
    <p:embeddedFont>
      <p:font typeface="Trebuchet MS" panose="020B0603020202020204" pitchFamily="34"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6" roundtripDataSignature="AMtx7mgGWD1+6JGGhO0wbYdPRk4VyXGQK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703833-8D58-4B10-B686-DEB6AB48AD8F}">
  <a:tblStyle styleId="{3E703833-8D58-4B10-B686-DEB6AB48AD8F}" styleName="Table_0">
    <a:wholeTbl>
      <a:tcTxStyle b="off" i="off">
        <a:font>
          <a:latin typeface="Trebuchet MS"/>
          <a:ea typeface="Trebuchet MS"/>
          <a:cs typeface="Trebuchet MS"/>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8.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66" Type="http://customschemas.google.com/relationships/presentationmetadata" Target="metadata"/><Relationship Id="rId5" Type="http://schemas.openxmlformats.org/officeDocument/2006/relationships/slide" Target="slides/slide4.xml"/><Relationship Id="rId61" Type="http://schemas.openxmlformats.org/officeDocument/2006/relationships/font" Target="fonts/font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7.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1: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8: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9: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0: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10: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1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1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1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1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1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16: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7: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p1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8: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p1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9: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1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0: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20: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p2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p2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2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2" name="Google Shape;342;p2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0" name="Google Shape;350;p24: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2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7" name="Google Shape;357;p25: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2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4" name="Google Shape;364;p26: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3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1" name="Google Shape;421;p3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06267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3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9" name="Google Shape;429;p3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3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8" name="Google Shape;438;p3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38: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3" name="Google Shape;463;p3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38: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3" name="Google Shape;463;p3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82140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38: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3" name="Google Shape;463;p3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11201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38: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3" name="Google Shape;463;p3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0002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38: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3" name="Google Shape;463;p3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33114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4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8" name="Google Shape;488;p43: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19ac5e8d979_0_0: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4" name="Google Shape;494;g19ac5e8d979_0_0: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4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0" name="Google Shape;500;p4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4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6" name="Google Shape;506;p4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47: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2" name="Google Shape;512;p47: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4: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5: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2014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7: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7: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49"/>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2700"/>
              <a:buFont typeface="Trebuchet MS"/>
              <a:buNone/>
              <a:defRPr sz="27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9"/>
          <p:cNvSpPr txBox="1">
            <a:spLocks noGrp="1"/>
          </p:cNvSpPr>
          <p:nvPr>
            <p:ph type="body" idx="1"/>
          </p:nvPr>
        </p:nvSpPr>
        <p:spPr>
          <a:xfrm>
            <a:off x="508001" y="1620442"/>
            <a:ext cx="6447501" cy="2910580"/>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25" name="Google Shape;25;p49"/>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9"/>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9"/>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9"/>
        <p:cNvGrpSpPr/>
        <p:nvPr/>
      </p:nvGrpSpPr>
      <p:grpSpPr>
        <a:xfrm>
          <a:off x="0" y="0"/>
          <a:ext cx="0" cy="0"/>
          <a:chOff x="0" y="0"/>
          <a:chExt cx="0" cy="0"/>
        </a:xfrm>
      </p:grpSpPr>
      <p:sp>
        <p:nvSpPr>
          <p:cNvPr id="90" name="Google Shape;90;p58"/>
          <p:cNvSpPr txBox="1">
            <a:spLocks noGrp="1"/>
          </p:cNvSpPr>
          <p:nvPr>
            <p:ph type="title"/>
          </p:nvPr>
        </p:nvSpPr>
        <p:spPr>
          <a:xfrm>
            <a:off x="508001" y="3600450"/>
            <a:ext cx="64475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Font typeface="Trebuchet MS"/>
              <a:buNone/>
              <a:defRPr sz="1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58"/>
          <p:cNvSpPr>
            <a:spLocks noGrp="1"/>
          </p:cNvSpPr>
          <p:nvPr>
            <p:ph type="pic" idx="2"/>
          </p:nvPr>
        </p:nvSpPr>
        <p:spPr>
          <a:xfrm>
            <a:off x="508001" y="457200"/>
            <a:ext cx="6447501" cy="2884289"/>
          </a:xfrm>
          <a:prstGeom prst="rect">
            <a:avLst/>
          </a:prstGeom>
          <a:noFill/>
          <a:ln>
            <a:noFill/>
          </a:ln>
        </p:spPr>
      </p:sp>
      <p:sp>
        <p:nvSpPr>
          <p:cNvPr id="92" name="Google Shape;92;p58"/>
          <p:cNvSpPr txBox="1">
            <a:spLocks noGrp="1"/>
          </p:cNvSpPr>
          <p:nvPr>
            <p:ph type="body" idx="1"/>
          </p:nvPr>
        </p:nvSpPr>
        <p:spPr>
          <a:xfrm>
            <a:off x="508001" y="4025504"/>
            <a:ext cx="6447500" cy="505518"/>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720"/>
              <a:buNone/>
              <a:defRPr sz="900"/>
            </a:lvl1pPr>
            <a:lvl2pPr marL="914400" lvl="1" indent="-228600" algn="l">
              <a:spcBef>
                <a:spcPts val="750"/>
              </a:spcBef>
              <a:spcAft>
                <a:spcPts val="0"/>
              </a:spcAft>
              <a:buSzPts val="720"/>
              <a:buNone/>
              <a:defRPr sz="900"/>
            </a:lvl2pPr>
            <a:lvl3pPr marL="1371600" lvl="2" indent="-228600" algn="l">
              <a:spcBef>
                <a:spcPts val="750"/>
              </a:spcBef>
              <a:spcAft>
                <a:spcPts val="0"/>
              </a:spcAft>
              <a:buSzPts val="600"/>
              <a:buNone/>
              <a:defRPr sz="750"/>
            </a:lvl3pPr>
            <a:lvl4pPr marL="1828800" lvl="3" indent="-228600" algn="l">
              <a:spcBef>
                <a:spcPts val="750"/>
              </a:spcBef>
              <a:spcAft>
                <a:spcPts val="0"/>
              </a:spcAft>
              <a:buSzPts val="540"/>
              <a:buNone/>
              <a:defRPr sz="675"/>
            </a:lvl4pPr>
            <a:lvl5pPr marL="2286000" lvl="4" indent="-228600" algn="l">
              <a:spcBef>
                <a:spcPts val="750"/>
              </a:spcBef>
              <a:spcAft>
                <a:spcPts val="0"/>
              </a:spcAft>
              <a:buSzPts val="540"/>
              <a:buNone/>
              <a:defRPr sz="675"/>
            </a:lvl5pPr>
            <a:lvl6pPr marL="2743200" lvl="5" indent="-228600" algn="l">
              <a:spcBef>
                <a:spcPts val="750"/>
              </a:spcBef>
              <a:spcAft>
                <a:spcPts val="0"/>
              </a:spcAft>
              <a:buSzPts val="540"/>
              <a:buNone/>
              <a:defRPr sz="675"/>
            </a:lvl6pPr>
            <a:lvl7pPr marL="3200400" lvl="6" indent="-228600" algn="l">
              <a:spcBef>
                <a:spcPts val="750"/>
              </a:spcBef>
              <a:spcAft>
                <a:spcPts val="0"/>
              </a:spcAft>
              <a:buSzPts val="540"/>
              <a:buNone/>
              <a:defRPr sz="675"/>
            </a:lvl7pPr>
            <a:lvl8pPr marL="3657600" lvl="7" indent="-228600" algn="l">
              <a:spcBef>
                <a:spcPts val="750"/>
              </a:spcBef>
              <a:spcAft>
                <a:spcPts val="0"/>
              </a:spcAft>
              <a:buSzPts val="540"/>
              <a:buNone/>
              <a:defRPr sz="675"/>
            </a:lvl8pPr>
            <a:lvl9pPr marL="4114800" lvl="8" indent="-228600" algn="l">
              <a:spcBef>
                <a:spcPts val="750"/>
              </a:spcBef>
              <a:spcAft>
                <a:spcPts val="0"/>
              </a:spcAft>
              <a:buSzPts val="540"/>
              <a:buNone/>
              <a:defRPr sz="675"/>
            </a:lvl9pPr>
          </a:lstStyle>
          <a:p>
            <a:endParaRPr/>
          </a:p>
        </p:txBody>
      </p:sp>
      <p:sp>
        <p:nvSpPr>
          <p:cNvPr id="93" name="Google Shape;93;p58"/>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58"/>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58"/>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6"/>
        <p:cNvGrpSpPr/>
        <p:nvPr/>
      </p:nvGrpSpPr>
      <p:grpSpPr>
        <a:xfrm>
          <a:off x="0" y="0"/>
          <a:ext cx="0" cy="0"/>
          <a:chOff x="0" y="0"/>
          <a:chExt cx="0" cy="0"/>
        </a:xfrm>
      </p:grpSpPr>
      <p:sp>
        <p:nvSpPr>
          <p:cNvPr id="97" name="Google Shape;97;p59"/>
          <p:cNvSpPr txBox="1">
            <a:spLocks noGrp="1"/>
          </p:cNvSpPr>
          <p:nvPr>
            <p:ph type="title"/>
          </p:nvPr>
        </p:nvSpPr>
        <p:spPr>
          <a:xfrm>
            <a:off x="508001" y="457200"/>
            <a:ext cx="6447501" cy="25527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59"/>
          <p:cNvSpPr txBox="1">
            <a:spLocks noGrp="1"/>
          </p:cNvSpPr>
          <p:nvPr>
            <p:ph type="body" idx="1"/>
          </p:nvPr>
        </p:nvSpPr>
        <p:spPr>
          <a:xfrm>
            <a:off x="508001" y="3352800"/>
            <a:ext cx="6447501" cy="1178222"/>
          </a:xfrm>
          <a:prstGeom prst="rect">
            <a:avLst/>
          </a:prstGeom>
          <a:noFill/>
          <a:ln>
            <a:noFill/>
          </a:ln>
        </p:spPr>
        <p:txBody>
          <a:bodyPr spcFirstLastPara="1" wrap="square" lIns="91425" tIns="45700" rIns="91425" bIns="45700" anchor="ctr" anchorCtr="0">
            <a:normAutofit/>
          </a:bodyPr>
          <a:lstStyle>
            <a:lvl1pPr marL="457200" lvl="0" indent="-228600" algn="l">
              <a:spcBef>
                <a:spcPts val="750"/>
              </a:spcBef>
              <a:spcAft>
                <a:spcPts val="0"/>
              </a:spcAft>
              <a:buSzPts val="1080"/>
              <a:buNone/>
              <a:defRPr sz="1350">
                <a:solidFill>
                  <a:srgbClr val="3F3F3F"/>
                </a:solidFill>
              </a:defRPr>
            </a:lvl1pPr>
            <a:lvl2pPr marL="914400" lvl="1" indent="-228600" algn="l">
              <a:spcBef>
                <a:spcPts val="750"/>
              </a:spcBef>
              <a:spcAft>
                <a:spcPts val="0"/>
              </a:spcAft>
              <a:buSzPts val="1080"/>
              <a:buNone/>
              <a:defRPr sz="1350">
                <a:solidFill>
                  <a:srgbClr val="888888"/>
                </a:solidFill>
              </a:defRPr>
            </a:lvl2pPr>
            <a:lvl3pPr marL="1371600" lvl="2" indent="-228600" algn="l">
              <a:spcBef>
                <a:spcPts val="750"/>
              </a:spcBef>
              <a:spcAft>
                <a:spcPts val="0"/>
              </a:spcAft>
              <a:buSzPts val="960"/>
              <a:buNone/>
              <a:defRPr sz="1200">
                <a:solidFill>
                  <a:srgbClr val="888888"/>
                </a:solidFill>
              </a:defRPr>
            </a:lvl3pPr>
            <a:lvl4pPr marL="1828800" lvl="3" indent="-228600" algn="l">
              <a:spcBef>
                <a:spcPts val="750"/>
              </a:spcBef>
              <a:spcAft>
                <a:spcPts val="0"/>
              </a:spcAft>
              <a:buSzPts val="840"/>
              <a:buNone/>
              <a:defRPr sz="1050">
                <a:solidFill>
                  <a:srgbClr val="888888"/>
                </a:solidFill>
              </a:defRPr>
            </a:lvl4pPr>
            <a:lvl5pPr marL="2286000" lvl="4" indent="-228600" algn="l">
              <a:spcBef>
                <a:spcPts val="750"/>
              </a:spcBef>
              <a:spcAft>
                <a:spcPts val="0"/>
              </a:spcAft>
              <a:buSzPts val="840"/>
              <a:buNone/>
              <a:defRPr sz="1050">
                <a:solidFill>
                  <a:srgbClr val="888888"/>
                </a:solidFill>
              </a:defRPr>
            </a:lvl5pPr>
            <a:lvl6pPr marL="2743200" lvl="5" indent="-228600" algn="l">
              <a:spcBef>
                <a:spcPts val="750"/>
              </a:spcBef>
              <a:spcAft>
                <a:spcPts val="0"/>
              </a:spcAft>
              <a:buSzPts val="840"/>
              <a:buNone/>
              <a:defRPr sz="1050">
                <a:solidFill>
                  <a:srgbClr val="888888"/>
                </a:solidFill>
              </a:defRPr>
            </a:lvl6pPr>
            <a:lvl7pPr marL="3200400" lvl="6" indent="-228600" algn="l">
              <a:spcBef>
                <a:spcPts val="750"/>
              </a:spcBef>
              <a:spcAft>
                <a:spcPts val="0"/>
              </a:spcAft>
              <a:buSzPts val="840"/>
              <a:buNone/>
              <a:defRPr sz="1050">
                <a:solidFill>
                  <a:srgbClr val="888888"/>
                </a:solidFill>
              </a:defRPr>
            </a:lvl7pPr>
            <a:lvl8pPr marL="3657600" lvl="7" indent="-228600" algn="l">
              <a:spcBef>
                <a:spcPts val="750"/>
              </a:spcBef>
              <a:spcAft>
                <a:spcPts val="0"/>
              </a:spcAft>
              <a:buSzPts val="840"/>
              <a:buNone/>
              <a:defRPr sz="1050">
                <a:solidFill>
                  <a:srgbClr val="888888"/>
                </a:solidFill>
              </a:defRPr>
            </a:lvl8pPr>
            <a:lvl9pPr marL="4114800" lvl="8" indent="-228600" algn="l">
              <a:spcBef>
                <a:spcPts val="750"/>
              </a:spcBef>
              <a:spcAft>
                <a:spcPts val="0"/>
              </a:spcAft>
              <a:buSzPts val="840"/>
              <a:buNone/>
              <a:defRPr sz="1050">
                <a:solidFill>
                  <a:srgbClr val="888888"/>
                </a:solidFill>
              </a:defRPr>
            </a:lvl9pPr>
          </a:lstStyle>
          <a:p>
            <a:endParaRPr/>
          </a:p>
        </p:txBody>
      </p:sp>
      <p:sp>
        <p:nvSpPr>
          <p:cNvPr id="99" name="Google Shape;99;p59"/>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59"/>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59"/>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2"/>
        <p:cNvGrpSpPr/>
        <p:nvPr/>
      </p:nvGrpSpPr>
      <p:grpSpPr>
        <a:xfrm>
          <a:off x="0" y="0"/>
          <a:ext cx="0" cy="0"/>
          <a:chOff x="0" y="0"/>
          <a:chExt cx="0" cy="0"/>
        </a:xfrm>
      </p:grpSpPr>
      <p:sp>
        <p:nvSpPr>
          <p:cNvPr id="103" name="Google Shape;103;p60"/>
          <p:cNvSpPr txBox="1">
            <a:spLocks noGrp="1"/>
          </p:cNvSpPr>
          <p:nvPr>
            <p:ph type="title"/>
          </p:nvPr>
        </p:nvSpPr>
        <p:spPr>
          <a:xfrm>
            <a:off x="698500" y="457200"/>
            <a:ext cx="6070601" cy="2266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60"/>
          <p:cNvSpPr txBox="1">
            <a:spLocks noGrp="1"/>
          </p:cNvSpPr>
          <p:nvPr>
            <p:ph type="body" idx="1"/>
          </p:nvPr>
        </p:nvSpPr>
        <p:spPr>
          <a:xfrm>
            <a:off x="1024604" y="2724150"/>
            <a:ext cx="5418393" cy="285750"/>
          </a:xfrm>
          <a:prstGeom prst="rect">
            <a:avLst/>
          </a:prstGeom>
          <a:noFill/>
          <a:ln>
            <a:noFill/>
          </a:ln>
        </p:spPr>
        <p:txBody>
          <a:bodyPr spcFirstLastPara="1" wrap="square" lIns="91425" tIns="45700" rIns="91425" bIns="45700" anchor="ctr" anchorCtr="0">
            <a:noAutofit/>
          </a:bodyPr>
          <a:lstStyle>
            <a:lvl1pPr marL="457200" lvl="0" indent="-228600" algn="l">
              <a:spcBef>
                <a:spcPts val="750"/>
              </a:spcBef>
              <a:spcAft>
                <a:spcPts val="0"/>
              </a:spcAft>
              <a:buSzPts val="960"/>
              <a:buFont typeface="Trebuchet MS"/>
              <a:buNone/>
              <a:defRPr sz="1200">
                <a:solidFill>
                  <a:srgbClr val="7F7F7F"/>
                </a:solidFill>
              </a:defRPr>
            </a:lvl1pPr>
            <a:lvl2pPr marL="914400" lvl="1" indent="-228600" algn="l">
              <a:spcBef>
                <a:spcPts val="750"/>
              </a:spcBef>
              <a:spcAft>
                <a:spcPts val="0"/>
              </a:spcAft>
              <a:buSzPts val="960"/>
              <a:buFont typeface="Trebuchet MS"/>
              <a:buNone/>
              <a:defRPr/>
            </a:lvl2pPr>
            <a:lvl3pPr marL="1371600" lvl="2" indent="-228600" algn="l">
              <a:spcBef>
                <a:spcPts val="750"/>
              </a:spcBef>
              <a:spcAft>
                <a:spcPts val="0"/>
              </a:spcAft>
              <a:buSzPts val="840"/>
              <a:buFont typeface="Trebuchet MS"/>
              <a:buNone/>
              <a:defRPr/>
            </a:lvl3pPr>
            <a:lvl4pPr marL="1828800" lvl="3" indent="-228600" algn="l">
              <a:spcBef>
                <a:spcPts val="750"/>
              </a:spcBef>
              <a:spcAft>
                <a:spcPts val="0"/>
              </a:spcAft>
              <a:buSzPts val="720"/>
              <a:buFont typeface="Trebuchet MS"/>
              <a:buNone/>
              <a:defRPr/>
            </a:lvl4pPr>
            <a:lvl5pPr marL="2286000" lvl="4" indent="-228600" algn="l">
              <a:spcBef>
                <a:spcPts val="750"/>
              </a:spcBef>
              <a:spcAft>
                <a:spcPts val="0"/>
              </a:spcAft>
              <a:buSzPts val="720"/>
              <a:buFont typeface="Trebuchet MS"/>
              <a:buNone/>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105" name="Google Shape;105;p60"/>
          <p:cNvSpPr txBox="1">
            <a:spLocks noGrp="1"/>
          </p:cNvSpPr>
          <p:nvPr>
            <p:ph type="body" idx="2"/>
          </p:nvPr>
        </p:nvSpPr>
        <p:spPr>
          <a:xfrm>
            <a:off x="508001" y="3352800"/>
            <a:ext cx="6447501" cy="1178222"/>
          </a:xfrm>
          <a:prstGeom prst="rect">
            <a:avLst/>
          </a:prstGeom>
          <a:noFill/>
          <a:ln>
            <a:noFill/>
          </a:ln>
        </p:spPr>
        <p:txBody>
          <a:bodyPr spcFirstLastPara="1" wrap="square" lIns="91425" tIns="45700" rIns="91425" bIns="45700" anchor="ctr" anchorCtr="0">
            <a:normAutofit/>
          </a:bodyPr>
          <a:lstStyle>
            <a:lvl1pPr marL="457200" lvl="0" indent="-228600" algn="l">
              <a:spcBef>
                <a:spcPts val="750"/>
              </a:spcBef>
              <a:spcAft>
                <a:spcPts val="0"/>
              </a:spcAft>
              <a:buSzPts val="1080"/>
              <a:buNone/>
              <a:defRPr sz="1350">
                <a:solidFill>
                  <a:srgbClr val="3F3F3F"/>
                </a:solidFill>
              </a:defRPr>
            </a:lvl1pPr>
            <a:lvl2pPr marL="914400" lvl="1" indent="-228600" algn="l">
              <a:spcBef>
                <a:spcPts val="750"/>
              </a:spcBef>
              <a:spcAft>
                <a:spcPts val="0"/>
              </a:spcAft>
              <a:buSzPts val="1080"/>
              <a:buNone/>
              <a:defRPr sz="1350">
                <a:solidFill>
                  <a:srgbClr val="888888"/>
                </a:solidFill>
              </a:defRPr>
            </a:lvl2pPr>
            <a:lvl3pPr marL="1371600" lvl="2" indent="-228600" algn="l">
              <a:spcBef>
                <a:spcPts val="750"/>
              </a:spcBef>
              <a:spcAft>
                <a:spcPts val="0"/>
              </a:spcAft>
              <a:buSzPts val="960"/>
              <a:buNone/>
              <a:defRPr sz="1200">
                <a:solidFill>
                  <a:srgbClr val="888888"/>
                </a:solidFill>
              </a:defRPr>
            </a:lvl3pPr>
            <a:lvl4pPr marL="1828800" lvl="3" indent="-228600" algn="l">
              <a:spcBef>
                <a:spcPts val="750"/>
              </a:spcBef>
              <a:spcAft>
                <a:spcPts val="0"/>
              </a:spcAft>
              <a:buSzPts val="840"/>
              <a:buNone/>
              <a:defRPr sz="1050">
                <a:solidFill>
                  <a:srgbClr val="888888"/>
                </a:solidFill>
              </a:defRPr>
            </a:lvl4pPr>
            <a:lvl5pPr marL="2286000" lvl="4" indent="-228600" algn="l">
              <a:spcBef>
                <a:spcPts val="750"/>
              </a:spcBef>
              <a:spcAft>
                <a:spcPts val="0"/>
              </a:spcAft>
              <a:buSzPts val="840"/>
              <a:buNone/>
              <a:defRPr sz="1050">
                <a:solidFill>
                  <a:srgbClr val="888888"/>
                </a:solidFill>
              </a:defRPr>
            </a:lvl5pPr>
            <a:lvl6pPr marL="2743200" lvl="5" indent="-228600" algn="l">
              <a:spcBef>
                <a:spcPts val="750"/>
              </a:spcBef>
              <a:spcAft>
                <a:spcPts val="0"/>
              </a:spcAft>
              <a:buSzPts val="840"/>
              <a:buNone/>
              <a:defRPr sz="1050">
                <a:solidFill>
                  <a:srgbClr val="888888"/>
                </a:solidFill>
              </a:defRPr>
            </a:lvl6pPr>
            <a:lvl7pPr marL="3200400" lvl="6" indent="-228600" algn="l">
              <a:spcBef>
                <a:spcPts val="750"/>
              </a:spcBef>
              <a:spcAft>
                <a:spcPts val="0"/>
              </a:spcAft>
              <a:buSzPts val="840"/>
              <a:buNone/>
              <a:defRPr sz="1050">
                <a:solidFill>
                  <a:srgbClr val="888888"/>
                </a:solidFill>
              </a:defRPr>
            </a:lvl7pPr>
            <a:lvl8pPr marL="3657600" lvl="7" indent="-228600" algn="l">
              <a:spcBef>
                <a:spcPts val="750"/>
              </a:spcBef>
              <a:spcAft>
                <a:spcPts val="0"/>
              </a:spcAft>
              <a:buSzPts val="840"/>
              <a:buNone/>
              <a:defRPr sz="1050">
                <a:solidFill>
                  <a:srgbClr val="888888"/>
                </a:solidFill>
              </a:defRPr>
            </a:lvl8pPr>
            <a:lvl9pPr marL="4114800" lvl="8" indent="-228600" algn="l">
              <a:spcBef>
                <a:spcPts val="750"/>
              </a:spcBef>
              <a:spcAft>
                <a:spcPts val="0"/>
              </a:spcAft>
              <a:buSzPts val="840"/>
              <a:buNone/>
              <a:defRPr sz="1050">
                <a:solidFill>
                  <a:srgbClr val="888888"/>
                </a:solidFill>
              </a:defRPr>
            </a:lvl9pPr>
          </a:lstStyle>
          <a:p>
            <a:endParaRPr/>
          </a:p>
        </p:txBody>
      </p:sp>
      <p:sp>
        <p:nvSpPr>
          <p:cNvPr id="106" name="Google Shape;106;p60"/>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60"/>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60"/>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9" name="Google Shape;109;p60"/>
          <p:cNvSpPr txBox="1"/>
          <p:nvPr/>
        </p:nvSpPr>
        <p:spPr>
          <a:xfrm>
            <a:off x="406403" y="592784"/>
            <a:ext cx="457200" cy="438582"/>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6000">
                <a:solidFill>
                  <a:srgbClr val="BFE471"/>
                </a:solidFill>
                <a:latin typeface="Arial"/>
                <a:ea typeface="Arial"/>
                <a:cs typeface="Arial"/>
                <a:sym typeface="Arial"/>
              </a:rPr>
              <a:t>“</a:t>
            </a:r>
            <a:endParaRPr/>
          </a:p>
        </p:txBody>
      </p:sp>
      <p:sp>
        <p:nvSpPr>
          <p:cNvPr id="110" name="Google Shape;110;p60"/>
          <p:cNvSpPr txBox="1"/>
          <p:nvPr/>
        </p:nvSpPr>
        <p:spPr>
          <a:xfrm>
            <a:off x="6669758" y="2164917"/>
            <a:ext cx="457200" cy="438582"/>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6000">
                <a:solidFill>
                  <a:srgbClr val="BFE471"/>
                </a:solidFill>
                <a:latin typeface="Arial"/>
                <a:ea typeface="Arial"/>
                <a:cs typeface="Arial"/>
                <a:sym typeface="Arial"/>
              </a:rPr>
              <a:t>”</a:t>
            </a:r>
            <a:endParaRPr sz="1350">
              <a:solidFill>
                <a:srgbClr val="BFE47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11"/>
        <p:cNvGrpSpPr/>
        <p:nvPr/>
      </p:nvGrpSpPr>
      <p:grpSpPr>
        <a:xfrm>
          <a:off x="0" y="0"/>
          <a:ext cx="0" cy="0"/>
          <a:chOff x="0" y="0"/>
          <a:chExt cx="0" cy="0"/>
        </a:xfrm>
      </p:grpSpPr>
      <p:sp>
        <p:nvSpPr>
          <p:cNvPr id="112" name="Google Shape;112;p61"/>
          <p:cNvSpPr txBox="1">
            <a:spLocks noGrp="1"/>
          </p:cNvSpPr>
          <p:nvPr>
            <p:ph type="title"/>
          </p:nvPr>
        </p:nvSpPr>
        <p:spPr>
          <a:xfrm>
            <a:off x="508001" y="1448991"/>
            <a:ext cx="6447501" cy="194659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61"/>
          <p:cNvSpPr txBox="1">
            <a:spLocks noGrp="1"/>
          </p:cNvSpPr>
          <p:nvPr>
            <p:ph type="body" idx="1"/>
          </p:nvPr>
        </p:nvSpPr>
        <p:spPr>
          <a:xfrm>
            <a:off x="508001" y="3395586"/>
            <a:ext cx="6447501" cy="1135436"/>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1080"/>
              <a:buNone/>
              <a:defRPr sz="1350">
                <a:solidFill>
                  <a:srgbClr val="3F3F3F"/>
                </a:solidFill>
              </a:defRPr>
            </a:lvl1pPr>
            <a:lvl2pPr marL="914400" lvl="1" indent="-228600" algn="l">
              <a:spcBef>
                <a:spcPts val="750"/>
              </a:spcBef>
              <a:spcAft>
                <a:spcPts val="0"/>
              </a:spcAft>
              <a:buSzPts val="1080"/>
              <a:buNone/>
              <a:defRPr sz="1350">
                <a:solidFill>
                  <a:srgbClr val="888888"/>
                </a:solidFill>
              </a:defRPr>
            </a:lvl2pPr>
            <a:lvl3pPr marL="1371600" lvl="2" indent="-228600" algn="l">
              <a:spcBef>
                <a:spcPts val="750"/>
              </a:spcBef>
              <a:spcAft>
                <a:spcPts val="0"/>
              </a:spcAft>
              <a:buSzPts val="960"/>
              <a:buNone/>
              <a:defRPr sz="1200">
                <a:solidFill>
                  <a:srgbClr val="888888"/>
                </a:solidFill>
              </a:defRPr>
            </a:lvl3pPr>
            <a:lvl4pPr marL="1828800" lvl="3" indent="-228600" algn="l">
              <a:spcBef>
                <a:spcPts val="750"/>
              </a:spcBef>
              <a:spcAft>
                <a:spcPts val="0"/>
              </a:spcAft>
              <a:buSzPts val="840"/>
              <a:buNone/>
              <a:defRPr sz="1050">
                <a:solidFill>
                  <a:srgbClr val="888888"/>
                </a:solidFill>
              </a:defRPr>
            </a:lvl4pPr>
            <a:lvl5pPr marL="2286000" lvl="4" indent="-228600" algn="l">
              <a:spcBef>
                <a:spcPts val="750"/>
              </a:spcBef>
              <a:spcAft>
                <a:spcPts val="0"/>
              </a:spcAft>
              <a:buSzPts val="840"/>
              <a:buNone/>
              <a:defRPr sz="1050">
                <a:solidFill>
                  <a:srgbClr val="888888"/>
                </a:solidFill>
              </a:defRPr>
            </a:lvl5pPr>
            <a:lvl6pPr marL="2743200" lvl="5" indent="-228600" algn="l">
              <a:spcBef>
                <a:spcPts val="750"/>
              </a:spcBef>
              <a:spcAft>
                <a:spcPts val="0"/>
              </a:spcAft>
              <a:buSzPts val="840"/>
              <a:buNone/>
              <a:defRPr sz="1050">
                <a:solidFill>
                  <a:srgbClr val="888888"/>
                </a:solidFill>
              </a:defRPr>
            </a:lvl6pPr>
            <a:lvl7pPr marL="3200400" lvl="6" indent="-228600" algn="l">
              <a:spcBef>
                <a:spcPts val="750"/>
              </a:spcBef>
              <a:spcAft>
                <a:spcPts val="0"/>
              </a:spcAft>
              <a:buSzPts val="840"/>
              <a:buNone/>
              <a:defRPr sz="1050">
                <a:solidFill>
                  <a:srgbClr val="888888"/>
                </a:solidFill>
              </a:defRPr>
            </a:lvl7pPr>
            <a:lvl8pPr marL="3657600" lvl="7" indent="-228600" algn="l">
              <a:spcBef>
                <a:spcPts val="750"/>
              </a:spcBef>
              <a:spcAft>
                <a:spcPts val="0"/>
              </a:spcAft>
              <a:buSzPts val="840"/>
              <a:buNone/>
              <a:defRPr sz="1050">
                <a:solidFill>
                  <a:srgbClr val="888888"/>
                </a:solidFill>
              </a:defRPr>
            </a:lvl8pPr>
            <a:lvl9pPr marL="4114800" lvl="8" indent="-228600" algn="l">
              <a:spcBef>
                <a:spcPts val="750"/>
              </a:spcBef>
              <a:spcAft>
                <a:spcPts val="0"/>
              </a:spcAft>
              <a:buSzPts val="840"/>
              <a:buNone/>
              <a:defRPr sz="1050">
                <a:solidFill>
                  <a:srgbClr val="888888"/>
                </a:solidFill>
              </a:defRPr>
            </a:lvl9pPr>
          </a:lstStyle>
          <a:p>
            <a:endParaRPr/>
          </a:p>
        </p:txBody>
      </p:sp>
      <p:sp>
        <p:nvSpPr>
          <p:cNvPr id="114" name="Google Shape;114;p61"/>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61"/>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61"/>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7"/>
        <p:cNvGrpSpPr/>
        <p:nvPr/>
      </p:nvGrpSpPr>
      <p:grpSpPr>
        <a:xfrm>
          <a:off x="0" y="0"/>
          <a:ext cx="0" cy="0"/>
          <a:chOff x="0" y="0"/>
          <a:chExt cx="0" cy="0"/>
        </a:xfrm>
      </p:grpSpPr>
      <p:sp>
        <p:nvSpPr>
          <p:cNvPr id="118" name="Google Shape;118;p62"/>
          <p:cNvSpPr txBox="1">
            <a:spLocks noGrp="1"/>
          </p:cNvSpPr>
          <p:nvPr>
            <p:ph type="title"/>
          </p:nvPr>
        </p:nvSpPr>
        <p:spPr>
          <a:xfrm>
            <a:off x="698500" y="457200"/>
            <a:ext cx="6070601" cy="2266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62"/>
          <p:cNvSpPr txBox="1">
            <a:spLocks noGrp="1"/>
          </p:cNvSpPr>
          <p:nvPr>
            <p:ph type="body" idx="1"/>
          </p:nvPr>
        </p:nvSpPr>
        <p:spPr>
          <a:xfrm>
            <a:off x="507999" y="3009900"/>
            <a:ext cx="6447502" cy="385686"/>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440"/>
              <a:buFont typeface="Trebuchet MS"/>
              <a:buNone/>
              <a:defRPr sz="1800">
                <a:solidFill>
                  <a:srgbClr val="3F3F3F"/>
                </a:solidFill>
              </a:defRPr>
            </a:lvl1pPr>
            <a:lvl2pPr marL="914400" lvl="1" indent="-228600" algn="l">
              <a:spcBef>
                <a:spcPts val="750"/>
              </a:spcBef>
              <a:spcAft>
                <a:spcPts val="0"/>
              </a:spcAft>
              <a:buSzPts val="960"/>
              <a:buFont typeface="Trebuchet MS"/>
              <a:buNone/>
              <a:defRPr/>
            </a:lvl2pPr>
            <a:lvl3pPr marL="1371600" lvl="2" indent="-228600" algn="l">
              <a:spcBef>
                <a:spcPts val="750"/>
              </a:spcBef>
              <a:spcAft>
                <a:spcPts val="0"/>
              </a:spcAft>
              <a:buSzPts val="840"/>
              <a:buFont typeface="Trebuchet MS"/>
              <a:buNone/>
              <a:defRPr/>
            </a:lvl3pPr>
            <a:lvl4pPr marL="1828800" lvl="3" indent="-228600" algn="l">
              <a:spcBef>
                <a:spcPts val="750"/>
              </a:spcBef>
              <a:spcAft>
                <a:spcPts val="0"/>
              </a:spcAft>
              <a:buSzPts val="720"/>
              <a:buFont typeface="Trebuchet MS"/>
              <a:buNone/>
              <a:defRPr/>
            </a:lvl4pPr>
            <a:lvl5pPr marL="2286000" lvl="4" indent="-228600" algn="l">
              <a:spcBef>
                <a:spcPts val="750"/>
              </a:spcBef>
              <a:spcAft>
                <a:spcPts val="0"/>
              </a:spcAft>
              <a:buSzPts val="720"/>
              <a:buFont typeface="Trebuchet MS"/>
              <a:buNone/>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120" name="Google Shape;120;p62"/>
          <p:cNvSpPr txBox="1">
            <a:spLocks noGrp="1"/>
          </p:cNvSpPr>
          <p:nvPr>
            <p:ph type="body" idx="2"/>
          </p:nvPr>
        </p:nvSpPr>
        <p:spPr>
          <a:xfrm>
            <a:off x="508001" y="3395586"/>
            <a:ext cx="6447501" cy="1135436"/>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1080"/>
              <a:buNone/>
              <a:defRPr sz="1350">
                <a:solidFill>
                  <a:srgbClr val="7F7F7F"/>
                </a:solidFill>
              </a:defRPr>
            </a:lvl1pPr>
            <a:lvl2pPr marL="914400" lvl="1" indent="-228600" algn="l">
              <a:spcBef>
                <a:spcPts val="750"/>
              </a:spcBef>
              <a:spcAft>
                <a:spcPts val="0"/>
              </a:spcAft>
              <a:buSzPts val="1080"/>
              <a:buNone/>
              <a:defRPr sz="1350">
                <a:solidFill>
                  <a:srgbClr val="888888"/>
                </a:solidFill>
              </a:defRPr>
            </a:lvl2pPr>
            <a:lvl3pPr marL="1371600" lvl="2" indent="-228600" algn="l">
              <a:spcBef>
                <a:spcPts val="750"/>
              </a:spcBef>
              <a:spcAft>
                <a:spcPts val="0"/>
              </a:spcAft>
              <a:buSzPts val="960"/>
              <a:buNone/>
              <a:defRPr sz="1200">
                <a:solidFill>
                  <a:srgbClr val="888888"/>
                </a:solidFill>
              </a:defRPr>
            </a:lvl3pPr>
            <a:lvl4pPr marL="1828800" lvl="3" indent="-228600" algn="l">
              <a:spcBef>
                <a:spcPts val="750"/>
              </a:spcBef>
              <a:spcAft>
                <a:spcPts val="0"/>
              </a:spcAft>
              <a:buSzPts val="840"/>
              <a:buNone/>
              <a:defRPr sz="1050">
                <a:solidFill>
                  <a:srgbClr val="888888"/>
                </a:solidFill>
              </a:defRPr>
            </a:lvl4pPr>
            <a:lvl5pPr marL="2286000" lvl="4" indent="-228600" algn="l">
              <a:spcBef>
                <a:spcPts val="750"/>
              </a:spcBef>
              <a:spcAft>
                <a:spcPts val="0"/>
              </a:spcAft>
              <a:buSzPts val="840"/>
              <a:buNone/>
              <a:defRPr sz="1050">
                <a:solidFill>
                  <a:srgbClr val="888888"/>
                </a:solidFill>
              </a:defRPr>
            </a:lvl5pPr>
            <a:lvl6pPr marL="2743200" lvl="5" indent="-228600" algn="l">
              <a:spcBef>
                <a:spcPts val="750"/>
              </a:spcBef>
              <a:spcAft>
                <a:spcPts val="0"/>
              </a:spcAft>
              <a:buSzPts val="840"/>
              <a:buNone/>
              <a:defRPr sz="1050">
                <a:solidFill>
                  <a:srgbClr val="888888"/>
                </a:solidFill>
              </a:defRPr>
            </a:lvl6pPr>
            <a:lvl7pPr marL="3200400" lvl="6" indent="-228600" algn="l">
              <a:spcBef>
                <a:spcPts val="750"/>
              </a:spcBef>
              <a:spcAft>
                <a:spcPts val="0"/>
              </a:spcAft>
              <a:buSzPts val="840"/>
              <a:buNone/>
              <a:defRPr sz="1050">
                <a:solidFill>
                  <a:srgbClr val="888888"/>
                </a:solidFill>
              </a:defRPr>
            </a:lvl7pPr>
            <a:lvl8pPr marL="3657600" lvl="7" indent="-228600" algn="l">
              <a:spcBef>
                <a:spcPts val="750"/>
              </a:spcBef>
              <a:spcAft>
                <a:spcPts val="0"/>
              </a:spcAft>
              <a:buSzPts val="840"/>
              <a:buNone/>
              <a:defRPr sz="1050">
                <a:solidFill>
                  <a:srgbClr val="888888"/>
                </a:solidFill>
              </a:defRPr>
            </a:lvl8pPr>
            <a:lvl9pPr marL="4114800" lvl="8" indent="-228600" algn="l">
              <a:spcBef>
                <a:spcPts val="750"/>
              </a:spcBef>
              <a:spcAft>
                <a:spcPts val="0"/>
              </a:spcAft>
              <a:buSzPts val="840"/>
              <a:buNone/>
              <a:defRPr sz="1050">
                <a:solidFill>
                  <a:srgbClr val="888888"/>
                </a:solidFill>
              </a:defRPr>
            </a:lvl9pPr>
          </a:lstStyle>
          <a:p>
            <a:endParaRPr/>
          </a:p>
        </p:txBody>
      </p:sp>
      <p:sp>
        <p:nvSpPr>
          <p:cNvPr id="121" name="Google Shape;121;p62"/>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62"/>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62"/>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4" name="Google Shape;124;p62"/>
          <p:cNvSpPr txBox="1"/>
          <p:nvPr/>
        </p:nvSpPr>
        <p:spPr>
          <a:xfrm>
            <a:off x="406403" y="592784"/>
            <a:ext cx="457200" cy="438582"/>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6000">
                <a:solidFill>
                  <a:srgbClr val="BFE471"/>
                </a:solidFill>
                <a:latin typeface="Arial"/>
                <a:ea typeface="Arial"/>
                <a:cs typeface="Arial"/>
                <a:sym typeface="Arial"/>
              </a:rPr>
              <a:t>“</a:t>
            </a:r>
            <a:endParaRPr/>
          </a:p>
        </p:txBody>
      </p:sp>
      <p:sp>
        <p:nvSpPr>
          <p:cNvPr id="125" name="Google Shape;125;p62"/>
          <p:cNvSpPr txBox="1"/>
          <p:nvPr/>
        </p:nvSpPr>
        <p:spPr>
          <a:xfrm>
            <a:off x="6669758" y="2164917"/>
            <a:ext cx="457200" cy="438582"/>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6000">
                <a:solidFill>
                  <a:srgbClr val="BFE471"/>
                </a:solidFill>
                <a:latin typeface="Arial"/>
                <a:ea typeface="Arial"/>
                <a:cs typeface="Arial"/>
                <a:sym typeface="Arial"/>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6"/>
        <p:cNvGrpSpPr/>
        <p:nvPr/>
      </p:nvGrpSpPr>
      <p:grpSpPr>
        <a:xfrm>
          <a:off x="0" y="0"/>
          <a:ext cx="0" cy="0"/>
          <a:chOff x="0" y="0"/>
          <a:chExt cx="0" cy="0"/>
        </a:xfrm>
      </p:grpSpPr>
      <p:sp>
        <p:nvSpPr>
          <p:cNvPr id="127" name="Google Shape;127;p63"/>
          <p:cNvSpPr txBox="1">
            <a:spLocks noGrp="1"/>
          </p:cNvSpPr>
          <p:nvPr>
            <p:ph type="title"/>
          </p:nvPr>
        </p:nvSpPr>
        <p:spPr>
          <a:xfrm>
            <a:off x="514350" y="457200"/>
            <a:ext cx="6441152" cy="2266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63"/>
          <p:cNvSpPr txBox="1">
            <a:spLocks noGrp="1"/>
          </p:cNvSpPr>
          <p:nvPr>
            <p:ph type="body" idx="1"/>
          </p:nvPr>
        </p:nvSpPr>
        <p:spPr>
          <a:xfrm>
            <a:off x="507999" y="3009900"/>
            <a:ext cx="6447502" cy="385686"/>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440"/>
              <a:buFont typeface="Trebuchet MS"/>
              <a:buNone/>
              <a:defRPr sz="1800">
                <a:solidFill>
                  <a:schemeClr val="accent1"/>
                </a:solidFill>
              </a:defRPr>
            </a:lvl1pPr>
            <a:lvl2pPr marL="914400" lvl="1" indent="-228600" algn="l">
              <a:spcBef>
                <a:spcPts val="750"/>
              </a:spcBef>
              <a:spcAft>
                <a:spcPts val="0"/>
              </a:spcAft>
              <a:buSzPts val="960"/>
              <a:buFont typeface="Trebuchet MS"/>
              <a:buNone/>
              <a:defRPr/>
            </a:lvl2pPr>
            <a:lvl3pPr marL="1371600" lvl="2" indent="-228600" algn="l">
              <a:spcBef>
                <a:spcPts val="750"/>
              </a:spcBef>
              <a:spcAft>
                <a:spcPts val="0"/>
              </a:spcAft>
              <a:buSzPts val="840"/>
              <a:buFont typeface="Trebuchet MS"/>
              <a:buNone/>
              <a:defRPr/>
            </a:lvl3pPr>
            <a:lvl4pPr marL="1828800" lvl="3" indent="-228600" algn="l">
              <a:spcBef>
                <a:spcPts val="750"/>
              </a:spcBef>
              <a:spcAft>
                <a:spcPts val="0"/>
              </a:spcAft>
              <a:buSzPts val="720"/>
              <a:buFont typeface="Trebuchet MS"/>
              <a:buNone/>
              <a:defRPr/>
            </a:lvl4pPr>
            <a:lvl5pPr marL="2286000" lvl="4" indent="-228600" algn="l">
              <a:spcBef>
                <a:spcPts val="750"/>
              </a:spcBef>
              <a:spcAft>
                <a:spcPts val="0"/>
              </a:spcAft>
              <a:buSzPts val="720"/>
              <a:buFont typeface="Trebuchet MS"/>
              <a:buNone/>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129" name="Google Shape;129;p63"/>
          <p:cNvSpPr txBox="1">
            <a:spLocks noGrp="1"/>
          </p:cNvSpPr>
          <p:nvPr>
            <p:ph type="body" idx="2"/>
          </p:nvPr>
        </p:nvSpPr>
        <p:spPr>
          <a:xfrm>
            <a:off x="508001" y="3395586"/>
            <a:ext cx="6447501" cy="1135436"/>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1080"/>
              <a:buNone/>
              <a:defRPr sz="1350">
                <a:solidFill>
                  <a:srgbClr val="7F7F7F"/>
                </a:solidFill>
              </a:defRPr>
            </a:lvl1pPr>
            <a:lvl2pPr marL="914400" lvl="1" indent="-228600" algn="l">
              <a:spcBef>
                <a:spcPts val="750"/>
              </a:spcBef>
              <a:spcAft>
                <a:spcPts val="0"/>
              </a:spcAft>
              <a:buSzPts val="1080"/>
              <a:buNone/>
              <a:defRPr sz="1350">
                <a:solidFill>
                  <a:srgbClr val="888888"/>
                </a:solidFill>
              </a:defRPr>
            </a:lvl2pPr>
            <a:lvl3pPr marL="1371600" lvl="2" indent="-228600" algn="l">
              <a:spcBef>
                <a:spcPts val="750"/>
              </a:spcBef>
              <a:spcAft>
                <a:spcPts val="0"/>
              </a:spcAft>
              <a:buSzPts val="960"/>
              <a:buNone/>
              <a:defRPr sz="1200">
                <a:solidFill>
                  <a:srgbClr val="888888"/>
                </a:solidFill>
              </a:defRPr>
            </a:lvl3pPr>
            <a:lvl4pPr marL="1828800" lvl="3" indent="-228600" algn="l">
              <a:spcBef>
                <a:spcPts val="750"/>
              </a:spcBef>
              <a:spcAft>
                <a:spcPts val="0"/>
              </a:spcAft>
              <a:buSzPts val="840"/>
              <a:buNone/>
              <a:defRPr sz="1050">
                <a:solidFill>
                  <a:srgbClr val="888888"/>
                </a:solidFill>
              </a:defRPr>
            </a:lvl4pPr>
            <a:lvl5pPr marL="2286000" lvl="4" indent="-228600" algn="l">
              <a:spcBef>
                <a:spcPts val="750"/>
              </a:spcBef>
              <a:spcAft>
                <a:spcPts val="0"/>
              </a:spcAft>
              <a:buSzPts val="840"/>
              <a:buNone/>
              <a:defRPr sz="1050">
                <a:solidFill>
                  <a:srgbClr val="888888"/>
                </a:solidFill>
              </a:defRPr>
            </a:lvl5pPr>
            <a:lvl6pPr marL="2743200" lvl="5" indent="-228600" algn="l">
              <a:spcBef>
                <a:spcPts val="750"/>
              </a:spcBef>
              <a:spcAft>
                <a:spcPts val="0"/>
              </a:spcAft>
              <a:buSzPts val="840"/>
              <a:buNone/>
              <a:defRPr sz="1050">
                <a:solidFill>
                  <a:srgbClr val="888888"/>
                </a:solidFill>
              </a:defRPr>
            </a:lvl6pPr>
            <a:lvl7pPr marL="3200400" lvl="6" indent="-228600" algn="l">
              <a:spcBef>
                <a:spcPts val="750"/>
              </a:spcBef>
              <a:spcAft>
                <a:spcPts val="0"/>
              </a:spcAft>
              <a:buSzPts val="840"/>
              <a:buNone/>
              <a:defRPr sz="1050">
                <a:solidFill>
                  <a:srgbClr val="888888"/>
                </a:solidFill>
              </a:defRPr>
            </a:lvl7pPr>
            <a:lvl8pPr marL="3657600" lvl="7" indent="-228600" algn="l">
              <a:spcBef>
                <a:spcPts val="750"/>
              </a:spcBef>
              <a:spcAft>
                <a:spcPts val="0"/>
              </a:spcAft>
              <a:buSzPts val="840"/>
              <a:buNone/>
              <a:defRPr sz="1050">
                <a:solidFill>
                  <a:srgbClr val="888888"/>
                </a:solidFill>
              </a:defRPr>
            </a:lvl8pPr>
            <a:lvl9pPr marL="4114800" lvl="8" indent="-228600" algn="l">
              <a:spcBef>
                <a:spcPts val="750"/>
              </a:spcBef>
              <a:spcAft>
                <a:spcPts val="0"/>
              </a:spcAft>
              <a:buSzPts val="840"/>
              <a:buNone/>
              <a:defRPr sz="1050">
                <a:solidFill>
                  <a:srgbClr val="888888"/>
                </a:solidFill>
              </a:defRPr>
            </a:lvl9pPr>
          </a:lstStyle>
          <a:p>
            <a:endParaRPr/>
          </a:p>
        </p:txBody>
      </p:sp>
      <p:sp>
        <p:nvSpPr>
          <p:cNvPr id="130" name="Google Shape;130;p63"/>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63"/>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63"/>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3"/>
        <p:cNvGrpSpPr/>
        <p:nvPr/>
      </p:nvGrpSpPr>
      <p:grpSpPr>
        <a:xfrm>
          <a:off x="0" y="0"/>
          <a:ext cx="0" cy="0"/>
          <a:chOff x="0" y="0"/>
          <a:chExt cx="0" cy="0"/>
        </a:xfrm>
      </p:grpSpPr>
      <p:sp>
        <p:nvSpPr>
          <p:cNvPr id="134" name="Google Shape;134;p64"/>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64"/>
          <p:cNvSpPr txBox="1">
            <a:spLocks noGrp="1"/>
          </p:cNvSpPr>
          <p:nvPr>
            <p:ph type="body" idx="1"/>
          </p:nvPr>
        </p:nvSpPr>
        <p:spPr>
          <a:xfrm rot="5400000">
            <a:off x="2276462" y="-148019"/>
            <a:ext cx="2910580" cy="6447501"/>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136" name="Google Shape;136;p64"/>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64"/>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64"/>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9"/>
        <p:cNvGrpSpPr/>
        <p:nvPr/>
      </p:nvGrpSpPr>
      <p:grpSpPr>
        <a:xfrm>
          <a:off x="0" y="0"/>
          <a:ext cx="0" cy="0"/>
          <a:chOff x="0" y="0"/>
          <a:chExt cx="0" cy="0"/>
        </a:xfrm>
      </p:grpSpPr>
      <p:sp>
        <p:nvSpPr>
          <p:cNvPr id="140" name="Google Shape;140;p65"/>
          <p:cNvSpPr txBox="1">
            <a:spLocks noGrp="1"/>
          </p:cNvSpPr>
          <p:nvPr>
            <p:ph type="title"/>
          </p:nvPr>
        </p:nvSpPr>
        <p:spPr>
          <a:xfrm rot="5400000">
            <a:off x="4495739" y="1937216"/>
            <a:ext cx="3938588" cy="97855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65"/>
          <p:cNvSpPr txBox="1">
            <a:spLocks noGrp="1"/>
          </p:cNvSpPr>
          <p:nvPr>
            <p:ph type="body" idx="1"/>
          </p:nvPr>
        </p:nvSpPr>
        <p:spPr>
          <a:xfrm rot="5400000">
            <a:off x="1186264" y="-221062"/>
            <a:ext cx="3938588" cy="5295113"/>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142" name="Google Shape;142;p65"/>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65"/>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65"/>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50"/>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0"/>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0"/>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32"/>
        <p:cNvGrpSpPr/>
        <p:nvPr/>
      </p:nvGrpSpPr>
      <p:grpSpPr>
        <a:xfrm>
          <a:off x="0" y="0"/>
          <a:ext cx="0" cy="0"/>
          <a:chOff x="0" y="0"/>
          <a:chExt cx="0" cy="0"/>
        </a:xfrm>
      </p:grpSpPr>
      <p:sp>
        <p:nvSpPr>
          <p:cNvPr id="33" name="Google Shape;33;p51"/>
          <p:cNvSpPr txBox="1">
            <a:spLocks noGrp="1"/>
          </p:cNvSpPr>
          <p:nvPr>
            <p:ph type="ctrTitle"/>
          </p:nvPr>
        </p:nvSpPr>
        <p:spPr>
          <a:xfrm>
            <a:off x="586841" y="507872"/>
            <a:ext cx="7970316" cy="376555"/>
          </a:xfrm>
          <a:prstGeom prst="rect">
            <a:avLst/>
          </a:prstGeom>
          <a:noFill/>
          <a:ln>
            <a:noFill/>
          </a:ln>
        </p:spPr>
        <p:txBody>
          <a:bodyPr spcFirstLastPara="1" wrap="square" lIns="0" tIns="0" rIns="0" bIns="0" anchor="t" anchorCtr="0">
            <a:spAutoFit/>
          </a:bodyPr>
          <a:lstStyle>
            <a:lvl1pPr lvl="0" algn="l">
              <a:spcBef>
                <a:spcPts val="0"/>
              </a:spcBef>
              <a:spcAft>
                <a:spcPts val="0"/>
              </a:spcAft>
              <a:buClr>
                <a:schemeClr val="dk1"/>
              </a:buClr>
              <a:buSzPts val="2700"/>
              <a:buFont typeface="Trebuchet MS"/>
              <a:buNone/>
              <a:defRPr b="0" i="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1"/>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spcBef>
                <a:spcPts val="750"/>
              </a:spcBef>
              <a:spcAft>
                <a:spcPts val="0"/>
              </a:spcAft>
              <a:buSzPts val="1080"/>
              <a:buChar char="►"/>
              <a:defRPr/>
            </a:lvl1pPr>
            <a:lvl2pPr lvl="1" algn="l">
              <a:spcBef>
                <a:spcPts val="750"/>
              </a:spcBef>
              <a:spcAft>
                <a:spcPts val="0"/>
              </a:spcAft>
              <a:buSzPts val="1440"/>
              <a:buChar char="►"/>
              <a:defRPr/>
            </a:lvl2pPr>
            <a:lvl3pPr lvl="2" algn="l">
              <a:spcBef>
                <a:spcPts val="750"/>
              </a:spcBef>
              <a:spcAft>
                <a:spcPts val="0"/>
              </a:spcAft>
              <a:buSzPts val="1440"/>
              <a:buChar char="►"/>
              <a:defRPr/>
            </a:lvl3pPr>
            <a:lvl4pPr lvl="3" algn="l">
              <a:spcBef>
                <a:spcPts val="750"/>
              </a:spcBef>
              <a:spcAft>
                <a:spcPts val="0"/>
              </a:spcAft>
              <a:buSzPts val="1440"/>
              <a:buChar char="►"/>
              <a:defRPr/>
            </a:lvl4pPr>
            <a:lvl5pPr lvl="4" algn="l">
              <a:spcBef>
                <a:spcPts val="750"/>
              </a:spcBef>
              <a:spcAft>
                <a:spcPts val="0"/>
              </a:spcAft>
              <a:buSzPts val="1440"/>
              <a:buChar char="►"/>
              <a:defRPr/>
            </a:lvl5pPr>
            <a:lvl6pPr lvl="5" algn="l">
              <a:spcBef>
                <a:spcPts val="750"/>
              </a:spcBef>
              <a:spcAft>
                <a:spcPts val="0"/>
              </a:spcAft>
              <a:buSzPts val="1440"/>
              <a:buChar char="►"/>
              <a:defRPr/>
            </a:lvl6pPr>
            <a:lvl7pPr lvl="6" algn="l">
              <a:spcBef>
                <a:spcPts val="750"/>
              </a:spcBef>
              <a:spcAft>
                <a:spcPts val="0"/>
              </a:spcAft>
              <a:buSzPts val="1440"/>
              <a:buChar char="►"/>
              <a:defRPr/>
            </a:lvl7pPr>
            <a:lvl8pPr lvl="7" algn="l">
              <a:spcBef>
                <a:spcPts val="750"/>
              </a:spcBef>
              <a:spcAft>
                <a:spcPts val="0"/>
              </a:spcAft>
              <a:buSzPts val="1440"/>
              <a:buChar char="►"/>
              <a:defRPr/>
            </a:lvl8pPr>
            <a:lvl9pPr lvl="8" algn="l">
              <a:spcBef>
                <a:spcPts val="750"/>
              </a:spcBef>
              <a:spcAft>
                <a:spcPts val="0"/>
              </a:spcAft>
              <a:buSzPts val="1440"/>
              <a:buChar char="►"/>
              <a:defRPr/>
            </a:lvl9pPr>
          </a:lstStyle>
          <a:p>
            <a:endParaRPr/>
          </a:p>
        </p:txBody>
      </p:sp>
      <p:sp>
        <p:nvSpPr>
          <p:cNvPr id="35" name="Google Shape;35;p51"/>
          <p:cNvSpPr txBox="1">
            <a:spLocks noGrp="1"/>
          </p:cNvSpPr>
          <p:nvPr>
            <p:ph type="ftr" idx="11"/>
          </p:nvPr>
        </p:nvSpPr>
        <p:spPr>
          <a:xfrm>
            <a:off x="508001" y="4531022"/>
            <a:ext cx="4723209" cy="273844"/>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1"/>
          <p:cNvSpPr txBox="1">
            <a:spLocks noGrp="1"/>
          </p:cNvSpPr>
          <p:nvPr>
            <p:ph type="dt" idx="10"/>
          </p:nvPr>
        </p:nvSpPr>
        <p:spPr>
          <a:xfrm>
            <a:off x="5403850" y="4531022"/>
            <a:ext cx="683954" cy="27384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1"/>
          <p:cNvSpPr txBox="1">
            <a:spLocks noGrp="1"/>
          </p:cNvSpPr>
          <p:nvPr>
            <p:ph type="sldNum" idx="12"/>
          </p:nvPr>
        </p:nvSpPr>
        <p:spPr>
          <a:xfrm>
            <a:off x="6442998" y="4531022"/>
            <a:ext cx="512504" cy="273844"/>
          </a:xfrm>
          <a:prstGeom prst="rect">
            <a:avLst/>
          </a:prstGeom>
          <a:noFill/>
          <a:ln>
            <a:noFill/>
          </a:ln>
        </p:spPr>
        <p:txBody>
          <a:bodyPr spcFirstLastPara="1" wrap="square" lIns="0" tIns="0" rIns="0" bIns="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675">
              <a:latin typeface="Trebuchet MS"/>
              <a:ea typeface="Trebuchet MS"/>
              <a:cs typeface="Trebuchet MS"/>
              <a:sym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52"/>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2"/>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2"/>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2"/>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43"/>
        <p:cNvGrpSpPr/>
        <p:nvPr/>
      </p:nvGrpSpPr>
      <p:grpSpPr>
        <a:xfrm>
          <a:off x="0" y="0"/>
          <a:ext cx="0" cy="0"/>
          <a:chOff x="0" y="0"/>
          <a:chExt cx="0" cy="0"/>
        </a:xfrm>
      </p:grpSpPr>
      <p:grpSp>
        <p:nvGrpSpPr>
          <p:cNvPr id="44" name="Google Shape;44;p53"/>
          <p:cNvGrpSpPr/>
          <p:nvPr/>
        </p:nvGrpSpPr>
        <p:grpSpPr>
          <a:xfrm>
            <a:off x="0" y="-6350"/>
            <a:ext cx="9144000" cy="5149850"/>
            <a:chOff x="0" y="-8467"/>
            <a:chExt cx="12192000" cy="6866467"/>
          </a:xfrm>
        </p:grpSpPr>
        <p:cxnSp>
          <p:nvCxnSpPr>
            <p:cNvPr id="45" name="Google Shape;45;p53"/>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46" name="Google Shape;46;p53"/>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47" name="Google Shape;47;p53"/>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48" name="Google Shape;48;p53"/>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9" name="Google Shape;49;p53"/>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3"/>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51" name="Google Shape;51;p53"/>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52" name="Google Shape;52;p53"/>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53" name="Google Shape;53;p53"/>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3"/>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5;p53"/>
          <p:cNvSpPr txBox="1">
            <a:spLocks noGrp="1"/>
          </p:cNvSpPr>
          <p:nvPr>
            <p:ph type="ctrTitle"/>
          </p:nvPr>
        </p:nvSpPr>
        <p:spPr>
          <a:xfrm>
            <a:off x="1130300" y="1803400"/>
            <a:ext cx="5825202" cy="1234727"/>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4050"/>
              <a:buFont typeface="Trebuchet MS"/>
              <a:buNone/>
              <a:defRPr sz="405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3"/>
          <p:cNvSpPr txBox="1">
            <a:spLocks noGrp="1"/>
          </p:cNvSpPr>
          <p:nvPr>
            <p:ph type="subTitle" idx="1"/>
          </p:nvPr>
        </p:nvSpPr>
        <p:spPr>
          <a:xfrm>
            <a:off x="1130300" y="3038125"/>
            <a:ext cx="5825202" cy="822674"/>
          </a:xfrm>
          <a:prstGeom prst="rect">
            <a:avLst/>
          </a:prstGeom>
          <a:noFill/>
          <a:ln>
            <a:noFill/>
          </a:ln>
        </p:spPr>
        <p:txBody>
          <a:bodyPr spcFirstLastPara="1" wrap="square" lIns="91425" tIns="45700" rIns="91425" bIns="45700" anchor="t" anchorCtr="0">
            <a:normAutofit/>
          </a:bodyPr>
          <a:lstStyle>
            <a:lvl1pPr lvl="0" algn="r">
              <a:spcBef>
                <a:spcPts val="750"/>
              </a:spcBef>
              <a:spcAft>
                <a:spcPts val="0"/>
              </a:spcAft>
              <a:buSzPts val="1080"/>
              <a:buNone/>
              <a:defRPr>
                <a:solidFill>
                  <a:srgbClr val="7F7F7F"/>
                </a:solidFill>
              </a:defRPr>
            </a:lvl1pPr>
            <a:lvl2pPr lvl="1" algn="ctr">
              <a:spcBef>
                <a:spcPts val="750"/>
              </a:spcBef>
              <a:spcAft>
                <a:spcPts val="0"/>
              </a:spcAft>
              <a:buSzPts val="960"/>
              <a:buNone/>
              <a:defRPr>
                <a:solidFill>
                  <a:srgbClr val="888888"/>
                </a:solidFill>
              </a:defRPr>
            </a:lvl2pPr>
            <a:lvl3pPr lvl="2" algn="ctr">
              <a:spcBef>
                <a:spcPts val="750"/>
              </a:spcBef>
              <a:spcAft>
                <a:spcPts val="0"/>
              </a:spcAft>
              <a:buSzPts val="840"/>
              <a:buNone/>
              <a:defRPr>
                <a:solidFill>
                  <a:srgbClr val="888888"/>
                </a:solidFill>
              </a:defRPr>
            </a:lvl3pPr>
            <a:lvl4pPr lvl="3" algn="ctr">
              <a:spcBef>
                <a:spcPts val="750"/>
              </a:spcBef>
              <a:spcAft>
                <a:spcPts val="0"/>
              </a:spcAft>
              <a:buSzPts val="720"/>
              <a:buNone/>
              <a:defRPr>
                <a:solidFill>
                  <a:srgbClr val="888888"/>
                </a:solidFill>
              </a:defRPr>
            </a:lvl4pPr>
            <a:lvl5pPr lvl="4" algn="ctr">
              <a:spcBef>
                <a:spcPts val="750"/>
              </a:spcBef>
              <a:spcAft>
                <a:spcPts val="0"/>
              </a:spcAft>
              <a:buSzPts val="720"/>
              <a:buNone/>
              <a:defRPr>
                <a:solidFill>
                  <a:srgbClr val="888888"/>
                </a:solidFill>
              </a:defRPr>
            </a:lvl5pPr>
            <a:lvl6pPr lvl="5" algn="ctr">
              <a:spcBef>
                <a:spcPts val="750"/>
              </a:spcBef>
              <a:spcAft>
                <a:spcPts val="0"/>
              </a:spcAft>
              <a:buSzPts val="720"/>
              <a:buNone/>
              <a:defRPr>
                <a:solidFill>
                  <a:srgbClr val="888888"/>
                </a:solidFill>
              </a:defRPr>
            </a:lvl6pPr>
            <a:lvl7pPr lvl="6" algn="ctr">
              <a:spcBef>
                <a:spcPts val="750"/>
              </a:spcBef>
              <a:spcAft>
                <a:spcPts val="0"/>
              </a:spcAft>
              <a:buSzPts val="720"/>
              <a:buNone/>
              <a:defRPr>
                <a:solidFill>
                  <a:srgbClr val="888888"/>
                </a:solidFill>
              </a:defRPr>
            </a:lvl7pPr>
            <a:lvl8pPr lvl="7" algn="ctr">
              <a:spcBef>
                <a:spcPts val="750"/>
              </a:spcBef>
              <a:spcAft>
                <a:spcPts val="0"/>
              </a:spcAft>
              <a:buSzPts val="720"/>
              <a:buNone/>
              <a:defRPr>
                <a:solidFill>
                  <a:srgbClr val="888888"/>
                </a:solidFill>
              </a:defRPr>
            </a:lvl8pPr>
            <a:lvl9pPr lvl="8" algn="ctr">
              <a:spcBef>
                <a:spcPts val="750"/>
              </a:spcBef>
              <a:spcAft>
                <a:spcPts val="0"/>
              </a:spcAft>
              <a:buSzPts val="720"/>
              <a:buNone/>
              <a:defRPr>
                <a:solidFill>
                  <a:srgbClr val="888888"/>
                </a:solidFill>
              </a:defRPr>
            </a:lvl9pPr>
          </a:lstStyle>
          <a:p>
            <a:endParaRPr/>
          </a:p>
        </p:txBody>
      </p:sp>
      <p:sp>
        <p:nvSpPr>
          <p:cNvPr id="57" name="Google Shape;57;p53"/>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3"/>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53"/>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0"/>
        <p:cNvGrpSpPr/>
        <p:nvPr/>
      </p:nvGrpSpPr>
      <p:grpSpPr>
        <a:xfrm>
          <a:off x="0" y="0"/>
          <a:ext cx="0" cy="0"/>
          <a:chOff x="0" y="0"/>
          <a:chExt cx="0" cy="0"/>
        </a:xfrm>
      </p:grpSpPr>
      <p:sp>
        <p:nvSpPr>
          <p:cNvPr id="61" name="Google Shape;61;p54"/>
          <p:cNvSpPr txBox="1">
            <a:spLocks noGrp="1"/>
          </p:cNvSpPr>
          <p:nvPr>
            <p:ph type="title"/>
          </p:nvPr>
        </p:nvSpPr>
        <p:spPr>
          <a:xfrm>
            <a:off x="508001" y="2025651"/>
            <a:ext cx="6447501" cy="13699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000"/>
              <a:buFont typeface="Trebuchet MS"/>
              <a:buNone/>
              <a:defRPr sz="3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54"/>
          <p:cNvSpPr txBox="1">
            <a:spLocks noGrp="1"/>
          </p:cNvSpPr>
          <p:nvPr>
            <p:ph type="body" idx="1"/>
          </p:nvPr>
        </p:nvSpPr>
        <p:spPr>
          <a:xfrm>
            <a:off x="508001" y="3395586"/>
            <a:ext cx="6447501" cy="645300"/>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1200"/>
              <a:buNone/>
              <a:defRPr sz="1500">
                <a:solidFill>
                  <a:srgbClr val="7F7F7F"/>
                </a:solidFill>
              </a:defRPr>
            </a:lvl1pPr>
            <a:lvl2pPr marL="914400" lvl="1" indent="-228600" algn="l">
              <a:spcBef>
                <a:spcPts val="750"/>
              </a:spcBef>
              <a:spcAft>
                <a:spcPts val="0"/>
              </a:spcAft>
              <a:buSzPts val="1080"/>
              <a:buNone/>
              <a:defRPr sz="1350">
                <a:solidFill>
                  <a:srgbClr val="888888"/>
                </a:solidFill>
              </a:defRPr>
            </a:lvl2pPr>
            <a:lvl3pPr marL="1371600" lvl="2" indent="-228600" algn="l">
              <a:spcBef>
                <a:spcPts val="750"/>
              </a:spcBef>
              <a:spcAft>
                <a:spcPts val="0"/>
              </a:spcAft>
              <a:buSzPts val="960"/>
              <a:buNone/>
              <a:defRPr sz="1200">
                <a:solidFill>
                  <a:srgbClr val="888888"/>
                </a:solidFill>
              </a:defRPr>
            </a:lvl3pPr>
            <a:lvl4pPr marL="1828800" lvl="3" indent="-228600" algn="l">
              <a:spcBef>
                <a:spcPts val="750"/>
              </a:spcBef>
              <a:spcAft>
                <a:spcPts val="0"/>
              </a:spcAft>
              <a:buSzPts val="840"/>
              <a:buNone/>
              <a:defRPr sz="1050">
                <a:solidFill>
                  <a:srgbClr val="888888"/>
                </a:solidFill>
              </a:defRPr>
            </a:lvl4pPr>
            <a:lvl5pPr marL="2286000" lvl="4" indent="-228600" algn="l">
              <a:spcBef>
                <a:spcPts val="750"/>
              </a:spcBef>
              <a:spcAft>
                <a:spcPts val="0"/>
              </a:spcAft>
              <a:buSzPts val="840"/>
              <a:buNone/>
              <a:defRPr sz="1050">
                <a:solidFill>
                  <a:srgbClr val="888888"/>
                </a:solidFill>
              </a:defRPr>
            </a:lvl5pPr>
            <a:lvl6pPr marL="2743200" lvl="5" indent="-228600" algn="l">
              <a:spcBef>
                <a:spcPts val="750"/>
              </a:spcBef>
              <a:spcAft>
                <a:spcPts val="0"/>
              </a:spcAft>
              <a:buSzPts val="840"/>
              <a:buNone/>
              <a:defRPr sz="1050">
                <a:solidFill>
                  <a:srgbClr val="888888"/>
                </a:solidFill>
              </a:defRPr>
            </a:lvl6pPr>
            <a:lvl7pPr marL="3200400" lvl="6" indent="-228600" algn="l">
              <a:spcBef>
                <a:spcPts val="750"/>
              </a:spcBef>
              <a:spcAft>
                <a:spcPts val="0"/>
              </a:spcAft>
              <a:buSzPts val="840"/>
              <a:buNone/>
              <a:defRPr sz="1050">
                <a:solidFill>
                  <a:srgbClr val="888888"/>
                </a:solidFill>
              </a:defRPr>
            </a:lvl7pPr>
            <a:lvl8pPr marL="3657600" lvl="7" indent="-228600" algn="l">
              <a:spcBef>
                <a:spcPts val="750"/>
              </a:spcBef>
              <a:spcAft>
                <a:spcPts val="0"/>
              </a:spcAft>
              <a:buSzPts val="840"/>
              <a:buNone/>
              <a:defRPr sz="1050">
                <a:solidFill>
                  <a:srgbClr val="888888"/>
                </a:solidFill>
              </a:defRPr>
            </a:lvl8pPr>
            <a:lvl9pPr marL="4114800" lvl="8" indent="-228600" algn="l">
              <a:spcBef>
                <a:spcPts val="750"/>
              </a:spcBef>
              <a:spcAft>
                <a:spcPts val="0"/>
              </a:spcAft>
              <a:buSzPts val="840"/>
              <a:buNone/>
              <a:defRPr sz="1050">
                <a:solidFill>
                  <a:srgbClr val="888888"/>
                </a:solidFill>
              </a:defRPr>
            </a:lvl9pPr>
          </a:lstStyle>
          <a:p>
            <a:endParaRPr/>
          </a:p>
        </p:txBody>
      </p:sp>
      <p:sp>
        <p:nvSpPr>
          <p:cNvPr id="63" name="Google Shape;63;p54"/>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54"/>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4"/>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6"/>
        <p:cNvGrpSpPr/>
        <p:nvPr/>
      </p:nvGrpSpPr>
      <p:grpSpPr>
        <a:xfrm>
          <a:off x="0" y="0"/>
          <a:ext cx="0" cy="0"/>
          <a:chOff x="0" y="0"/>
          <a:chExt cx="0" cy="0"/>
        </a:xfrm>
      </p:grpSpPr>
      <p:sp>
        <p:nvSpPr>
          <p:cNvPr id="67" name="Google Shape;67;p55"/>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55"/>
          <p:cNvSpPr txBox="1">
            <a:spLocks noGrp="1"/>
          </p:cNvSpPr>
          <p:nvPr>
            <p:ph type="body" idx="1"/>
          </p:nvPr>
        </p:nvSpPr>
        <p:spPr>
          <a:xfrm>
            <a:off x="508001" y="1620442"/>
            <a:ext cx="3138026" cy="2910579"/>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69" name="Google Shape;69;p55"/>
          <p:cNvSpPr txBox="1">
            <a:spLocks noGrp="1"/>
          </p:cNvSpPr>
          <p:nvPr>
            <p:ph type="body" idx="2"/>
          </p:nvPr>
        </p:nvSpPr>
        <p:spPr>
          <a:xfrm>
            <a:off x="3817477" y="1620442"/>
            <a:ext cx="3138026" cy="2910580"/>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70" name="Google Shape;70;p55"/>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55"/>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55"/>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3"/>
        <p:cNvGrpSpPr/>
        <p:nvPr/>
      </p:nvGrpSpPr>
      <p:grpSpPr>
        <a:xfrm>
          <a:off x="0" y="0"/>
          <a:ext cx="0" cy="0"/>
          <a:chOff x="0" y="0"/>
          <a:chExt cx="0" cy="0"/>
        </a:xfrm>
      </p:grpSpPr>
      <p:sp>
        <p:nvSpPr>
          <p:cNvPr id="74" name="Google Shape;74;p56"/>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27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56"/>
          <p:cNvSpPr txBox="1">
            <a:spLocks noGrp="1"/>
          </p:cNvSpPr>
          <p:nvPr>
            <p:ph type="body" idx="1"/>
          </p:nvPr>
        </p:nvSpPr>
        <p:spPr>
          <a:xfrm>
            <a:off x="506809" y="1620737"/>
            <a:ext cx="3139217" cy="432197"/>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440"/>
              <a:buNone/>
              <a:defRPr sz="1800" b="0"/>
            </a:lvl1pPr>
            <a:lvl2pPr marL="914400" lvl="1" indent="-228600" algn="l">
              <a:spcBef>
                <a:spcPts val="750"/>
              </a:spcBef>
              <a:spcAft>
                <a:spcPts val="0"/>
              </a:spcAft>
              <a:buSzPts val="1200"/>
              <a:buNone/>
              <a:defRPr sz="1500" b="1"/>
            </a:lvl2pPr>
            <a:lvl3pPr marL="1371600" lvl="2" indent="-228600" algn="l">
              <a:spcBef>
                <a:spcPts val="750"/>
              </a:spcBef>
              <a:spcAft>
                <a:spcPts val="0"/>
              </a:spcAft>
              <a:buSzPts val="1080"/>
              <a:buNone/>
              <a:defRPr sz="1350" b="1"/>
            </a:lvl3pPr>
            <a:lvl4pPr marL="1828800" lvl="3" indent="-228600" algn="l">
              <a:spcBef>
                <a:spcPts val="750"/>
              </a:spcBef>
              <a:spcAft>
                <a:spcPts val="0"/>
              </a:spcAft>
              <a:buSzPts val="960"/>
              <a:buNone/>
              <a:defRPr sz="1200" b="1"/>
            </a:lvl4pPr>
            <a:lvl5pPr marL="2286000" lvl="4" indent="-228600" algn="l">
              <a:spcBef>
                <a:spcPts val="750"/>
              </a:spcBef>
              <a:spcAft>
                <a:spcPts val="0"/>
              </a:spcAft>
              <a:buSzPts val="960"/>
              <a:buNone/>
              <a:defRPr sz="1200" b="1"/>
            </a:lvl5pPr>
            <a:lvl6pPr marL="2743200" lvl="5" indent="-228600" algn="l">
              <a:spcBef>
                <a:spcPts val="750"/>
              </a:spcBef>
              <a:spcAft>
                <a:spcPts val="0"/>
              </a:spcAft>
              <a:buSzPts val="960"/>
              <a:buNone/>
              <a:defRPr sz="1200" b="1"/>
            </a:lvl6pPr>
            <a:lvl7pPr marL="3200400" lvl="6" indent="-228600" algn="l">
              <a:spcBef>
                <a:spcPts val="750"/>
              </a:spcBef>
              <a:spcAft>
                <a:spcPts val="0"/>
              </a:spcAft>
              <a:buSzPts val="960"/>
              <a:buNone/>
              <a:defRPr sz="1200" b="1"/>
            </a:lvl7pPr>
            <a:lvl8pPr marL="3657600" lvl="7" indent="-228600" algn="l">
              <a:spcBef>
                <a:spcPts val="750"/>
              </a:spcBef>
              <a:spcAft>
                <a:spcPts val="0"/>
              </a:spcAft>
              <a:buSzPts val="960"/>
              <a:buNone/>
              <a:defRPr sz="1200" b="1"/>
            </a:lvl8pPr>
            <a:lvl9pPr marL="4114800" lvl="8" indent="-228600" algn="l">
              <a:spcBef>
                <a:spcPts val="750"/>
              </a:spcBef>
              <a:spcAft>
                <a:spcPts val="0"/>
              </a:spcAft>
              <a:buSzPts val="960"/>
              <a:buNone/>
              <a:defRPr sz="1200" b="1"/>
            </a:lvl9pPr>
          </a:lstStyle>
          <a:p>
            <a:endParaRPr/>
          </a:p>
        </p:txBody>
      </p:sp>
      <p:sp>
        <p:nvSpPr>
          <p:cNvPr id="76" name="Google Shape;76;p56"/>
          <p:cNvSpPr txBox="1">
            <a:spLocks noGrp="1"/>
          </p:cNvSpPr>
          <p:nvPr>
            <p:ph type="body" idx="2"/>
          </p:nvPr>
        </p:nvSpPr>
        <p:spPr>
          <a:xfrm>
            <a:off x="506809" y="2052934"/>
            <a:ext cx="3139217" cy="2478088"/>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77" name="Google Shape;77;p56"/>
          <p:cNvSpPr txBox="1">
            <a:spLocks noGrp="1"/>
          </p:cNvSpPr>
          <p:nvPr>
            <p:ph type="body" idx="3"/>
          </p:nvPr>
        </p:nvSpPr>
        <p:spPr>
          <a:xfrm>
            <a:off x="3816287" y="1620737"/>
            <a:ext cx="3139214" cy="432197"/>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440"/>
              <a:buNone/>
              <a:defRPr sz="1800" b="0"/>
            </a:lvl1pPr>
            <a:lvl2pPr marL="914400" lvl="1" indent="-228600" algn="l">
              <a:spcBef>
                <a:spcPts val="750"/>
              </a:spcBef>
              <a:spcAft>
                <a:spcPts val="0"/>
              </a:spcAft>
              <a:buSzPts val="1200"/>
              <a:buNone/>
              <a:defRPr sz="1500" b="1"/>
            </a:lvl2pPr>
            <a:lvl3pPr marL="1371600" lvl="2" indent="-228600" algn="l">
              <a:spcBef>
                <a:spcPts val="750"/>
              </a:spcBef>
              <a:spcAft>
                <a:spcPts val="0"/>
              </a:spcAft>
              <a:buSzPts val="1080"/>
              <a:buNone/>
              <a:defRPr sz="1350" b="1"/>
            </a:lvl3pPr>
            <a:lvl4pPr marL="1828800" lvl="3" indent="-228600" algn="l">
              <a:spcBef>
                <a:spcPts val="750"/>
              </a:spcBef>
              <a:spcAft>
                <a:spcPts val="0"/>
              </a:spcAft>
              <a:buSzPts val="960"/>
              <a:buNone/>
              <a:defRPr sz="1200" b="1"/>
            </a:lvl4pPr>
            <a:lvl5pPr marL="2286000" lvl="4" indent="-228600" algn="l">
              <a:spcBef>
                <a:spcPts val="750"/>
              </a:spcBef>
              <a:spcAft>
                <a:spcPts val="0"/>
              </a:spcAft>
              <a:buSzPts val="960"/>
              <a:buNone/>
              <a:defRPr sz="1200" b="1"/>
            </a:lvl5pPr>
            <a:lvl6pPr marL="2743200" lvl="5" indent="-228600" algn="l">
              <a:spcBef>
                <a:spcPts val="750"/>
              </a:spcBef>
              <a:spcAft>
                <a:spcPts val="0"/>
              </a:spcAft>
              <a:buSzPts val="960"/>
              <a:buNone/>
              <a:defRPr sz="1200" b="1"/>
            </a:lvl6pPr>
            <a:lvl7pPr marL="3200400" lvl="6" indent="-228600" algn="l">
              <a:spcBef>
                <a:spcPts val="750"/>
              </a:spcBef>
              <a:spcAft>
                <a:spcPts val="0"/>
              </a:spcAft>
              <a:buSzPts val="960"/>
              <a:buNone/>
              <a:defRPr sz="1200" b="1"/>
            </a:lvl7pPr>
            <a:lvl8pPr marL="3657600" lvl="7" indent="-228600" algn="l">
              <a:spcBef>
                <a:spcPts val="750"/>
              </a:spcBef>
              <a:spcAft>
                <a:spcPts val="0"/>
              </a:spcAft>
              <a:buSzPts val="960"/>
              <a:buNone/>
              <a:defRPr sz="1200" b="1"/>
            </a:lvl8pPr>
            <a:lvl9pPr marL="4114800" lvl="8" indent="-228600" algn="l">
              <a:spcBef>
                <a:spcPts val="750"/>
              </a:spcBef>
              <a:spcAft>
                <a:spcPts val="0"/>
              </a:spcAft>
              <a:buSzPts val="960"/>
              <a:buNone/>
              <a:defRPr sz="1200" b="1"/>
            </a:lvl9pPr>
          </a:lstStyle>
          <a:p>
            <a:endParaRPr/>
          </a:p>
        </p:txBody>
      </p:sp>
      <p:sp>
        <p:nvSpPr>
          <p:cNvPr id="78" name="Google Shape;78;p56"/>
          <p:cNvSpPr txBox="1">
            <a:spLocks noGrp="1"/>
          </p:cNvSpPr>
          <p:nvPr>
            <p:ph type="body" idx="4"/>
          </p:nvPr>
        </p:nvSpPr>
        <p:spPr>
          <a:xfrm>
            <a:off x="3816288" y="2052934"/>
            <a:ext cx="3139213" cy="2478088"/>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79" name="Google Shape;79;p56"/>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56"/>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56"/>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2"/>
        <p:cNvGrpSpPr/>
        <p:nvPr/>
      </p:nvGrpSpPr>
      <p:grpSpPr>
        <a:xfrm>
          <a:off x="0" y="0"/>
          <a:ext cx="0" cy="0"/>
          <a:chOff x="0" y="0"/>
          <a:chExt cx="0" cy="0"/>
        </a:xfrm>
      </p:grpSpPr>
      <p:sp>
        <p:nvSpPr>
          <p:cNvPr id="83" name="Google Shape;83;p57"/>
          <p:cNvSpPr txBox="1">
            <a:spLocks noGrp="1"/>
          </p:cNvSpPr>
          <p:nvPr>
            <p:ph type="title"/>
          </p:nvPr>
        </p:nvSpPr>
        <p:spPr>
          <a:xfrm>
            <a:off x="508001" y="1123953"/>
            <a:ext cx="2890896" cy="9588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500"/>
              <a:buFont typeface="Trebuchet MS"/>
              <a:buNone/>
              <a:defRPr sz="15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57"/>
          <p:cNvSpPr txBox="1">
            <a:spLocks noGrp="1"/>
          </p:cNvSpPr>
          <p:nvPr>
            <p:ph type="body" idx="1"/>
          </p:nvPr>
        </p:nvSpPr>
        <p:spPr>
          <a:xfrm>
            <a:off x="3570346" y="386193"/>
            <a:ext cx="3385156" cy="4144828"/>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85" name="Google Shape;85;p57"/>
          <p:cNvSpPr txBox="1">
            <a:spLocks noGrp="1"/>
          </p:cNvSpPr>
          <p:nvPr>
            <p:ph type="body" idx="2"/>
          </p:nvPr>
        </p:nvSpPr>
        <p:spPr>
          <a:xfrm>
            <a:off x="508001" y="2082802"/>
            <a:ext cx="2890896" cy="1938337"/>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840"/>
              <a:buNone/>
              <a:defRPr sz="1050"/>
            </a:lvl1pPr>
            <a:lvl2pPr marL="914400" lvl="1" indent="-228600" algn="l">
              <a:spcBef>
                <a:spcPts val="750"/>
              </a:spcBef>
              <a:spcAft>
                <a:spcPts val="0"/>
              </a:spcAft>
              <a:buSzPts val="840"/>
              <a:buNone/>
              <a:defRPr sz="1050"/>
            </a:lvl2pPr>
            <a:lvl3pPr marL="1371600" lvl="2" indent="-228600" algn="l">
              <a:spcBef>
                <a:spcPts val="750"/>
              </a:spcBef>
              <a:spcAft>
                <a:spcPts val="0"/>
              </a:spcAft>
              <a:buSzPts val="720"/>
              <a:buNone/>
              <a:defRPr sz="900"/>
            </a:lvl3pPr>
            <a:lvl4pPr marL="1828800" lvl="3" indent="-228600" algn="l">
              <a:spcBef>
                <a:spcPts val="750"/>
              </a:spcBef>
              <a:spcAft>
                <a:spcPts val="0"/>
              </a:spcAft>
              <a:buSzPts val="600"/>
              <a:buNone/>
              <a:defRPr sz="750"/>
            </a:lvl4pPr>
            <a:lvl5pPr marL="2286000" lvl="4" indent="-228600" algn="l">
              <a:spcBef>
                <a:spcPts val="750"/>
              </a:spcBef>
              <a:spcAft>
                <a:spcPts val="0"/>
              </a:spcAft>
              <a:buSzPts val="600"/>
              <a:buNone/>
              <a:defRPr sz="750"/>
            </a:lvl5pPr>
            <a:lvl6pPr marL="2743200" lvl="5" indent="-228600" algn="l">
              <a:spcBef>
                <a:spcPts val="750"/>
              </a:spcBef>
              <a:spcAft>
                <a:spcPts val="0"/>
              </a:spcAft>
              <a:buSzPts val="600"/>
              <a:buNone/>
              <a:defRPr sz="750"/>
            </a:lvl6pPr>
            <a:lvl7pPr marL="3200400" lvl="6" indent="-228600" algn="l">
              <a:spcBef>
                <a:spcPts val="750"/>
              </a:spcBef>
              <a:spcAft>
                <a:spcPts val="0"/>
              </a:spcAft>
              <a:buSzPts val="600"/>
              <a:buNone/>
              <a:defRPr sz="750"/>
            </a:lvl7pPr>
            <a:lvl8pPr marL="3657600" lvl="7" indent="-228600" algn="l">
              <a:spcBef>
                <a:spcPts val="750"/>
              </a:spcBef>
              <a:spcAft>
                <a:spcPts val="0"/>
              </a:spcAft>
              <a:buSzPts val="600"/>
              <a:buNone/>
              <a:defRPr sz="750"/>
            </a:lvl8pPr>
            <a:lvl9pPr marL="4114800" lvl="8" indent="-228600" algn="l">
              <a:spcBef>
                <a:spcPts val="750"/>
              </a:spcBef>
              <a:spcAft>
                <a:spcPts val="0"/>
              </a:spcAft>
              <a:buSzPts val="600"/>
              <a:buNone/>
              <a:defRPr sz="750"/>
            </a:lvl9pPr>
          </a:lstStyle>
          <a:p>
            <a:endParaRPr/>
          </a:p>
        </p:txBody>
      </p:sp>
      <p:sp>
        <p:nvSpPr>
          <p:cNvPr id="86" name="Google Shape;86;p57"/>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57"/>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57"/>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48"/>
          <p:cNvGrpSpPr/>
          <p:nvPr/>
        </p:nvGrpSpPr>
        <p:grpSpPr>
          <a:xfrm>
            <a:off x="0" y="-6350"/>
            <a:ext cx="9144000" cy="5149850"/>
            <a:chOff x="0" y="-8467"/>
            <a:chExt cx="12192000" cy="6866467"/>
          </a:xfrm>
        </p:grpSpPr>
        <p:cxnSp>
          <p:nvCxnSpPr>
            <p:cNvPr id="7" name="Google Shape;7;p48"/>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48"/>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48"/>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48"/>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48"/>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48"/>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48"/>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48"/>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48"/>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48"/>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48"/>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48"/>
          <p:cNvSpPr txBox="1">
            <a:spLocks noGrp="1"/>
          </p:cNvSpPr>
          <p:nvPr>
            <p:ph type="body" idx="1"/>
          </p:nvPr>
        </p:nvSpPr>
        <p:spPr>
          <a:xfrm>
            <a:off x="508001" y="1620442"/>
            <a:ext cx="6447501" cy="2910580"/>
          </a:xfrm>
          <a:prstGeom prst="rect">
            <a:avLst/>
          </a:prstGeom>
          <a:noFill/>
          <a:ln>
            <a:noFill/>
          </a:ln>
        </p:spPr>
        <p:txBody>
          <a:bodyPr spcFirstLastPara="1" wrap="square" lIns="91425" tIns="45700" rIns="91425" bIns="45700" anchor="t" anchorCtr="0">
            <a:normAutofit/>
          </a:bodyPr>
          <a:lstStyle>
            <a:lvl1pPr marL="457200" marR="0" lvl="0" indent="-297180" algn="l" rtl="0">
              <a:spcBef>
                <a:spcPts val="750"/>
              </a:spcBef>
              <a:spcAft>
                <a:spcPts val="0"/>
              </a:spcAft>
              <a:buClr>
                <a:schemeClr val="accent1"/>
              </a:buClr>
              <a:buSzPts val="1080"/>
              <a:buFont typeface="Noto Sans Symbols"/>
              <a:buChar char="►"/>
              <a:defRPr sz="1350" b="0" i="0" u="none" strike="noStrike" cap="none">
                <a:solidFill>
                  <a:srgbClr val="3F3F3F"/>
                </a:solidFill>
                <a:latin typeface="Trebuchet MS"/>
                <a:ea typeface="Trebuchet MS"/>
                <a:cs typeface="Trebuchet MS"/>
                <a:sym typeface="Trebuchet MS"/>
              </a:defRPr>
            </a:lvl1pPr>
            <a:lvl2pPr marL="914400" marR="0" lvl="1" indent="-289560" algn="l" rtl="0">
              <a:spcBef>
                <a:spcPts val="75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81939" algn="l" rtl="0">
              <a:spcBef>
                <a:spcPts val="750"/>
              </a:spcBef>
              <a:spcAft>
                <a:spcPts val="0"/>
              </a:spcAft>
              <a:buClr>
                <a:schemeClr val="accent1"/>
              </a:buClr>
              <a:buSzPts val="840"/>
              <a:buFont typeface="Noto Sans Symbols"/>
              <a:buChar char="►"/>
              <a:defRPr sz="1050" b="0" i="0" u="none" strike="noStrike" cap="none">
                <a:solidFill>
                  <a:srgbClr val="3F3F3F"/>
                </a:solidFill>
                <a:latin typeface="Trebuchet MS"/>
                <a:ea typeface="Trebuchet MS"/>
                <a:cs typeface="Trebuchet MS"/>
                <a:sym typeface="Trebuchet MS"/>
              </a:defRPr>
            </a:lvl3pPr>
            <a:lvl4pPr marL="1828800" marR="0" lvl="3" indent="-274319"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48"/>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675"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48"/>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675"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48"/>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675"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675"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675"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675"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675"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675"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675"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675"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675"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8.jp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44.jpg"/><Relationship Id="rId4" Type="http://schemas.openxmlformats.org/officeDocument/2006/relationships/image" Target="../media/image43.png"/></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jpg"/></Relationships>
</file>

<file path=ppt/slides/_rels/slide4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hyperlink" Target="https://doi.org/10.3390/info12010038" TargetMode="External"/><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doi.org/10.3390/info12010038"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c/fake-news/data"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
          <p:cNvSpPr/>
          <p:nvPr/>
        </p:nvSpPr>
        <p:spPr>
          <a:xfrm>
            <a:off x="0" y="-23247"/>
            <a:ext cx="647700" cy="4267200"/>
          </a:xfrm>
          <a:custGeom>
            <a:avLst/>
            <a:gdLst/>
            <a:ahLst/>
            <a:cxnLst/>
            <a:rect l="l" t="t" r="r" b="b"/>
            <a:pathLst>
              <a:path w="647700" h="4267200" extrusionOk="0">
                <a:moveTo>
                  <a:pt x="647700" y="0"/>
                </a:moveTo>
                <a:lnTo>
                  <a:pt x="25907" y="0"/>
                </a:lnTo>
                <a:lnTo>
                  <a:pt x="0" y="253"/>
                </a:lnTo>
                <a:lnTo>
                  <a:pt x="0" y="4267200"/>
                </a:lnTo>
                <a:lnTo>
                  <a:pt x="647700" y="6603"/>
                </a:lnTo>
                <a:lnTo>
                  <a:pt x="647700" y="0"/>
                </a:lnTo>
                <a:close/>
              </a:path>
            </a:pathLst>
          </a:custGeom>
          <a:solidFill>
            <a:schemeClr val="accent1">
              <a:alpha val="69803"/>
            </a:scheme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accent1"/>
              </a:solidFill>
              <a:latin typeface="Trebuchet MS"/>
              <a:ea typeface="Trebuchet MS"/>
              <a:cs typeface="Trebuchet MS"/>
              <a:sym typeface="Trebuchet MS"/>
            </a:endParaRPr>
          </a:p>
        </p:txBody>
      </p:sp>
      <p:sp>
        <p:nvSpPr>
          <p:cNvPr id="150" name="Google Shape;150;p1"/>
          <p:cNvSpPr txBox="1">
            <a:spLocks noGrp="1"/>
          </p:cNvSpPr>
          <p:nvPr>
            <p:ph type="title"/>
          </p:nvPr>
        </p:nvSpPr>
        <p:spPr>
          <a:xfrm>
            <a:off x="533401" y="361950"/>
            <a:ext cx="7315200" cy="1489510"/>
          </a:xfrm>
          <a:prstGeom prst="rect">
            <a:avLst/>
          </a:prstGeom>
          <a:noFill/>
          <a:ln>
            <a:noFill/>
          </a:ln>
        </p:spPr>
        <p:txBody>
          <a:bodyPr spcFirstLastPara="1" wrap="square" lIns="0" tIns="12050" rIns="0" bIns="0" anchor="t" anchorCtr="0">
            <a:spAutoFit/>
          </a:bodyPr>
          <a:lstStyle/>
          <a:p>
            <a:pPr marL="12700" lvl="0" indent="0" algn="ctr" rtl="0">
              <a:lnSpc>
                <a:spcPct val="100000"/>
              </a:lnSpc>
              <a:spcBef>
                <a:spcPts val="0"/>
              </a:spcBef>
              <a:spcAft>
                <a:spcPts val="0"/>
              </a:spcAft>
              <a:buClr>
                <a:srgbClr val="2A5010"/>
              </a:buClr>
              <a:buSzPts val="3200"/>
              <a:buFont typeface="Trebuchet MS"/>
              <a:buNone/>
            </a:pPr>
            <a:r>
              <a:rPr lang="en-US" sz="3200" b="1">
                <a:solidFill>
                  <a:srgbClr val="2A5010"/>
                </a:solidFill>
              </a:rPr>
              <a:t>Identifying Fake News on Social Networks Based on Natural Language Processing</a:t>
            </a:r>
            <a:endParaRPr sz="4000" b="1">
              <a:solidFill>
                <a:srgbClr val="2A5010"/>
              </a:solidFill>
              <a:latin typeface="Trebuchet MS"/>
              <a:ea typeface="Trebuchet MS"/>
              <a:cs typeface="Trebuchet MS"/>
              <a:sym typeface="Trebuchet MS"/>
            </a:endParaRPr>
          </a:p>
        </p:txBody>
      </p:sp>
      <p:sp>
        <p:nvSpPr>
          <p:cNvPr id="151" name="Google Shape;151;p1"/>
          <p:cNvSpPr txBox="1"/>
          <p:nvPr/>
        </p:nvSpPr>
        <p:spPr>
          <a:xfrm>
            <a:off x="609601" y="3112559"/>
            <a:ext cx="4038599" cy="1036181"/>
          </a:xfrm>
          <a:prstGeom prst="rect">
            <a:avLst/>
          </a:prstGeom>
          <a:noFill/>
          <a:ln>
            <a:noFill/>
          </a:ln>
        </p:spPr>
        <p:txBody>
          <a:bodyPr spcFirstLastPara="1" wrap="square" lIns="0" tIns="12700" rIns="0" bIns="0" anchor="t" anchorCtr="0">
            <a:spAutoFit/>
          </a:bodyPr>
          <a:lstStyle/>
          <a:p>
            <a:pPr marL="17145" marR="0" lvl="0" indent="0" algn="l" rtl="0">
              <a:lnSpc>
                <a:spcPct val="100000"/>
              </a:lnSpc>
              <a:spcBef>
                <a:spcPts val="0"/>
              </a:spcBef>
              <a:spcAft>
                <a:spcPts val="0"/>
              </a:spcAft>
              <a:buNone/>
            </a:pPr>
            <a:r>
              <a:rPr lang="en-US" sz="2400" b="1">
                <a:solidFill>
                  <a:schemeClr val="accent1"/>
                </a:solidFill>
                <a:latin typeface="Trebuchet MS"/>
                <a:ea typeface="Trebuchet MS"/>
                <a:cs typeface="Trebuchet MS"/>
                <a:sym typeface="Trebuchet MS"/>
              </a:rPr>
              <a:t>Team Members:</a:t>
            </a:r>
            <a:endParaRPr sz="2400" b="1">
              <a:solidFill>
                <a:schemeClr val="accent1"/>
              </a:solidFill>
              <a:latin typeface="Trebuchet MS"/>
              <a:ea typeface="Trebuchet MS"/>
              <a:cs typeface="Trebuchet MS"/>
              <a:sym typeface="Trebuchet MS"/>
            </a:endParaRPr>
          </a:p>
          <a:p>
            <a:pPr marL="360045" marR="0" lvl="0" indent="-342900" algn="l" rtl="0">
              <a:lnSpc>
                <a:spcPct val="100000"/>
              </a:lnSpc>
              <a:spcBef>
                <a:spcPts val="100"/>
              </a:spcBef>
              <a:spcAft>
                <a:spcPts val="0"/>
              </a:spcAft>
              <a:buClr>
                <a:schemeClr val="dk1"/>
              </a:buClr>
              <a:buSzPts val="2000"/>
              <a:buFont typeface="Arial"/>
              <a:buChar char="•"/>
            </a:pPr>
            <a:r>
              <a:rPr lang="en-US" sz="2000" b="1">
                <a:solidFill>
                  <a:schemeClr val="dk1"/>
                </a:solidFill>
                <a:latin typeface="Trebuchet MS"/>
                <a:ea typeface="Trebuchet MS"/>
                <a:cs typeface="Trebuchet MS"/>
                <a:sym typeface="Trebuchet MS"/>
              </a:rPr>
              <a:t>Ramniwash Kumar,119CS0007</a:t>
            </a:r>
            <a:endParaRPr sz="2000">
              <a:solidFill>
                <a:schemeClr val="dk1"/>
              </a:solidFill>
              <a:latin typeface="Trebuchet MS"/>
              <a:ea typeface="Trebuchet MS"/>
              <a:cs typeface="Trebuchet MS"/>
              <a:sym typeface="Trebuchet MS"/>
            </a:endParaRPr>
          </a:p>
          <a:p>
            <a:pPr marL="299085" marR="0" lvl="0" indent="-287019" algn="l" rtl="0">
              <a:lnSpc>
                <a:spcPct val="100000"/>
              </a:lnSpc>
              <a:spcBef>
                <a:spcPts val="220"/>
              </a:spcBef>
              <a:spcAft>
                <a:spcPts val="0"/>
              </a:spcAft>
              <a:buClr>
                <a:schemeClr val="dk1"/>
              </a:buClr>
              <a:buSzPts val="2000"/>
              <a:buFont typeface="Trebuchet MS"/>
              <a:buChar char="•"/>
            </a:pPr>
            <a:r>
              <a:rPr lang="en-US" sz="2000" b="1">
                <a:solidFill>
                  <a:schemeClr val="dk1"/>
                </a:solidFill>
                <a:latin typeface="Trebuchet MS"/>
                <a:ea typeface="Trebuchet MS"/>
                <a:cs typeface="Trebuchet MS"/>
                <a:sym typeface="Trebuchet MS"/>
              </a:rPr>
              <a:t>Pratik Kumar, 119CS0030</a:t>
            </a:r>
            <a:endParaRPr sz="2000">
              <a:solidFill>
                <a:schemeClr val="dk1"/>
              </a:solidFill>
              <a:latin typeface="Trebuchet MS"/>
              <a:ea typeface="Trebuchet MS"/>
              <a:cs typeface="Trebuchet MS"/>
              <a:sym typeface="Trebuchet MS"/>
            </a:endParaRPr>
          </a:p>
        </p:txBody>
      </p:sp>
      <p:sp>
        <p:nvSpPr>
          <p:cNvPr id="152" name="Google Shape;152;p1"/>
          <p:cNvSpPr txBox="1"/>
          <p:nvPr/>
        </p:nvSpPr>
        <p:spPr>
          <a:xfrm>
            <a:off x="5257800" y="3112559"/>
            <a:ext cx="3276600" cy="715581"/>
          </a:xfrm>
          <a:prstGeom prst="rect">
            <a:avLst/>
          </a:prstGeom>
          <a:noFill/>
          <a:ln>
            <a:noFill/>
          </a:ln>
        </p:spPr>
        <p:txBody>
          <a:bodyPr spcFirstLastPara="1" wrap="square" lIns="0" tIns="12700" rIns="0" bIns="0" anchor="t" anchorCtr="0">
            <a:spAutoFit/>
          </a:bodyPr>
          <a:lstStyle/>
          <a:p>
            <a:pPr marL="17145" marR="0" lvl="0" indent="0" algn="l" rtl="0">
              <a:lnSpc>
                <a:spcPct val="100000"/>
              </a:lnSpc>
              <a:spcBef>
                <a:spcPts val="0"/>
              </a:spcBef>
              <a:spcAft>
                <a:spcPts val="0"/>
              </a:spcAft>
              <a:buNone/>
            </a:pPr>
            <a:r>
              <a:rPr lang="en-US" sz="2400" b="1">
                <a:solidFill>
                  <a:schemeClr val="accent1"/>
                </a:solidFill>
                <a:latin typeface="Trebuchet MS"/>
                <a:ea typeface="Trebuchet MS"/>
                <a:cs typeface="Trebuchet MS"/>
                <a:sym typeface="Trebuchet MS"/>
              </a:rPr>
              <a:t>Guided By:</a:t>
            </a:r>
            <a:endParaRPr sz="2400" b="1">
              <a:solidFill>
                <a:schemeClr val="accent1"/>
              </a:solidFill>
              <a:latin typeface="Trebuchet MS"/>
              <a:ea typeface="Trebuchet MS"/>
              <a:cs typeface="Trebuchet MS"/>
              <a:sym typeface="Trebuchet MS"/>
            </a:endParaRPr>
          </a:p>
          <a:p>
            <a:pPr marL="360045" marR="0" lvl="0" indent="-342900" algn="l" rtl="0">
              <a:lnSpc>
                <a:spcPct val="100000"/>
              </a:lnSpc>
              <a:spcBef>
                <a:spcPts val="100"/>
              </a:spcBef>
              <a:spcAft>
                <a:spcPts val="0"/>
              </a:spcAft>
              <a:buClr>
                <a:schemeClr val="dk1"/>
              </a:buClr>
              <a:buSzPts val="2000"/>
              <a:buFont typeface="Arial"/>
              <a:buChar char="•"/>
            </a:pPr>
            <a:r>
              <a:rPr lang="en-US" sz="2000" b="1">
                <a:solidFill>
                  <a:schemeClr val="dk1"/>
                </a:solidFill>
                <a:latin typeface="Trebuchet MS"/>
                <a:ea typeface="Trebuchet MS"/>
                <a:cs typeface="Trebuchet MS"/>
                <a:sym typeface="Trebuchet MS"/>
              </a:rPr>
              <a:t>Dr. Praneetha Sree</a:t>
            </a:r>
            <a:endParaRPr sz="2000" b="1">
              <a:solidFill>
                <a:schemeClr val="dk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8"/>
          <p:cNvSpPr txBox="1">
            <a:spLocks noGrp="1"/>
          </p:cNvSpPr>
          <p:nvPr>
            <p:ph type="title"/>
          </p:nvPr>
        </p:nvSpPr>
        <p:spPr>
          <a:xfrm>
            <a:off x="591718" y="401523"/>
            <a:ext cx="4744085" cy="3917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rgbClr val="5FCAEE"/>
              </a:buClr>
              <a:buSzPts val="2400"/>
              <a:buFont typeface="Trebuchet MS"/>
              <a:buNone/>
            </a:pPr>
            <a:r>
              <a:rPr lang="en-US" sz="2400" i="0" u="sng">
                <a:solidFill>
                  <a:srgbClr val="5FCAEE"/>
                </a:solidFill>
                <a:latin typeface="Trebuchet MS"/>
                <a:ea typeface="Trebuchet MS"/>
                <a:cs typeface="Trebuchet MS"/>
                <a:sym typeface="Trebuchet MS"/>
              </a:rPr>
              <a:t>Examining the dataset (continued)</a:t>
            </a:r>
            <a:endParaRPr sz="2400">
              <a:latin typeface="Trebuchet MS"/>
              <a:ea typeface="Trebuchet MS"/>
              <a:cs typeface="Trebuchet MS"/>
              <a:sym typeface="Trebuchet MS"/>
            </a:endParaRPr>
          </a:p>
        </p:txBody>
      </p:sp>
      <p:grpSp>
        <p:nvGrpSpPr>
          <p:cNvPr id="215" name="Google Shape;215;p8"/>
          <p:cNvGrpSpPr/>
          <p:nvPr/>
        </p:nvGrpSpPr>
        <p:grpSpPr>
          <a:xfrm>
            <a:off x="907922" y="2890647"/>
            <a:ext cx="7055484" cy="1884680"/>
            <a:chOff x="907922" y="2890647"/>
            <a:chExt cx="7055484" cy="1884680"/>
          </a:xfrm>
        </p:grpSpPr>
        <p:pic>
          <p:nvPicPr>
            <p:cNvPr id="216" name="Google Shape;216;p8"/>
            <p:cNvPicPr preferRelativeResize="0"/>
            <p:nvPr/>
          </p:nvPicPr>
          <p:blipFill rotWithShape="1">
            <a:blip r:embed="rId3">
              <a:alphaModFix/>
            </a:blip>
            <a:srcRect/>
            <a:stretch/>
          </p:blipFill>
          <p:spPr>
            <a:xfrm>
              <a:off x="917447" y="2900172"/>
              <a:ext cx="7036308" cy="1865376"/>
            </a:xfrm>
            <a:prstGeom prst="rect">
              <a:avLst/>
            </a:prstGeom>
            <a:noFill/>
            <a:ln>
              <a:noFill/>
            </a:ln>
          </p:spPr>
        </p:pic>
        <p:sp>
          <p:nvSpPr>
            <p:cNvPr id="217" name="Google Shape;217;p8"/>
            <p:cNvSpPr/>
            <p:nvPr/>
          </p:nvSpPr>
          <p:spPr>
            <a:xfrm>
              <a:off x="907922" y="2890647"/>
              <a:ext cx="7055484" cy="1884680"/>
            </a:xfrm>
            <a:custGeom>
              <a:avLst/>
              <a:gdLst/>
              <a:ahLst/>
              <a:cxnLst/>
              <a:rect l="l" t="t" r="r" b="b"/>
              <a:pathLst>
                <a:path w="7055484" h="1884679" extrusionOk="0">
                  <a:moveTo>
                    <a:pt x="0" y="1884426"/>
                  </a:moveTo>
                  <a:lnTo>
                    <a:pt x="7055358" y="1884426"/>
                  </a:lnTo>
                  <a:lnTo>
                    <a:pt x="7055358" y="0"/>
                  </a:lnTo>
                  <a:lnTo>
                    <a:pt x="0" y="0"/>
                  </a:lnTo>
                  <a:lnTo>
                    <a:pt x="0" y="1884426"/>
                  </a:lnTo>
                  <a:close/>
                </a:path>
              </a:pathLst>
            </a:custGeom>
            <a:noFill/>
            <a:ln w="190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8" name="Google Shape;218;p8"/>
          <p:cNvSpPr txBox="1"/>
          <p:nvPr/>
        </p:nvSpPr>
        <p:spPr>
          <a:xfrm>
            <a:off x="591718" y="1078229"/>
            <a:ext cx="371094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Trebuchet MS"/>
                <a:ea typeface="Trebuchet MS"/>
                <a:cs typeface="Trebuchet MS"/>
                <a:sym typeface="Trebuchet MS"/>
              </a:rPr>
              <a:t>The below code snippet shows that:</a:t>
            </a:r>
            <a:endParaRPr sz="1800">
              <a:solidFill>
                <a:schemeClr val="dk1"/>
              </a:solidFill>
              <a:latin typeface="Trebuchet MS"/>
              <a:ea typeface="Trebuchet MS"/>
              <a:cs typeface="Trebuchet MS"/>
              <a:sym typeface="Trebuchet MS"/>
            </a:endParaRPr>
          </a:p>
        </p:txBody>
      </p:sp>
      <p:graphicFrame>
        <p:nvGraphicFramePr>
          <p:cNvPr id="219" name="Google Shape;219;p8"/>
          <p:cNvGraphicFramePr/>
          <p:nvPr/>
        </p:nvGraphicFramePr>
        <p:xfrm>
          <a:off x="1123950" y="1608200"/>
          <a:ext cx="6376650" cy="881000"/>
        </p:xfrm>
        <a:graphic>
          <a:graphicData uri="http://schemas.openxmlformats.org/drawingml/2006/table">
            <a:tbl>
              <a:tblPr firstRow="1" bandRow="1">
                <a:noFill/>
                <a:tableStyleId>{3E703833-8D58-4B10-B686-DEB6AB48AD8F}</a:tableStyleId>
              </a:tblPr>
              <a:tblGrid>
                <a:gridCol w="3188325">
                  <a:extLst>
                    <a:ext uri="{9D8B030D-6E8A-4147-A177-3AD203B41FA5}">
                      <a16:colId xmlns:a16="http://schemas.microsoft.com/office/drawing/2014/main" val="20000"/>
                    </a:ext>
                  </a:extLst>
                </a:gridCol>
                <a:gridCol w="3188325">
                  <a:extLst>
                    <a:ext uri="{9D8B030D-6E8A-4147-A177-3AD203B41FA5}">
                      <a16:colId xmlns:a16="http://schemas.microsoft.com/office/drawing/2014/main" val="20001"/>
                    </a:ext>
                  </a:extLst>
                </a:gridCol>
              </a:tblGrid>
              <a:tr h="440425">
                <a:tc>
                  <a:txBody>
                    <a:bodyPr/>
                    <a:lstStyle/>
                    <a:p>
                      <a:pPr marL="0" marR="0" lvl="0" indent="0" algn="ctr" rtl="0">
                        <a:lnSpc>
                          <a:spcPct val="100000"/>
                        </a:lnSpc>
                        <a:spcBef>
                          <a:spcPts val="0"/>
                        </a:spcBef>
                        <a:spcAft>
                          <a:spcPts val="0"/>
                        </a:spcAft>
                        <a:buNone/>
                      </a:pPr>
                      <a:r>
                        <a:rPr lang="en-US" sz="1300" b="1" u="sng" strike="noStrike" cap="none">
                          <a:latin typeface="Trebuchet MS"/>
                          <a:ea typeface="Trebuchet MS"/>
                          <a:cs typeface="Trebuchet MS"/>
                          <a:sym typeface="Trebuchet MS"/>
                        </a:rPr>
                        <a:t>Total Words</a:t>
                      </a:r>
                      <a:endParaRPr sz="1300" u="none" strike="noStrike" cap="none">
                        <a:latin typeface="Trebuchet MS"/>
                        <a:ea typeface="Trebuchet MS"/>
                        <a:cs typeface="Trebuchet MS"/>
                        <a:sym typeface="Trebuchet MS"/>
                      </a:endParaRPr>
                    </a:p>
                  </a:txBody>
                  <a:tcPr marL="0" marR="0" marT="406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300" b="1" u="sng" strike="noStrike" cap="none">
                          <a:latin typeface="Trebuchet MS"/>
                          <a:ea typeface="Trebuchet MS"/>
                          <a:cs typeface="Trebuchet MS"/>
                          <a:sym typeface="Trebuchet MS"/>
                        </a:rPr>
                        <a:t>Total Unique Words</a:t>
                      </a:r>
                      <a:endParaRPr sz="1300" u="none" strike="noStrike" cap="none">
                        <a:latin typeface="Trebuchet MS"/>
                        <a:ea typeface="Trebuchet MS"/>
                        <a:cs typeface="Trebuchet MS"/>
                        <a:sym typeface="Trebuchet MS"/>
                      </a:endParaRPr>
                    </a:p>
                  </a:txBody>
                  <a:tcPr marL="0" marR="0" marT="406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40575">
                <a:tc>
                  <a:txBody>
                    <a:bodyPr/>
                    <a:lstStyle/>
                    <a:p>
                      <a:pPr marL="635" marR="0" lvl="0" indent="0" algn="ctr" rtl="0">
                        <a:lnSpc>
                          <a:spcPct val="100000"/>
                        </a:lnSpc>
                        <a:spcBef>
                          <a:spcPts val="0"/>
                        </a:spcBef>
                        <a:spcAft>
                          <a:spcPts val="0"/>
                        </a:spcAft>
                        <a:buNone/>
                      </a:pPr>
                      <a:r>
                        <a:rPr lang="en-US" sz="1300" u="none" strike="noStrike" cap="none">
                          <a:latin typeface="Trebuchet MS"/>
                          <a:ea typeface="Trebuchet MS"/>
                          <a:cs typeface="Trebuchet MS"/>
                          <a:sym typeface="Trebuchet MS"/>
                        </a:rPr>
                        <a:t>6,83,32,444</a:t>
                      </a:r>
                      <a:endParaRPr sz="1300" u="none" strike="noStrike" cap="none">
                        <a:latin typeface="Trebuchet MS"/>
                        <a:ea typeface="Trebuchet MS"/>
                        <a:cs typeface="Trebuchet MS"/>
                        <a:sym typeface="Trebuchet MS"/>
                      </a:endParaRPr>
                    </a:p>
                  </a:txBody>
                  <a:tcPr marL="0" marR="0" marT="412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ctr" rtl="0">
                        <a:lnSpc>
                          <a:spcPct val="100000"/>
                        </a:lnSpc>
                        <a:spcBef>
                          <a:spcPts val="0"/>
                        </a:spcBef>
                        <a:spcAft>
                          <a:spcPts val="0"/>
                        </a:spcAft>
                        <a:buNone/>
                      </a:pPr>
                      <a:r>
                        <a:rPr lang="en-US" sz="1300" u="none" strike="noStrike" cap="none">
                          <a:latin typeface="Trebuchet MS"/>
                          <a:ea typeface="Trebuchet MS"/>
                          <a:cs typeface="Trebuchet MS"/>
                          <a:sym typeface="Trebuchet MS"/>
                        </a:rPr>
                        <a:t>742</a:t>
                      </a:r>
                      <a:endParaRPr sz="1300" u="none" strike="noStrike" cap="none">
                        <a:latin typeface="Trebuchet MS"/>
                        <a:ea typeface="Trebuchet MS"/>
                        <a:cs typeface="Trebuchet MS"/>
                        <a:sym typeface="Trebuchet MS"/>
                      </a:endParaRPr>
                    </a:p>
                  </a:txBody>
                  <a:tcPr marL="0" marR="0" marT="412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9"/>
          <p:cNvSpPr txBox="1"/>
          <p:nvPr/>
        </p:nvSpPr>
        <p:spPr>
          <a:xfrm>
            <a:off x="1066800" y="1809750"/>
            <a:ext cx="6650355" cy="2286385"/>
          </a:xfrm>
          <a:prstGeom prst="rect">
            <a:avLst/>
          </a:prstGeom>
          <a:noFill/>
          <a:ln>
            <a:noFill/>
          </a:ln>
        </p:spPr>
        <p:txBody>
          <a:bodyPr spcFirstLastPara="1" wrap="square" lIns="0" tIns="13325" rIns="0" bIns="0" anchor="t" anchorCtr="0">
            <a:spAutoFit/>
          </a:bodyPr>
          <a:lstStyle/>
          <a:p>
            <a:pPr marL="205104" marR="0" lvl="0" indent="-193040" algn="l" rtl="0">
              <a:lnSpc>
                <a:spcPct val="100000"/>
              </a:lnSpc>
              <a:spcBef>
                <a:spcPts val="0"/>
              </a:spcBef>
              <a:spcAft>
                <a:spcPts val="0"/>
              </a:spcAft>
              <a:buClr>
                <a:schemeClr val="dk1"/>
              </a:buClr>
              <a:buSzPts val="1600"/>
              <a:buFont typeface="Trebuchet MS"/>
              <a:buAutoNum type="arabicPeriod"/>
            </a:pPr>
            <a:r>
              <a:rPr lang="en-US" sz="1700" dirty="0">
                <a:solidFill>
                  <a:schemeClr val="dk1"/>
                </a:solidFill>
                <a:latin typeface="Trebuchet MS"/>
                <a:ea typeface="Trebuchet MS"/>
                <a:cs typeface="Trebuchet MS"/>
                <a:sym typeface="Trebuchet MS"/>
              </a:rPr>
              <a:t>Data Pre-processing &amp; Cleaning</a:t>
            </a:r>
            <a:endParaRPr sz="1700" dirty="0">
              <a:solidFill>
                <a:schemeClr val="dk1"/>
              </a:solidFill>
              <a:latin typeface="Trebuchet MS"/>
              <a:ea typeface="Trebuchet MS"/>
              <a:cs typeface="Trebuchet MS"/>
              <a:sym typeface="Trebuchet MS"/>
            </a:endParaRPr>
          </a:p>
          <a:p>
            <a:pPr marL="0" marR="0" lvl="0" indent="0" algn="l" rtl="0">
              <a:lnSpc>
                <a:spcPct val="100000"/>
              </a:lnSpc>
              <a:spcBef>
                <a:spcPts val="35"/>
              </a:spcBef>
              <a:spcAft>
                <a:spcPts val="0"/>
              </a:spcAft>
              <a:buClr>
                <a:schemeClr val="dk1"/>
              </a:buClr>
              <a:buSzPts val="1950"/>
              <a:buFont typeface="Trebuchet MS"/>
              <a:buNone/>
            </a:pPr>
            <a:endParaRPr sz="1950" dirty="0">
              <a:solidFill>
                <a:schemeClr val="dk1"/>
              </a:solidFill>
              <a:latin typeface="Trebuchet MS"/>
              <a:ea typeface="Trebuchet MS"/>
              <a:cs typeface="Trebuchet MS"/>
              <a:sym typeface="Trebuchet MS"/>
            </a:endParaRPr>
          </a:p>
          <a:p>
            <a:pPr marL="269875" marR="0" lvl="0" indent="-257809" algn="l" rtl="0">
              <a:lnSpc>
                <a:spcPct val="100000"/>
              </a:lnSpc>
              <a:spcBef>
                <a:spcPts val="0"/>
              </a:spcBef>
              <a:spcAft>
                <a:spcPts val="0"/>
              </a:spcAft>
              <a:buClr>
                <a:schemeClr val="dk1"/>
              </a:buClr>
              <a:buSzPts val="1600"/>
              <a:buFont typeface="Trebuchet MS"/>
              <a:buAutoNum type="arabicPeriod"/>
            </a:pPr>
            <a:r>
              <a:rPr lang="en-US" sz="1700" dirty="0">
                <a:solidFill>
                  <a:schemeClr val="dk1"/>
                </a:solidFill>
                <a:latin typeface="Trebuchet MS"/>
                <a:ea typeface="Trebuchet MS"/>
                <a:cs typeface="Trebuchet MS"/>
                <a:sym typeface="Trebuchet MS"/>
              </a:rPr>
              <a:t>Feature Extraction</a:t>
            </a:r>
            <a:endParaRPr sz="1700" dirty="0">
              <a:solidFill>
                <a:schemeClr val="dk1"/>
              </a:solidFill>
              <a:latin typeface="Trebuchet MS"/>
              <a:ea typeface="Trebuchet MS"/>
              <a:cs typeface="Trebuchet MS"/>
              <a:sym typeface="Trebuchet MS"/>
            </a:endParaRPr>
          </a:p>
          <a:p>
            <a:pPr marL="0" marR="0" lvl="0" indent="0" algn="l" rtl="0">
              <a:lnSpc>
                <a:spcPct val="100000"/>
              </a:lnSpc>
              <a:spcBef>
                <a:spcPts val="45"/>
              </a:spcBef>
              <a:spcAft>
                <a:spcPts val="0"/>
              </a:spcAft>
              <a:buClr>
                <a:schemeClr val="dk1"/>
              </a:buClr>
              <a:buSzPts val="1950"/>
              <a:buFont typeface="Trebuchet MS"/>
              <a:buNone/>
            </a:pPr>
            <a:endParaRPr sz="1950" dirty="0">
              <a:solidFill>
                <a:schemeClr val="dk1"/>
              </a:solidFill>
              <a:latin typeface="Trebuchet MS"/>
              <a:ea typeface="Trebuchet MS"/>
              <a:cs typeface="Trebuchet MS"/>
              <a:sym typeface="Trebuchet MS"/>
            </a:endParaRPr>
          </a:p>
          <a:p>
            <a:pPr marL="257809" marR="0" lvl="0" indent="-245744" algn="l" rtl="0">
              <a:lnSpc>
                <a:spcPct val="100000"/>
              </a:lnSpc>
              <a:spcBef>
                <a:spcPts val="0"/>
              </a:spcBef>
              <a:spcAft>
                <a:spcPts val="0"/>
              </a:spcAft>
              <a:buClr>
                <a:schemeClr val="dk1"/>
              </a:buClr>
              <a:buSzPts val="1600"/>
              <a:buFont typeface="Trebuchet MS"/>
              <a:buAutoNum type="arabicPeriod"/>
            </a:pPr>
            <a:r>
              <a:rPr lang="en-US" sz="1700" dirty="0">
                <a:solidFill>
                  <a:schemeClr val="dk1"/>
                </a:solidFill>
                <a:latin typeface="Trebuchet MS"/>
                <a:ea typeface="Trebuchet MS"/>
                <a:cs typeface="Trebuchet MS"/>
                <a:sym typeface="Trebuchet MS"/>
              </a:rPr>
              <a:t>Applying various(3) Machine Learning models</a:t>
            </a:r>
            <a:endParaRPr sz="1700" dirty="0">
              <a:solidFill>
                <a:schemeClr val="dk1"/>
              </a:solidFill>
              <a:latin typeface="Trebuchet MS"/>
              <a:ea typeface="Trebuchet MS"/>
              <a:cs typeface="Trebuchet MS"/>
              <a:sym typeface="Trebuchet MS"/>
            </a:endParaRPr>
          </a:p>
          <a:p>
            <a:pPr marL="0" marR="0" lvl="0" indent="0" algn="l" rtl="0">
              <a:lnSpc>
                <a:spcPct val="100000"/>
              </a:lnSpc>
              <a:spcBef>
                <a:spcPts val="25"/>
              </a:spcBef>
              <a:spcAft>
                <a:spcPts val="0"/>
              </a:spcAft>
              <a:buClr>
                <a:schemeClr val="dk1"/>
              </a:buClr>
              <a:buSzPts val="2200"/>
              <a:buFont typeface="Trebuchet MS"/>
              <a:buNone/>
            </a:pPr>
            <a:endParaRPr sz="2200" dirty="0">
              <a:solidFill>
                <a:schemeClr val="dk1"/>
              </a:solidFill>
              <a:latin typeface="Trebuchet MS"/>
              <a:ea typeface="Trebuchet MS"/>
              <a:cs typeface="Trebuchet MS"/>
              <a:sym typeface="Trebuchet MS"/>
            </a:endParaRPr>
          </a:p>
          <a:p>
            <a:pPr marL="184785" marR="5080" lvl="0" indent="-172720" algn="l" rtl="0">
              <a:lnSpc>
                <a:spcPct val="104705"/>
              </a:lnSpc>
              <a:spcBef>
                <a:spcPts val="5"/>
              </a:spcBef>
              <a:spcAft>
                <a:spcPts val="0"/>
              </a:spcAft>
              <a:buClr>
                <a:schemeClr val="dk1"/>
              </a:buClr>
              <a:buSzPts val="1600"/>
              <a:buFont typeface="Trebuchet MS"/>
              <a:buAutoNum type="arabicPeriod"/>
            </a:pPr>
            <a:r>
              <a:rPr lang="en-US" sz="1700" dirty="0">
                <a:solidFill>
                  <a:schemeClr val="dk1"/>
                </a:solidFill>
                <a:latin typeface="Trebuchet MS"/>
                <a:ea typeface="Trebuchet MS"/>
                <a:cs typeface="Trebuchet MS"/>
                <a:sym typeface="Trebuchet MS"/>
              </a:rPr>
              <a:t>Analyzing &amp; comparing the results of the 2 approaches and finally  conclusion</a:t>
            </a:r>
            <a:endParaRPr sz="1700" dirty="0">
              <a:solidFill>
                <a:schemeClr val="dk1"/>
              </a:solidFill>
              <a:latin typeface="Trebuchet MS"/>
              <a:ea typeface="Trebuchet MS"/>
              <a:cs typeface="Trebuchet MS"/>
              <a:sym typeface="Trebuchet MS"/>
            </a:endParaRPr>
          </a:p>
        </p:txBody>
      </p:sp>
      <p:sp>
        <p:nvSpPr>
          <p:cNvPr id="225" name="Google Shape;225;p9"/>
          <p:cNvSpPr txBox="1"/>
          <p:nvPr/>
        </p:nvSpPr>
        <p:spPr>
          <a:xfrm>
            <a:off x="914400" y="514350"/>
            <a:ext cx="617220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i="0" u="sng">
                <a:solidFill>
                  <a:srgbClr val="00B0F0"/>
                </a:solidFill>
                <a:latin typeface="Trebuchet MS"/>
                <a:ea typeface="Trebuchet MS"/>
                <a:cs typeface="Trebuchet MS"/>
                <a:sym typeface="Trebuchet MS"/>
              </a:rPr>
              <a:t>We broadly divide the working of this project into 4 parts:</a:t>
            </a:r>
            <a:endParaRPr sz="2400" u="sng">
              <a:solidFill>
                <a:srgbClr val="00B0F0"/>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grpSp>
        <p:nvGrpSpPr>
          <p:cNvPr id="230" name="Google Shape;230;p10"/>
          <p:cNvGrpSpPr/>
          <p:nvPr/>
        </p:nvGrpSpPr>
        <p:grpSpPr>
          <a:xfrm>
            <a:off x="308990" y="2075307"/>
            <a:ext cx="3933190" cy="2813050"/>
            <a:chOff x="308990" y="2075307"/>
            <a:chExt cx="3933190" cy="2813050"/>
          </a:xfrm>
        </p:grpSpPr>
        <p:pic>
          <p:nvPicPr>
            <p:cNvPr id="231" name="Google Shape;231;p10"/>
            <p:cNvPicPr preferRelativeResize="0"/>
            <p:nvPr/>
          </p:nvPicPr>
          <p:blipFill rotWithShape="1">
            <a:blip r:embed="rId3">
              <a:alphaModFix/>
            </a:blip>
            <a:srcRect/>
            <a:stretch/>
          </p:blipFill>
          <p:spPr>
            <a:xfrm>
              <a:off x="318515" y="2084832"/>
              <a:ext cx="3913632" cy="2793492"/>
            </a:xfrm>
            <a:prstGeom prst="rect">
              <a:avLst/>
            </a:prstGeom>
            <a:noFill/>
            <a:ln>
              <a:noFill/>
            </a:ln>
          </p:spPr>
        </p:pic>
        <p:sp>
          <p:nvSpPr>
            <p:cNvPr id="232" name="Google Shape;232;p10"/>
            <p:cNvSpPr/>
            <p:nvPr/>
          </p:nvSpPr>
          <p:spPr>
            <a:xfrm>
              <a:off x="308990" y="2075307"/>
              <a:ext cx="3933190" cy="2813050"/>
            </a:xfrm>
            <a:custGeom>
              <a:avLst/>
              <a:gdLst/>
              <a:ahLst/>
              <a:cxnLst/>
              <a:rect l="l" t="t" r="r" b="b"/>
              <a:pathLst>
                <a:path w="3933190" h="2813050" extrusionOk="0">
                  <a:moveTo>
                    <a:pt x="0" y="2812542"/>
                  </a:moveTo>
                  <a:lnTo>
                    <a:pt x="3932682" y="2812542"/>
                  </a:lnTo>
                  <a:lnTo>
                    <a:pt x="3932682" y="0"/>
                  </a:lnTo>
                  <a:lnTo>
                    <a:pt x="0" y="0"/>
                  </a:lnTo>
                  <a:lnTo>
                    <a:pt x="0" y="2812542"/>
                  </a:lnTo>
                  <a:close/>
                </a:path>
              </a:pathLst>
            </a:custGeom>
            <a:noFill/>
            <a:ln w="190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33" name="Google Shape;233;p10"/>
          <p:cNvSpPr txBox="1">
            <a:spLocks noGrp="1"/>
          </p:cNvSpPr>
          <p:nvPr>
            <p:ph type="title"/>
          </p:nvPr>
        </p:nvSpPr>
        <p:spPr>
          <a:xfrm>
            <a:off x="586841" y="288747"/>
            <a:ext cx="3295484" cy="3917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rgbClr val="5FCAEE"/>
              </a:buClr>
              <a:buSzPts val="2400"/>
              <a:buFont typeface="Trebuchet MS"/>
              <a:buNone/>
            </a:pPr>
            <a:r>
              <a:rPr lang="en-US" sz="2400" i="0" u="sng" dirty="0">
                <a:solidFill>
                  <a:srgbClr val="5FCAEE"/>
                </a:solidFill>
                <a:latin typeface="Trebuchet MS"/>
                <a:ea typeface="Trebuchet MS"/>
                <a:cs typeface="Trebuchet MS"/>
                <a:sym typeface="Trebuchet MS"/>
              </a:rPr>
              <a:t>Data Pre-Processing</a:t>
            </a:r>
            <a:endParaRPr sz="2400" dirty="0">
              <a:latin typeface="Trebuchet MS"/>
              <a:ea typeface="Trebuchet MS"/>
              <a:cs typeface="Trebuchet MS"/>
              <a:sym typeface="Trebuchet MS"/>
            </a:endParaRPr>
          </a:p>
        </p:txBody>
      </p:sp>
      <p:sp>
        <p:nvSpPr>
          <p:cNvPr id="234" name="Google Shape;234;p10"/>
          <p:cNvSpPr txBox="1"/>
          <p:nvPr/>
        </p:nvSpPr>
        <p:spPr>
          <a:xfrm>
            <a:off x="299415" y="655773"/>
            <a:ext cx="8171180" cy="1156970"/>
          </a:xfrm>
          <a:prstGeom prst="rect">
            <a:avLst/>
          </a:prstGeom>
          <a:noFill/>
          <a:ln>
            <a:noFill/>
          </a:ln>
        </p:spPr>
        <p:txBody>
          <a:bodyPr spcFirstLastPara="1" wrap="square" lIns="0" tIns="149225" rIns="0" bIns="0" anchor="t" anchorCtr="0">
            <a:spAutoFit/>
          </a:bodyPr>
          <a:lstStyle/>
          <a:p>
            <a:pPr marL="12700" marR="0" lvl="0" indent="0" algn="l" rtl="0">
              <a:lnSpc>
                <a:spcPct val="100000"/>
              </a:lnSpc>
              <a:spcBef>
                <a:spcPts val="0"/>
              </a:spcBef>
              <a:spcAft>
                <a:spcPts val="0"/>
              </a:spcAft>
              <a:buNone/>
            </a:pPr>
            <a:r>
              <a:rPr lang="en-US" sz="1800" dirty="0">
                <a:solidFill>
                  <a:srgbClr val="404040"/>
                </a:solidFill>
                <a:latin typeface="Trebuchet MS"/>
                <a:ea typeface="Trebuchet MS"/>
                <a:cs typeface="Trebuchet MS"/>
                <a:sym typeface="Trebuchet MS"/>
              </a:rPr>
              <a:t>1. </a:t>
            </a:r>
            <a:r>
              <a:rPr lang="en-US" sz="1800" i="1" dirty="0">
                <a:solidFill>
                  <a:srgbClr val="404040"/>
                </a:solidFill>
                <a:latin typeface="Trebuchet MS"/>
                <a:ea typeface="Trebuchet MS"/>
                <a:cs typeface="Trebuchet MS"/>
                <a:sym typeface="Trebuchet MS"/>
              </a:rPr>
              <a:t>Missing Data Imputation</a:t>
            </a:r>
            <a:endParaRPr sz="1800" dirty="0">
              <a:solidFill>
                <a:schemeClr val="dk1"/>
              </a:solidFill>
              <a:latin typeface="Trebuchet MS"/>
              <a:ea typeface="Trebuchet MS"/>
              <a:cs typeface="Trebuchet MS"/>
              <a:sym typeface="Trebuchet MS"/>
            </a:endParaRPr>
          </a:p>
          <a:p>
            <a:pPr marL="12700" marR="5080" lvl="0" indent="0" algn="just" rtl="0">
              <a:lnSpc>
                <a:spcPct val="100000"/>
              </a:lnSpc>
              <a:spcBef>
                <a:spcPts val="810"/>
              </a:spcBef>
              <a:spcAft>
                <a:spcPts val="0"/>
              </a:spcAft>
              <a:buNone/>
            </a:pPr>
            <a:r>
              <a:rPr lang="en-US" sz="1350" dirty="0">
                <a:solidFill>
                  <a:srgbClr val="404040"/>
                </a:solidFill>
                <a:latin typeface="Trebuchet MS"/>
                <a:ea typeface="Trebuchet MS"/>
                <a:cs typeface="Trebuchet MS"/>
                <a:sym typeface="Trebuchet MS"/>
              </a:rPr>
              <a:t>Datasets may have missing values, and this can cause problems for many Machine Learning algorithms. As  such, it is good practice to identify and replace missing values for each column in the input data prior to  modelling the prediction task.</a:t>
            </a:r>
            <a:endParaRPr sz="1350" dirty="0">
              <a:solidFill>
                <a:schemeClr val="dk1"/>
              </a:solidFill>
              <a:latin typeface="Trebuchet MS"/>
              <a:ea typeface="Trebuchet MS"/>
              <a:cs typeface="Trebuchet MS"/>
              <a:sym typeface="Trebuchet MS"/>
            </a:endParaRPr>
          </a:p>
        </p:txBody>
      </p:sp>
      <p:grpSp>
        <p:nvGrpSpPr>
          <p:cNvPr id="235" name="Google Shape;235;p10"/>
          <p:cNvGrpSpPr/>
          <p:nvPr/>
        </p:nvGrpSpPr>
        <p:grpSpPr>
          <a:xfrm>
            <a:off x="4411598" y="2075307"/>
            <a:ext cx="4060825" cy="2813050"/>
            <a:chOff x="4411598" y="2075307"/>
            <a:chExt cx="4060825" cy="2813050"/>
          </a:xfrm>
        </p:grpSpPr>
        <p:pic>
          <p:nvPicPr>
            <p:cNvPr id="236" name="Google Shape;236;p10"/>
            <p:cNvPicPr preferRelativeResize="0"/>
            <p:nvPr/>
          </p:nvPicPr>
          <p:blipFill rotWithShape="1">
            <a:blip r:embed="rId4">
              <a:alphaModFix/>
            </a:blip>
            <a:srcRect/>
            <a:stretch/>
          </p:blipFill>
          <p:spPr>
            <a:xfrm>
              <a:off x="4421123" y="2084832"/>
              <a:ext cx="4041648" cy="2793492"/>
            </a:xfrm>
            <a:prstGeom prst="rect">
              <a:avLst/>
            </a:prstGeom>
            <a:noFill/>
            <a:ln>
              <a:noFill/>
            </a:ln>
          </p:spPr>
        </p:pic>
        <p:sp>
          <p:nvSpPr>
            <p:cNvPr id="237" name="Google Shape;237;p10"/>
            <p:cNvSpPr/>
            <p:nvPr/>
          </p:nvSpPr>
          <p:spPr>
            <a:xfrm>
              <a:off x="4411598" y="2075307"/>
              <a:ext cx="4060825" cy="2813050"/>
            </a:xfrm>
            <a:custGeom>
              <a:avLst/>
              <a:gdLst/>
              <a:ahLst/>
              <a:cxnLst/>
              <a:rect l="l" t="t" r="r" b="b"/>
              <a:pathLst>
                <a:path w="4060825" h="2813050" extrusionOk="0">
                  <a:moveTo>
                    <a:pt x="0" y="2812542"/>
                  </a:moveTo>
                  <a:lnTo>
                    <a:pt x="4060698" y="2812542"/>
                  </a:lnTo>
                  <a:lnTo>
                    <a:pt x="4060698" y="0"/>
                  </a:lnTo>
                  <a:lnTo>
                    <a:pt x="0" y="0"/>
                  </a:lnTo>
                  <a:lnTo>
                    <a:pt x="0" y="2812542"/>
                  </a:lnTo>
                  <a:close/>
                </a:path>
              </a:pathLst>
            </a:custGeom>
            <a:noFill/>
            <a:ln w="190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grpSp>
        <p:nvGrpSpPr>
          <p:cNvPr id="242" name="Google Shape;242;p11"/>
          <p:cNvGrpSpPr/>
          <p:nvPr/>
        </p:nvGrpSpPr>
        <p:grpSpPr>
          <a:xfrm>
            <a:off x="1142619" y="749426"/>
            <a:ext cx="6785609" cy="3137535"/>
            <a:chOff x="1142619" y="749426"/>
            <a:chExt cx="6785609" cy="3137535"/>
          </a:xfrm>
        </p:grpSpPr>
        <p:pic>
          <p:nvPicPr>
            <p:cNvPr id="243" name="Google Shape;243;p11"/>
            <p:cNvPicPr preferRelativeResize="0"/>
            <p:nvPr/>
          </p:nvPicPr>
          <p:blipFill rotWithShape="1">
            <a:blip r:embed="rId3">
              <a:alphaModFix/>
            </a:blip>
            <a:srcRect/>
            <a:stretch/>
          </p:blipFill>
          <p:spPr>
            <a:xfrm>
              <a:off x="1152144" y="758951"/>
              <a:ext cx="6766559" cy="3118104"/>
            </a:xfrm>
            <a:prstGeom prst="rect">
              <a:avLst/>
            </a:prstGeom>
            <a:noFill/>
            <a:ln>
              <a:noFill/>
            </a:ln>
          </p:spPr>
        </p:pic>
        <p:sp>
          <p:nvSpPr>
            <p:cNvPr id="244" name="Google Shape;244;p11"/>
            <p:cNvSpPr/>
            <p:nvPr/>
          </p:nvSpPr>
          <p:spPr>
            <a:xfrm>
              <a:off x="1142619" y="749426"/>
              <a:ext cx="6785609" cy="3137535"/>
            </a:xfrm>
            <a:custGeom>
              <a:avLst/>
              <a:gdLst/>
              <a:ahLst/>
              <a:cxnLst/>
              <a:rect l="l" t="t" r="r" b="b"/>
              <a:pathLst>
                <a:path w="6785609" h="3137535" extrusionOk="0">
                  <a:moveTo>
                    <a:pt x="0" y="3137154"/>
                  </a:moveTo>
                  <a:lnTo>
                    <a:pt x="6785609" y="3137154"/>
                  </a:lnTo>
                  <a:lnTo>
                    <a:pt x="6785609" y="0"/>
                  </a:lnTo>
                  <a:lnTo>
                    <a:pt x="0" y="0"/>
                  </a:lnTo>
                  <a:lnTo>
                    <a:pt x="0" y="3137154"/>
                  </a:lnTo>
                  <a:close/>
                </a:path>
              </a:pathLst>
            </a:custGeom>
            <a:noFill/>
            <a:ln w="190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2"/>
          <p:cNvSpPr txBox="1"/>
          <p:nvPr/>
        </p:nvSpPr>
        <p:spPr>
          <a:xfrm>
            <a:off x="586841" y="481329"/>
            <a:ext cx="498480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u="sng" dirty="0">
                <a:solidFill>
                  <a:srgbClr val="5FCAEE"/>
                </a:solidFill>
                <a:latin typeface="Trebuchet MS"/>
                <a:ea typeface="Trebuchet MS"/>
                <a:cs typeface="Trebuchet MS"/>
                <a:sym typeface="Trebuchet MS"/>
              </a:rPr>
              <a:t>Data Pre-Processing (continued)</a:t>
            </a:r>
            <a:endParaRPr sz="2400" dirty="0">
              <a:solidFill>
                <a:schemeClr val="dk1"/>
              </a:solidFill>
              <a:latin typeface="Trebuchet MS"/>
              <a:ea typeface="Trebuchet MS"/>
              <a:cs typeface="Trebuchet MS"/>
              <a:sym typeface="Trebuchet MS"/>
            </a:endParaRPr>
          </a:p>
        </p:txBody>
      </p:sp>
      <p:sp>
        <p:nvSpPr>
          <p:cNvPr id="251" name="Google Shape;251;p12"/>
          <p:cNvSpPr txBox="1"/>
          <p:nvPr/>
        </p:nvSpPr>
        <p:spPr>
          <a:xfrm>
            <a:off x="586841" y="1220599"/>
            <a:ext cx="704342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rgbClr val="404040"/>
                </a:solidFill>
                <a:latin typeface="Trebuchet MS"/>
                <a:ea typeface="Trebuchet MS"/>
                <a:cs typeface="Trebuchet MS"/>
                <a:sym typeface="Trebuchet MS"/>
              </a:rPr>
              <a:t>2. Merging the attributes into one column for preprocessing the text</a:t>
            </a:r>
            <a:endParaRPr sz="1800">
              <a:solidFill>
                <a:schemeClr val="dk1"/>
              </a:solidFill>
              <a:latin typeface="Trebuchet MS"/>
              <a:ea typeface="Trebuchet MS"/>
              <a:cs typeface="Trebuchet MS"/>
              <a:sym typeface="Trebuchet MS"/>
            </a:endParaRPr>
          </a:p>
        </p:txBody>
      </p:sp>
      <p:grpSp>
        <p:nvGrpSpPr>
          <p:cNvPr id="252" name="Google Shape;252;p12"/>
          <p:cNvGrpSpPr/>
          <p:nvPr/>
        </p:nvGrpSpPr>
        <p:grpSpPr>
          <a:xfrm>
            <a:off x="562355" y="1754123"/>
            <a:ext cx="8100059" cy="3046476"/>
            <a:chOff x="562355" y="1754123"/>
            <a:chExt cx="8100059" cy="3046476"/>
          </a:xfrm>
        </p:grpSpPr>
        <p:pic>
          <p:nvPicPr>
            <p:cNvPr id="253" name="Google Shape;253;p12"/>
            <p:cNvPicPr preferRelativeResize="0"/>
            <p:nvPr/>
          </p:nvPicPr>
          <p:blipFill rotWithShape="1">
            <a:blip r:embed="rId3">
              <a:alphaModFix/>
            </a:blip>
            <a:srcRect/>
            <a:stretch/>
          </p:blipFill>
          <p:spPr>
            <a:xfrm>
              <a:off x="562355" y="1754123"/>
              <a:ext cx="8100059" cy="3046476"/>
            </a:xfrm>
            <a:prstGeom prst="rect">
              <a:avLst/>
            </a:prstGeom>
            <a:noFill/>
            <a:ln>
              <a:noFill/>
            </a:ln>
          </p:spPr>
        </p:pic>
        <p:pic>
          <p:nvPicPr>
            <p:cNvPr id="254" name="Google Shape;254;p12"/>
            <p:cNvPicPr preferRelativeResize="0"/>
            <p:nvPr/>
          </p:nvPicPr>
          <p:blipFill rotWithShape="1">
            <a:blip r:embed="rId4">
              <a:alphaModFix/>
            </a:blip>
            <a:srcRect/>
            <a:stretch/>
          </p:blipFill>
          <p:spPr>
            <a:xfrm>
              <a:off x="626363" y="1818131"/>
              <a:ext cx="7921752" cy="2868168"/>
            </a:xfrm>
            <a:prstGeom prst="rect">
              <a:avLst/>
            </a:prstGeom>
            <a:noFill/>
            <a:ln>
              <a:noFill/>
            </a:ln>
          </p:spPr>
        </p:pic>
        <p:sp>
          <p:nvSpPr>
            <p:cNvPr id="255" name="Google Shape;255;p12"/>
            <p:cNvSpPr/>
            <p:nvPr/>
          </p:nvSpPr>
          <p:spPr>
            <a:xfrm>
              <a:off x="607313" y="1799081"/>
              <a:ext cx="7960359" cy="2906395"/>
            </a:xfrm>
            <a:custGeom>
              <a:avLst/>
              <a:gdLst/>
              <a:ahLst/>
              <a:cxnLst/>
              <a:rect l="l" t="t" r="r" b="b"/>
              <a:pathLst>
                <a:path w="7960359" h="2906395" extrusionOk="0">
                  <a:moveTo>
                    <a:pt x="0" y="2906268"/>
                  </a:moveTo>
                  <a:lnTo>
                    <a:pt x="7959852" y="2906268"/>
                  </a:lnTo>
                  <a:lnTo>
                    <a:pt x="7959852" y="0"/>
                  </a:lnTo>
                  <a:lnTo>
                    <a:pt x="0" y="0"/>
                  </a:lnTo>
                  <a:lnTo>
                    <a:pt x="0" y="2906268"/>
                  </a:lnTo>
                  <a:close/>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7F994C-C9D8-9B0E-B861-EF930A90A442}"/>
              </a:ext>
            </a:extLst>
          </p:cNvPr>
          <p:cNvPicPr>
            <a:picLocks noChangeAspect="1"/>
          </p:cNvPicPr>
          <p:nvPr/>
        </p:nvPicPr>
        <p:blipFill>
          <a:blip r:embed="rId2"/>
          <a:stretch>
            <a:fillRect/>
          </a:stretch>
        </p:blipFill>
        <p:spPr>
          <a:xfrm>
            <a:off x="1228413" y="152275"/>
            <a:ext cx="3778444" cy="4838949"/>
          </a:xfrm>
          <a:prstGeom prst="rect">
            <a:avLst/>
          </a:prstGeom>
        </p:spPr>
      </p:pic>
      <p:sp>
        <p:nvSpPr>
          <p:cNvPr id="5" name="TextBox 4">
            <a:extLst>
              <a:ext uri="{FF2B5EF4-FFF2-40B4-BE49-F238E27FC236}">
                <a16:creationId xmlns:a16="http://schemas.microsoft.com/office/drawing/2014/main" id="{7ACF7992-064A-217F-24EB-13299D6EC41D}"/>
              </a:ext>
            </a:extLst>
          </p:cNvPr>
          <p:cNvSpPr txBox="1"/>
          <p:nvPr/>
        </p:nvSpPr>
        <p:spPr>
          <a:xfrm>
            <a:off x="4898905" y="4096727"/>
            <a:ext cx="3210045" cy="830997"/>
          </a:xfrm>
          <a:prstGeom prst="rect">
            <a:avLst/>
          </a:prstGeom>
          <a:solidFill>
            <a:schemeClr val="bg1"/>
          </a:solidFill>
          <a:ln>
            <a:solidFill>
              <a:schemeClr val="tx1"/>
            </a:solidFill>
          </a:ln>
        </p:spPr>
        <p:txBody>
          <a:bodyPr wrap="square">
            <a:spAutoFit/>
          </a:bodyPr>
          <a:lstStyle/>
          <a:p>
            <a:r>
              <a:rPr lang="en-GB" sz="800" dirty="0"/>
              <a:t>Application of natural language processing in raw text. </a:t>
            </a:r>
          </a:p>
          <a:p>
            <a:r>
              <a:rPr lang="en-GB" sz="800" dirty="0"/>
              <a:t>The tokenization segments contiguous text into a set of tokens. </a:t>
            </a:r>
          </a:p>
          <a:p>
            <a:r>
              <a:rPr lang="en-GB" sz="800" dirty="0"/>
              <a:t>Elements of small semantic relevance are removed, as well as punctuation, special characters, and </a:t>
            </a:r>
            <a:r>
              <a:rPr lang="en-GB" sz="800" dirty="0" err="1"/>
              <a:t>stopwords</a:t>
            </a:r>
            <a:r>
              <a:rPr lang="en-GB" sz="800" dirty="0"/>
              <a:t>. </a:t>
            </a:r>
          </a:p>
          <a:p>
            <a:r>
              <a:rPr lang="en-GB" sz="800" dirty="0"/>
              <a:t>Named entities are identified and removed. </a:t>
            </a:r>
          </a:p>
          <a:p>
            <a:r>
              <a:rPr lang="en-GB" sz="800" dirty="0" err="1"/>
              <a:t>Stemization</a:t>
            </a:r>
            <a:r>
              <a:rPr lang="en-GB" sz="800" dirty="0"/>
              <a:t> or lemmatization reduces the diversity of tokens.</a:t>
            </a:r>
            <a:r>
              <a:rPr lang="en-GB" sz="800" b="1" dirty="0"/>
              <a:t>[1]</a:t>
            </a:r>
            <a:endParaRPr lang="en-IN" sz="800" b="1" dirty="0"/>
          </a:p>
        </p:txBody>
      </p:sp>
    </p:spTree>
    <p:extLst>
      <p:ext uri="{BB962C8B-B14F-4D97-AF65-F5344CB8AC3E}">
        <p14:creationId xmlns:p14="http://schemas.microsoft.com/office/powerpoint/2010/main" val="4140348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3"/>
          <p:cNvSpPr txBox="1"/>
          <p:nvPr/>
        </p:nvSpPr>
        <p:spPr>
          <a:xfrm>
            <a:off x="610616" y="394207"/>
            <a:ext cx="5697194" cy="467995"/>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900" u="sng" dirty="0">
                <a:solidFill>
                  <a:srgbClr val="5FCAEE"/>
                </a:solidFill>
                <a:latin typeface="Trebuchet MS"/>
                <a:ea typeface="Trebuchet MS"/>
                <a:cs typeface="Trebuchet MS"/>
                <a:sym typeface="Trebuchet MS"/>
              </a:rPr>
              <a:t>Data Pre-Processing (continued)</a:t>
            </a:r>
            <a:endParaRPr sz="2900" dirty="0">
              <a:solidFill>
                <a:schemeClr val="dk1"/>
              </a:solidFill>
              <a:latin typeface="Trebuchet MS"/>
              <a:ea typeface="Trebuchet MS"/>
              <a:cs typeface="Trebuchet MS"/>
              <a:sym typeface="Trebuchet MS"/>
            </a:endParaRPr>
          </a:p>
        </p:txBody>
      </p:sp>
      <p:sp>
        <p:nvSpPr>
          <p:cNvPr id="261" name="Google Shape;261;p13"/>
          <p:cNvSpPr txBox="1"/>
          <p:nvPr/>
        </p:nvSpPr>
        <p:spPr>
          <a:xfrm>
            <a:off x="354584" y="1180846"/>
            <a:ext cx="47542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i="1">
                <a:solidFill>
                  <a:srgbClr val="404040"/>
                </a:solidFill>
                <a:latin typeface="Trebuchet MS"/>
                <a:ea typeface="Trebuchet MS"/>
                <a:cs typeface="Trebuchet MS"/>
                <a:sym typeface="Trebuchet MS"/>
              </a:rPr>
              <a:t>3. Using a Regex to remove special characters</a:t>
            </a:r>
            <a:endParaRPr sz="1800">
              <a:solidFill>
                <a:schemeClr val="dk1"/>
              </a:solidFill>
              <a:latin typeface="Trebuchet MS"/>
              <a:ea typeface="Trebuchet MS"/>
              <a:cs typeface="Trebuchet MS"/>
              <a:sym typeface="Trebuchet MS"/>
            </a:endParaRPr>
          </a:p>
        </p:txBody>
      </p:sp>
      <p:grpSp>
        <p:nvGrpSpPr>
          <p:cNvPr id="262" name="Google Shape;262;p13"/>
          <p:cNvGrpSpPr/>
          <p:nvPr/>
        </p:nvGrpSpPr>
        <p:grpSpPr>
          <a:xfrm>
            <a:off x="522351" y="1756791"/>
            <a:ext cx="8139430" cy="2649855"/>
            <a:chOff x="522351" y="1756791"/>
            <a:chExt cx="8139430" cy="2649855"/>
          </a:xfrm>
        </p:grpSpPr>
        <p:pic>
          <p:nvPicPr>
            <p:cNvPr id="263" name="Google Shape;263;p13"/>
            <p:cNvPicPr preferRelativeResize="0"/>
            <p:nvPr/>
          </p:nvPicPr>
          <p:blipFill rotWithShape="1">
            <a:blip r:embed="rId3">
              <a:alphaModFix/>
            </a:blip>
            <a:srcRect/>
            <a:stretch/>
          </p:blipFill>
          <p:spPr>
            <a:xfrm>
              <a:off x="531876" y="1766316"/>
              <a:ext cx="8119872" cy="2630424"/>
            </a:xfrm>
            <a:prstGeom prst="rect">
              <a:avLst/>
            </a:prstGeom>
            <a:noFill/>
            <a:ln>
              <a:noFill/>
            </a:ln>
          </p:spPr>
        </p:pic>
        <p:sp>
          <p:nvSpPr>
            <p:cNvPr id="264" name="Google Shape;264;p13"/>
            <p:cNvSpPr/>
            <p:nvPr/>
          </p:nvSpPr>
          <p:spPr>
            <a:xfrm>
              <a:off x="522351" y="1756791"/>
              <a:ext cx="8139430" cy="2649855"/>
            </a:xfrm>
            <a:custGeom>
              <a:avLst/>
              <a:gdLst/>
              <a:ahLst/>
              <a:cxnLst/>
              <a:rect l="l" t="t" r="r" b="b"/>
              <a:pathLst>
                <a:path w="8139430" h="2649854" extrusionOk="0">
                  <a:moveTo>
                    <a:pt x="0" y="2649474"/>
                  </a:moveTo>
                  <a:lnTo>
                    <a:pt x="8138922" y="2649474"/>
                  </a:lnTo>
                  <a:lnTo>
                    <a:pt x="8138922" y="0"/>
                  </a:lnTo>
                  <a:lnTo>
                    <a:pt x="0" y="0"/>
                  </a:lnTo>
                  <a:lnTo>
                    <a:pt x="0" y="2649474"/>
                  </a:lnTo>
                  <a:close/>
                </a:path>
              </a:pathLst>
            </a:custGeom>
            <a:noFill/>
            <a:ln w="190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grpSp>
        <p:nvGrpSpPr>
          <p:cNvPr id="269" name="Google Shape;269;p14"/>
          <p:cNvGrpSpPr/>
          <p:nvPr/>
        </p:nvGrpSpPr>
        <p:grpSpPr>
          <a:xfrm>
            <a:off x="327279" y="1855851"/>
            <a:ext cx="8482330" cy="2518410"/>
            <a:chOff x="327279" y="1855851"/>
            <a:chExt cx="8482330" cy="2518410"/>
          </a:xfrm>
        </p:grpSpPr>
        <p:pic>
          <p:nvPicPr>
            <p:cNvPr id="270" name="Google Shape;270;p14"/>
            <p:cNvPicPr preferRelativeResize="0"/>
            <p:nvPr/>
          </p:nvPicPr>
          <p:blipFill rotWithShape="1">
            <a:blip r:embed="rId3">
              <a:alphaModFix/>
            </a:blip>
            <a:srcRect/>
            <a:stretch/>
          </p:blipFill>
          <p:spPr>
            <a:xfrm>
              <a:off x="336804" y="1865376"/>
              <a:ext cx="8462772" cy="2499360"/>
            </a:xfrm>
            <a:prstGeom prst="rect">
              <a:avLst/>
            </a:prstGeom>
            <a:noFill/>
            <a:ln>
              <a:noFill/>
            </a:ln>
          </p:spPr>
        </p:pic>
        <p:sp>
          <p:nvSpPr>
            <p:cNvPr id="271" name="Google Shape;271;p14"/>
            <p:cNvSpPr/>
            <p:nvPr/>
          </p:nvSpPr>
          <p:spPr>
            <a:xfrm>
              <a:off x="327279" y="1855851"/>
              <a:ext cx="8482330" cy="2518410"/>
            </a:xfrm>
            <a:custGeom>
              <a:avLst/>
              <a:gdLst/>
              <a:ahLst/>
              <a:cxnLst/>
              <a:rect l="l" t="t" r="r" b="b"/>
              <a:pathLst>
                <a:path w="8482330" h="2518410" extrusionOk="0">
                  <a:moveTo>
                    <a:pt x="0" y="2518410"/>
                  </a:moveTo>
                  <a:lnTo>
                    <a:pt x="8481822" y="2518410"/>
                  </a:lnTo>
                  <a:lnTo>
                    <a:pt x="8481822" y="0"/>
                  </a:lnTo>
                  <a:lnTo>
                    <a:pt x="0" y="0"/>
                  </a:lnTo>
                  <a:lnTo>
                    <a:pt x="0" y="2518410"/>
                  </a:lnTo>
                  <a:close/>
                </a:path>
              </a:pathLst>
            </a:custGeom>
            <a:noFill/>
            <a:ln w="190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72" name="Google Shape;272;p14"/>
          <p:cNvSpPr txBox="1"/>
          <p:nvPr/>
        </p:nvSpPr>
        <p:spPr>
          <a:xfrm>
            <a:off x="586841" y="507872"/>
            <a:ext cx="4961552" cy="376555"/>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300" u="sng" dirty="0">
                <a:solidFill>
                  <a:srgbClr val="5FCAEE"/>
                </a:solidFill>
                <a:latin typeface="Trebuchet MS"/>
                <a:ea typeface="Trebuchet MS"/>
                <a:cs typeface="Trebuchet MS"/>
                <a:sym typeface="Trebuchet MS"/>
              </a:rPr>
              <a:t>Data Pre-Processing (Continued)</a:t>
            </a:r>
            <a:endParaRPr sz="2300" dirty="0">
              <a:solidFill>
                <a:schemeClr val="dk1"/>
              </a:solidFill>
              <a:latin typeface="Trebuchet MS"/>
              <a:ea typeface="Trebuchet MS"/>
              <a:cs typeface="Trebuchet MS"/>
              <a:sym typeface="Trebuchet MS"/>
            </a:endParaRPr>
          </a:p>
        </p:txBody>
      </p:sp>
      <p:sp>
        <p:nvSpPr>
          <p:cNvPr id="273" name="Google Shape;273;p14"/>
          <p:cNvSpPr txBox="1"/>
          <p:nvPr/>
        </p:nvSpPr>
        <p:spPr>
          <a:xfrm>
            <a:off x="593242" y="1217421"/>
            <a:ext cx="239649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rgbClr val="404040"/>
                </a:solidFill>
                <a:latin typeface="Trebuchet MS"/>
                <a:ea typeface="Trebuchet MS"/>
                <a:cs typeface="Trebuchet MS"/>
                <a:sym typeface="Trebuchet MS"/>
              </a:rPr>
              <a:t>4. Tokenization of Data</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5"/>
          <p:cNvSpPr txBox="1">
            <a:spLocks noGrp="1"/>
          </p:cNvSpPr>
          <p:nvPr>
            <p:ph type="title"/>
          </p:nvPr>
        </p:nvSpPr>
        <p:spPr>
          <a:xfrm>
            <a:off x="586841" y="481329"/>
            <a:ext cx="5256020" cy="4064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Clr>
                <a:srgbClr val="5FCAEE"/>
              </a:buClr>
              <a:buSzPts val="2500"/>
              <a:buFont typeface="Trebuchet MS"/>
              <a:buNone/>
            </a:pPr>
            <a:r>
              <a:rPr lang="en-US" sz="2500" i="0" u="sng" dirty="0">
                <a:solidFill>
                  <a:srgbClr val="5FCAEE"/>
                </a:solidFill>
                <a:latin typeface="Trebuchet MS"/>
                <a:ea typeface="Trebuchet MS"/>
                <a:cs typeface="Trebuchet MS"/>
                <a:sym typeface="Trebuchet MS"/>
              </a:rPr>
              <a:t>Data Pre-Processing (Continued)</a:t>
            </a:r>
            <a:endParaRPr sz="2500" dirty="0">
              <a:latin typeface="Trebuchet MS"/>
              <a:ea typeface="Trebuchet MS"/>
              <a:cs typeface="Trebuchet MS"/>
              <a:sym typeface="Trebuchet MS"/>
            </a:endParaRPr>
          </a:p>
        </p:txBody>
      </p:sp>
      <p:sp>
        <p:nvSpPr>
          <p:cNvPr id="279" name="Google Shape;279;p15"/>
          <p:cNvSpPr txBox="1"/>
          <p:nvPr/>
        </p:nvSpPr>
        <p:spPr>
          <a:xfrm>
            <a:off x="586841" y="1068704"/>
            <a:ext cx="262191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rgbClr val="404040"/>
                </a:solidFill>
                <a:latin typeface="Trebuchet MS"/>
                <a:ea typeface="Trebuchet MS"/>
                <a:cs typeface="Trebuchet MS"/>
                <a:sym typeface="Trebuchet MS"/>
              </a:rPr>
              <a:t>5. Removal of stop-words</a:t>
            </a:r>
            <a:endParaRPr sz="1800">
              <a:solidFill>
                <a:schemeClr val="dk1"/>
              </a:solidFill>
              <a:latin typeface="Trebuchet MS"/>
              <a:ea typeface="Trebuchet MS"/>
              <a:cs typeface="Trebuchet MS"/>
              <a:sym typeface="Trebuchet MS"/>
            </a:endParaRPr>
          </a:p>
        </p:txBody>
      </p:sp>
      <p:graphicFrame>
        <p:nvGraphicFramePr>
          <p:cNvPr id="280" name="Google Shape;280;p15"/>
          <p:cNvGraphicFramePr/>
          <p:nvPr/>
        </p:nvGraphicFramePr>
        <p:xfrm>
          <a:off x="655637" y="1898713"/>
          <a:ext cx="7792700" cy="2189100"/>
        </p:xfrm>
        <a:graphic>
          <a:graphicData uri="http://schemas.openxmlformats.org/drawingml/2006/table">
            <a:tbl>
              <a:tblPr firstRow="1" bandRow="1">
                <a:noFill/>
                <a:tableStyleId>{3E703833-8D58-4B10-B686-DEB6AB48AD8F}</a:tableStyleId>
              </a:tblPr>
              <a:tblGrid>
                <a:gridCol w="3896350">
                  <a:extLst>
                    <a:ext uri="{9D8B030D-6E8A-4147-A177-3AD203B41FA5}">
                      <a16:colId xmlns:a16="http://schemas.microsoft.com/office/drawing/2014/main" val="20000"/>
                    </a:ext>
                  </a:extLst>
                </a:gridCol>
                <a:gridCol w="3896350">
                  <a:extLst>
                    <a:ext uri="{9D8B030D-6E8A-4147-A177-3AD203B41FA5}">
                      <a16:colId xmlns:a16="http://schemas.microsoft.com/office/drawing/2014/main" val="20001"/>
                    </a:ext>
                  </a:extLst>
                </a:gridCol>
              </a:tblGrid>
              <a:tr h="1094475">
                <a:tc>
                  <a:txBody>
                    <a:bodyPr/>
                    <a:lstStyle/>
                    <a:p>
                      <a:pPr marL="0" marR="0" lvl="0" indent="0" algn="l" rtl="0">
                        <a:lnSpc>
                          <a:spcPct val="100000"/>
                        </a:lnSpc>
                        <a:spcBef>
                          <a:spcPts val="0"/>
                        </a:spcBef>
                        <a:spcAft>
                          <a:spcPts val="0"/>
                        </a:spcAft>
                        <a:buNone/>
                      </a:pPr>
                      <a:endParaRPr sz="1700" u="none" strike="noStrike" cap="none">
                        <a:latin typeface="Times New Roman"/>
                        <a:ea typeface="Times New Roman"/>
                        <a:cs typeface="Times New Roman"/>
                        <a:sym typeface="Times New Roman"/>
                      </a:endParaRPr>
                    </a:p>
                    <a:p>
                      <a:pPr marL="635" marR="0" lvl="0" indent="0" algn="ctr" rtl="0">
                        <a:lnSpc>
                          <a:spcPct val="100000"/>
                        </a:lnSpc>
                        <a:spcBef>
                          <a:spcPts val="0"/>
                        </a:spcBef>
                        <a:spcAft>
                          <a:spcPts val="0"/>
                        </a:spcAft>
                        <a:buNone/>
                      </a:pPr>
                      <a:r>
                        <a:rPr lang="en-US" sz="1400" b="1" u="sng" strike="noStrike" cap="none">
                          <a:solidFill>
                            <a:srgbClr val="FFFFFF"/>
                          </a:solidFill>
                          <a:latin typeface="Trebuchet MS"/>
                          <a:ea typeface="Trebuchet MS"/>
                          <a:cs typeface="Trebuchet MS"/>
                          <a:sym typeface="Trebuchet MS"/>
                        </a:rPr>
                        <a:t>Before removing stop-words</a:t>
                      </a:r>
                      <a:endParaRPr sz="1400" u="none" strike="noStrike" cap="none">
                        <a:latin typeface="Trebuchet MS"/>
                        <a:ea typeface="Trebuchet MS"/>
                        <a:cs typeface="Trebuchet MS"/>
                        <a:sym typeface="Trebuchet MS"/>
                      </a:endParaRPr>
                    </a:p>
                  </a:txBody>
                  <a:tcPr marL="0" marR="0" marT="5725" marB="0">
                    <a:lnL w="28575" cap="flat" cmpd="sng">
                      <a:solidFill>
                        <a:srgbClr val="0D0D0D"/>
                      </a:solidFill>
                      <a:prstDash val="solid"/>
                      <a:round/>
                      <a:headEnd type="none" w="sm" len="sm"/>
                      <a:tailEnd type="none" w="sm" len="sm"/>
                    </a:lnL>
                    <a:lnR w="28575" cap="flat" cmpd="sng">
                      <a:solidFill>
                        <a:srgbClr val="0D0D0D"/>
                      </a:solidFill>
                      <a:prstDash val="solid"/>
                      <a:round/>
                      <a:headEnd type="none" w="sm" len="sm"/>
                      <a:tailEnd type="none" w="sm" len="sm"/>
                    </a:lnR>
                    <a:lnT w="28575" cap="flat" cmpd="sng">
                      <a:solidFill>
                        <a:srgbClr val="0D0D0D"/>
                      </a:solidFill>
                      <a:prstDash val="solid"/>
                      <a:round/>
                      <a:headEnd type="none" w="sm" len="sm"/>
                      <a:tailEnd type="none" w="sm" len="sm"/>
                    </a:lnT>
                    <a:lnB w="28575" cap="flat" cmpd="sng">
                      <a:solidFill>
                        <a:srgbClr val="0D0D0D"/>
                      </a:solidFill>
                      <a:prstDash val="solid"/>
                      <a:round/>
                      <a:headEnd type="none" w="sm" len="sm"/>
                      <a:tailEnd type="none" w="sm" len="sm"/>
                    </a:lnB>
                    <a:solidFill>
                      <a:srgbClr val="000000"/>
                    </a:solidFill>
                  </a:tcPr>
                </a:tc>
                <a:tc>
                  <a:txBody>
                    <a:bodyPr/>
                    <a:lstStyle/>
                    <a:p>
                      <a:pPr marL="0" marR="0" lvl="0" indent="0" algn="l" rtl="0">
                        <a:lnSpc>
                          <a:spcPct val="100000"/>
                        </a:lnSpc>
                        <a:spcBef>
                          <a:spcPts val="0"/>
                        </a:spcBef>
                        <a:spcAft>
                          <a:spcPts val="0"/>
                        </a:spcAft>
                        <a:buNone/>
                      </a:pPr>
                      <a:endParaRPr sz="17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1400" b="1" u="sng" strike="noStrike" cap="none">
                          <a:solidFill>
                            <a:srgbClr val="FFFFFF"/>
                          </a:solidFill>
                          <a:latin typeface="Trebuchet MS"/>
                          <a:ea typeface="Trebuchet MS"/>
                          <a:cs typeface="Trebuchet MS"/>
                          <a:sym typeface="Trebuchet MS"/>
                        </a:rPr>
                        <a:t>After removing stop-words</a:t>
                      </a:r>
                      <a:endParaRPr sz="1400" u="none" strike="noStrike" cap="none">
                        <a:latin typeface="Trebuchet MS"/>
                        <a:ea typeface="Trebuchet MS"/>
                        <a:cs typeface="Trebuchet MS"/>
                        <a:sym typeface="Trebuchet MS"/>
                      </a:endParaRPr>
                    </a:p>
                  </a:txBody>
                  <a:tcPr marL="0" marR="0" marT="5725" marB="0">
                    <a:lnL w="28575" cap="flat" cmpd="sng">
                      <a:solidFill>
                        <a:srgbClr val="0D0D0D"/>
                      </a:solidFill>
                      <a:prstDash val="solid"/>
                      <a:round/>
                      <a:headEnd type="none" w="sm" len="sm"/>
                      <a:tailEnd type="none" w="sm" len="sm"/>
                    </a:lnL>
                    <a:lnR w="28575" cap="flat" cmpd="sng">
                      <a:solidFill>
                        <a:srgbClr val="C00000"/>
                      </a:solidFill>
                      <a:prstDash val="solid"/>
                      <a:round/>
                      <a:headEnd type="none" w="sm" len="sm"/>
                      <a:tailEnd type="none" w="sm" len="sm"/>
                    </a:lnR>
                    <a:lnT w="28575" cap="flat" cmpd="sng">
                      <a:solidFill>
                        <a:srgbClr val="C00000"/>
                      </a:solidFill>
                      <a:prstDash val="solid"/>
                      <a:round/>
                      <a:headEnd type="none" w="sm" len="sm"/>
                      <a:tailEnd type="none" w="sm" len="sm"/>
                    </a:lnT>
                    <a:lnB w="28575" cap="flat" cmpd="sng">
                      <a:solidFill>
                        <a:srgbClr val="0D0D0D"/>
                      </a:solidFill>
                      <a:prstDash val="solid"/>
                      <a:round/>
                      <a:headEnd type="none" w="sm" len="sm"/>
                      <a:tailEnd type="none" w="sm" len="sm"/>
                    </a:lnB>
                    <a:solidFill>
                      <a:srgbClr val="000000"/>
                    </a:solidFill>
                  </a:tcPr>
                </a:tc>
                <a:extLst>
                  <a:ext uri="{0D108BD9-81ED-4DB2-BD59-A6C34878D82A}">
                    <a16:rowId xmlns:a16="http://schemas.microsoft.com/office/drawing/2014/main" val="10000"/>
                  </a:ext>
                </a:extLst>
              </a:tr>
              <a:tr h="1094625">
                <a:tc>
                  <a:txBody>
                    <a:bodyPr/>
                    <a:lstStyle/>
                    <a:p>
                      <a:pPr marL="0" marR="0" lvl="0" indent="0" algn="l" rtl="0">
                        <a:lnSpc>
                          <a:spcPct val="100000"/>
                        </a:lnSpc>
                        <a:spcBef>
                          <a:spcPts val="0"/>
                        </a:spcBef>
                        <a:spcAft>
                          <a:spcPts val="0"/>
                        </a:spcAft>
                        <a:buNone/>
                      </a:pPr>
                      <a:endParaRPr sz="1600" u="none" strike="noStrike" cap="none">
                        <a:latin typeface="Times New Roman"/>
                        <a:ea typeface="Times New Roman"/>
                        <a:cs typeface="Times New Roman"/>
                        <a:sym typeface="Times New Roman"/>
                      </a:endParaRPr>
                    </a:p>
                    <a:p>
                      <a:pPr marL="0" marR="0" lvl="0" indent="0" algn="l" rtl="0">
                        <a:lnSpc>
                          <a:spcPct val="100000"/>
                        </a:lnSpc>
                        <a:spcBef>
                          <a:spcPts val="5"/>
                        </a:spcBef>
                        <a:spcAft>
                          <a:spcPts val="0"/>
                        </a:spcAft>
                        <a:buNone/>
                      </a:pPr>
                      <a:endParaRPr sz="1600" u="none" strike="noStrike" cap="none">
                        <a:latin typeface="Times New Roman"/>
                        <a:ea typeface="Times New Roman"/>
                        <a:cs typeface="Times New Roman"/>
                        <a:sym typeface="Times New Roman"/>
                      </a:endParaRPr>
                    </a:p>
                    <a:p>
                      <a:pPr marL="4445" marR="0" lvl="0" indent="0" algn="ctr" rtl="0">
                        <a:lnSpc>
                          <a:spcPct val="100000"/>
                        </a:lnSpc>
                        <a:spcBef>
                          <a:spcPts val="0"/>
                        </a:spcBef>
                        <a:spcAft>
                          <a:spcPts val="0"/>
                        </a:spcAft>
                        <a:buNone/>
                      </a:pPr>
                      <a:r>
                        <a:rPr lang="en-US" sz="1400" u="none" strike="noStrike" cap="none">
                          <a:solidFill>
                            <a:srgbClr val="FFFFFF"/>
                          </a:solidFill>
                          <a:latin typeface="Trebuchet MS"/>
                          <a:ea typeface="Trebuchet MS"/>
                          <a:cs typeface="Trebuchet MS"/>
                          <a:sym typeface="Trebuchet MS"/>
                        </a:rPr>
                        <a:t>Does this thing really work? Lets see.</a:t>
                      </a:r>
                      <a:endParaRPr sz="1400" u="none" strike="noStrike" cap="none">
                        <a:latin typeface="Trebuchet MS"/>
                        <a:ea typeface="Trebuchet MS"/>
                        <a:cs typeface="Trebuchet MS"/>
                        <a:sym typeface="Trebuchet MS"/>
                      </a:endParaRPr>
                    </a:p>
                  </a:txBody>
                  <a:tcPr marL="0" marR="0" marT="0" marB="0">
                    <a:lnL w="28575" cap="flat" cmpd="sng">
                      <a:solidFill>
                        <a:srgbClr val="0D0D0D"/>
                      </a:solidFill>
                      <a:prstDash val="solid"/>
                      <a:round/>
                      <a:headEnd type="none" w="sm" len="sm"/>
                      <a:tailEnd type="none" w="sm" len="sm"/>
                    </a:lnL>
                    <a:lnR w="28575" cap="flat" cmpd="sng">
                      <a:solidFill>
                        <a:srgbClr val="0D0D0D"/>
                      </a:solidFill>
                      <a:prstDash val="solid"/>
                      <a:round/>
                      <a:headEnd type="none" w="sm" len="sm"/>
                      <a:tailEnd type="none" w="sm" len="sm"/>
                    </a:lnR>
                    <a:lnT w="28575" cap="flat" cmpd="sng">
                      <a:solidFill>
                        <a:srgbClr val="0D0D0D"/>
                      </a:solidFill>
                      <a:prstDash val="solid"/>
                      <a:round/>
                      <a:headEnd type="none" w="sm" len="sm"/>
                      <a:tailEnd type="none" w="sm" len="sm"/>
                    </a:lnT>
                    <a:lnB w="28575" cap="flat" cmpd="sng">
                      <a:solidFill>
                        <a:srgbClr val="0D0D0D"/>
                      </a:solidFill>
                      <a:prstDash val="solid"/>
                      <a:round/>
                      <a:headEnd type="none" w="sm" len="sm"/>
                      <a:tailEnd type="none" w="sm" len="sm"/>
                    </a:lnB>
                    <a:solidFill>
                      <a:srgbClr val="77A631"/>
                    </a:solidFill>
                  </a:tcPr>
                </a:tc>
                <a:tc>
                  <a:txBody>
                    <a:bodyPr/>
                    <a:lstStyle/>
                    <a:p>
                      <a:pPr marL="0" marR="0" lvl="0" indent="0" algn="l" rtl="0">
                        <a:lnSpc>
                          <a:spcPct val="100000"/>
                        </a:lnSpc>
                        <a:spcBef>
                          <a:spcPts val="0"/>
                        </a:spcBef>
                        <a:spcAft>
                          <a:spcPts val="0"/>
                        </a:spcAft>
                        <a:buNone/>
                      </a:pPr>
                      <a:endParaRPr sz="1600" u="none" strike="noStrike" cap="none">
                        <a:latin typeface="Times New Roman"/>
                        <a:ea typeface="Times New Roman"/>
                        <a:cs typeface="Times New Roman"/>
                        <a:sym typeface="Times New Roman"/>
                      </a:endParaRPr>
                    </a:p>
                    <a:p>
                      <a:pPr marL="0" marR="0" lvl="0" indent="0" algn="l" rtl="0">
                        <a:lnSpc>
                          <a:spcPct val="100000"/>
                        </a:lnSpc>
                        <a:spcBef>
                          <a:spcPts val="5"/>
                        </a:spcBef>
                        <a:spcAft>
                          <a:spcPts val="0"/>
                        </a:spcAft>
                        <a:buNone/>
                      </a:pPr>
                      <a:endParaRPr sz="16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1400" u="none" strike="noStrike" cap="none">
                          <a:solidFill>
                            <a:srgbClr val="FFFFFF"/>
                          </a:solidFill>
                          <a:latin typeface="Trebuchet MS"/>
                          <a:ea typeface="Trebuchet MS"/>
                          <a:cs typeface="Trebuchet MS"/>
                          <a:sym typeface="Trebuchet MS"/>
                        </a:rPr>
                        <a:t>['thing', 'really', 'work', 'lets', 'see']</a:t>
                      </a:r>
                      <a:endParaRPr sz="1400" u="none" strike="noStrike" cap="none">
                        <a:latin typeface="Trebuchet MS"/>
                        <a:ea typeface="Trebuchet MS"/>
                        <a:cs typeface="Trebuchet MS"/>
                        <a:sym typeface="Trebuchet MS"/>
                      </a:endParaRPr>
                    </a:p>
                  </a:txBody>
                  <a:tcPr marL="0" marR="0" marT="0" marB="0">
                    <a:lnL w="28575" cap="flat" cmpd="sng">
                      <a:solidFill>
                        <a:srgbClr val="0D0D0D"/>
                      </a:solidFill>
                      <a:prstDash val="solid"/>
                      <a:round/>
                      <a:headEnd type="none" w="sm" len="sm"/>
                      <a:tailEnd type="none" w="sm" len="sm"/>
                    </a:lnL>
                    <a:lnR w="28575" cap="flat" cmpd="sng">
                      <a:solidFill>
                        <a:srgbClr val="0D0D0D"/>
                      </a:solidFill>
                      <a:prstDash val="solid"/>
                      <a:round/>
                      <a:headEnd type="none" w="sm" len="sm"/>
                      <a:tailEnd type="none" w="sm" len="sm"/>
                    </a:lnR>
                    <a:lnT w="28575" cap="flat" cmpd="sng">
                      <a:solidFill>
                        <a:srgbClr val="0D0D0D"/>
                      </a:solidFill>
                      <a:prstDash val="solid"/>
                      <a:round/>
                      <a:headEnd type="none" w="sm" len="sm"/>
                      <a:tailEnd type="none" w="sm" len="sm"/>
                    </a:lnT>
                    <a:lnB w="28575" cap="flat" cmpd="sng">
                      <a:solidFill>
                        <a:srgbClr val="0D0D0D"/>
                      </a:solidFill>
                      <a:prstDash val="solid"/>
                      <a:round/>
                      <a:headEnd type="none" w="sm" len="sm"/>
                      <a:tailEnd type="none" w="sm" len="sm"/>
                    </a:lnB>
                    <a:solidFill>
                      <a:srgbClr val="77A63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grpSp>
        <p:nvGrpSpPr>
          <p:cNvPr id="285" name="Google Shape;285;p16"/>
          <p:cNvGrpSpPr/>
          <p:nvPr/>
        </p:nvGrpSpPr>
        <p:grpSpPr>
          <a:xfrm>
            <a:off x="735711" y="1223391"/>
            <a:ext cx="7918450" cy="3272790"/>
            <a:chOff x="735711" y="1223391"/>
            <a:chExt cx="7918450" cy="3272790"/>
          </a:xfrm>
        </p:grpSpPr>
        <p:pic>
          <p:nvPicPr>
            <p:cNvPr id="286" name="Google Shape;286;p16"/>
            <p:cNvPicPr preferRelativeResize="0"/>
            <p:nvPr/>
          </p:nvPicPr>
          <p:blipFill rotWithShape="1">
            <a:blip r:embed="rId3">
              <a:alphaModFix/>
            </a:blip>
            <a:srcRect/>
            <a:stretch/>
          </p:blipFill>
          <p:spPr>
            <a:xfrm>
              <a:off x="745236" y="1232916"/>
              <a:ext cx="7898892" cy="3253739"/>
            </a:xfrm>
            <a:prstGeom prst="rect">
              <a:avLst/>
            </a:prstGeom>
            <a:noFill/>
            <a:ln>
              <a:noFill/>
            </a:ln>
          </p:spPr>
        </p:pic>
        <p:sp>
          <p:nvSpPr>
            <p:cNvPr id="287" name="Google Shape;287;p16"/>
            <p:cNvSpPr/>
            <p:nvPr/>
          </p:nvSpPr>
          <p:spPr>
            <a:xfrm>
              <a:off x="735711" y="1223391"/>
              <a:ext cx="7918450" cy="3272790"/>
            </a:xfrm>
            <a:custGeom>
              <a:avLst/>
              <a:gdLst/>
              <a:ahLst/>
              <a:cxnLst/>
              <a:rect l="l" t="t" r="r" b="b"/>
              <a:pathLst>
                <a:path w="7918450" h="3272790" extrusionOk="0">
                  <a:moveTo>
                    <a:pt x="0" y="3272789"/>
                  </a:moveTo>
                  <a:lnTo>
                    <a:pt x="7917942" y="3272789"/>
                  </a:lnTo>
                  <a:lnTo>
                    <a:pt x="7917942" y="0"/>
                  </a:lnTo>
                  <a:lnTo>
                    <a:pt x="0" y="0"/>
                  </a:lnTo>
                  <a:lnTo>
                    <a:pt x="0" y="3272789"/>
                  </a:lnTo>
                  <a:close/>
                </a:path>
              </a:pathLst>
            </a:custGeom>
            <a:noFill/>
            <a:ln w="190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88" name="Google Shape;288;p16"/>
          <p:cNvSpPr txBox="1"/>
          <p:nvPr/>
        </p:nvSpPr>
        <p:spPr>
          <a:xfrm>
            <a:off x="823366" y="684403"/>
            <a:ext cx="562419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Trebuchet MS"/>
                <a:ea typeface="Trebuchet MS"/>
                <a:cs typeface="Trebuchet MS"/>
                <a:sym typeface="Trebuchet MS"/>
              </a:rPr>
              <a:t>The list of stopwords available in the NLTK library are:</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
          <p:cNvSpPr txBox="1">
            <a:spLocks noGrp="1"/>
          </p:cNvSpPr>
          <p:nvPr>
            <p:ph type="title"/>
          </p:nvPr>
        </p:nvSpPr>
        <p:spPr>
          <a:xfrm>
            <a:off x="377139" y="244855"/>
            <a:ext cx="3091200" cy="382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rgbClr val="5FCAEE"/>
              </a:buClr>
              <a:buSzPts val="2400"/>
              <a:buFont typeface="Trebuchet MS"/>
              <a:buNone/>
            </a:pPr>
            <a:r>
              <a:rPr lang="en-US" sz="2400" i="0" u="sng" dirty="0">
                <a:solidFill>
                  <a:srgbClr val="0000FF"/>
                </a:solidFill>
                <a:latin typeface="Trebuchet MS"/>
                <a:ea typeface="Trebuchet MS"/>
                <a:cs typeface="Trebuchet MS"/>
                <a:sym typeface="Trebuchet MS"/>
              </a:rPr>
              <a:t>Contents:</a:t>
            </a:r>
            <a:endParaRPr sz="2400" dirty="0">
              <a:solidFill>
                <a:srgbClr val="0000FF"/>
              </a:solidFill>
              <a:latin typeface="Trebuchet MS"/>
              <a:ea typeface="Trebuchet MS"/>
              <a:cs typeface="Trebuchet MS"/>
              <a:sym typeface="Trebuchet MS"/>
            </a:endParaRPr>
          </a:p>
        </p:txBody>
      </p:sp>
      <p:sp>
        <p:nvSpPr>
          <p:cNvPr id="158" name="Google Shape;158;p2"/>
          <p:cNvSpPr txBox="1"/>
          <p:nvPr/>
        </p:nvSpPr>
        <p:spPr>
          <a:xfrm>
            <a:off x="307075" y="917825"/>
            <a:ext cx="6494700" cy="2029392"/>
          </a:xfrm>
          <a:prstGeom prst="rect">
            <a:avLst/>
          </a:prstGeom>
          <a:noFill/>
          <a:ln>
            <a:noFill/>
          </a:ln>
        </p:spPr>
        <p:txBody>
          <a:bodyPr spcFirstLastPara="1" wrap="square" lIns="0" tIns="13325" rIns="0" bIns="0" anchor="t" anchorCtr="0">
            <a:spAutoFit/>
          </a:bodyPr>
          <a:lstStyle/>
          <a:p>
            <a:pPr marL="387350" marR="37465" lvl="0" indent="-285750" algn="l" rtl="0">
              <a:lnSpc>
                <a:spcPct val="150000"/>
              </a:lnSpc>
              <a:spcBef>
                <a:spcPts val="105"/>
              </a:spcBef>
              <a:spcAft>
                <a:spcPts val="0"/>
              </a:spcAft>
              <a:buClr>
                <a:schemeClr val="dk1"/>
              </a:buClr>
              <a:buSzPts val="1400"/>
              <a:buFont typeface="Arial" panose="020B0604020202020204" pitchFamily="34" charset="0"/>
              <a:buChar char="•"/>
            </a:pPr>
            <a:r>
              <a:rPr lang="en-US" sz="1400" dirty="0">
                <a:solidFill>
                  <a:schemeClr val="dk1"/>
                </a:solidFill>
                <a:latin typeface="Trebuchet MS"/>
                <a:ea typeface="Trebuchet MS"/>
                <a:cs typeface="Trebuchet MS"/>
                <a:sym typeface="Trebuchet MS"/>
              </a:rPr>
              <a:t>Introduction</a:t>
            </a:r>
          </a:p>
          <a:p>
            <a:pPr marL="387350" marR="37465" lvl="0" indent="-285750" algn="l" rtl="0">
              <a:lnSpc>
                <a:spcPct val="150000"/>
              </a:lnSpc>
              <a:spcBef>
                <a:spcPts val="105"/>
              </a:spcBef>
              <a:spcAft>
                <a:spcPts val="0"/>
              </a:spcAft>
              <a:buClr>
                <a:schemeClr val="dk1"/>
              </a:buClr>
              <a:buSzPts val="1400"/>
              <a:buFont typeface="Arial" panose="020B0604020202020204" pitchFamily="34" charset="0"/>
              <a:buChar char="•"/>
            </a:pPr>
            <a:r>
              <a:rPr lang="en-US" sz="1400" dirty="0">
                <a:solidFill>
                  <a:schemeClr val="dk1"/>
                </a:solidFill>
                <a:latin typeface="Trebuchet MS"/>
                <a:ea typeface="Trebuchet MS"/>
                <a:cs typeface="Trebuchet MS"/>
                <a:sym typeface="Trebuchet MS"/>
              </a:rPr>
              <a:t>Literary Survey</a:t>
            </a:r>
          </a:p>
          <a:p>
            <a:pPr marL="387350" marR="37465" lvl="0" indent="-285750" algn="l" rtl="0">
              <a:lnSpc>
                <a:spcPct val="150000"/>
              </a:lnSpc>
              <a:spcBef>
                <a:spcPts val="105"/>
              </a:spcBef>
              <a:spcAft>
                <a:spcPts val="0"/>
              </a:spcAft>
              <a:buClr>
                <a:schemeClr val="dk1"/>
              </a:buClr>
              <a:buSzPts val="1400"/>
              <a:buFont typeface="Arial" panose="020B0604020202020204" pitchFamily="34" charset="0"/>
              <a:buChar char="•"/>
            </a:pPr>
            <a:r>
              <a:rPr lang="en-US" sz="1400" dirty="0">
                <a:solidFill>
                  <a:schemeClr val="dk1"/>
                </a:solidFill>
                <a:latin typeface="Trebuchet MS"/>
                <a:ea typeface="Trebuchet MS"/>
                <a:cs typeface="Trebuchet MS"/>
                <a:sym typeface="Trebuchet MS"/>
              </a:rPr>
              <a:t>Base Paper Implementation</a:t>
            </a:r>
          </a:p>
          <a:p>
            <a:pPr marL="387350" marR="37465" lvl="1" indent="-285750">
              <a:lnSpc>
                <a:spcPct val="150000"/>
              </a:lnSpc>
              <a:spcBef>
                <a:spcPts val="105"/>
              </a:spcBef>
              <a:buClr>
                <a:schemeClr val="dk1"/>
              </a:buClr>
              <a:buSzPts val="1400"/>
              <a:buFont typeface="Arial" panose="020B0604020202020204" pitchFamily="34" charset="0"/>
              <a:buChar char="•"/>
            </a:pPr>
            <a:r>
              <a:rPr lang="en-US" dirty="0">
                <a:solidFill>
                  <a:schemeClr val="dk1"/>
                </a:solidFill>
                <a:latin typeface="Trebuchet MS"/>
                <a:ea typeface="Trebuchet MS"/>
                <a:cs typeface="Trebuchet MS"/>
                <a:sym typeface="Trebuchet MS"/>
              </a:rPr>
              <a:t>Results and Conclusion</a:t>
            </a:r>
          </a:p>
          <a:p>
            <a:pPr marL="387350" marR="37465" lvl="1" indent="-285750">
              <a:lnSpc>
                <a:spcPct val="150000"/>
              </a:lnSpc>
              <a:spcBef>
                <a:spcPts val="105"/>
              </a:spcBef>
              <a:buClr>
                <a:schemeClr val="dk1"/>
              </a:buClr>
              <a:buSzPts val="1400"/>
              <a:buFont typeface="Arial" panose="020B0604020202020204" pitchFamily="34" charset="0"/>
              <a:buChar char="•"/>
            </a:pPr>
            <a:r>
              <a:rPr lang="en-US" dirty="0">
                <a:solidFill>
                  <a:schemeClr val="dk1"/>
                </a:solidFill>
                <a:latin typeface="Trebuchet MS"/>
                <a:ea typeface="Trebuchet MS"/>
                <a:cs typeface="Trebuchet MS"/>
                <a:sym typeface="Trebuchet MS"/>
              </a:rPr>
              <a:t>Future Works</a:t>
            </a:r>
          </a:p>
          <a:p>
            <a:pPr marL="387350" marR="37465" lvl="1" indent="-285750">
              <a:lnSpc>
                <a:spcPct val="150000"/>
              </a:lnSpc>
              <a:spcBef>
                <a:spcPts val="105"/>
              </a:spcBef>
              <a:buClr>
                <a:schemeClr val="dk1"/>
              </a:buClr>
              <a:buSzPts val="1400"/>
              <a:buFont typeface="Arial" panose="020B0604020202020204" pitchFamily="34" charset="0"/>
              <a:buChar char="•"/>
            </a:pPr>
            <a:r>
              <a:rPr lang="en-US" dirty="0">
                <a:solidFill>
                  <a:schemeClr val="dk1"/>
                </a:solidFill>
                <a:latin typeface="Trebuchet MS"/>
                <a:ea typeface="Trebuchet MS"/>
                <a:cs typeface="Trebuchet MS"/>
                <a:sym typeface="Trebuchet MS"/>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7"/>
          <p:cNvSpPr txBox="1">
            <a:spLocks noGrp="1"/>
          </p:cNvSpPr>
          <p:nvPr>
            <p:ph type="title"/>
          </p:nvPr>
        </p:nvSpPr>
        <p:spPr>
          <a:xfrm>
            <a:off x="586841" y="481329"/>
            <a:ext cx="4907308"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rgbClr val="5FCAEE"/>
              </a:buClr>
              <a:buSzPts val="2400"/>
              <a:buFont typeface="Trebuchet MS"/>
              <a:buNone/>
            </a:pPr>
            <a:r>
              <a:rPr lang="en-US" sz="2400" i="0" u="sng" dirty="0">
                <a:solidFill>
                  <a:srgbClr val="5FCAEE"/>
                </a:solidFill>
                <a:latin typeface="Trebuchet MS"/>
                <a:ea typeface="Trebuchet MS"/>
                <a:cs typeface="Trebuchet MS"/>
                <a:sym typeface="Trebuchet MS"/>
              </a:rPr>
              <a:t>Data Pre-Processing (Continued)</a:t>
            </a:r>
            <a:endParaRPr sz="2400" dirty="0">
              <a:latin typeface="Trebuchet MS"/>
              <a:ea typeface="Trebuchet MS"/>
              <a:cs typeface="Trebuchet MS"/>
              <a:sym typeface="Trebuchet MS"/>
            </a:endParaRPr>
          </a:p>
        </p:txBody>
      </p:sp>
      <p:sp>
        <p:nvSpPr>
          <p:cNvPr id="294" name="Google Shape;294;p17"/>
          <p:cNvSpPr txBox="1"/>
          <p:nvPr/>
        </p:nvSpPr>
        <p:spPr>
          <a:xfrm>
            <a:off x="413715" y="1032128"/>
            <a:ext cx="182562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rgbClr val="404040"/>
                </a:solidFill>
                <a:latin typeface="Trebuchet MS"/>
                <a:ea typeface="Trebuchet MS"/>
                <a:cs typeface="Trebuchet MS"/>
                <a:sym typeface="Trebuchet MS"/>
              </a:rPr>
              <a:t>6. Lemmatization</a:t>
            </a:r>
            <a:endParaRPr sz="1800">
              <a:solidFill>
                <a:schemeClr val="dk1"/>
              </a:solidFill>
              <a:latin typeface="Trebuchet MS"/>
              <a:ea typeface="Trebuchet MS"/>
              <a:cs typeface="Trebuchet MS"/>
              <a:sym typeface="Trebuchet MS"/>
            </a:endParaRPr>
          </a:p>
        </p:txBody>
      </p:sp>
      <p:pic>
        <p:nvPicPr>
          <p:cNvPr id="295" name="Google Shape;295;p17"/>
          <p:cNvPicPr preferRelativeResize="0"/>
          <p:nvPr/>
        </p:nvPicPr>
        <p:blipFill rotWithShape="1">
          <a:blip r:embed="rId3">
            <a:alphaModFix/>
          </a:blip>
          <a:srcRect/>
          <a:stretch/>
        </p:blipFill>
        <p:spPr>
          <a:xfrm>
            <a:off x="1004316" y="1679448"/>
            <a:ext cx="7078980" cy="2657856"/>
          </a:xfrm>
          <a:prstGeom prst="rect">
            <a:avLst/>
          </a:prstGeom>
          <a:noFill/>
          <a:ln>
            <a:noFill/>
          </a:ln>
        </p:spPr>
      </p:pic>
      <p:graphicFrame>
        <p:nvGraphicFramePr>
          <p:cNvPr id="296" name="Google Shape;296;p17"/>
          <p:cNvGraphicFramePr/>
          <p:nvPr/>
        </p:nvGraphicFramePr>
        <p:xfrm>
          <a:off x="1057351" y="1694942"/>
          <a:ext cx="6957050" cy="2535725"/>
        </p:xfrm>
        <a:graphic>
          <a:graphicData uri="http://schemas.openxmlformats.org/drawingml/2006/table">
            <a:tbl>
              <a:tblPr firstRow="1" bandRow="1">
                <a:noFill/>
                <a:tableStyleId>{3E703833-8D58-4B10-B686-DEB6AB48AD8F}</a:tableStyleId>
              </a:tblPr>
              <a:tblGrid>
                <a:gridCol w="3478525">
                  <a:extLst>
                    <a:ext uri="{9D8B030D-6E8A-4147-A177-3AD203B41FA5}">
                      <a16:colId xmlns:a16="http://schemas.microsoft.com/office/drawing/2014/main" val="20000"/>
                    </a:ext>
                  </a:extLst>
                </a:gridCol>
                <a:gridCol w="3478525">
                  <a:extLst>
                    <a:ext uri="{9D8B030D-6E8A-4147-A177-3AD203B41FA5}">
                      <a16:colId xmlns:a16="http://schemas.microsoft.com/office/drawing/2014/main" val="20001"/>
                    </a:ext>
                  </a:extLst>
                </a:gridCol>
              </a:tblGrid>
              <a:tr h="510675">
                <a:tc>
                  <a:txBody>
                    <a:bodyPr/>
                    <a:lstStyle/>
                    <a:p>
                      <a:pPr marL="0" marR="0" lvl="0" indent="0" algn="ctr" rtl="0">
                        <a:lnSpc>
                          <a:spcPct val="100000"/>
                        </a:lnSpc>
                        <a:spcBef>
                          <a:spcPts val="0"/>
                        </a:spcBef>
                        <a:spcAft>
                          <a:spcPts val="0"/>
                        </a:spcAft>
                        <a:buNone/>
                      </a:pPr>
                      <a:r>
                        <a:rPr lang="en-US" sz="1300" b="1" u="sng" strike="noStrike" cap="none">
                          <a:solidFill>
                            <a:srgbClr val="161E21"/>
                          </a:solidFill>
                          <a:latin typeface="Trebuchet MS"/>
                          <a:ea typeface="Trebuchet MS"/>
                          <a:cs typeface="Trebuchet MS"/>
                          <a:sym typeface="Trebuchet MS"/>
                        </a:rPr>
                        <a:t>Before Lemmatization</a:t>
                      </a:r>
                      <a:endParaRPr sz="1300" u="none" strike="noStrike" cap="none">
                        <a:latin typeface="Trebuchet MS"/>
                        <a:ea typeface="Trebuchet MS"/>
                        <a:cs typeface="Trebuchet MS"/>
                        <a:sym typeface="Trebuchet MS"/>
                      </a:endParaRPr>
                    </a:p>
                  </a:txBody>
                  <a:tcPr marL="0" marR="0" marT="86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9DB7BF"/>
                    </a:solidFill>
                  </a:tcPr>
                </a:tc>
                <a:tc>
                  <a:txBody>
                    <a:bodyPr/>
                    <a:lstStyle/>
                    <a:p>
                      <a:pPr marL="1270" marR="0" lvl="0" indent="0" algn="ctr" rtl="0">
                        <a:lnSpc>
                          <a:spcPct val="100000"/>
                        </a:lnSpc>
                        <a:spcBef>
                          <a:spcPts val="0"/>
                        </a:spcBef>
                        <a:spcAft>
                          <a:spcPts val="0"/>
                        </a:spcAft>
                        <a:buNone/>
                      </a:pPr>
                      <a:r>
                        <a:rPr lang="en-US" sz="1300" b="1" u="sng" strike="noStrike" cap="none">
                          <a:solidFill>
                            <a:srgbClr val="161E21"/>
                          </a:solidFill>
                          <a:latin typeface="Trebuchet MS"/>
                          <a:ea typeface="Trebuchet MS"/>
                          <a:cs typeface="Trebuchet MS"/>
                          <a:sym typeface="Trebuchet MS"/>
                        </a:rPr>
                        <a:t>After Lemmatization</a:t>
                      </a:r>
                      <a:endParaRPr sz="1300" u="none" strike="noStrike" cap="none">
                        <a:latin typeface="Trebuchet MS"/>
                        <a:ea typeface="Trebuchet MS"/>
                        <a:cs typeface="Trebuchet MS"/>
                        <a:sym typeface="Trebuchet MS"/>
                      </a:endParaRPr>
                    </a:p>
                  </a:txBody>
                  <a:tcPr marL="0" marR="0" marT="86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9DB7BF"/>
                    </a:solidFill>
                  </a:tcPr>
                </a:tc>
                <a:extLst>
                  <a:ext uri="{0D108BD9-81ED-4DB2-BD59-A6C34878D82A}">
                    <a16:rowId xmlns:a16="http://schemas.microsoft.com/office/drawing/2014/main" val="10000"/>
                  </a:ext>
                </a:extLst>
              </a:tr>
              <a:tr h="405000">
                <a:tc>
                  <a:txBody>
                    <a:bodyPr/>
                    <a:lstStyle/>
                    <a:p>
                      <a:pPr marL="0" marR="0" lvl="0" indent="0" algn="ctr" rtl="0">
                        <a:lnSpc>
                          <a:spcPct val="100000"/>
                        </a:lnSpc>
                        <a:spcBef>
                          <a:spcPts val="0"/>
                        </a:spcBef>
                        <a:spcAft>
                          <a:spcPts val="0"/>
                        </a:spcAft>
                        <a:buNone/>
                      </a:pPr>
                      <a:r>
                        <a:rPr lang="en-US" sz="1200" u="none" strike="noStrike" cap="none">
                          <a:solidFill>
                            <a:srgbClr val="161E21"/>
                          </a:solidFill>
                          <a:latin typeface="Trebuchet MS"/>
                          <a:ea typeface="Trebuchet MS"/>
                          <a:cs typeface="Trebuchet MS"/>
                          <a:sym typeface="Trebuchet MS"/>
                        </a:rPr>
                        <a:t>kites</a:t>
                      </a:r>
                      <a:endParaRPr sz="1200" u="none" strike="noStrike" cap="none">
                        <a:latin typeface="Trebuchet MS"/>
                        <a:ea typeface="Trebuchet MS"/>
                        <a:cs typeface="Trebuchet MS"/>
                        <a:sym typeface="Trebuchet MS"/>
                      </a:endParaRPr>
                    </a:p>
                  </a:txBody>
                  <a:tcPr marL="0" marR="0" marT="870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200" u="none" strike="noStrike" cap="none">
                          <a:solidFill>
                            <a:srgbClr val="161E21"/>
                          </a:solidFill>
                          <a:latin typeface="Trebuchet MS"/>
                          <a:ea typeface="Trebuchet MS"/>
                          <a:cs typeface="Trebuchet MS"/>
                          <a:sym typeface="Trebuchet MS"/>
                        </a:rPr>
                        <a:t>kite</a:t>
                      </a:r>
                      <a:endParaRPr sz="1200" u="none" strike="noStrike" cap="none">
                        <a:latin typeface="Trebuchet MS"/>
                        <a:ea typeface="Trebuchet MS"/>
                        <a:cs typeface="Trebuchet MS"/>
                        <a:sym typeface="Trebuchet MS"/>
                      </a:endParaRPr>
                    </a:p>
                  </a:txBody>
                  <a:tcPr marL="0" marR="0" marT="870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05000">
                <a:tc>
                  <a:txBody>
                    <a:bodyPr/>
                    <a:lstStyle/>
                    <a:p>
                      <a:pPr marL="0" marR="0" lvl="0" indent="0" algn="ctr" rtl="0">
                        <a:lnSpc>
                          <a:spcPct val="100000"/>
                        </a:lnSpc>
                        <a:spcBef>
                          <a:spcPts val="0"/>
                        </a:spcBef>
                        <a:spcAft>
                          <a:spcPts val="0"/>
                        </a:spcAft>
                        <a:buNone/>
                      </a:pPr>
                      <a:r>
                        <a:rPr lang="en-US" sz="1200" u="none" strike="noStrike" cap="none">
                          <a:solidFill>
                            <a:srgbClr val="161E21"/>
                          </a:solidFill>
                          <a:latin typeface="Trebuchet MS"/>
                          <a:ea typeface="Trebuchet MS"/>
                          <a:cs typeface="Trebuchet MS"/>
                          <a:sym typeface="Trebuchet MS"/>
                        </a:rPr>
                        <a:t>babies</a:t>
                      </a:r>
                      <a:endParaRPr sz="1200" u="none" strike="noStrike" cap="none">
                        <a:latin typeface="Trebuchet MS"/>
                        <a:ea typeface="Trebuchet MS"/>
                        <a:cs typeface="Trebuchet MS"/>
                        <a:sym typeface="Trebuchet MS"/>
                      </a:endParaRPr>
                    </a:p>
                  </a:txBody>
                  <a:tcPr marL="0" marR="0" marT="876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270" marR="0" lvl="0" indent="0" algn="ctr" rtl="0">
                        <a:lnSpc>
                          <a:spcPct val="100000"/>
                        </a:lnSpc>
                        <a:spcBef>
                          <a:spcPts val="0"/>
                        </a:spcBef>
                        <a:spcAft>
                          <a:spcPts val="0"/>
                        </a:spcAft>
                        <a:buNone/>
                      </a:pPr>
                      <a:r>
                        <a:rPr lang="en-US" sz="1200" u="none" strike="noStrike" cap="none">
                          <a:solidFill>
                            <a:srgbClr val="161E21"/>
                          </a:solidFill>
                          <a:latin typeface="Trebuchet MS"/>
                          <a:ea typeface="Trebuchet MS"/>
                          <a:cs typeface="Trebuchet MS"/>
                          <a:sym typeface="Trebuchet MS"/>
                        </a:rPr>
                        <a:t>baby</a:t>
                      </a:r>
                      <a:endParaRPr sz="1200" u="none" strike="noStrike" cap="none">
                        <a:latin typeface="Trebuchet MS"/>
                        <a:ea typeface="Trebuchet MS"/>
                        <a:cs typeface="Trebuchet MS"/>
                        <a:sym typeface="Trebuchet MS"/>
                      </a:endParaRPr>
                    </a:p>
                  </a:txBody>
                  <a:tcPr marL="0" marR="0" marT="876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05000">
                <a:tc>
                  <a:txBody>
                    <a:bodyPr/>
                    <a:lstStyle/>
                    <a:p>
                      <a:pPr marL="1905" marR="0" lvl="0" indent="0" algn="ctr" rtl="0">
                        <a:lnSpc>
                          <a:spcPct val="100000"/>
                        </a:lnSpc>
                        <a:spcBef>
                          <a:spcPts val="0"/>
                        </a:spcBef>
                        <a:spcAft>
                          <a:spcPts val="0"/>
                        </a:spcAft>
                        <a:buNone/>
                      </a:pPr>
                      <a:r>
                        <a:rPr lang="en-US" sz="1200" u="none" strike="noStrike" cap="none">
                          <a:solidFill>
                            <a:srgbClr val="161E21"/>
                          </a:solidFill>
                          <a:latin typeface="Trebuchet MS"/>
                          <a:ea typeface="Trebuchet MS"/>
                          <a:cs typeface="Trebuchet MS"/>
                          <a:sym typeface="Trebuchet MS"/>
                        </a:rPr>
                        <a:t>languages</a:t>
                      </a:r>
                      <a:endParaRPr sz="1200" u="none" strike="noStrike" cap="none">
                        <a:latin typeface="Trebuchet MS"/>
                        <a:ea typeface="Trebuchet MS"/>
                        <a:cs typeface="Trebuchet MS"/>
                        <a:sym typeface="Trebuchet MS"/>
                      </a:endParaRPr>
                    </a:p>
                  </a:txBody>
                  <a:tcPr marL="0" marR="0" marT="876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3175" marR="0" lvl="0" indent="0" algn="ctr" rtl="0">
                        <a:lnSpc>
                          <a:spcPct val="100000"/>
                        </a:lnSpc>
                        <a:spcBef>
                          <a:spcPts val="0"/>
                        </a:spcBef>
                        <a:spcAft>
                          <a:spcPts val="0"/>
                        </a:spcAft>
                        <a:buNone/>
                      </a:pPr>
                      <a:r>
                        <a:rPr lang="en-US" sz="1200" u="none" strike="noStrike" cap="none">
                          <a:solidFill>
                            <a:srgbClr val="161E21"/>
                          </a:solidFill>
                          <a:latin typeface="Trebuchet MS"/>
                          <a:ea typeface="Trebuchet MS"/>
                          <a:cs typeface="Trebuchet MS"/>
                          <a:sym typeface="Trebuchet MS"/>
                        </a:rPr>
                        <a:t>language</a:t>
                      </a:r>
                      <a:endParaRPr sz="1200" u="none" strike="noStrike" cap="none">
                        <a:latin typeface="Trebuchet MS"/>
                        <a:ea typeface="Trebuchet MS"/>
                        <a:cs typeface="Trebuchet MS"/>
                        <a:sym typeface="Trebuchet MS"/>
                      </a:endParaRPr>
                    </a:p>
                  </a:txBody>
                  <a:tcPr marL="0" marR="0" marT="876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05000">
                <a:tc>
                  <a:txBody>
                    <a:bodyPr/>
                    <a:lstStyle/>
                    <a:p>
                      <a:pPr marL="1270" marR="0" lvl="0" indent="0" algn="ctr" rtl="0">
                        <a:lnSpc>
                          <a:spcPct val="100000"/>
                        </a:lnSpc>
                        <a:spcBef>
                          <a:spcPts val="0"/>
                        </a:spcBef>
                        <a:spcAft>
                          <a:spcPts val="0"/>
                        </a:spcAft>
                        <a:buNone/>
                      </a:pPr>
                      <a:r>
                        <a:rPr lang="en-US" sz="1200" u="none" strike="noStrike" cap="none">
                          <a:solidFill>
                            <a:srgbClr val="161E21"/>
                          </a:solidFill>
                          <a:latin typeface="Trebuchet MS"/>
                          <a:ea typeface="Trebuchet MS"/>
                          <a:cs typeface="Trebuchet MS"/>
                          <a:sym typeface="Trebuchet MS"/>
                        </a:rPr>
                        <a:t>cities</a:t>
                      </a:r>
                      <a:endParaRPr sz="1200" u="none" strike="noStrike" cap="none">
                        <a:latin typeface="Trebuchet MS"/>
                        <a:ea typeface="Trebuchet MS"/>
                        <a:cs typeface="Trebuchet MS"/>
                        <a:sym typeface="Trebuchet MS"/>
                      </a:endParaRPr>
                    </a:p>
                  </a:txBody>
                  <a:tcPr marL="0" marR="0" marT="876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270" marR="0" lvl="0" indent="0" algn="ctr" rtl="0">
                        <a:lnSpc>
                          <a:spcPct val="100000"/>
                        </a:lnSpc>
                        <a:spcBef>
                          <a:spcPts val="0"/>
                        </a:spcBef>
                        <a:spcAft>
                          <a:spcPts val="0"/>
                        </a:spcAft>
                        <a:buNone/>
                      </a:pPr>
                      <a:r>
                        <a:rPr lang="en-US" sz="1200" u="none" strike="noStrike" cap="none">
                          <a:solidFill>
                            <a:srgbClr val="161E21"/>
                          </a:solidFill>
                          <a:latin typeface="Trebuchet MS"/>
                          <a:ea typeface="Trebuchet MS"/>
                          <a:cs typeface="Trebuchet MS"/>
                          <a:sym typeface="Trebuchet MS"/>
                        </a:rPr>
                        <a:t>city</a:t>
                      </a:r>
                      <a:endParaRPr sz="1200" u="none" strike="noStrike" cap="none">
                        <a:latin typeface="Trebuchet MS"/>
                        <a:ea typeface="Trebuchet MS"/>
                        <a:cs typeface="Trebuchet MS"/>
                        <a:sym typeface="Trebuchet MS"/>
                      </a:endParaRPr>
                    </a:p>
                  </a:txBody>
                  <a:tcPr marL="0" marR="0" marT="876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05050">
                <a:tc>
                  <a:txBody>
                    <a:bodyPr/>
                    <a:lstStyle/>
                    <a:p>
                      <a:pPr marL="635" marR="0" lvl="0" indent="0" algn="ctr" rtl="0">
                        <a:lnSpc>
                          <a:spcPct val="100000"/>
                        </a:lnSpc>
                        <a:spcBef>
                          <a:spcPts val="0"/>
                        </a:spcBef>
                        <a:spcAft>
                          <a:spcPts val="0"/>
                        </a:spcAft>
                        <a:buNone/>
                      </a:pPr>
                      <a:r>
                        <a:rPr lang="en-US" sz="1200" u="none" strike="noStrike" cap="none">
                          <a:solidFill>
                            <a:srgbClr val="161E21"/>
                          </a:solidFill>
                          <a:latin typeface="Trebuchet MS"/>
                          <a:ea typeface="Trebuchet MS"/>
                          <a:cs typeface="Trebuchet MS"/>
                          <a:sym typeface="Trebuchet MS"/>
                        </a:rPr>
                        <a:t>mice</a:t>
                      </a:r>
                      <a:endParaRPr sz="1200" u="none" strike="noStrike" cap="none">
                        <a:latin typeface="Trebuchet MS"/>
                        <a:ea typeface="Trebuchet MS"/>
                        <a:cs typeface="Trebuchet MS"/>
                        <a:sym typeface="Trebuchet MS"/>
                      </a:endParaRPr>
                    </a:p>
                  </a:txBody>
                  <a:tcPr marL="0" marR="0" marT="876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270" marR="0" lvl="0" indent="0" algn="ctr" rtl="0">
                        <a:lnSpc>
                          <a:spcPct val="100000"/>
                        </a:lnSpc>
                        <a:spcBef>
                          <a:spcPts val="0"/>
                        </a:spcBef>
                        <a:spcAft>
                          <a:spcPts val="0"/>
                        </a:spcAft>
                        <a:buNone/>
                      </a:pPr>
                      <a:r>
                        <a:rPr lang="en-US" sz="1200" u="none" strike="noStrike" cap="none">
                          <a:solidFill>
                            <a:srgbClr val="161E21"/>
                          </a:solidFill>
                          <a:latin typeface="Trebuchet MS"/>
                          <a:ea typeface="Trebuchet MS"/>
                          <a:cs typeface="Trebuchet MS"/>
                          <a:sym typeface="Trebuchet MS"/>
                        </a:rPr>
                        <a:t>mouse</a:t>
                      </a:r>
                      <a:endParaRPr sz="1200" u="none" strike="noStrike" cap="none">
                        <a:latin typeface="Trebuchet MS"/>
                        <a:ea typeface="Trebuchet MS"/>
                        <a:cs typeface="Trebuchet MS"/>
                        <a:sym typeface="Trebuchet MS"/>
                      </a:endParaRPr>
                    </a:p>
                  </a:txBody>
                  <a:tcPr marL="0" marR="0" marT="876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8"/>
          <p:cNvSpPr txBox="1">
            <a:spLocks noGrp="1"/>
          </p:cNvSpPr>
          <p:nvPr>
            <p:ph type="title"/>
          </p:nvPr>
        </p:nvSpPr>
        <p:spPr>
          <a:xfrm>
            <a:off x="586841" y="209803"/>
            <a:ext cx="4922806" cy="382156"/>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rgbClr val="5FCAEE"/>
              </a:buClr>
              <a:buSzPts val="2400"/>
              <a:buFont typeface="Trebuchet MS"/>
              <a:buNone/>
            </a:pPr>
            <a:r>
              <a:rPr lang="en-US" sz="2400" i="0" u="sng" dirty="0">
                <a:solidFill>
                  <a:srgbClr val="5FCAEE"/>
                </a:solidFill>
                <a:latin typeface="Trebuchet MS"/>
                <a:ea typeface="Trebuchet MS"/>
                <a:cs typeface="Trebuchet MS"/>
                <a:sym typeface="Trebuchet MS"/>
              </a:rPr>
              <a:t>Data Pre-Processing (Continued)</a:t>
            </a:r>
            <a:endParaRPr sz="2400" dirty="0">
              <a:latin typeface="Trebuchet MS"/>
              <a:ea typeface="Trebuchet MS"/>
              <a:cs typeface="Trebuchet MS"/>
              <a:sym typeface="Trebuchet MS"/>
            </a:endParaRPr>
          </a:p>
        </p:txBody>
      </p:sp>
      <p:sp>
        <p:nvSpPr>
          <p:cNvPr id="302" name="Google Shape;302;p18"/>
          <p:cNvSpPr txBox="1"/>
          <p:nvPr/>
        </p:nvSpPr>
        <p:spPr>
          <a:xfrm>
            <a:off x="586840" y="868121"/>
            <a:ext cx="3985159" cy="2454518"/>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dirty="0">
                <a:solidFill>
                  <a:srgbClr val="404040"/>
                </a:solidFill>
                <a:latin typeface="Trebuchet MS"/>
                <a:ea typeface="Trebuchet MS"/>
                <a:cs typeface="Trebuchet MS"/>
                <a:sym typeface="Trebuchet MS"/>
              </a:rPr>
              <a:t>7. Count Vectorization</a:t>
            </a:r>
            <a:endParaRPr sz="1800" dirty="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2100" dirty="0">
              <a:solidFill>
                <a:schemeClr val="dk1"/>
              </a:solidFill>
              <a:latin typeface="Trebuchet MS"/>
              <a:ea typeface="Trebuchet MS"/>
              <a:cs typeface="Trebuchet MS"/>
              <a:sym typeface="Trebuchet MS"/>
            </a:endParaRPr>
          </a:p>
          <a:p>
            <a:pPr marL="12700" marR="0" lvl="0" indent="0" algn="l" rtl="0">
              <a:lnSpc>
                <a:spcPct val="100000"/>
              </a:lnSpc>
              <a:spcBef>
                <a:spcPts val="1340"/>
              </a:spcBef>
              <a:spcAft>
                <a:spcPts val="0"/>
              </a:spcAft>
              <a:buNone/>
            </a:pPr>
            <a:r>
              <a:rPr lang="en-US" sz="1350" dirty="0">
                <a:solidFill>
                  <a:srgbClr val="404040"/>
                </a:solidFill>
                <a:latin typeface="Trebuchet MS"/>
                <a:ea typeface="Trebuchet MS"/>
                <a:cs typeface="Trebuchet MS"/>
                <a:sym typeface="Trebuchet MS"/>
              </a:rPr>
              <a:t>Example:</a:t>
            </a:r>
            <a:endParaRPr sz="1350" dirty="0">
              <a:solidFill>
                <a:schemeClr val="dk1"/>
              </a:solidFill>
              <a:latin typeface="Trebuchet MS"/>
              <a:ea typeface="Trebuchet MS"/>
              <a:cs typeface="Trebuchet MS"/>
              <a:sym typeface="Trebuchet MS"/>
            </a:endParaRPr>
          </a:p>
          <a:p>
            <a:pPr marL="12700" marR="0" lvl="0" indent="0" algn="l" rtl="0">
              <a:lnSpc>
                <a:spcPct val="100000"/>
              </a:lnSpc>
              <a:spcBef>
                <a:spcPts val="0"/>
              </a:spcBef>
              <a:spcAft>
                <a:spcPts val="0"/>
              </a:spcAft>
              <a:buNone/>
            </a:pPr>
            <a:r>
              <a:rPr lang="en-US" sz="1350" dirty="0">
                <a:solidFill>
                  <a:srgbClr val="404040"/>
                </a:solidFill>
                <a:latin typeface="Trebuchet MS"/>
                <a:ea typeface="Trebuchet MS"/>
                <a:cs typeface="Trebuchet MS"/>
                <a:sym typeface="Trebuchet MS"/>
              </a:rPr>
              <a:t>Sentence 1: "the sky is blue sky"</a:t>
            </a:r>
            <a:endParaRPr sz="1350" dirty="0">
              <a:solidFill>
                <a:schemeClr val="dk1"/>
              </a:solidFill>
              <a:latin typeface="Trebuchet MS"/>
              <a:ea typeface="Trebuchet MS"/>
              <a:cs typeface="Trebuchet MS"/>
              <a:sym typeface="Trebuchet MS"/>
            </a:endParaRPr>
          </a:p>
          <a:p>
            <a:pPr marL="12700" marR="0" lvl="0" indent="0" algn="l" rtl="0">
              <a:lnSpc>
                <a:spcPct val="100000"/>
              </a:lnSpc>
              <a:spcBef>
                <a:spcPts val="0"/>
              </a:spcBef>
              <a:spcAft>
                <a:spcPts val="0"/>
              </a:spcAft>
              <a:buNone/>
            </a:pPr>
            <a:r>
              <a:rPr lang="en-US" sz="1350" dirty="0">
                <a:solidFill>
                  <a:srgbClr val="404040"/>
                </a:solidFill>
                <a:latin typeface="Trebuchet MS"/>
                <a:ea typeface="Trebuchet MS"/>
                <a:cs typeface="Trebuchet MS"/>
                <a:sym typeface="Trebuchet MS"/>
              </a:rPr>
              <a:t>Sentence 2: "the sun is bright sun"</a:t>
            </a:r>
            <a:endParaRPr sz="1350" dirty="0">
              <a:solidFill>
                <a:schemeClr val="dk1"/>
              </a:solidFill>
              <a:latin typeface="Trebuchet MS"/>
              <a:ea typeface="Trebuchet MS"/>
              <a:cs typeface="Trebuchet MS"/>
              <a:sym typeface="Trebuchet MS"/>
            </a:endParaRPr>
          </a:p>
          <a:p>
            <a:pPr marL="12700" marR="0" lvl="0" indent="0" algn="l" rtl="0">
              <a:lnSpc>
                <a:spcPct val="100000"/>
              </a:lnSpc>
              <a:spcBef>
                <a:spcPts val="0"/>
              </a:spcBef>
              <a:spcAft>
                <a:spcPts val="0"/>
              </a:spcAft>
              <a:buNone/>
            </a:pPr>
            <a:r>
              <a:rPr lang="en-US" sz="1350" dirty="0">
                <a:solidFill>
                  <a:srgbClr val="404040"/>
                </a:solidFill>
                <a:latin typeface="Trebuchet MS"/>
                <a:ea typeface="Trebuchet MS"/>
                <a:cs typeface="Trebuchet MS"/>
                <a:sym typeface="Trebuchet MS"/>
              </a:rPr>
              <a:t>Feature set: ['blue', 'is', 'the’, 'sun’, 'bright', 'sky']</a:t>
            </a:r>
            <a:endParaRPr sz="1350" dirty="0">
              <a:solidFill>
                <a:schemeClr val="dk1"/>
              </a:solidFill>
              <a:latin typeface="Trebuchet MS"/>
              <a:ea typeface="Trebuchet MS"/>
              <a:cs typeface="Trebuchet MS"/>
              <a:sym typeface="Trebuchet MS"/>
            </a:endParaRPr>
          </a:p>
          <a:p>
            <a:pPr marL="0" marR="0" lvl="0" indent="0" algn="l" rtl="0">
              <a:lnSpc>
                <a:spcPct val="100000"/>
              </a:lnSpc>
              <a:spcBef>
                <a:spcPts val="55"/>
              </a:spcBef>
              <a:spcAft>
                <a:spcPts val="0"/>
              </a:spcAft>
              <a:buNone/>
            </a:pPr>
            <a:endParaRPr sz="1350" dirty="0">
              <a:solidFill>
                <a:schemeClr val="dk1"/>
              </a:solidFill>
              <a:latin typeface="Trebuchet MS"/>
              <a:ea typeface="Trebuchet MS"/>
              <a:cs typeface="Trebuchet MS"/>
              <a:sym typeface="Trebuchet MS"/>
            </a:endParaRPr>
          </a:p>
          <a:p>
            <a:pPr marL="12700" marR="2475230" lvl="0" indent="0" algn="l" rtl="0">
              <a:lnSpc>
                <a:spcPct val="100000"/>
              </a:lnSpc>
              <a:spcBef>
                <a:spcPts val="0"/>
              </a:spcBef>
              <a:spcAft>
                <a:spcPts val="0"/>
              </a:spcAft>
              <a:buNone/>
            </a:pPr>
            <a:r>
              <a:rPr lang="en-US" sz="1350" dirty="0">
                <a:solidFill>
                  <a:srgbClr val="404040"/>
                </a:solidFill>
                <a:latin typeface="Trebuchet MS"/>
                <a:ea typeface="Trebuchet MS"/>
                <a:cs typeface="Trebuchet MS"/>
                <a:sym typeface="Trebuchet MS"/>
              </a:rPr>
              <a:t>Resulting Matrix:  [[1 1 1 0 0 2]</a:t>
            </a:r>
            <a:endParaRPr sz="1350" dirty="0">
              <a:solidFill>
                <a:schemeClr val="dk1"/>
              </a:solidFill>
              <a:latin typeface="Trebuchet MS"/>
              <a:ea typeface="Trebuchet MS"/>
              <a:cs typeface="Trebuchet MS"/>
              <a:sym typeface="Trebuchet MS"/>
            </a:endParaRPr>
          </a:p>
          <a:p>
            <a:pPr marL="64135" marR="0" lvl="0" indent="0" algn="l" rtl="0">
              <a:lnSpc>
                <a:spcPct val="100000"/>
              </a:lnSpc>
              <a:spcBef>
                <a:spcPts val="0"/>
              </a:spcBef>
              <a:spcAft>
                <a:spcPts val="0"/>
              </a:spcAft>
              <a:buNone/>
            </a:pPr>
            <a:r>
              <a:rPr lang="en-US" sz="1350" dirty="0">
                <a:solidFill>
                  <a:srgbClr val="404040"/>
                </a:solidFill>
                <a:latin typeface="Trebuchet MS"/>
                <a:ea typeface="Trebuchet MS"/>
                <a:cs typeface="Trebuchet MS"/>
                <a:sym typeface="Trebuchet MS"/>
              </a:rPr>
              <a:t>[0 1 1 2 1 0]]</a:t>
            </a:r>
            <a:endParaRPr sz="1350" dirty="0">
              <a:solidFill>
                <a:schemeClr val="dk1"/>
              </a:solidFill>
              <a:latin typeface="Trebuchet MS"/>
              <a:ea typeface="Trebuchet MS"/>
              <a:cs typeface="Trebuchet MS"/>
              <a:sym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8" name="Google Shape;308;p19"/>
          <p:cNvSpPr txBox="1">
            <a:spLocks noGrp="1"/>
          </p:cNvSpPr>
          <p:nvPr>
            <p:ph type="title"/>
          </p:nvPr>
        </p:nvSpPr>
        <p:spPr>
          <a:xfrm>
            <a:off x="508001" y="457200"/>
            <a:ext cx="6447501" cy="990600"/>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Clr>
                <a:srgbClr val="5FCAEE"/>
              </a:buClr>
              <a:buSzPts val="2700"/>
              <a:buFont typeface="Quattrocento Sans"/>
              <a:buNone/>
            </a:pPr>
            <a:r>
              <a:rPr lang="en-US" i="0" dirty="0">
                <a:solidFill>
                  <a:srgbClr val="5FCAEE"/>
                </a:solidFill>
                <a:latin typeface="Quattrocento Sans"/>
                <a:ea typeface="Quattrocento Sans"/>
                <a:cs typeface="Quattrocento Sans"/>
                <a:sym typeface="Quattrocento Sans"/>
              </a:rPr>
              <a:t>⮮	</a:t>
            </a:r>
            <a:r>
              <a:rPr lang="en-US" dirty="0"/>
              <a:t>Term Frequency (TF)</a:t>
            </a:r>
            <a:endParaRPr dirty="0"/>
          </a:p>
          <a:p>
            <a:pPr marL="12700" lvl="0" indent="0" algn="l" rtl="0">
              <a:lnSpc>
                <a:spcPct val="100000"/>
              </a:lnSpc>
              <a:spcBef>
                <a:spcPts val="135"/>
              </a:spcBef>
              <a:spcAft>
                <a:spcPts val="0"/>
              </a:spcAft>
              <a:buClr>
                <a:srgbClr val="5FCAEE"/>
              </a:buClr>
              <a:buSzPts val="2700"/>
              <a:buFont typeface="Quattrocento Sans"/>
              <a:buNone/>
            </a:pPr>
            <a:r>
              <a:rPr lang="en-US" i="0" dirty="0">
                <a:solidFill>
                  <a:srgbClr val="5FCAEE"/>
                </a:solidFill>
                <a:latin typeface="Quattrocento Sans"/>
                <a:ea typeface="Quattrocento Sans"/>
                <a:cs typeface="Quattrocento Sans"/>
                <a:sym typeface="Quattrocento Sans"/>
              </a:rPr>
              <a:t>⮮	</a:t>
            </a:r>
            <a:r>
              <a:rPr lang="en-US" dirty="0"/>
              <a:t>Inverse Document</a:t>
            </a:r>
            <a:endParaRPr dirty="0"/>
          </a:p>
        </p:txBody>
      </p:sp>
      <p:sp>
        <p:nvSpPr>
          <p:cNvPr id="309" name="Google Shape;309;p19"/>
          <p:cNvSpPr txBox="1"/>
          <p:nvPr/>
        </p:nvSpPr>
        <p:spPr>
          <a:xfrm>
            <a:off x="992530" y="2450414"/>
            <a:ext cx="2595880" cy="1021715"/>
          </a:xfrm>
          <a:prstGeom prst="rect">
            <a:avLst/>
          </a:prstGeom>
          <a:noFill/>
          <a:ln>
            <a:noFill/>
          </a:ln>
        </p:spPr>
        <p:txBody>
          <a:bodyPr spcFirstLastPara="1" wrap="square" lIns="0" tIns="14600" rIns="0" bIns="0" anchor="t" anchorCtr="0">
            <a:spAutoFit/>
          </a:bodyPr>
          <a:lstStyle/>
          <a:p>
            <a:pPr marL="375285" marR="0" lvl="0" indent="0" algn="l" rtl="0">
              <a:lnSpc>
                <a:spcPct val="100000"/>
              </a:lnSpc>
              <a:spcBef>
                <a:spcPts val="0"/>
              </a:spcBef>
              <a:spcAft>
                <a:spcPts val="0"/>
              </a:spcAft>
              <a:buNone/>
            </a:pPr>
            <a:r>
              <a:rPr lang="en-US" sz="2100" i="1">
                <a:solidFill>
                  <a:srgbClr val="404040"/>
                </a:solidFill>
                <a:latin typeface="Trebuchet MS"/>
                <a:ea typeface="Trebuchet MS"/>
                <a:cs typeface="Trebuchet MS"/>
                <a:sym typeface="Trebuchet MS"/>
              </a:rPr>
              <a:t>Frequency (IDF)</a:t>
            </a:r>
            <a:endParaRPr sz="2100">
              <a:solidFill>
                <a:schemeClr val="dk1"/>
              </a:solidFill>
              <a:latin typeface="Trebuchet MS"/>
              <a:ea typeface="Trebuchet MS"/>
              <a:cs typeface="Trebuchet MS"/>
              <a:sym typeface="Trebuchet MS"/>
            </a:endParaRPr>
          </a:p>
          <a:p>
            <a:pPr marL="375285" marR="5080" lvl="0" indent="-363219" algn="l" rtl="0">
              <a:lnSpc>
                <a:spcPct val="105200"/>
              </a:lnSpc>
              <a:spcBef>
                <a:spcPts val="0"/>
              </a:spcBef>
              <a:spcAft>
                <a:spcPts val="0"/>
              </a:spcAft>
              <a:buNone/>
            </a:pPr>
            <a:r>
              <a:rPr lang="en-US" sz="2100">
                <a:solidFill>
                  <a:srgbClr val="5FCAEE"/>
                </a:solidFill>
                <a:latin typeface="Quattrocento Sans"/>
                <a:ea typeface="Quattrocento Sans"/>
                <a:cs typeface="Quattrocento Sans"/>
                <a:sym typeface="Quattrocento Sans"/>
              </a:rPr>
              <a:t>⮮	</a:t>
            </a:r>
            <a:r>
              <a:rPr lang="en-US" sz="2100" i="1">
                <a:solidFill>
                  <a:srgbClr val="404040"/>
                </a:solidFill>
                <a:latin typeface="Trebuchet MS"/>
                <a:ea typeface="Trebuchet MS"/>
                <a:cs typeface="Trebuchet MS"/>
                <a:sym typeface="Trebuchet MS"/>
              </a:rPr>
              <a:t>TF-IDF Value = tf *  idf</a:t>
            </a:r>
            <a:endParaRPr sz="2100">
              <a:solidFill>
                <a:schemeClr val="dk1"/>
              </a:solidFill>
              <a:latin typeface="Trebuchet MS"/>
              <a:ea typeface="Trebuchet MS"/>
              <a:cs typeface="Trebuchet MS"/>
              <a:sym typeface="Trebuchet MS"/>
            </a:endParaRPr>
          </a:p>
        </p:txBody>
      </p:sp>
      <p:grpSp>
        <p:nvGrpSpPr>
          <p:cNvPr id="310" name="Google Shape;310;p19"/>
          <p:cNvGrpSpPr/>
          <p:nvPr/>
        </p:nvGrpSpPr>
        <p:grpSpPr>
          <a:xfrm>
            <a:off x="3941064" y="1685544"/>
            <a:ext cx="4025645" cy="1223009"/>
            <a:chOff x="3941064" y="1685544"/>
            <a:chExt cx="4025645" cy="1223009"/>
          </a:xfrm>
        </p:grpSpPr>
        <p:pic>
          <p:nvPicPr>
            <p:cNvPr id="311" name="Google Shape;311;p19"/>
            <p:cNvPicPr preferRelativeResize="0"/>
            <p:nvPr/>
          </p:nvPicPr>
          <p:blipFill rotWithShape="1">
            <a:blip r:embed="rId3">
              <a:alphaModFix/>
            </a:blip>
            <a:srcRect/>
            <a:stretch/>
          </p:blipFill>
          <p:spPr>
            <a:xfrm>
              <a:off x="3941064" y="1685544"/>
              <a:ext cx="4025645" cy="1223009"/>
            </a:xfrm>
            <a:prstGeom prst="rect">
              <a:avLst/>
            </a:prstGeom>
            <a:noFill/>
            <a:ln>
              <a:noFill/>
            </a:ln>
          </p:spPr>
        </p:pic>
        <p:pic>
          <p:nvPicPr>
            <p:cNvPr id="312" name="Google Shape;312;p19"/>
            <p:cNvPicPr preferRelativeResize="0"/>
            <p:nvPr/>
          </p:nvPicPr>
          <p:blipFill rotWithShape="1">
            <a:blip r:embed="rId4">
              <a:alphaModFix/>
            </a:blip>
            <a:srcRect/>
            <a:stretch/>
          </p:blipFill>
          <p:spPr>
            <a:xfrm>
              <a:off x="4174236" y="1712976"/>
              <a:ext cx="3717036" cy="914400"/>
            </a:xfrm>
            <a:prstGeom prst="rect">
              <a:avLst/>
            </a:prstGeom>
            <a:noFill/>
            <a:ln>
              <a:noFill/>
            </a:ln>
          </p:spPr>
        </p:pic>
      </p:grpSp>
      <p:grpSp>
        <p:nvGrpSpPr>
          <p:cNvPr id="313" name="Google Shape;313;p19"/>
          <p:cNvGrpSpPr/>
          <p:nvPr/>
        </p:nvGrpSpPr>
        <p:grpSpPr>
          <a:xfrm>
            <a:off x="4000500" y="3113519"/>
            <a:ext cx="3748278" cy="1149908"/>
            <a:chOff x="4000500" y="3113519"/>
            <a:chExt cx="3748278" cy="1149908"/>
          </a:xfrm>
        </p:grpSpPr>
        <p:pic>
          <p:nvPicPr>
            <p:cNvPr id="314" name="Google Shape;314;p19"/>
            <p:cNvPicPr preferRelativeResize="0"/>
            <p:nvPr/>
          </p:nvPicPr>
          <p:blipFill rotWithShape="1">
            <a:blip r:embed="rId5">
              <a:alphaModFix/>
            </a:blip>
            <a:srcRect/>
            <a:stretch/>
          </p:blipFill>
          <p:spPr>
            <a:xfrm>
              <a:off x="4000500" y="3113519"/>
              <a:ext cx="3748278" cy="1149908"/>
            </a:xfrm>
            <a:prstGeom prst="rect">
              <a:avLst/>
            </a:prstGeom>
            <a:noFill/>
            <a:ln>
              <a:noFill/>
            </a:ln>
          </p:spPr>
        </p:pic>
        <p:pic>
          <p:nvPicPr>
            <p:cNvPr id="315" name="Google Shape;315;p19"/>
            <p:cNvPicPr preferRelativeResize="0"/>
            <p:nvPr/>
          </p:nvPicPr>
          <p:blipFill rotWithShape="1">
            <a:blip r:embed="rId6">
              <a:alphaModFix/>
            </a:blip>
            <a:srcRect/>
            <a:stretch/>
          </p:blipFill>
          <p:spPr>
            <a:xfrm>
              <a:off x="4174236" y="3163823"/>
              <a:ext cx="3412236" cy="813816"/>
            </a:xfrm>
            <a:prstGeom prst="rect">
              <a:avLst/>
            </a:prstGeom>
            <a:noFill/>
            <a:ln>
              <a:noFill/>
            </a:ln>
          </p:spPr>
        </p:pic>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735E-AAAD-1507-2ADF-1C3C7C928DB6}"/>
              </a:ext>
            </a:extLst>
          </p:cNvPr>
          <p:cNvSpPr>
            <a:spLocks noGrp="1"/>
          </p:cNvSpPr>
          <p:nvPr>
            <p:ph type="title"/>
          </p:nvPr>
        </p:nvSpPr>
        <p:spPr/>
        <p:txBody>
          <a:bodyPr/>
          <a:lstStyle/>
          <a:p>
            <a:r>
              <a:rPr lang="en-US" dirty="0"/>
              <a:t>Network-Based Bag-of-Words Model for Text Classification[5]</a:t>
            </a:r>
          </a:p>
        </p:txBody>
      </p:sp>
      <p:sp>
        <p:nvSpPr>
          <p:cNvPr id="3" name="Text Placeholder 2">
            <a:extLst>
              <a:ext uri="{FF2B5EF4-FFF2-40B4-BE49-F238E27FC236}">
                <a16:creationId xmlns:a16="http://schemas.microsoft.com/office/drawing/2014/main" id="{13A57AA7-C77B-B246-CA20-2475EC8D650F}"/>
              </a:ext>
            </a:extLst>
          </p:cNvPr>
          <p:cNvSpPr>
            <a:spLocks noGrp="1"/>
          </p:cNvSpPr>
          <p:nvPr>
            <p:ph type="body" idx="1"/>
          </p:nvPr>
        </p:nvSpPr>
        <p:spPr/>
        <p:txBody>
          <a:bodyPr>
            <a:normAutofit/>
          </a:bodyPr>
          <a:lstStyle/>
          <a:p>
            <a:pPr>
              <a:buClrTx/>
              <a:buFont typeface="Arial" panose="020B0604020202020204" pitchFamily="34" charset="0"/>
              <a:buChar char="•"/>
            </a:pPr>
            <a:r>
              <a:rPr lang="en-US" sz="1400" dirty="0"/>
              <a:t>To form the vector representation of a document, the BoW model separately matches and counts each element in the document, neglecting much correlation information among words.</a:t>
            </a:r>
          </a:p>
          <a:p>
            <a:pPr>
              <a:buClrTx/>
              <a:buFont typeface="Wingdings" panose="05000000000000000000" pitchFamily="2" charset="2"/>
              <a:buChar char="Ø"/>
            </a:pPr>
            <a:r>
              <a:rPr lang="en-US" sz="1400" dirty="0"/>
              <a:t>Example:</a:t>
            </a:r>
          </a:p>
          <a:p>
            <a:pPr lvl="1">
              <a:buClrTx/>
              <a:buFont typeface="Courier New" panose="02070309020205020404" pitchFamily="49" charset="0"/>
              <a:buChar char="o"/>
            </a:pPr>
            <a:r>
              <a:rPr lang="en-US" sz="1400" b="1" dirty="0"/>
              <a:t>Sen 1: </a:t>
            </a:r>
            <a:r>
              <a:rPr lang="en-US" sz="1400" dirty="0"/>
              <a:t>a cat ate a small white mouse.</a:t>
            </a:r>
          </a:p>
          <a:p>
            <a:pPr lvl="1">
              <a:buClrTx/>
              <a:buFont typeface="Courier New" panose="02070309020205020404" pitchFamily="49" charset="0"/>
              <a:buChar char="o"/>
            </a:pPr>
            <a:r>
              <a:rPr lang="en-US" sz="1400" b="1" dirty="0"/>
              <a:t>Sen 2: </a:t>
            </a:r>
            <a:r>
              <a:rPr lang="en-US" sz="1400" dirty="0"/>
              <a:t>a small white mouse ate a cat.</a:t>
            </a:r>
          </a:p>
          <a:p>
            <a:pPr lvl="1" algn="just">
              <a:buClrTx/>
              <a:buFont typeface="Courier New" panose="02070309020205020404" pitchFamily="49" charset="0"/>
              <a:buChar char="o"/>
            </a:pPr>
            <a:r>
              <a:rPr lang="en-US" sz="1250" dirty="0"/>
              <a:t>The BoW model will project Sen 1 and Sen 2 to the same vector,              i.e. v1 = v2 = [1, 1, 1, 1, 1], though the two sentences have the opposite meaning</a:t>
            </a:r>
            <a:endParaRPr lang="en-US" sz="900" dirty="0"/>
          </a:p>
        </p:txBody>
      </p:sp>
    </p:spTree>
    <p:extLst>
      <p:ext uri="{BB962C8B-B14F-4D97-AF65-F5344CB8AC3E}">
        <p14:creationId xmlns:p14="http://schemas.microsoft.com/office/powerpoint/2010/main" val="3674327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AF49B-1B88-D334-E186-ECADBE669FED}"/>
              </a:ext>
            </a:extLst>
          </p:cNvPr>
          <p:cNvSpPr>
            <a:spLocks noGrp="1"/>
          </p:cNvSpPr>
          <p:nvPr>
            <p:ph type="title"/>
          </p:nvPr>
        </p:nvSpPr>
        <p:spPr/>
        <p:txBody>
          <a:bodyPr/>
          <a:lstStyle/>
          <a:p>
            <a:r>
              <a:rPr lang="en-US" dirty="0"/>
              <a:t>Attribute of Network Extended to BoW (</a:t>
            </a:r>
            <a:r>
              <a:rPr lang="en-US" dirty="0" err="1"/>
              <a:t>AEBoW</a:t>
            </a:r>
            <a:r>
              <a:rPr lang="en-US" dirty="0"/>
              <a:t>)</a:t>
            </a:r>
          </a:p>
        </p:txBody>
      </p:sp>
      <p:sp>
        <p:nvSpPr>
          <p:cNvPr id="3" name="Text Placeholder 2">
            <a:extLst>
              <a:ext uri="{FF2B5EF4-FFF2-40B4-BE49-F238E27FC236}">
                <a16:creationId xmlns:a16="http://schemas.microsoft.com/office/drawing/2014/main" id="{52FB2027-C689-E73F-AA34-F5C06EECFC49}"/>
              </a:ext>
            </a:extLst>
          </p:cNvPr>
          <p:cNvSpPr>
            <a:spLocks noGrp="1"/>
          </p:cNvSpPr>
          <p:nvPr>
            <p:ph type="body" idx="1"/>
          </p:nvPr>
        </p:nvSpPr>
        <p:spPr/>
        <p:txBody>
          <a:bodyPr>
            <a:normAutofit/>
          </a:bodyPr>
          <a:lstStyle/>
          <a:p>
            <a:pPr>
              <a:buClrTx/>
              <a:buFont typeface="Arial" panose="020B0604020202020204" pitchFamily="34" charset="0"/>
              <a:buChar char="•"/>
            </a:pPr>
            <a:r>
              <a:rPr lang="en-US" sz="1400" dirty="0" err="1"/>
              <a:t>AEBoW</a:t>
            </a:r>
            <a:r>
              <a:rPr lang="en-US" sz="1400" dirty="0"/>
              <a:t> maps documents to vectors in which the value of the corresponding word is replaced by the weight of the network node attribute. </a:t>
            </a:r>
          </a:p>
          <a:p>
            <a:pPr>
              <a:buClrTx/>
              <a:buFont typeface="Arial" panose="020B0604020202020204" pitchFamily="34" charset="0"/>
              <a:buChar char="•"/>
            </a:pPr>
            <a:r>
              <a:rPr lang="en-US" sz="1400" dirty="0"/>
              <a:t>The main difference between </a:t>
            </a:r>
            <a:r>
              <a:rPr lang="en-US" sz="1400" dirty="0" err="1"/>
              <a:t>AEBoW</a:t>
            </a:r>
            <a:r>
              <a:rPr lang="en-US" sz="1400" dirty="0"/>
              <a:t> and BoW is that the value of x</a:t>
            </a:r>
            <a:r>
              <a:rPr lang="en-US" sz="1400" baseline="-25000" dirty="0"/>
              <a:t>i</a:t>
            </a:r>
            <a:r>
              <a:rPr lang="en-US" sz="1400" dirty="0"/>
              <a:t> will not only match the frequency of the </a:t>
            </a:r>
            <a:r>
              <a:rPr lang="en-US" sz="1400" dirty="0" err="1"/>
              <a:t>ith</a:t>
            </a:r>
            <a:r>
              <a:rPr lang="en-US" sz="1400" dirty="0"/>
              <a:t> basic term but also match the role it plays in high-level features of the text, e.g., the structural and semantic difference.</a:t>
            </a:r>
          </a:p>
          <a:p>
            <a:pPr>
              <a:buClrTx/>
              <a:buFont typeface="Arial" panose="020B0604020202020204" pitchFamily="34" charset="0"/>
              <a:buChar char="•"/>
            </a:pPr>
            <a:r>
              <a:rPr lang="en-US" sz="1400" dirty="0"/>
              <a:t>By using the Degree of the network model, </a:t>
            </a:r>
            <a:r>
              <a:rPr lang="en-US" sz="1400" dirty="0" err="1"/>
              <a:t>AEBoW</a:t>
            </a:r>
            <a:r>
              <a:rPr lang="en-US" sz="1400" dirty="0"/>
              <a:t> model will project</a:t>
            </a:r>
          </a:p>
          <a:p>
            <a:pPr lvl="1">
              <a:buClrTx/>
              <a:buFont typeface="Courier New" panose="02070309020205020404" pitchFamily="49" charset="0"/>
              <a:buChar char="o"/>
            </a:pPr>
            <a:r>
              <a:rPr lang="en-US" sz="1250" dirty="0"/>
              <a:t>Sen 1 to v1 = [1, 2, 2, 2, 1]</a:t>
            </a:r>
          </a:p>
          <a:p>
            <a:pPr lvl="1">
              <a:buClrTx/>
              <a:buFont typeface="Courier New" panose="02070309020205020404" pitchFamily="49" charset="0"/>
              <a:buChar char="o"/>
            </a:pPr>
            <a:r>
              <a:rPr lang="en-US" sz="1250" dirty="0"/>
              <a:t>Sen 2 to v2 = [1, 2, 1, 2, 2]</a:t>
            </a:r>
          </a:p>
        </p:txBody>
      </p:sp>
    </p:spTree>
    <p:extLst>
      <p:ext uri="{BB962C8B-B14F-4D97-AF65-F5344CB8AC3E}">
        <p14:creationId xmlns:p14="http://schemas.microsoft.com/office/powerpoint/2010/main" val="37004140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AF49B-1B88-D334-E186-ECADBE669FED}"/>
              </a:ext>
            </a:extLst>
          </p:cNvPr>
          <p:cNvSpPr>
            <a:spLocks noGrp="1"/>
          </p:cNvSpPr>
          <p:nvPr>
            <p:ph type="title"/>
          </p:nvPr>
        </p:nvSpPr>
        <p:spPr>
          <a:xfrm>
            <a:off x="508001" y="457200"/>
            <a:ext cx="6447501" cy="428847"/>
          </a:xfrm>
        </p:spPr>
        <p:txBody>
          <a:bodyPr>
            <a:noAutofit/>
          </a:bodyPr>
          <a:lstStyle/>
          <a:p>
            <a:r>
              <a:rPr lang="en-US" sz="2000" dirty="0"/>
              <a:t>REPRESENTING TEXTS AS NETWORKS</a:t>
            </a:r>
            <a:endParaRPr lang="en-US" sz="3200" dirty="0"/>
          </a:p>
        </p:txBody>
      </p:sp>
      <p:sp>
        <p:nvSpPr>
          <p:cNvPr id="3" name="Text Placeholder 2">
            <a:extLst>
              <a:ext uri="{FF2B5EF4-FFF2-40B4-BE49-F238E27FC236}">
                <a16:creationId xmlns:a16="http://schemas.microsoft.com/office/drawing/2014/main" id="{52FB2027-C689-E73F-AA34-F5C06EECFC49}"/>
              </a:ext>
            </a:extLst>
          </p:cNvPr>
          <p:cNvSpPr>
            <a:spLocks noGrp="1"/>
          </p:cNvSpPr>
          <p:nvPr>
            <p:ph type="body" idx="1"/>
          </p:nvPr>
        </p:nvSpPr>
        <p:spPr>
          <a:xfrm>
            <a:off x="508001" y="1060463"/>
            <a:ext cx="6447501" cy="3164207"/>
          </a:xfrm>
        </p:spPr>
        <p:txBody>
          <a:bodyPr>
            <a:noAutofit/>
          </a:bodyPr>
          <a:lstStyle/>
          <a:p>
            <a:pPr>
              <a:buClrTx/>
              <a:buFont typeface="Arial" panose="020B0604020202020204" pitchFamily="34" charset="0"/>
              <a:buChar char="•"/>
            </a:pPr>
            <a:r>
              <a:rPr lang="en-US" sz="1400" dirty="0"/>
              <a:t>The network model can be described as a graph with graph theory.</a:t>
            </a:r>
          </a:p>
          <a:p>
            <a:pPr>
              <a:buClrTx/>
              <a:buFont typeface="Arial" panose="020B0604020202020204" pitchFamily="34" charset="0"/>
              <a:buChar char="•"/>
            </a:pPr>
            <a:r>
              <a:rPr lang="en-US" sz="1400" dirty="0"/>
              <a:t>An undirected network that we adopt to represent text is generally represented as G = (N, E), where</a:t>
            </a:r>
          </a:p>
          <a:p>
            <a:pPr lvl="1">
              <a:buClrTx/>
              <a:buFont typeface="Arial" panose="020B0604020202020204" pitchFamily="34" charset="0"/>
              <a:buChar char="•"/>
            </a:pPr>
            <a:r>
              <a:rPr lang="en-US" sz="1400" dirty="0"/>
              <a:t> N = {n</a:t>
            </a:r>
            <a:r>
              <a:rPr lang="en-US" sz="1400" baseline="-25000" dirty="0"/>
              <a:t>1</a:t>
            </a:r>
            <a:r>
              <a:rPr lang="en-US" sz="1400" dirty="0"/>
              <a:t>, n</a:t>
            </a:r>
            <a:r>
              <a:rPr lang="en-US" sz="1400" baseline="-25000" dirty="0"/>
              <a:t>2</a:t>
            </a:r>
            <a:r>
              <a:rPr lang="en-US" sz="1400" dirty="0"/>
              <a:t>, . . . , </a:t>
            </a:r>
            <a:r>
              <a:rPr lang="en-US" sz="1400" dirty="0" err="1"/>
              <a:t>n</a:t>
            </a:r>
            <a:r>
              <a:rPr lang="en-US" sz="1400" baseline="-25000" dirty="0" err="1"/>
              <a:t>l</a:t>
            </a:r>
            <a:r>
              <a:rPr lang="en-US" sz="1400" dirty="0"/>
              <a:t>} denotes the set of nodes (or vertices) and</a:t>
            </a:r>
          </a:p>
          <a:p>
            <a:pPr lvl="1">
              <a:buClrTx/>
              <a:buFont typeface="Arial" panose="020B0604020202020204" pitchFamily="34" charset="0"/>
              <a:buChar char="•"/>
            </a:pPr>
            <a:r>
              <a:rPr lang="en-US" sz="1400" dirty="0"/>
              <a:t> E = {e</a:t>
            </a:r>
            <a:r>
              <a:rPr lang="en-US" sz="1400" baseline="-25000" dirty="0"/>
              <a:t>1</a:t>
            </a:r>
            <a:r>
              <a:rPr lang="en-US" sz="1400" dirty="0"/>
              <a:t>, e</a:t>
            </a:r>
            <a:r>
              <a:rPr lang="en-US" sz="1400" baseline="-25000" dirty="0"/>
              <a:t>2</a:t>
            </a:r>
            <a:r>
              <a:rPr lang="en-US" sz="1400" dirty="0"/>
              <a:t>, . . . , e</a:t>
            </a:r>
            <a:r>
              <a:rPr lang="en-US" sz="1400" baseline="-25000" dirty="0"/>
              <a:t>k</a:t>
            </a:r>
            <a:r>
              <a:rPr lang="en-US" sz="1400" dirty="0"/>
              <a:t> } denotes the set of links between particular double nodes.</a:t>
            </a:r>
          </a:p>
          <a:p>
            <a:pPr lvl="1">
              <a:buClrTx/>
              <a:buFont typeface="Arial" panose="020B0604020202020204" pitchFamily="34" charset="0"/>
              <a:buChar char="•"/>
            </a:pPr>
            <a:r>
              <a:rPr lang="en-US" sz="1400" dirty="0"/>
              <a:t>We can use an adjacency matrix A = (</a:t>
            </a:r>
            <a:r>
              <a:rPr lang="en-US" sz="1400" dirty="0" err="1"/>
              <a:t>a</a:t>
            </a:r>
            <a:r>
              <a:rPr lang="en-US" sz="1400" baseline="-25000" dirty="0" err="1"/>
              <a:t>ij</a:t>
            </a:r>
            <a:r>
              <a:rPr lang="en-US" sz="1400" dirty="0"/>
              <a:t>)</a:t>
            </a:r>
            <a:r>
              <a:rPr lang="en-US" sz="1400" dirty="0" err="1"/>
              <a:t>l×l</a:t>
            </a:r>
            <a:r>
              <a:rPr lang="en-US" sz="1400" dirty="0"/>
              <a:t> to represent graph G, in which the element </a:t>
            </a:r>
            <a:r>
              <a:rPr lang="en-US" sz="1400" dirty="0" err="1"/>
              <a:t>a</a:t>
            </a:r>
            <a:r>
              <a:rPr lang="en-US" sz="1400" baseline="-25000" dirty="0" err="1"/>
              <a:t>ij</a:t>
            </a:r>
            <a:r>
              <a:rPr lang="en-US" sz="1400" dirty="0"/>
              <a:t> is defined as follows:</a:t>
            </a:r>
          </a:p>
          <a:p>
            <a:pPr lvl="1">
              <a:buClrTx/>
              <a:buFont typeface="Arial" panose="020B0604020202020204" pitchFamily="34" charset="0"/>
              <a:buChar char="•"/>
            </a:pPr>
            <a:r>
              <a:rPr lang="en-US" sz="1400" dirty="0" err="1"/>
              <a:t>a</a:t>
            </a:r>
            <a:r>
              <a:rPr lang="en-US" sz="1400" baseline="-25000" dirty="0" err="1"/>
              <a:t>ij</a:t>
            </a:r>
            <a:r>
              <a:rPr lang="en-US" sz="1400" dirty="0"/>
              <a:t> = 1 if (</a:t>
            </a:r>
            <a:r>
              <a:rPr lang="en-US" sz="1400" dirty="0" err="1"/>
              <a:t>n</a:t>
            </a:r>
            <a:r>
              <a:rPr lang="en-US" sz="1400" baseline="-25000" dirty="0" err="1"/>
              <a:t>i</a:t>
            </a:r>
            <a:r>
              <a:rPr lang="en-US" sz="1400" dirty="0"/>
              <a:t>, </a:t>
            </a:r>
            <a:r>
              <a:rPr lang="en-US" sz="1400" dirty="0" err="1"/>
              <a:t>n</a:t>
            </a:r>
            <a:r>
              <a:rPr lang="en-US" sz="1400" baseline="-25000" dirty="0" err="1"/>
              <a:t>j</a:t>
            </a:r>
            <a:r>
              <a:rPr lang="en-US" sz="1400" dirty="0"/>
              <a:t>) ∈ E</a:t>
            </a:r>
          </a:p>
          <a:p>
            <a:pPr marL="1051561" lvl="2" indent="0">
              <a:buClrTx/>
              <a:buNone/>
            </a:pPr>
            <a:r>
              <a:rPr lang="en-US" sz="1400" dirty="0"/>
              <a:t>  = 0 if (</a:t>
            </a:r>
            <a:r>
              <a:rPr lang="en-US" sz="1400" dirty="0" err="1"/>
              <a:t>n</a:t>
            </a:r>
            <a:r>
              <a:rPr lang="en-US" sz="1400" baseline="-25000" dirty="0" err="1"/>
              <a:t>i</a:t>
            </a:r>
            <a:r>
              <a:rPr lang="en-US" sz="1400" dirty="0"/>
              <a:t>, </a:t>
            </a:r>
            <a:r>
              <a:rPr lang="en-US" sz="1400" dirty="0" err="1"/>
              <a:t>n</a:t>
            </a:r>
            <a:r>
              <a:rPr lang="en-US" sz="1400" baseline="-25000" dirty="0" err="1"/>
              <a:t>j</a:t>
            </a:r>
            <a:r>
              <a:rPr lang="en-US" sz="1400" dirty="0"/>
              <a:t>) !∈ E</a:t>
            </a:r>
          </a:p>
        </p:txBody>
      </p:sp>
    </p:spTree>
    <p:extLst>
      <p:ext uri="{BB962C8B-B14F-4D97-AF65-F5344CB8AC3E}">
        <p14:creationId xmlns:p14="http://schemas.microsoft.com/office/powerpoint/2010/main" val="1816633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3E4BBF-D5D5-292C-5986-D9481929E9B0}"/>
              </a:ext>
            </a:extLst>
          </p:cNvPr>
          <p:cNvPicPr>
            <a:picLocks noChangeAspect="1"/>
          </p:cNvPicPr>
          <p:nvPr/>
        </p:nvPicPr>
        <p:blipFill>
          <a:blip r:embed="rId2"/>
          <a:stretch>
            <a:fillRect/>
          </a:stretch>
        </p:blipFill>
        <p:spPr>
          <a:xfrm>
            <a:off x="205562" y="482066"/>
            <a:ext cx="7159256" cy="2790046"/>
          </a:xfrm>
          <a:prstGeom prst="rect">
            <a:avLst/>
          </a:prstGeom>
          <a:ln>
            <a:solidFill>
              <a:schemeClr val="accent1"/>
            </a:solidFill>
          </a:ln>
        </p:spPr>
      </p:pic>
      <p:sp>
        <p:nvSpPr>
          <p:cNvPr id="7" name="TextBox 6">
            <a:extLst>
              <a:ext uri="{FF2B5EF4-FFF2-40B4-BE49-F238E27FC236}">
                <a16:creationId xmlns:a16="http://schemas.microsoft.com/office/drawing/2014/main" id="{92CEF4D1-2831-02C6-DEC7-AD8953A20227}"/>
              </a:ext>
            </a:extLst>
          </p:cNvPr>
          <p:cNvSpPr txBox="1"/>
          <p:nvPr/>
        </p:nvSpPr>
        <p:spPr>
          <a:xfrm>
            <a:off x="205562" y="3632054"/>
            <a:ext cx="7159256" cy="523220"/>
          </a:xfrm>
          <a:prstGeom prst="rect">
            <a:avLst/>
          </a:prstGeom>
          <a:noFill/>
        </p:spPr>
        <p:txBody>
          <a:bodyPr wrap="square">
            <a:spAutoFit/>
          </a:bodyPr>
          <a:lstStyle/>
          <a:p>
            <a:r>
              <a:rPr lang="en-US" b="1" dirty="0"/>
              <a:t>FIGURE:</a:t>
            </a:r>
            <a:r>
              <a:rPr lang="en-US" dirty="0"/>
              <a:t> Three networks modeled by various unit relationships. (a) Co-occurrence network; (b) Static semantic network; (c) Hybrid network </a:t>
            </a:r>
            <a:r>
              <a:rPr lang="en-US" b="1" dirty="0"/>
              <a:t>[5]</a:t>
            </a:r>
            <a:endParaRPr lang="en-US" dirty="0"/>
          </a:p>
        </p:txBody>
      </p:sp>
    </p:spTree>
    <p:extLst>
      <p:ext uri="{BB962C8B-B14F-4D97-AF65-F5344CB8AC3E}">
        <p14:creationId xmlns:p14="http://schemas.microsoft.com/office/powerpoint/2010/main" val="2284889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3A591C-8A83-DCB3-8CB0-BC458DEC12DE}"/>
              </a:ext>
            </a:extLst>
          </p:cNvPr>
          <p:cNvPicPr>
            <a:picLocks noChangeAspect="1"/>
          </p:cNvPicPr>
          <p:nvPr/>
        </p:nvPicPr>
        <p:blipFill>
          <a:blip r:embed="rId2"/>
          <a:stretch>
            <a:fillRect/>
          </a:stretch>
        </p:blipFill>
        <p:spPr>
          <a:xfrm>
            <a:off x="1340374" y="571499"/>
            <a:ext cx="5073932" cy="3149896"/>
          </a:xfrm>
          <a:prstGeom prst="rect">
            <a:avLst/>
          </a:prstGeom>
          <a:ln>
            <a:solidFill>
              <a:schemeClr val="tx1"/>
            </a:solidFill>
          </a:ln>
        </p:spPr>
      </p:pic>
      <p:sp>
        <p:nvSpPr>
          <p:cNvPr id="5" name="TextBox 4">
            <a:extLst>
              <a:ext uri="{FF2B5EF4-FFF2-40B4-BE49-F238E27FC236}">
                <a16:creationId xmlns:a16="http://schemas.microsoft.com/office/drawing/2014/main" id="{947EDD5D-8AED-3B7A-CDBC-98CB7404A96E}"/>
              </a:ext>
            </a:extLst>
          </p:cNvPr>
          <p:cNvSpPr txBox="1"/>
          <p:nvPr/>
        </p:nvSpPr>
        <p:spPr>
          <a:xfrm>
            <a:off x="1340374" y="3945339"/>
            <a:ext cx="5073932" cy="523220"/>
          </a:xfrm>
          <a:prstGeom prst="rect">
            <a:avLst/>
          </a:prstGeom>
          <a:noFill/>
        </p:spPr>
        <p:txBody>
          <a:bodyPr wrap="square">
            <a:spAutoFit/>
          </a:bodyPr>
          <a:lstStyle/>
          <a:p>
            <a:r>
              <a:rPr lang="en-US" b="1" dirty="0"/>
              <a:t>FIGURE:</a:t>
            </a:r>
            <a:r>
              <a:rPr lang="en-US" dirty="0"/>
              <a:t> Example of the static semantic network with laws to avoid isolated nodes. </a:t>
            </a:r>
            <a:r>
              <a:rPr lang="en-US" b="1" dirty="0"/>
              <a:t>[5]</a:t>
            </a:r>
            <a:endParaRPr lang="en-US" dirty="0"/>
          </a:p>
        </p:txBody>
      </p:sp>
    </p:spTree>
    <p:extLst>
      <p:ext uri="{BB962C8B-B14F-4D97-AF65-F5344CB8AC3E}">
        <p14:creationId xmlns:p14="http://schemas.microsoft.com/office/powerpoint/2010/main" val="2297535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AF49B-1B88-D334-E186-ECADBE669FED}"/>
              </a:ext>
            </a:extLst>
          </p:cNvPr>
          <p:cNvSpPr>
            <a:spLocks noGrp="1"/>
          </p:cNvSpPr>
          <p:nvPr>
            <p:ph type="title"/>
          </p:nvPr>
        </p:nvSpPr>
        <p:spPr>
          <a:xfrm>
            <a:off x="508001" y="457200"/>
            <a:ext cx="6447501" cy="684028"/>
          </a:xfrm>
        </p:spPr>
        <p:txBody>
          <a:bodyPr>
            <a:noAutofit/>
          </a:bodyPr>
          <a:lstStyle/>
          <a:p>
            <a:r>
              <a:rPr lang="en-US" sz="1800" dirty="0" err="1"/>
              <a:t>AEBoW</a:t>
            </a:r>
            <a:r>
              <a:rPr lang="en-US" sz="1800" dirty="0"/>
              <a:t>: A REPRESENTATION OF THE INTER-CORRELATION AMONG WORDS</a:t>
            </a:r>
            <a:endParaRPr lang="en-US" sz="4000" dirty="0"/>
          </a:p>
        </p:txBody>
      </p:sp>
      <p:sp>
        <p:nvSpPr>
          <p:cNvPr id="3" name="Text Placeholder 2">
            <a:extLst>
              <a:ext uri="{FF2B5EF4-FFF2-40B4-BE49-F238E27FC236}">
                <a16:creationId xmlns:a16="http://schemas.microsoft.com/office/drawing/2014/main" id="{52FB2027-C689-E73F-AA34-F5C06EECFC49}"/>
              </a:ext>
            </a:extLst>
          </p:cNvPr>
          <p:cNvSpPr>
            <a:spLocks noGrp="1"/>
          </p:cNvSpPr>
          <p:nvPr>
            <p:ph type="body" idx="1"/>
          </p:nvPr>
        </p:nvSpPr>
        <p:spPr>
          <a:xfrm>
            <a:off x="508001" y="1155759"/>
            <a:ext cx="6601636" cy="3530541"/>
          </a:xfrm>
        </p:spPr>
        <p:txBody>
          <a:bodyPr>
            <a:noAutofit/>
          </a:bodyPr>
          <a:lstStyle/>
          <a:p>
            <a:pPr>
              <a:buClrTx/>
              <a:buFont typeface="Arial" panose="020B0604020202020204" pitchFamily="34" charset="0"/>
              <a:buChar char="•"/>
            </a:pPr>
            <a:r>
              <a:rPr lang="en-US" sz="1400" dirty="0"/>
              <a:t>The mapped vectors contain the elements with the value being a particular attribute of the network.</a:t>
            </a:r>
          </a:p>
          <a:p>
            <a:pPr>
              <a:buClrTx/>
              <a:buFont typeface="Arial" panose="020B0604020202020204" pitchFamily="34" charset="0"/>
              <a:buChar char="•"/>
            </a:pPr>
            <a:r>
              <a:rPr lang="en-US" sz="1400" dirty="0"/>
              <a:t>The attributes of the network, which are also named the properties, are the fundamental quantities used to describe the structure properties (or topology) of a network.</a:t>
            </a:r>
          </a:p>
          <a:p>
            <a:pPr>
              <a:buClrTx/>
              <a:buFont typeface="Arial" panose="020B0604020202020204" pitchFamily="34" charset="0"/>
              <a:buChar char="•"/>
            </a:pPr>
            <a:r>
              <a:rPr lang="en-US" sz="1400" dirty="0"/>
              <a:t>For a document (denote as d with the corresponding network model </a:t>
            </a:r>
            <a:r>
              <a:rPr lang="en-US" sz="1400" dirty="0" err="1"/>
              <a:t>g</a:t>
            </a:r>
            <a:r>
              <a:rPr lang="en-US" sz="1400" baseline="-25000" dirty="0" err="1"/>
              <a:t>d</a:t>
            </a:r>
            <a:r>
              <a:rPr lang="en-US" sz="1400" dirty="0"/>
              <a:t> ), the representation by the </a:t>
            </a:r>
            <a:r>
              <a:rPr lang="en-US" sz="1400" dirty="0" err="1"/>
              <a:t>AEBoW</a:t>
            </a:r>
            <a:r>
              <a:rPr lang="en-US" sz="1400" dirty="0"/>
              <a:t> is </a:t>
            </a:r>
            <a:r>
              <a:rPr lang="en-US" sz="1400" dirty="0" err="1"/>
              <a:t>z</a:t>
            </a:r>
            <a:r>
              <a:rPr lang="en-US" sz="1400" baseline="30000" dirty="0" err="1"/>
              <a:t>d</a:t>
            </a:r>
            <a:r>
              <a:rPr lang="en-US" sz="1400" dirty="0"/>
              <a:t> = [z</a:t>
            </a:r>
            <a:r>
              <a:rPr lang="en-US" sz="1400" baseline="30000" dirty="0"/>
              <a:t>d</a:t>
            </a:r>
            <a:r>
              <a:rPr lang="en-US" sz="1400" baseline="-25000" dirty="0"/>
              <a:t>1</a:t>
            </a:r>
            <a:r>
              <a:rPr lang="en-US" sz="1400" dirty="0"/>
              <a:t> ,z</a:t>
            </a:r>
            <a:r>
              <a:rPr lang="en-US" sz="1400" baseline="30000" dirty="0"/>
              <a:t>d</a:t>
            </a:r>
            <a:r>
              <a:rPr lang="en-US" sz="1400" baseline="-25000" dirty="0"/>
              <a:t>2</a:t>
            </a:r>
            <a:r>
              <a:rPr lang="en-US" sz="1400" dirty="0"/>
              <a:t> , . . . ,</a:t>
            </a:r>
            <a:r>
              <a:rPr lang="en-US" sz="1400" dirty="0" err="1"/>
              <a:t>z</a:t>
            </a:r>
            <a:r>
              <a:rPr lang="en-US" sz="1400" baseline="30000" dirty="0" err="1"/>
              <a:t>d</a:t>
            </a:r>
            <a:r>
              <a:rPr lang="en-US" sz="1400" baseline="-25000" dirty="0" err="1"/>
              <a:t>n</a:t>
            </a:r>
            <a:r>
              <a:rPr lang="en-US" sz="1400" dirty="0"/>
              <a:t> ], where </a:t>
            </a:r>
            <a:r>
              <a:rPr lang="en-US" sz="1400" dirty="0" err="1"/>
              <a:t>z</a:t>
            </a:r>
            <a:r>
              <a:rPr lang="en-US" sz="1400" baseline="30000" dirty="0" err="1"/>
              <a:t>d</a:t>
            </a:r>
            <a:r>
              <a:rPr lang="en-US" sz="1400" baseline="-25000" dirty="0" err="1"/>
              <a:t>i</a:t>
            </a:r>
            <a:r>
              <a:rPr lang="en-US" sz="1400" dirty="0"/>
              <a:t> is defined as</a:t>
            </a:r>
          </a:p>
          <a:p>
            <a:pPr lvl="1">
              <a:buClrTx/>
              <a:buFont typeface="Arial" panose="020B0604020202020204" pitchFamily="34" charset="0"/>
              <a:buChar char="•"/>
            </a:pPr>
            <a:r>
              <a:rPr lang="en-US" sz="1250" dirty="0" err="1"/>
              <a:t>z</a:t>
            </a:r>
            <a:r>
              <a:rPr lang="en-US" sz="1250" baseline="30000" dirty="0" err="1"/>
              <a:t>d</a:t>
            </a:r>
            <a:r>
              <a:rPr lang="en-US" sz="1250" baseline="-25000" dirty="0" err="1"/>
              <a:t>i</a:t>
            </a:r>
            <a:r>
              <a:rPr lang="en-US" sz="1250" dirty="0"/>
              <a:t> = </a:t>
            </a:r>
            <a:r>
              <a:rPr lang="en-US" sz="1250" dirty="0" err="1"/>
              <a:t>f</a:t>
            </a:r>
            <a:r>
              <a:rPr lang="en-US" sz="1250" baseline="30000" dirty="0" err="1"/>
              <a:t>a</a:t>
            </a:r>
            <a:r>
              <a:rPr lang="en-US" sz="1250" baseline="-25000" dirty="0" err="1"/>
              <a:t>gd</a:t>
            </a:r>
            <a:r>
              <a:rPr lang="en-US" sz="1250" dirty="0"/>
              <a:t>(</a:t>
            </a:r>
            <a:r>
              <a:rPr lang="en-US" sz="1250" dirty="0" err="1"/>
              <a:t>w</a:t>
            </a:r>
            <a:r>
              <a:rPr lang="en-US" sz="1250" baseline="-25000" dirty="0" err="1"/>
              <a:t>i</a:t>
            </a:r>
            <a:r>
              <a:rPr lang="en-US" sz="1250" dirty="0"/>
              <a:t>), if </a:t>
            </a:r>
            <a:r>
              <a:rPr lang="en-US" sz="1250" dirty="0" err="1"/>
              <a:t>w</a:t>
            </a:r>
            <a:r>
              <a:rPr lang="en-US" sz="1250" baseline="-25000" dirty="0" err="1"/>
              <a:t>i</a:t>
            </a:r>
            <a:r>
              <a:rPr lang="en-US" sz="1250" dirty="0" err="1"/>
              <a:t>ind</a:t>
            </a:r>
            <a:r>
              <a:rPr lang="en-US" sz="1250" dirty="0"/>
              <a:t>.</a:t>
            </a:r>
          </a:p>
          <a:p>
            <a:pPr marL="1051561" lvl="2" indent="0">
              <a:buClrTx/>
              <a:buNone/>
            </a:pPr>
            <a:r>
              <a:rPr lang="en-US" sz="1100" dirty="0"/>
              <a:t>  = 0, else. </a:t>
            </a:r>
          </a:p>
          <a:p>
            <a:pPr lvl="1">
              <a:buClrTx/>
              <a:buFont typeface="Courier New" panose="02070309020205020404" pitchFamily="49" charset="0"/>
              <a:buChar char="o"/>
            </a:pPr>
            <a:r>
              <a:rPr lang="en-US" sz="1200" dirty="0" err="1"/>
              <a:t>f</a:t>
            </a:r>
            <a:r>
              <a:rPr lang="en-US" sz="1200" baseline="30000" dirty="0" err="1"/>
              <a:t>d</a:t>
            </a:r>
            <a:r>
              <a:rPr lang="en-US" sz="1200" baseline="-25000" dirty="0" err="1"/>
              <a:t>g</a:t>
            </a:r>
            <a:r>
              <a:rPr lang="en-US" sz="1200" dirty="0"/>
              <a:t> is the function that returns the value of an individual node against the property a and network model </a:t>
            </a:r>
            <a:r>
              <a:rPr lang="en-US" sz="1200" dirty="0" err="1"/>
              <a:t>g</a:t>
            </a:r>
            <a:r>
              <a:rPr lang="en-US" sz="1200" baseline="-25000" dirty="0" err="1"/>
              <a:t>d</a:t>
            </a:r>
            <a:endParaRPr lang="en-US" baseline="-25000" dirty="0"/>
          </a:p>
          <a:p>
            <a:pPr lvl="1">
              <a:buClrTx/>
              <a:buFont typeface="Courier New" panose="02070309020205020404" pitchFamily="49" charset="0"/>
              <a:buChar char="o"/>
            </a:pPr>
            <a:r>
              <a:rPr lang="en-US" sz="1200" dirty="0" err="1"/>
              <a:t>w</a:t>
            </a:r>
            <a:r>
              <a:rPr lang="en-US" sz="1200" baseline="-25000" dirty="0" err="1"/>
              <a:t>i</a:t>
            </a:r>
            <a:r>
              <a:rPr lang="en-US" sz="1200" dirty="0"/>
              <a:t> denotes the </a:t>
            </a:r>
            <a:r>
              <a:rPr lang="en-US" sz="1200" dirty="0" err="1"/>
              <a:t>ith</a:t>
            </a:r>
            <a:r>
              <a:rPr lang="en-US" sz="1200" dirty="0"/>
              <a:t> word in the basic terms.</a:t>
            </a:r>
            <a:endParaRPr lang="en-US" sz="1250" dirty="0"/>
          </a:p>
        </p:txBody>
      </p:sp>
    </p:spTree>
    <p:extLst>
      <p:ext uri="{BB962C8B-B14F-4D97-AF65-F5344CB8AC3E}">
        <p14:creationId xmlns:p14="http://schemas.microsoft.com/office/powerpoint/2010/main" val="1717176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AF49B-1B88-D334-E186-ECADBE669FED}"/>
              </a:ext>
            </a:extLst>
          </p:cNvPr>
          <p:cNvSpPr>
            <a:spLocks noGrp="1"/>
          </p:cNvSpPr>
          <p:nvPr>
            <p:ph type="title"/>
          </p:nvPr>
        </p:nvSpPr>
        <p:spPr>
          <a:xfrm>
            <a:off x="508001" y="457200"/>
            <a:ext cx="6447501" cy="684028"/>
          </a:xfrm>
        </p:spPr>
        <p:txBody>
          <a:bodyPr>
            <a:noAutofit/>
          </a:bodyPr>
          <a:lstStyle/>
          <a:p>
            <a:r>
              <a:rPr lang="en-US" sz="2000" dirty="0" err="1"/>
              <a:t>AEBoW</a:t>
            </a:r>
            <a:r>
              <a:rPr lang="en-US" sz="2000" dirty="0"/>
              <a:t> framework steps[5]: </a:t>
            </a:r>
            <a:endParaRPr lang="en-US" sz="6000" dirty="0"/>
          </a:p>
        </p:txBody>
      </p:sp>
      <p:pic>
        <p:nvPicPr>
          <p:cNvPr id="9" name="Picture 8">
            <a:extLst>
              <a:ext uri="{FF2B5EF4-FFF2-40B4-BE49-F238E27FC236}">
                <a16:creationId xmlns:a16="http://schemas.microsoft.com/office/drawing/2014/main" id="{78987F50-953F-354E-2C59-159B926791DE}"/>
              </a:ext>
            </a:extLst>
          </p:cNvPr>
          <p:cNvPicPr>
            <a:picLocks noChangeAspect="1"/>
          </p:cNvPicPr>
          <p:nvPr/>
        </p:nvPicPr>
        <p:blipFill>
          <a:blip r:embed="rId2"/>
          <a:stretch>
            <a:fillRect/>
          </a:stretch>
        </p:blipFill>
        <p:spPr>
          <a:xfrm>
            <a:off x="508001" y="1037496"/>
            <a:ext cx="6710326" cy="3374484"/>
          </a:xfrm>
          <a:prstGeom prst="rect">
            <a:avLst/>
          </a:prstGeom>
        </p:spPr>
      </p:pic>
    </p:spTree>
    <p:extLst>
      <p:ext uri="{BB962C8B-B14F-4D97-AF65-F5344CB8AC3E}">
        <p14:creationId xmlns:p14="http://schemas.microsoft.com/office/powerpoint/2010/main" val="192688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
          <p:cNvSpPr txBox="1">
            <a:spLocks noGrp="1"/>
          </p:cNvSpPr>
          <p:nvPr>
            <p:ph type="title"/>
          </p:nvPr>
        </p:nvSpPr>
        <p:spPr>
          <a:xfrm>
            <a:off x="377139" y="244855"/>
            <a:ext cx="3091200" cy="382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rgbClr val="5FCAEE"/>
              </a:buClr>
              <a:buSzPts val="2400"/>
              <a:buFont typeface="Trebuchet MS"/>
              <a:buNone/>
            </a:pPr>
            <a:r>
              <a:rPr lang="en-US" sz="2400" i="0" u="sng" dirty="0">
                <a:solidFill>
                  <a:srgbClr val="0000FF"/>
                </a:solidFill>
                <a:latin typeface="Trebuchet MS"/>
                <a:ea typeface="Trebuchet MS"/>
                <a:cs typeface="Trebuchet MS"/>
                <a:sym typeface="Trebuchet MS"/>
              </a:rPr>
              <a:t>What is Fake News</a:t>
            </a:r>
            <a:endParaRPr sz="2400" dirty="0">
              <a:solidFill>
                <a:srgbClr val="0000FF"/>
              </a:solidFill>
              <a:latin typeface="Trebuchet MS"/>
              <a:ea typeface="Trebuchet MS"/>
              <a:cs typeface="Trebuchet MS"/>
              <a:sym typeface="Trebuchet MS"/>
            </a:endParaRPr>
          </a:p>
        </p:txBody>
      </p:sp>
      <p:sp>
        <p:nvSpPr>
          <p:cNvPr id="158" name="Google Shape;158;p2"/>
          <p:cNvSpPr txBox="1"/>
          <p:nvPr/>
        </p:nvSpPr>
        <p:spPr>
          <a:xfrm>
            <a:off x="307075" y="917825"/>
            <a:ext cx="6494700" cy="3304100"/>
          </a:xfrm>
          <a:prstGeom prst="rect">
            <a:avLst/>
          </a:prstGeom>
          <a:noFill/>
          <a:ln>
            <a:noFill/>
          </a:ln>
        </p:spPr>
        <p:txBody>
          <a:bodyPr spcFirstLastPara="1" wrap="square" lIns="0" tIns="13325" rIns="0" bIns="0" anchor="t" anchorCtr="0">
            <a:spAutoFit/>
          </a:bodyPr>
          <a:lstStyle/>
          <a:p>
            <a:pPr marL="0" marR="0" lvl="0" indent="0" algn="l" rtl="0">
              <a:lnSpc>
                <a:spcPct val="150000"/>
              </a:lnSpc>
              <a:spcBef>
                <a:spcPts val="0"/>
              </a:spcBef>
              <a:spcAft>
                <a:spcPts val="0"/>
              </a:spcAft>
              <a:buNone/>
            </a:pPr>
            <a:r>
              <a:rPr lang="en-US" sz="1600" dirty="0">
                <a:solidFill>
                  <a:srgbClr val="0000FF"/>
                </a:solidFill>
                <a:latin typeface="Trebuchet MS" panose="020B0603020202020204" pitchFamily="34" charset="0"/>
                <a:ea typeface="Trebuchet MS"/>
                <a:cs typeface="Trebuchet MS"/>
                <a:sym typeface="Trebuchet MS"/>
              </a:rPr>
              <a:t>Def : 1 </a:t>
            </a:r>
            <a:r>
              <a:rPr lang="en-US" sz="1600" dirty="0">
                <a:latin typeface="Trebuchet MS" panose="020B0603020202020204" pitchFamily="34" charset="0"/>
                <a:ea typeface="Trebuchet MS"/>
                <a:cs typeface="Trebuchet MS"/>
                <a:sym typeface="Trebuchet MS"/>
              </a:rPr>
              <a:t>:- </a:t>
            </a:r>
            <a:r>
              <a:rPr lang="en-US" sz="1600" dirty="0">
                <a:latin typeface="Trebuchet MS"/>
                <a:ea typeface="Trebuchet MS"/>
                <a:cs typeface="Trebuchet MS"/>
                <a:sym typeface="Trebuchet MS"/>
              </a:rPr>
              <a:t>N</a:t>
            </a:r>
            <a:r>
              <a:rPr lang="en-US" sz="1600" b="0" i="0" u="none" strike="noStrike" dirty="0">
                <a:solidFill>
                  <a:srgbClr val="000000"/>
                </a:solidFill>
                <a:latin typeface="Trebuchet MS"/>
                <a:ea typeface="Trebuchet MS"/>
                <a:cs typeface="Trebuchet MS"/>
                <a:sym typeface="Trebuchet MS"/>
              </a:rPr>
              <a:t>ews that is intentionally and demonstrably false.[2]</a:t>
            </a:r>
            <a:endParaRPr dirty="0"/>
          </a:p>
          <a:p>
            <a:pPr marL="0" marR="0" lvl="0" indent="0" algn="l" rtl="0">
              <a:lnSpc>
                <a:spcPct val="150000"/>
              </a:lnSpc>
              <a:spcBef>
                <a:spcPts val="0"/>
              </a:spcBef>
              <a:spcAft>
                <a:spcPts val="0"/>
              </a:spcAft>
              <a:buNone/>
            </a:pPr>
            <a:r>
              <a:rPr lang="en-US" sz="1600" dirty="0">
                <a:solidFill>
                  <a:srgbClr val="0000FF"/>
                </a:solidFill>
                <a:latin typeface="Trebuchet MS" panose="020B0603020202020204" pitchFamily="34" charset="0"/>
                <a:ea typeface="Trebuchet MS"/>
                <a:cs typeface="Trebuchet MS"/>
                <a:sym typeface="Trebuchet MS"/>
              </a:rPr>
              <a:t>Def : 2 </a:t>
            </a:r>
            <a:r>
              <a:rPr lang="en-US" sz="1600" dirty="0">
                <a:solidFill>
                  <a:schemeClr val="dk1"/>
                </a:solidFill>
                <a:latin typeface="Trebuchet MS" panose="020B0603020202020204" pitchFamily="34" charset="0"/>
                <a:ea typeface="Trebuchet MS"/>
                <a:cs typeface="Trebuchet MS"/>
                <a:sym typeface="Trebuchet MS"/>
              </a:rPr>
              <a:t>:-</a:t>
            </a:r>
            <a:r>
              <a:rPr lang="en-US" sz="1600" b="0" i="0" u="none" strike="noStrike" dirty="0">
                <a:solidFill>
                  <a:srgbClr val="000000"/>
                </a:solidFill>
                <a:latin typeface="Trebuchet MS"/>
                <a:ea typeface="Trebuchet MS"/>
                <a:cs typeface="Trebuchet MS"/>
                <a:sym typeface="Trebuchet MS"/>
              </a:rPr>
              <a:t>Any information presented as news that is factually incorrect and designed to mislead the news consumer into believing it to be true.[</a:t>
            </a:r>
            <a:r>
              <a:rPr lang="en-US" sz="1600" dirty="0">
                <a:latin typeface="Trebuchet MS"/>
                <a:ea typeface="Trebuchet MS"/>
                <a:cs typeface="Trebuchet MS"/>
                <a:sym typeface="Trebuchet MS"/>
              </a:rPr>
              <a:t>3</a:t>
            </a:r>
            <a:r>
              <a:rPr lang="en-US" sz="1600" b="0" i="0" u="none" strike="noStrike" dirty="0">
                <a:solidFill>
                  <a:srgbClr val="000000"/>
                </a:solidFill>
                <a:latin typeface="Trebuchet MS"/>
                <a:ea typeface="Trebuchet MS"/>
                <a:cs typeface="Trebuchet MS"/>
                <a:sym typeface="Trebuchet MS"/>
              </a:rPr>
              <a:t>]</a:t>
            </a:r>
            <a:endParaRPr dirty="0"/>
          </a:p>
          <a:p>
            <a:pPr marL="342900" marR="0" lvl="0" indent="-241300" algn="l" rtl="0">
              <a:lnSpc>
                <a:spcPct val="150000"/>
              </a:lnSpc>
              <a:spcBef>
                <a:spcPts val="0"/>
              </a:spcBef>
              <a:spcAft>
                <a:spcPts val="0"/>
              </a:spcAft>
              <a:buClr>
                <a:schemeClr val="dk1"/>
              </a:buClr>
              <a:buSzPts val="1600"/>
              <a:buFont typeface="Trebuchet MS"/>
              <a:buNone/>
            </a:pPr>
            <a:endParaRPr sz="1600" dirty="0">
              <a:solidFill>
                <a:srgbClr val="000000"/>
              </a:solidFill>
              <a:latin typeface="Trebuchet MS"/>
              <a:ea typeface="Trebuchet MS"/>
              <a:cs typeface="Trebuchet MS"/>
              <a:sym typeface="Trebuchet MS"/>
            </a:endParaRPr>
          </a:p>
          <a:p>
            <a:pPr marL="0" marR="0" lvl="0" indent="0" algn="l" rtl="0">
              <a:lnSpc>
                <a:spcPct val="150000"/>
              </a:lnSpc>
              <a:spcBef>
                <a:spcPts val="0"/>
              </a:spcBef>
              <a:spcAft>
                <a:spcPts val="0"/>
              </a:spcAft>
              <a:buNone/>
            </a:pPr>
            <a:r>
              <a:rPr lang="en-US" sz="1600" b="0" i="0" u="none" strike="noStrike" dirty="0">
                <a:solidFill>
                  <a:srgbClr val="000000"/>
                </a:solidFill>
                <a:latin typeface="Trebuchet MS"/>
                <a:ea typeface="Trebuchet MS"/>
                <a:cs typeface="Trebuchet MS"/>
                <a:sym typeface="Trebuchet MS"/>
              </a:rPr>
              <a:t>Researcher </a:t>
            </a:r>
            <a:r>
              <a:rPr lang="en-US" sz="1600" b="1" i="0" u="none" strike="noStrike" dirty="0">
                <a:solidFill>
                  <a:schemeClr val="dk1"/>
                </a:solidFill>
                <a:latin typeface="Trebuchet MS"/>
                <a:ea typeface="Trebuchet MS"/>
                <a:cs typeface="Trebuchet MS"/>
                <a:sym typeface="Trebuchet MS"/>
              </a:rPr>
              <a:t>Sharma et al.[4]</a:t>
            </a:r>
            <a:r>
              <a:rPr lang="en-US" sz="1600" b="0" i="0" u="none" strike="noStrike" dirty="0">
                <a:solidFill>
                  <a:srgbClr val="000000"/>
                </a:solidFill>
                <a:latin typeface="Trebuchet MS"/>
                <a:ea typeface="Trebuchet MS"/>
                <a:cs typeface="Trebuchet MS"/>
                <a:sym typeface="Trebuchet MS"/>
              </a:rPr>
              <a:t> argue that these definitions, however, are restricted by the type of information or the intention of deception and, therefore, do not capture the broad scope of the current use.</a:t>
            </a:r>
            <a:endParaRPr sz="1400" b="0" i="0" u="none" strike="noStrike" dirty="0">
              <a:solidFill>
                <a:srgbClr val="000000"/>
              </a:solidFill>
              <a:latin typeface="Trebuchet MS"/>
              <a:ea typeface="Trebuchet MS"/>
              <a:cs typeface="Trebuchet MS"/>
              <a:sym typeface="Trebuchet MS"/>
            </a:endParaRPr>
          </a:p>
          <a:p>
            <a:pPr marL="355600" marR="37465" lvl="0" indent="-254000" algn="l" rtl="0">
              <a:lnSpc>
                <a:spcPct val="150000"/>
              </a:lnSpc>
              <a:spcBef>
                <a:spcPts val="105"/>
              </a:spcBef>
              <a:spcAft>
                <a:spcPts val="0"/>
              </a:spcAft>
              <a:buClr>
                <a:schemeClr val="dk1"/>
              </a:buClr>
              <a:buSzPts val="1400"/>
              <a:buFont typeface="Trebuchet MS"/>
              <a:buNone/>
            </a:pPr>
            <a:endParaRPr sz="1400" dirty="0">
              <a:solidFill>
                <a:schemeClr val="dk1"/>
              </a:solidFill>
              <a:latin typeface="Trebuchet MS"/>
              <a:ea typeface="Trebuchet MS"/>
              <a:cs typeface="Trebuchet MS"/>
              <a:sym typeface="Trebuchet MS"/>
            </a:endParaRPr>
          </a:p>
        </p:txBody>
      </p:sp>
    </p:spTree>
    <p:extLst>
      <p:ext uri="{BB962C8B-B14F-4D97-AF65-F5344CB8AC3E}">
        <p14:creationId xmlns:p14="http://schemas.microsoft.com/office/powerpoint/2010/main" val="21260017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04A58-B2E3-2267-D411-427BCAE5ADFB}"/>
              </a:ext>
            </a:extLst>
          </p:cNvPr>
          <p:cNvSpPr>
            <a:spLocks noGrp="1"/>
          </p:cNvSpPr>
          <p:nvPr>
            <p:ph type="title"/>
          </p:nvPr>
        </p:nvSpPr>
        <p:spPr/>
        <p:txBody>
          <a:bodyPr/>
          <a:lstStyle/>
          <a:p>
            <a:r>
              <a:rPr lang="en-US" dirty="0"/>
              <a:t>Algorithm: </a:t>
            </a:r>
            <a:r>
              <a:rPr lang="en-US" dirty="0" err="1"/>
              <a:t>AEBoW</a:t>
            </a:r>
            <a:r>
              <a:rPr lang="en-US" dirty="0"/>
              <a:t> Framework</a:t>
            </a:r>
          </a:p>
        </p:txBody>
      </p:sp>
      <p:sp>
        <p:nvSpPr>
          <p:cNvPr id="3" name="Text Placeholder 2">
            <a:extLst>
              <a:ext uri="{FF2B5EF4-FFF2-40B4-BE49-F238E27FC236}">
                <a16:creationId xmlns:a16="http://schemas.microsoft.com/office/drawing/2014/main" id="{CF5793AC-02F3-560B-0006-C67B59E13B6A}"/>
              </a:ext>
            </a:extLst>
          </p:cNvPr>
          <p:cNvSpPr>
            <a:spLocks noGrp="1"/>
          </p:cNvSpPr>
          <p:nvPr>
            <p:ph type="body" idx="1"/>
          </p:nvPr>
        </p:nvSpPr>
        <p:spPr>
          <a:xfrm>
            <a:off x="508001" y="1285162"/>
            <a:ext cx="6447501" cy="3218258"/>
          </a:xfrm>
        </p:spPr>
        <p:txBody>
          <a:bodyPr/>
          <a:lstStyle/>
          <a:p>
            <a:pPr>
              <a:buClrTx/>
              <a:buFont typeface="Arial" panose="020B0604020202020204" pitchFamily="34" charset="0"/>
              <a:buChar char="•"/>
            </a:pPr>
            <a:r>
              <a:rPr lang="en-US" dirty="0"/>
              <a:t>Inputs: Text corpus T including v documents, network property a, and the network type g.</a:t>
            </a:r>
          </a:p>
          <a:p>
            <a:pPr>
              <a:buClrTx/>
              <a:buFont typeface="Arial" panose="020B0604020202020204" pitchFamily="34" charset="0"/>
              <a:buChar char="•"/>
            </a:pPr>
            <a:r>
              <a:rPr lang="en-US" dirty="0"/>
              <a:t>Outputs: Text vectors Z of T.</a:t>
            </a:r>
          </a:p>
          <a:p>
            <a:pPr lvl="1">
              <a:buClrTx/>
              <a:buFont typeface="Arial" panose="020B0604020202020204" pitchFamily="34" charset="0"/>
              <a:buChar char="•"/>
            </a:pPr>
            <a:r>
              <a:rPr lang="en-US" dirty="0"/>
              <a:t>Collect the basic terms B based on the frequency that words occur in T.</a:t>
            </a:r>
          </a:p>
          <a:p>
            <a:pPr lvl="1">
              <a:buClrTx/>
              <a:buFont typeface="Arial" panose="020B0604020202020204" pitchFamily="34" charset="0"/>
              <a:buChar char="•"/>
            </a:pPr>
            <a:r>
              <a:rPr lang="en-US" dirty="0"/>
              <a:t> </a:t>
            </a:r>
          </a:p>
          <a:p>
            <a:pPr lvl="1">
              <a:buClrTx/>
              <a:buFont typeface="Arial" panose="020B0604020202020204" pitchFamily="34" charset="0"/>
              <a:buChar char="•"/>
            </a:pPr>
            <a:endParaRPr lang="en-US" dirty="0"/>
          </a:p>
          <a:p>
            <a:pPr lvl="1">
              <a:buClrTx/>
              <a:buFont typeface="Arial" panose="020B0604020202020204" pitchFamily="34" charset="0"/>
              <a:buChar char="•"/>
            </a:pPr>
            <a:endParaRPr lang="en-US" dirty="0"/>
          </a:p>
          <a:p>
            <a:pPr lvl="1">
              <a:buClrTx/>
              <a:buFont typeface="Arial" panose="020B0604020202020204" pitchFamily="34" charset="0"/>
              <a:buChar char="•"/>
            </a:pPr>
            <a:endParaRPr lang="en-US" dirty="0"/>
          </a:p>
          <a:p>
            <a:pPr lvl="1">
              <a:buClrTx/>
              <a:buFont typeface="Arial" panose="020B0604020202020204" pitchFamily="34" charset="0"/>
              <a:buChar char="•"/>
            </a:pPr>
            <a:endParaRPr lang="en-US" dirty="0"/>
          </a:p>
          <a:p>
            <a:pPr lvl="1">
              <a:buClrTx/>
              <a:buFont typeface="Arial" panose="020B0604020202020204" pitchFamily="34" charset="0"/>
              <a:buChar char="•"/>
            </a:pPr>
            <a:endParaRPr lang="en-US" dirty="0"/>
          </a:p>
          <a:p>
            <a:pPr lvl="1">
              <a:buClrTx/>
              <a:buFont typeface="Arial" panose="020B0604020202020204" pitchFamily="34" charset="0"/>
              <a:buChar char="•"/>
            </a:pPr>
            <a:r>
              <a:rPr lang="en-US" dirty="0"/>
              <a:t>return Z</a:t>
            </a:r>
          </a:p>
        </p:txBody>
      </p:sp>
      <p:pic>
        <p:nvPicPr>
          <p:cNvPr id="5" name="Picture 4">
            <a:extLst>
              <a:ext uri="{FF2B5EF4-FFF2-40B4-BE49-F238E27FC236}">
                <a16:creationId xmlns:a16="http://schemas.microsoft.com/office/drawing/2014/main" id="{C6D6D05C-0B73-7F4E-8E1F-3A7DF217C5AE}"/>
              </a:ext>
            </a:extLst>
          </p:cNvPr>
          <p:cNvPicPr>
            <a:picLocks noChangeAspect="1"/>
          </p:cNvPicPr>
          <p:nvPr/>
        </p:nvPicPr>
        <p:blipFill>
          <a:blip r:embed="rId2"/>
          <a:stretch>
            <a:fillRect/>
          </a:stretch>
        </p:blipFill>
        <p:spPr>
          <a:xfrm>
            <a:off x="1702962" y="2571659"/>
            <a:ext cx="1817478" cy="1534018"/>
          </a:xfrm>
          <a:prstGeom prst="rect">
            <a:avLst/>
          </a:prstGeom>
        </p:spPr>
      </p:pic>
    </p:spTree>
    <p:extLst>
      <p:ext uri="{BB962C8B-B14F-4D97-AF65-F5344CB8AC3E}">
        <p14:creationId xmlns:p14="http://schemas.microsoft.com/office/powerpoint/2010/main" val="11791862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D129E3-08BF-C08D-04DC-34C0C7CD745D}"/>
              </a:ext>
            </a:extLst>
          </p:cNvPr>
          <p:cNvPicPr>
            <a:picLocks noChangeAspect="1"/>
          </p:cNvPicPr>
          <p:nvPr/>
        </p:nvPicPr>
        <p:blipFill>
          <a:blip r:embed="rId2"/>
          <a:stretch>
            <a:fillRect/>
          </a:stretch>
        </p:blipFill>
        <p:spPr>
          <a:xfrm>
            <a:off x="706402" y="605790"/>
            <a:ext cx="6134679" cy="3044190"/>
          </a:xfrm>
          <a:prstGeom prst="rect">
            <a:avLst/>
          </a:prstGeom>
        </p:spPr>
      </p:pic>
      <p:sp>
        <p:nvSpPr>
          <p:cNvPr id="5" name="TextBox 4">
            <a:extLst>
              <a:ext uri="{FF2B5EF4-FFF2-40B4-BE49-F238E27FC236}">
                <a16:creationId xmlns:a16="http://schemas.microsoft.com/office/drawing/2014/main" id="{54BE4E49-FF20-D4FC-D585-D8F5F920486F}"/>
              </a:ext>
            </a:extLst>
          </p:cNvPr>
          <p:cNvSpPr txBox="1"/>
          <p:nvPr/>
        </p:nvSpPr>
        <p:spPr>
          <a:xfrm>
            <a:off x="706402" y="3865595"/>
            <a:ext cx="6364958" cy="523220"/>
          </a:xfrm>
          <a:prstGeom prst="rect">
            <a:avLst/>
          </a:prstGeom>
          <a:noFill/>
        </p:spPr>
        <p:txBody>
          <a:bodyPr wrap="square">
            <a:spAutoFit/>
          </a:bodyPr>
          <a:lstStyle/>
          <a:p>
            <a:r>
              <a:rPr lang="en-US" b="1" dirty="0"/>
              <a:t>FIGURE:</a:t>
            </a:r>
            <a:r>
              <a:rPr lang="en-US" dirty="0"/>
              <a:t> A toy example about text representing based on the </a:t>
            </a:r>
            <a:r>
              <a:rPr lang="en-US" dirty="0" err="1"/>
              <a:t>AEBoW</a:t>
            </a:r>
            <a:r>
              <a:rPr lang="en-US" dirty="0"/>
              <a:t> model (for Degree property) through the co-occurrence network. </a:t>
            </a:r>
            <a:r>
              <a:rPr lang="en-US" b="1" dirty="0"/>
              <a:t>[5]</a:t>
            </a:r>
            <a:endParaRPr lang="en-US" dirty="0"/>
          </a:p>
        </p:txBody>
      </p:sp>
    </p:spTree>
    <p:extLst>
      <p:ext uri="{BB962C8B-B14F-4D97-AF65-F5344CB8AC3E}">
        <p14:creationId xmlns:p14="http://schemas.microsoft.com/office/powerpoint/2010/main" val="3301785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AF49B-1B88-D334-E186-ECADBE669FED}"/>
              </a:ext>
            </a:extLst>
          </p:cNvPr>
          <p:cNvSpPr>
            <a:spLocks noGrp="1"/>
          </p:cNvSpPr>
          <p:nvPr>
            <p:ph type="title"/>
          </p:nvPr>
        </p:nvSpPr>
        <p:spPr>
          <a:xfrm>
            <a:off x="508001" y="457200"/>
            <a:ext cx="6447501" cy="684028"/>
          </a:xfrm>
        </p:spPr>
        <p:txBody>
          <a:bodyPr>
            <a:noAutofit/>
          </a:bodyPr>
          <a:lstStyle/>
          <a:p>
            <a:r>
              <a:rPr lang="en-US" sz="2400" dirty="0"/>
              <a:t>Different network properties</a:t>
            </a:r>
            <a:endParaRPr lang="en-US" sz="6600" dirty="0"/>
          </a:p>
        </p:txBody>
      </p:sp>
      <p:sp>
        <p:nvSpPr>
          <p:cNvPr id="3" name="Text Placeholder 2">
            <a:extLst>
              <a:ext uri="{FF2B5EF4-FFF2-40B4-BE49-F238E27FC236}">
                <a16:creationId xmlns:a16="http://schemas.microsoft.com/office/drawing/2014/main" id="{52FB2027-C689-E73F-AA34-F5C06EECFC49}"/>
              </a:ext>
            </a:extLst>
          </p:cNvPr>
          <p:cNvSpPr>
            <a:spLocks noGrp="1"/>
          </p:cNvSpPr>
          <p:nvPr>
            <p:ph type="body" idx="1"/>
          </p:nvPr>
        </p:nvSpPr>
        <p:spPr>
          <a:xfrm>
            <a:off x="508001" y="1131836"/>
            <a:ext cx="6601636" cy="3530541"/>
          </a:xfrm>
        </p:spPr>
        <p:txBody>
          <a:bodyPr>
            <a:noAutofit/>
          </a:bodyPr>
          <a:lstStyle/>
          <a:p>
            <a:pPr>
              <a:buClrTx/>
              <a:buFont typeface="Arial" panose="020B0604020202020204" pitchFamily="34" charset="0"/>
              <a:buChar char="•"/>
            </a:pPr>
            <a:r>
              <a:rPr lang="en-US" sz="1400" b="1" dirty="0"/>
              <a:t>Degree: </a:t>
            </a:r>
            <a:r>
              <a:rPr lang="en-US" sz="1400" dirty="0"/>
              <a:t>The degree k</a:t>
            </a:r>
            <a:r>
              <a:rPr lang="en-US" sz="1400" baseline="-25000" dirty="0"/>
              <a:t>i</a:t>
            </a:r>
            <a:r>
              <a:rPr lang="en-US" sz="1400" dirty="0"/>
              <a:t> of a node i is the number of its neighbor nodes or the edges incident with it in the complex network. The Degree denotes the connectivity of a node, which shows the ability to integrate with other nodes.</a:t>
            </a:r>
          </a:p>
          <a:p>
            <a:pPr>
              <a:buClrTx/>
              <a:buFont typeface="Arial" panose="020B0604020202020204" pitchFamily="34" charset="0"/>
              <a:buChar char="•"/>
            </a:pPr>
            <a:r>
              <a:rPr lang="en-US" sz="1400" b="1" dirty="0"/>
              <a:t>Eccentricity: </a:t>
            </a:r>
            <a:r>
              <a:rPr lang="en-US" sz="1400" dirty="0"/>
              <a:t>The eccentricity </a:t>
            </a:r>
            <a:r>
              <a:rPr lang="en-US" sz="1400" dirty="0" err="1"/>
              <a:t>ec</a:t>
            </a:r>
            <a:r>
              <a:rPr lang="en-US" sz="1400" baseline="-25000" dirty="0" err="1"/>
              <a:t>i</a:t>
            </a:r>
            <a:r>
              <a:rPr lang="en-US" sz="1400" dirty="0"/>
              <a:t> of a node i is the maximum distance from </a:t>
            </a:r>
            <a:r>
              <a:rPr lang="en-US" sz="1400" dirty="0" err="1"/>
              <a:t>e</a:t>
            </a:r>
            <a:r>
              <a:rPr lang="en-US" sz="1400" baseline="-25000" dirty="0" err="1"/>
              <a:t>i</a:t>
            </a:r>
            <a:r>
              <a:rPr lang="en-US" sz="1400" baseline="-25000" dirty="0"/>
              <a:t> </a:t>
            </a:r>
            <a:r>
              <a:rPr lang="en-US" sz="1400" dirty="0"/>
              <a:t>to other nodes in the complex network. </a:t>
            </a:r>
          </a:p>
          <a:p>
            <a:pPr>
              <a:buClrTx/>
              <a:buFont typeface="Arial" panose="020B0604020202020204" pitchFamily="34" charset="0"/>
              <a:buChar char="•"/>
            </a:pPr>
            <a:r>
              <a:rPr lang="en-US" sz="1400" b="1" dirty="0"/>
              <a:t>PageRank:</a:t>
            </a:r>
            <a:r>
              <a:rPr lang="en-US" sz="1400" dirty="0"/>
              <a:t> PageRank is initially designed for ranking web pages based on the directed graph . The idea is that the more web pages that a page is pointed to and the more critical the pointing webs are, the more weighted this pointed page is.</a:t>
            </a:r>
          </a:p>
          <a:p>
            <a:pPr>
              <a:buClrTx/>
              <a:buFont typeface="Arial" panose="020B0604020202020204" pitchFamily="34" charset="0"/>
              <a:buChar char="•"/>
            </a:pPr>
            <a:r>
              <a:rPr lang="en-US" sz="1400" b="1" dirty="0"/>
              <a:t>Accessibility:</a:t>
            </a:r>
            <a:r>
              <a:rPr lang="en-US" sz="1400" dirty="0"/>
              <a:t> This concept is used to measure the ability of a node to reach the number of nodes after h steps implemented through self-avoiding random walks</a:t>
            </a:r>
            <a:endParaRPr lang="en-US" sz="1100" dirty="0"/>
          </a:p>
        </p:txBody>
      </p:sp>
    </p:spTree>
    <p:extLst>
      <p:ext uri="{BB962C8B-B14F-4D97-AF65-F5344CB8AC3E}">
        <p14:creationId xmlns:p14="http://schemas.microsoft.com/office/powerpoint/2010/main" val="19905300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0"/>
          <p:cNvSpPr txBox="1">
            <a:spLocks noGrp="1"/>
          </p:cNvSpPr>
          <p:nvPr>
            <p:ph type="title"/>
          </p:nvPr>
        </p:nvSpPr>
        <p:spPr>
          <a:xfrm>
            <a:off x="898042" y="658444"/>
            <a:ext cx="7020408" cy="43751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rgbClr val="5FCAEE"/>
              </a:buClr>
              <a:buSzPts val="2700"/>
              <a:buFont typeface="Trebuchet MS"/>
              <a:buNone/>
            </a:pPr>
            <a:r>
              <a:rPr lang="en-US" sz="2700" i="0" dirty="0">
                <a:solidFill>
                  <a:srgbClr val="5FCAEE"/>
                </a:solidFill>
                <a:latin typeface="Trebuchet MS"/>
                <a:ea typeface="Trebuchet MS"/>
                <a:cs typeface="Trebuchet MS"/>
                <a:sym typeface="Trebuchet MS"/>
              </a:rPr>
              <a:t>Top 20 unigrams before stop words removed</a:t>
            </a:r>
            <a:endParaRPr sz="2700" dirty="0">
              <a:latin typeface="Trebuchet MS"/>
              <a:ea typeface="Trebuchet MS"/>
              <a:cs typeface="Trebuchet MS"/>
              <a:sym typeface="Trebuchet MS"/>
            </a:endParaRPr>
          </a:p>
        </p:txBody>
      </p:sp>
      <p:sp>
        <p:nvSpPr>
          <p:cNvPr id="321" name="Google Shape;321;p20"/>
          <p:cNvSpPr txBox="1"/>
          <p:nvPr/>
        </p:nvSpPr>
        <p:spPr>
          <a:xfrm>
            <a:off x="898042" y="1229105"/>
            <a:ext cx="7560158" cy="212238"/>
          </a:xfrm>
          <a:prstGeom prst="rect">
            <a:avLst/>
          </a:prstGeom>
          <a:noFill/>
          <a:ln>
            <a:noFill/>
          </a:ln>
        </p:spPr>
        <p:txBody>
          <a:bodyPr spcFirstLastPara="1" wrap="square" lIns="0" tIns="12050" rIns="0" bIns="0" anchor="t" anchorCtr="0">
            <a:spAutoFit/>
          </a:bodyPr>
          <a:lstStyle/>
          <a:p>
            <a:pPr marL="12700" marR="5080" lvl="0" indent="0" algn="l" rtl="0">
              <a:lnSpc>
                <a:spcPct val="100000"/>
              </a:lnSpc>
              <a:spcBef>
                <a:spcPts val="0"/>
              </a:spcBef>
              <a:spcAft>
                <a:spcPts val="0"/>
              </a:spcAft>
              <a:buNone/>
            </a:pPr>
            <a:r>
              <a:rPr lang="en-US" sz="1300">
                <a:solidFill>
                  <a:schemeClr val="dk1"/>
                </a:solidFill>
                <a:latin typeface="Arial"/>
                <a:ea typeface="Arial"/>
                <a:cs typeface="Arial"/>
                <a:sym typeface="Arial"/>
              </a:rPr>
              <a:t>Stop words like “the”, ”to”, ”of”, ”and”, etc. are amongst the most frequent words present in the  dataset</a:t>
            </a:r>
            <a:endParaRPr sz="1300">
              <a:solidFill>
                <a:schemeClr val="dk1"/>
              </a:solidFill>
              <a:latin typeface="Arial"/>
              <a:ea typeface="Arial"/>
              <a:cs typeface="Arial"/>
              <a:sym typeface="Arial"/>
            </a:endParaRPr>
          </a:p>
        </p:txBody>
      </p:sp>
      <p:pic>
        <p:nvPicPr>
          <p:cNvPr id="322" name="Google Shape;322;p20"/>
          <p:cNvPicPr preferRelativeResize="0"/>
          <p:nvPr/>
        </p:nvPicPr>
        <p:blipFill rotWithShape="1">
          <a:blip r:embed="rId3">
            <a:alphaModFix/>
          </a:blip>
          <a:srcRect/>
          <a:stretch/>
        </p:blipFill>
        <p:spPr>
          <a:xfrm>
            <a:off x="819911" y="1554480"/>
            <a:ext cx="7720584" cy="3200400"/>
          </a:xfrm>
          <a:prstGeom prst="rect">
            <a:avLst/>
          </a:prstGeom>
          <a:noFill/>
          <a:ln>
            <a:noFill/>
          </a:ln>
        </p:spPr>
      </p:pic>
      <p:sp>
        <p:nvSpPr>
          <p:cNvPr id="323" name="Google Shape;323;p20"/>
          <p:cNvSpPr/>
          <p:nvPr/>
        </p:nvSpPr>
        <p:spPr>
          <a:xfrm>
            <a:off x="810387" y="1544955"/>
            <a:ext cx="7740015" cy="3219450"/>
          </a:xfrm>
          <a:custGeom>
            <a:avLst/>
            <a:gdLst/>
            <a:ahLst/>
            <a:cxnLst/>
            <a:rect l="l" t="t" r="r" b="b"/>
            <a:pathLst>
              <a:path w="7740015" h="3219450" extrusionOk="0">
                <a:moveTo>
                  <a:pt x="0" y="3219450"/>
                </a:moveTo>
                <a:lnTo>
                  <a:pt x="7739634" y="3219450"/>
                </a:lnTo>
                <a:lnTo>
                  <a:pt x="7739634" y="0"/>
                </a:lnTo>
                <a:lnTo>
                  <a:pt x="0" y="0"/>
                </a:lnTo>
                <a:lnTo>
                  <a:pt x="0" y="3219450"/>
                </a:lnTo>
                <a:close/>
              </a:path>
            </a:pathLst>
          </a:custGeom>
          <a:noFill/>
          <a:ln w="190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1"/>
          <p:cNvSpPr txBox="1">
            <a:spLocks noGrp="1"/>
          </p:cNvSpPr>
          <p:nvPr>
            <p:ph type="title"/>
          </p:nvPr>
        </p:nvSpPr>
        <p:spPr>
          <a:xfrm>
            <a:off x="898042" y="636778"/>
            <a:ext cx="7369658" cy="71945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rgbClr val="5FCAEE"/>
              </a:buClr>
              <a:buSzPts val="3000"/>
              <a:buFont typeface="Trebuchet MS"/>
              <a:buNone/>
            </a:pPr>
            <a:r>
              <a:rPr lang="en-US" sz="3000" i="0" dirty="0">
                <a:solidFill>
                  <a:srgbClr val="5FCAEE"/>
                </a:solidFill>
                <a:latin typeface="Trebuchet MS"/>
                <a:ea typeface="Trebuchet MS"/>
                <a:cs typeface="Trebuchet MS"/>
                <a:sym typeface="Trebuchet MS"/>
              </a:rPr>
              <a:t>Top 20 Unigrams after stop words removal</a:t>
            </a:r>
            <a:endParaRPr sz="3000" dirty="0">
              <a:latin typeface="Trebuchet MS"/>
              <a:ea typeface="Trebuchet MS"/>
              <a:cs typeface="Trebuchet MS"/>
              <a:sym typeface="Trebuchet MS"/>
            </a:endParaRPr>
          </a:p>
          <a:p>
            <a:pPr marL="12700" lvl="0" indent="0" algn="l" rtl="0">
              <a:lnSpc>
                <a:spcPct val="100000"/>
              </a:lnSpc>
              <a:spcBef>
                <a:spcPts val="60"/>
              </a:spcBef>
              <a:spcAft>
                <a:spcPts val="0"/>
              </a:spcAft>
              <a:buClr>
                <a:srgbClr val="000000"/>
              </a:buClr>
              <a:buSzPts val="1500"/>
              <a:buFont typeface="Arial"/>
              <a:buNone/>
            </a:pPr>
            <a:r>
              <a:rPr lang="en-US" sz="1500" i="0" dirty="0">
                <a:solidFill>
                  <a:srgbClr val="000000"/>
                </a:solidFill>
                <a:latin typeface="Arial"/>
                <a:ea typeface="Arial"/>
                <a:cs typeface="Arial"/>
                <a:sym typeface="Arial"/>
              </a:rPr>
              <a:t>Words like “said”, “</a:t>
            </a:r>
            <a:r>
              <a:rPr lang="en-US" sz="1500" i="0" dirty="0" err="1">
                <a:solidFill>
                  <a:srgbClr val="000000"/>
                </a:solidFill>
                <a:latin typeface="Arial"/>
                <a:ea typeface="Arial"/>
                <a:cs typeface="Arial"/>
                <a:sym typeface="Arial"/>
              </a:rPr>
              <a:t>mr</a:t>
            </a:r>
            <a:r>
              <a:rPr lang="en-US" sz="1500" i="0" dirty="0">
                <a:solidFill>
                  <a:srgbClr val="000000"/>
                </a:solidFill>
                <a:latin typeface="Arial"/>
                <a:ea typeface="Arial"/>
                <a:cs typeface="Arial"/>
                <a:sym typeface="Arial"/>
              </a:rPr>
              <a:t>”, “trump”, “new”, “</a:t>
            </a:r>
            <a:r>
              <a:rPr lang="en-US" sz="1500" i="0" dirty="0" err="1">
                <a:solidFill>
                  <a:srgbClr val="000000"/>
                </a:solidFill>
                <a:latin typeface="Arial"/>
                <a:ea typeface="Arial"/>
                <a:cs typeface="Arial"/>
                <a:sym typeface="Arial"/>
              </a:rPr>
              <a:t>people”,”year</a:t>
            </a:r>
            <a:r>
              <a:rPr lang="en-US" sz="1500" i="0" dirty="0">
                <a:solidFill>
                  <a:srgbClr val="000000"/>
                </a:solidFill>
                <a:latin typeface="Arial"/>
                <a:ea typeface="Arial"/>
                <a:cs typeface="Arial"/>
                <a:sym typeface="Arial"/>
              </a:rPr>
              <a:t>” </a:t>
            </a:r>
            <a:r>
              <a:rPr lang="en-US" sz="1500" i="0" dirty="0" err="1">
                <a:solidFill>
                  <a:srgbClr val="000000"/>
                </a:solidFill>
                <a:latin typeface="Arial"/>
                <a:ea typeface="Arial"/>
                <a:cs typeface="Arial"/>
                <a:sym typeface="Arial"/>
              </a:rPr>
              <a:t>etc</a:t>
            </a:r>
            <a:r>
              <a:rPr lang="en-US" sz="1500" i="0" dirty="0">
                <a:solidFill>
                  <a:srgbClr val="000000"/>
                </a:solidFill>
                <a:latin typeface="Arial"/>
                <a:ea typeface="Arial"/>
                <a:cs typeface="Arial"/>
                <a:sym typeface="Arial"/>
              </a:rPr>
              <a:t> are most frequent</a:t>
            </a:r>
            <a:endParaRPr sz="1500" dirty="0">
              <a:latin typeface="Arial"/>
              <a:ea typeface="Arial"/>
              <a:cs typeface="Arial"/>
              <a:sym typeface="Arial"/>
            </a:endParaRPr>
          </a:p>
        </p:txBody>
      </p:sp>
      <p:grpSp>
        <p:nvGrpSpPr>
          <p:cNvPr id="329" name="Google Shape;329;p21"/>
          <p:cNvGrpSpPr/>
          <p:nvPr/>
        </p:nvGrpSpPr>
        <p:grpSpPr>
          <a:xfrm>
            <a:off x="930783" y="1447419"/>
            <a:ext cx="6909434" cy="3356610"/>
            <a:chOff x="930783" y="1447419"/>
            <a:chExt cx="6909434" cy="3356610"/>
          </a:xfrm>
        </p:grpSpPr>
        <p:pic>
          <p:nvPicPr>
            <p:cNvPr id="330" name="Google Shape;330;p21"/>
            <p:cNvPicPr preferRelativeResize="0"/>
            <p:nvPr/>
          </p:nvPicPr>
          <p:blipFill rotWithShape="1">
            <a:blip r:embed="rId3">
              <a:alphaModFix/>
            </a:blip>
            <a:srcRect/>
            <a:stretch/>
          </p:blipFill>
          <p:spPr>
            <a:xfrm>
              <a:off x="940308" y="1456944"/>
              <a:ext cx="6890004" cy="3337560"/>
            </a:xfrm>
            <a:prstGeom prst="rect">
              <a:avLst/>
            </a:prstGeom>
            <a:noFill/>
            <a:ln>
              <a:noFill/>
            </a:ln>
          </p:spPr>
        </p:pic>
        <p:sp>
          <p:nvSpPr>
            <p:cNvPr id="331" name="Google Shape;331;p21"/>
            <p:cNvSpPr/>
            <p:nvPr/>
          </p:nvSpPr>
          <p:spPr>
            <a:xfrm>
              <a:off x="930783" y="1447419"/>
              <a:ext cx="6909434" cy="3356610"/>
            </a:xfrm>
            <a:custGeom>
              <a:avLst/>
              <a:gdLst/>
              <a:ahLst/>
              <a:cxnLst/>
              <a:rect l="l" t="t" r="r" b="b"/>
              <a:pathLst>
                <a:path w="6909434" h="3356610" extrusionOk="0">
                  <a:moveTo>
                    <a:pt x="0" y="3356610"/>
                  </a:moveTo>
                  <a:lnTo>
                    <a:pt x="6909054" y="3356610"/>
                  </a:lnTo>
                  <a:lnTo>
                    <a:pt x="6909054" y="0"/>
                  </a:lnTo>
                  <a:lnTo>
                    <a:pt x="0" y="0"/>
                  </a:lnTo>
                  <a:lnTo>
                    <a:pt x="0" y="3356610"/>
                  </a:lnTo>
                  <a:close/>
                </a:path>
              </a:pathLst>
            </a:custGeom>
            <a:noFill/>
            <a:ln w="190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2"/>
          <p:cNvSpPr txBox="1">
            <a:spLocks noGrp="1"/>
          </p:cNvSpPr>
          <p:nvPr>
            <p:ph type="title"/>
          </p:nvPr>
        </p:nvSpPr>
        <p:spPr>
          <a:xfrm>
            <a:off x="898042" y="589229"/>
            <a:ext cx="6887058" cy="43751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rgbClr val="5FCAEE"/>
              </a:buClr>
              <a:buSzPts val="2700"/>
              <a:buFont typeface="Trebuchet MS"/>
              <a:buNone/>
            </a:pPr>
            <a:r>
              <a:rPr lang="en-US" sz="2700" i="0" dirty="0">
                <a:solidFill>
                  <a:srgbClr val="5FCAEE"/>
                </a:solidFill>
                <a:latin typeface="Trebuchet MS"/>
                <a:ea typeface="Trebuchet MS"/>
                <a:cs typeface="Trebuchet MS"/>
                <a:sym typeface="Trebuchet MS"/>
              </a:rPr>
              <a:t>Top 20 bigrams before removing stop words</a:t>
            </a:r>
            <a:endParaRPr sz="2700" dirty="0">
              <a:latin typeface="Trebuchet MS"/>
              <a:ea typeface="Trebuchet MS"/>
              <a:cs typeface="Trebuchet MS"/>
              <a:sym typeface="Trebuchet MS"/>
            </a:endParaRPr>
          </a:p>
        </p:txBody>
      </p:sp>
      <p:grpSp>
        <p:nvGrpSpPr>
          <p:cNvPr id="337" name="Google Shape;337;p22"/>
          <p:cNvGrpSpPr/>
          <p:nvPr/>
        </p:nvGrpSpPr>
        <p:grpSpPr>
          <a:xfrm>
            <a:off x="810387" y="1327022"/>
            <a:ext cx="7354570" cy="3521710"/>
            <a:chOff x="810387" y="1327022"/>
            <a:chExt cx="7354570" cy="3521710"/>
          </a:xfrm>
        </p:grpSpPr>
        <p:pic>
          <p:nvPicPr>
            <p:cNvPr id="338" name="Google Shape;338;p22"/>
            <p:cNvPicPr preferRelativeResize="0"/>
            <p:nvPr/>
          </p:nvPicPr>
          <p:blipFill rotWithShape="1">
            <a:blip r:embed="rId3">
              <a:alphaModFix/>
            </a:blip>
            <a:srcRect/>
            <a:stretch/>
          </p:blipFill>
          <p:spPr>
            <a:xfrm>
              <a:off x="819912" y="1336547"/>
              <a:ext cx="7335011" cy="3502152"/>
            </a:xfrm>
            <a:prstGeom prst="rect">
              <a:avLst/>
            </a:prstGeom>
            <a:noFill/>
            <a:ln>
              <a:noFill/>
            </a:ln>
          </p:spPr>
        </p:pic>
        <p:sp>
          <p:nvSpPr>
            <p:cNvPr id="339" name="Google Shape;339;p22"/>
            <p:cNvSpPr/>
            <p:nvPr/>
          </p:nvSpPr>
          <p:spPr>
            <a:xfrm>
              <a:off x="810387" y="1327022"/>
              <a:ext cx="7354570" cy="3521710"/>
            </a:xfrm>
            <a:custGeom>
              <a:avLst/>
              <a:gdLst/>
              <a:ahLst/>
              <a:cxnLst/>
              <a:rect l="l" t="t" r="r" b="b"/>
              <a:pathLst>
                <a:path w="7354570" h="3521710" extrusionOk="0">
                  <a:moveTo>
                    <a:pt x="0" y="3521202"/>
                  </a:moveTo>
                  <a:lnTo>
                    <a:pt x="7354061" y="3521202"/>
                  </a:lnTo>
                  <a:lnTo>
                    <a:pt x="7354061" y="0"/>
                  </a:lnTo>
                  <a:lnTo>
                    <a:pt x="0" y="0"/>
                  </a:lnTo>
                  <a:lnTo>
                    <a:pt x="0" y="3521202"/>
                  </a:lnTo>
                  <a:close/>
                </a:path>
              </a:pathLst>
            </a:custGeom>
            <a:noFill/>
            <a:ln w="190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3"/>
          <p:cNvSpPr txBox="1">
            <a:spLocks noGrp="1"/>
          </p:cNvSpPr>
          <p:nvPr>
            <p:ph type="title"/>
          </p:nvPr>
        </p:nvSpPr>
        <p:spPr>
          <a:xfrm>
            <a:off x="898042" y="585978"/>
            <a:ext cx="6626708" cy="4368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rgbClr val="5FCAEE"/>
              </a:buClr>
              <a:buSzPts val="2700"/>
              <a:buFont typeface="Trebuchet MS"/>
              <a:buNone/>
            </a:pPr>
            <a:r>
              <a:rPr lang="en-US" sz="2700" i="0" dirty="0">
                <a:solidFill>
                  <a:srgbClr val="5FCAEE"/>
                </a:solidFill>
                <a:latin typeface="Trebuchet MS"/>
                <a:ea typeface="Trebuchet MS"/>
                <a:cs typeface="Trebuchet MS"/>
                <a:sym typeface="Trebuchet MS"/>
              </a:rPr>
              <a:t>Top 20 bigrams after removing stop words</a:t>
            </a:r>
            <a:endParaRPr sz="2700" dirty="0">
              <a:latin typeface="Trebuchet MS"/>
              <a:ea typeface="Trebuchet MS"/>
              <a:cs typeface="Trebuchet MS"/>
              <a:sym typeface="Trebuchet MS"/>
            </a:endParaRPr>
          </a:p>
        </p:txBody>
      </p:sp>
      <p:grpSp>
        <p:nvGrpSpPr>
          <p:cNvPr id="345" name="Google Shape;345;p23"/>
          <p:cNvGrpSpPr/>
          <p:nvPr/>
        </p:nvGrpSpPr>
        <p:grpSpPr>
          <a:xfrm>
            <a:off x="810387" y="1218819"/>
            <a:ext cx="7524750" cy="3573145"/>
            <a:chOff x="810387" y="1218819"/>
            <a:chExt cx="7524750" cy="3573145"/>
          </a:xfrm>
        </p:grpSpPr>
        <p:pic>
          <p:nvPicPr>
            <p:cNvPr id="346" name="Google Shape;346;p23"/>
            <p:cNvPicPr preferRelativeResize="0"/>
            <p:nvPr/>
          </p:nvPicPr>
          <p:blipFill rotWithShape="1">
            <a:blip r:embed="rId3">
              <a:alphaModFix/>
            </a:blip>
            <a:srcRect/>
            <a:stretch/>
          </p:blipFill>
          <p:spPr>
            <a:xfrm>
              <a:off x="819912" y="1228344"/>
              <a:ext cx="7505700" cy="3553967"/>
            </a:xfrm>
            <a:prstGeom prst="rect">
              <a:avLst/>
            </a:prstGeom>
            <a:noFill/>
            <a:ln>
              <a:noFill/>
            </a:ln>
          </p:spPr>
        </p:pic>
        <p:sp>
          <p:nvSpPr>
            <p:cNvPr id="347" name="Google Shape;347;p23"/>
            <p:cNvSpPr/>
            <p:nvPr/>
          </p:nvSpPr>
          <p:spPr>
            <a:xfrm>
              <a:off x="810387" y="1218819"/>
              <a:ext cx="7524750" cy="3573145"/>
            </a:xfrm>
            <a:custGeom>
              <a:avLst/>
              <a:gdLst/>
              <a:ahLst/>
              <a:cxnLst/>
              <a:rect l="l" t="t" r="r" b="b"/>
              <a:pathLst>
                <a:path w="7524750" h="3573145" extrusionOk="0">
                  <a:moveTo>
                    <a:pt x="0" y="3573017"/>
                  </a:moveTo>
                  <a:lnTo>
                    <a:pt x="7524750" y="3573017"/>
                  </a:lnTo>
                  <a:lnTo>
                    <a:pt x="7524750" y="0"/>
                  </a:lnTo>
                  <a:lnTo>
                    <a:pt x="0" y="0"/>
                  </a:lnTo>
                  <a:lnTo>
                    <a:pt x="0" y="3573017"/>
                  </a:lnTo>
                  <a:close/>
                </a:path>
              </a:pathLst>
            </a:custGeom>
            <a:noFill/>
            <a:ln w="190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grpSp>
        <p:nvGrpSpPr>
          <p:cNvPr id="352" name="Google Shape;352;p24"/>
          <p:cNvGrpSpPr/>
          <p:nvPr/>
        </p:nvGrpSpPr>
        <p:grpSpPr>
          <a:xfrm>
            <a:off x="447675" y="339470"/>
            <a:ext cx="8223250" cy="4283710"/>
            <a:chOff x="447675" y="339470"/>
            <a:chExt cx="8223250" cy="4283710"/>
          </a:xfrm>
        </p:grpSpPr>
        <p:pic>
          <p:nvPicPr>
            <p:cNvPr id="353" name="Google Shape;353;p24"/>
            <p:cNvPicPr preferRelativeResize="0"/>
            <p:nvPr/>
          </p:nvPicPr>
          <p:blipFill rotWithShape="1">
            <a:blip r:embed="rId3">
              <a:alphaModFix/>
            </a:blip>
            <a:srcRect/>
            <a:stretch/>
          </p:blipFill>
          <p:spPr>
            <a:xfrm>
              <a:off x="457200" y="348995"/>
              <a:ext cx="8203692" cy="4264152"/>
            </a:xfrm>
            <a:prstGeom prst="rect">
              <a:avLst/>
            </a:prstGeom>
            <a:noFill/>
            <a:ln>
              <a:noFill/>
            </a:ln>
          </p:spPr>
        </p:pic>
        <p:sp>
          <p:nvSpPr>
            <p:cNvPr id="354" name="Google Shape;354;p24"/>
            <p:cNvSpPr/>
            <p:nvPr/>
          </p:nvSpPr>
          <p:spPr>
            <a:xfrm>
              <a:off x="447675" y="339470"/>
              <a:ext cx="8223250" cy="4283710"/>
            </a:xfrm>
            <a:custGeom>
              <a:avLst/>
              <a:gdLst/>
              <a:ahLst/>
              <a:cxnLst/>
              <a:rect l="l" t="t" r="r" b="b"/>
              <a:pathLst>
                <a:path w="8223250" h="4283710" extrusionOk="0">
                  <a:moveTo>
                    <a:pt x="0" y="4283202"/>
                  </a:moveTo>
                  <a:lnTo>
                    <a:pt x="8222742" y="4283202"/>
                  </a:lnTo>
                  <a:lnTo>
                    <a:pt x="8222742" y="0"/>
                  </a:lnTo>
                  <a:lnTo>
                    <a:pt x="0" y="0"/>
                  </a:lnTo>
                  <a:lnTo>
                    <a:pt x="0" y="4283202"/>
                  </a:lnTo>
                  <a:close/>
                </a:path>
              </a:pathLst>
            </a:custGeom>
            <a:noFill/>
            <a:ln w="190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grpSp>
        <p:nvGrpSpPr>
          <p:cNvPr id="359" name="Google Shape;359;p25"/>
          <p:cNvGrpSpPr/>
          <p:nvPr/>
        </p:nvGrpSpPr>
        <p:grpSpPr>
          <a:xfrm>
            <a:off x="598551" y="531494"/>
            <a:ext cx="7947025" cy="4055110"/>
            <a:chOff x="598551" y="531494"/>
            <a:chExt cx="7947025" cy="4055110"/>
          </a:xfrm>
        </p:grpSpPr>
        <p:pic>
          <p:nvPicPr>
            <p:cNvPr id="360" name="Google Shape;360;p25"/>
            <p:cNvPicPr preferRelativeResize="0"/>
            <p:nvPr/>
          </p:nvPicPr>
          <p:blipFill rotWithShape="1">
            <a:blip r:embed="rId3">
              <a:alphaModFix/>
            </a:blip>
            <a:srcRect/>
            <a:stretch/>
          </p:blipFill>
          <p:spPr>
            <a:xfrm>
              <a:off x="608076" y="541019"/>
              <a:ext cx="7927848" cy="4035552"/>
            </a:xfrm>
            <a:prstGeom prst="rect">
              <a:avLst/>
            </a:prstGeom>
            <a:noFill/>
            <a:ln>
              <a:noFill/>
            </a:ln>
          </p:spPr>
        </p:pic>
        <p:sp>
          <p:nvSpPr>
            <p:cNvPr id="361" name="Google Shape;361;p25"/>
            <p:cNvSpPr/>
            <p:nvPr/>
          </p:nvSpPr>
          <p:spPr>
            <a:xfrm>
              <a:off x="598551" y="531494"/>
              <a:ext cx="7947025" cy="4055110"/>
            </a:xfrm>
            <a:custGeom>
              <a:avLst/>
              <a:gdLst/>
              <a:ahLst/>
              <a:cxnLst/>
              <a:rect l="l" t="t" r="r" b="b"/>
              <a:pathLst>
                <a:path w="7947025" h="4055110" extrusionOk="0">
                  <a:moveTo>
                    <a:pt x="0" y="4054602"/>
                  </a:moveTo>
                  <a:lnTo>
                    <a:pt x="7946898" y="4054602"/>
                  </a:lnTo>
                  <a:lnTo>
                    <a:pt x="7946898" y="0"/>
                  </a:lnTo>
                  <a:lnTo>
                    <a:pt x="0" y="0"/>
                  </a:lnTo>
                  <a:lnTo>
                    <a:pt x="0" y="4054602"/>
                  </a:lnTo>
                  <a:close/>
                </a:path>
              </a:pathLst>
            </a:custGeom>
            <a:noFill/>
            <a:ln w="190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6"/>
          <p:cNvSpPr txBox="1">
            <a:spLocks noGrp="1"/>
          </p:cNvSpPr>
          <p:nvPr>
            <p:ph type="title"/>
          </p:nvPr>
        </p:nvSpPr>
        <p:spPr>
          <a:xfrm>
            <a:off x="598800" y="433050"/>
            <a:ext cx="5462700" cy="697200"/>
          </a:xfrm>
          <a:prstGeom prst="rect">
            <a:avLst/>
          </a:prstGeom>
          <a:noFill/>
          <a:ln>
            <a:noFill/>
          </a:ln>
        </p:spPr>
        <p:txBody>
          <a:bodyPr spcFirstLastPara="1" wrap="square" lIns="0" tIns="80000" rIns="0" bIns="0" anchor="t" anchorCtr="0">
            <a:spAutoFit/>
          </a:bodyPr>
          <a:lstStyle/>
          <a:p>
            <a:pPr marL="12700" lvl="0" indent="0" algn="l" rtl="0">
              <a:lnSpc>
                <a:spcPct val="100000"/>
              </a:lnSpc>
              <a:spcBef>
                <a:spcPts val="0"/>
              </a:spcBef>
              <a:spcAft>
                <a:spcPts val="0"/>
              </a:spcAft>
              <a:buClr>
                <a:srgbClr val="000000"/>
              </a:buClr>
              <a:buSzPts val="2200"/>
              <a:buFont typeface="Arial"/>
              <a:buNone/>
            </a:pPr>
            <a:r>
              <a:rPr lang="en-US" sz="2200">
                <a:solidFill>
                  <a:srgbClr val="000000"/>
                </a:solidFill>
                <a:latin typeface="Arial"/>
                <a:ea typeface="Arial"/>
                <a:cs typeface="Arial"/>
                <a:sym typeface="Arial"/>
              </a:rPr>
              <a:t>ML </a:t>
            </a:r>
            <a:r>
              <a:rPr lang="en-US" sz="2200" i="0">
                <a:solidFill>
                  <a:srgbClr val="000000"/>
                </a:solidFill>
                <a:latin typeface="Arial"/>
                <a:ea typeface="Arial"/>
                <a:cs typeface="Arial"/>
                <a:sym typeface="Arial"/>
              </a:rPr>
              <a:t>Models Applied</a:t>
            </a:r>
            <a:endParaRPr sz="2200">
              <a:latin typeface="Arial"/>
              <a:ea typeface="Arial"/>
              <a:cs typeface="Arial"/>
              <a:sym typeface="Arial"/>
            </a:endParaRPr>
          </a:p>
          <a:p>
            <a:pPr marL="12700" lvl="0" indent="0" algn="l" rtl="0">
              <a:lnSpc>
                <a:spcPct val="100000"/>
              </a:lnSpc>
              <a:spcBef>
                <a:spcPts val="365"/>
              </a:spcBef>
              <a:spcAft>
                <a:spcPts val="0"/>
              </a:spcAft>
              <a:buClr>
                <a:srgbClr val="000000"/>
              </a:buClr>
              <a:buSzPts val="1500"/>
              <a:buFont typeface="Arial"/>
              <a:buNone/>
            </a:pPr>
            <a:r>
              <a:rPr lang="en-US" sz="1500" i="0">
                <a:solidFill>
                  <a:srgbClr val="000000"/>
                </a:solidFill>
                <a:latin typeface="Arial"/>
                <a:ea typeface="Arial"/>
                <a:cs typeface="Arial"/>
                <a:sym typeface="Arial"/>
              </a:rPr>
              <a:t>We have applied models with 2 approaches to data cleaning:</a:t>
            </a:r>
            <a:endParaRPr sz="1500">
              <a:latin typeface="Arial"/>
              <a:ea typeface="Arial"/>
              <a:cs typeface="Arial"/>
              <a:sym typeface="Arial"/>
            </a:endParaRPr>
          </a:p>
        </p:txBody>
      </p:sp>
      <p:sp>
        <p:nvSpPr>
          <p:cNvPr id="367" name="Google Shape;367;p26"/>
          <p:cNvSpPr txBox="1">
            <a:spLocks noGrp="1"/>
          </p:cNvSpPr>
          <p:nvPr>
            <p:ph type="body" idx="1"/>
          </p:nvPr>
        </p:nvSpPr>
        <p:spPr>
          <a:xfrm>
            <a:off x="492651" y="1397817"/>
            <a:ext cx="6447600" cy="2844000"/>
          </a:xfrm>
          <a:prstGeom prst="rect">
            <a:avLst/>
          </a:prstGeom>
          <a:noFill/>
          <a:ln>
            <a:noFill/>
          </a:ln>
        </p:spPr>
        <p:txBody>
          <a:bodyPr spcFirstLastPara="1" wrap="square" lIns="0" tIns="13325" rIns="0" bIns="0" anchor="t" anchorCtr="0">
            <a:spAutoFit/>
          </a:bodyPr>
          <a:lstStyle/>
          <a:p>
            <a:pPr marL="24765" marR="56514" lvl="0" indent="-24765" algn="l" rtl="0">
              <a:lnSpc>
                <a:spcPct val="115100"/>
              </a:lnSpc>
              <a:spcBef>
                <a:spcPts val="0"/>
              </a:spcBef>
              <a:spcAft>
                <a:spcPts val="0"/>
              </a:spcAft>
              <a:buSzPts val="1040"/>
              <a:buChar char="►"/>
            </a:pPr>
            <a:r>
              <a:rPr lang="en-US" b="1" u="sng">
                <a:latin typeface="Arial"/>
                <a:ea typeface="Arial"/>
                <a:cs typeface="Arial"/>
                <a:sym typeface="Arial"/>
              </a:rPr>
              <a:t>Approach 1:</a:t>
            </a:r>
            <a:r>
              <a:rPr lang="en-US" b="1">
                <a:latin typeface="Arial"/>
                <a:ea typeface="Arial"/>
                <a:cs typeface="Arial"/>
                <a:sym typeface="Arial"/>
              </a:rPr>
              <a:t> </a:t>
            </a:r>
            <a:r>
              <a:rPr lang="en-US"/>
              <a:t>In the first approach, we have selected only one feature i.e the news text  and have directly done TF-IDF vectorization after removing punctuation marks and  eliminating rows with null values from the text.</a:t>
            </a:r>
            <a:endParaRPr/>
          </a:p>
          <a:p>
            <a:pPr marL="24765" marR="210820" lvl="0" indent="-24765" algn="l" rtl="0">
              <a:lnSpc>
                <a:spcPct val="115100"/>
              </a:lnSpc>
              <a:spcBef>
                <a:spcPts val="5"/>
              </a:spcBef>
              <a:spcAft>
                <a:spcPts val="0"/>
              </a:spcAft>
              <a:buSzPts val="1040"/>
              <a:buChar char="►"/>
            </a:pPr>
            <a:r>
              <a:rPr lang="en-US" b="1" u="sng">
                <a:latin typeface="Arial"/>
                <a:ea typeface="Arial"/>
                <a:cs typeface="Arial"/>
                <a:sym typeface="Arial"/>
              </a:rPr>
              <a:t>Approach 2:</a:t>
            </a:r>
            <a:r>
              <a:rPr lang="en-US" b="1">
                <a:latin typeface="Arial"/>
                <a:ea typeface="Arial"/>
                <a:cs typeface="Arial"/>
                <a:sym typeface="Arial"/>
              </a:rPr>
              <a:t> </a:t>
            </a:r>
            <a:r>
              <a:rPr lang="en-US"/>
              <a:t>In the second approach, we have followed the steps of removal of stop  words, replacing null values with spaces, lemmatization, and combined all attributes  including “author” , “text” and “title” into one column.</a:t>
            </a:r>
            <a:endParaRPr/>
          </a:p>
          <a:p>
            <a:pPr marL="12065" lvl="0" indent="79375" algn="l" rtl="0">
              <a:lnSpc>
                <a:spcPct val="100000"/>
              </a:lnSpc>
              <a:spcBef>
                <a:spcPts val="750"/>
              </a:spcBef>
              <a:spcAft>
                <a:spcPts val="0"/>
              </a:spcAft>
              <a:buSzPts val="1440"/>
              <a:buNone/>
            </a:pPr>
            <a:endParaRPr sz="1800"/>
          </a:p>
          <a:p>
            <a:pPr marL="24765" marR="5080" lvl="0" indent="-24765" algn="l" rtl="0">
              <a:lnSpc>
                <a:spcPct val="115100"/>
              </a:lnSpc>
              <a:spcBef>
                <a:spcPts val="750"/>
              </a:spcBef>
              <a:spcAft>
                <a:spcPts val="0"/>
              </a:spcAft>
              <a:buSzPts val="1040"/>
              <a:buChar char="►"/>
            </a:pPr>
            <a:r>
              <a:rPr lang="en-US"/>
              <a:t>The difference of results from these approaches shall be indicating how important good  NLP techniques are and how cleaning techniques like lemmatization and removal of  stop words can impact the performance of models.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
          <p:cNvSpPr txBox="1">
            <a:spLocks noGrp="1"/>
          </p:cNvSpPr>
          <p:nvPr>
            <p:ph type="title"/>
          </p:nvPr>
        </p:nvSpPr>
        <p:spPr>
          <a:xfrm>
            <a:off x="377139" y="244855"/>
            <a:ext cx="3091200" cy="382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rgbClr val="5FCAEE"/>
              </a:buClr>
              <a:buSzPts val="2400"/>
              <a:buFont typeface="Trebuchet MS"/>
              <a:buNone/>
            </a:pPr>
            <a:r>
              <a:rPr lang="en-US" sz="2400" i="0" u="sng" dirty="0">
                <a:solidFill>
                  <a:srgbClr val="0000FF"/>
                </a:solidFill>
                <a:latin typeface="Trebuchet MS"/>
                <a:ea typeface="Trebuchet MS"/>
                <a:cs typeface="Trebuchet MS"/>
                <a:sym typeface="Trebuchet MS"/>
              </a:rPr>
              <a:t>Another Definition</a:t>
            </a:r>
            <a:r>
              <a:rPr lang="en-US" sz="2400" u="sng" dirty="0">
                <a:solidFill>
                  <a:srgbClr val="0000FF"/>
                </a:solidFill>
              </a:rPr>
              <a:t>[4]</a:t>
            </a:r>
            <a:endParaRPr sz="2400" u="sng" dirty="0">
              <a:solidFill>
                <a:srgbClr val="0000FF"/>
              </a:solidFill>
            </a:endParaRPr>
          </a:p>
        </p:txBody>
      </p:sp>
      <p:sp>
        <p:nvSpPr>
          <p:cNvPr id="164" name="Google Shape;164;p3"/>
          <p:cNvSpPr txBox="1"/>
          <p:nvPr/>
        </p:nvSpPr>
        <p:spPr>
          <a:xfrm>
            <a:off x="377150" y="917825"/>
            <a:ext cx="6839100" cy="2549400"/>
          </a:xfrm>
          <a:prstGeom prst="rect">
            <a:avLst/>
          </a:prstGeom>
          <a:noFill/>
          <a:ln>
            <a:noFill/>
          </a:ln>
        </p:spPr>
        <p:txBody>
          <a:bodyPr spcFirstLastPara="1" wrap="square" lIns="0" tIns="13325" rIns="0" bIns="0" anchor="t" anchorCtr="0">
            <a:spAutoFit/>
          </a:bodyPr>
          <a:lstStyle/>
          <a:p>
            <a:pPr marL="0" marR="0" lvl="0" indent="0" algn="l" rtl="0">
              <a:lnSpc>
                <a:spcPct val="150000"/>
              </a:lnSpc>
              <a:spcBef>
                <a:spcPts val="0"/>
              </a:spcBef>
              <a:spcAft>
                <a:spcPts val="0"/>
              </a:spcAft>
              <a:buNone/>
            </a:pPr>
            <a:r>
              <a:rPr lang="en-US" sz="1600" b="0" i="0" u="none" strike="noStrike" dirty="0">
                <a:solidFill>
                  <a:srgbClr val="000000"/>
                </a:solidFill>
                <a:latin typeface="Trebuchet MS"/>
                <a:ea typeface="Trebuchet MS"/>
                <a:cs typeface="Trebuchet MS"/>
                <a:sym typeface="Trebuchet MS"/>
              </a:rPr>
              <a:t>Despite the lack of a clear consensus on the concept of fake news, the most accepted formal definition interprets news as intentionally and verifiably false.</a:t>
            </a:r>
            <a:endParaRPr dirty="0"/>
          </a:p>
          <a:p>
            <a:pPr marL="0" marR="0" lvl="0" indent="0" algn="l" rtl="0">
              <a:lnSpc>
                <a:spcPct val="150000"/>
              </a:lnSpc>
              <a:spcBef>
                <a:spcPts val="0"/>
              </a:spcBef>
              <a:spcAft>
                <a:spcPts val="0"/>
              </a:spcAft>
              <a:buNone/>
            </a:pPr>
            <a:r>
              <a:rPr lang="en-US" sz="1600" b="0" i="0" u="none" strike="noStrike" dirty="0">
                <a:solidFill>
                  <a:srgbClr val="000000"/>
                </a:solidFill>
                <a:latin typeface="Trebuchet MS"/>
                <a:ea typeface="Trebuchet MS"/>
                <a:cs typeface="Trebuchet MS"/>
                <a:sym typeface="Trebuchet MS"/>
              </a:rPr>
              <a:t> </a:t>
            </a:r>
            <a:endParaRPr dirty="0"/>
          </a:p>
          <a:p>
            <a:pPr marL="0" marR="0" lvl="0" indent="0" algn="l" rtl="0">
              <a:lnSpc>
                <a:spcPct val="150000"/>
              </a:lnSpc>
              <a:spcBef>
                <a:spcPts val="0"/>
              </a:spcBef>
              <a:spcAft>
                <a:spcPts val="0"/>
              </a:spcAft>
              <a:buNone/>
            </a:pPr>
            <a:r>
              <a:rPr lang="en-US" sz="1800" b="0" i="0" u="none" strike="noStrike" dirty="0">
                <a:solidFill>
                  <a:srgbClr val="000000"/>
                </a:solidFill>
                <a:latin typeface="Trebuchet MS"/>
                <a:ea typeface="Trebuchet MS"/>
                <a:cs typeface="Trebuchet MS"/>
                <a:sym typeface="Trebuchet MS"/>
              </a:rPr>
              <a:t>Regarding this definition, two aspects stand out:</a:t>
            </a:r>
            <a:endParaRPr sz="1800" dirty="0">
              <a:solidFill>
                <a:srgbClr val="000000"/>
              </a:solidFill>
              <a:latin typeface="Trebuchet MS"/>
              <a:ea typeface="Trebuchet MS"/>
              <a:cs typeface="Trebuchet MS"/>
              <a:sym typeface="Trebuchet MS"/>
            </a:endParaRPr>
          </a:p>
          <a:p>
            <a:pPr marL="355600" marR="37465" lvl="0" indent="-342900" algn="l" rtl="0">
              <a:lnSpc>
                <a:spcPct val="150000"/>
              </a:lnSpc>
              <a:spcBef>
                <a:spcPts val="105"/>
              </a:spcBef>
              <a:spcAft>
                <a:spcPts val="0"/>
              </a:spcAft>
              <a:buClr>
                <a:srgbClr val="000000"/>
              </a:buClr>
              <a:buSzPts val="1600"/>
              <a:buFont typeface="Trebuchet MS"/>
              <a:buAutoNum type="arabicPeriod"/>
            </a:pPr>
            <a:r>
              <a:rPr lang="en-US" sz="1600" dirty="0">
                <a:solidFill>
                  <a:srgbClr val="000000"/>
                </a:solidFill>
                <a:latin typeface="Trebuchet MS"/>
                <a:ea typeface="Trebuchet MS"/>
                <a:cs typeface="Trebuchet MS"/>
                <a:sym typeface="Trebuchet MS"/>
              </a:rPr>
              <a:t>I</a:t>
            </a:r>
            <a:r>
              <a:rPr lang="en-US" sz="1600" b="0" i="0" u="none" strike="noStrike" dirty="0">
                <a:solidFill>
                  <a:srgbClr val="000000"/>
                </a:solidFill>
                <a:latin typeface="Trebuchet MS"/>
                <a:ea typeface="Trebuchet MS"/>
                <a:cs typeface="Trebuchet MS"/>
                <a:sym typeface="Trebuchet MS"/>
              </a:rPr>
              <a:t>ntention </a:t>
            </a:r>
            <a:endParaRPr dirty="0"/>
          </a:p>
          <a:p>
            <a:pPr marL="355600" marR="37465" lvl="0" indent="-342900" algn="l" rtl="0">
              <a:lnSpc>
                <a:spcPct val="150000"/>
              </a:lnSpc>
              <a:spcBef>
                <a:spcPts val="105"/>
              </a:spcBef>
              <a:spcAft>
                <a:spcPts val="0"/>
              </a:spcAft>
              <a:buClr>
                <a:srgbClr val="000000"/>
              </a:buClr>
              <a:buSzPts val="1600"/>
              <a:buFont typeface="Trebuchet MS"/>
              <a:buAutoNum type="arabicPeriod"/>
            </a:pPr>
            <a:r>
              <a:rPr lang="en-US" sz="1600" dirty="0">
                <a:solidFill>
                  <a:srgbClr val="000000"/>
                </a:solidFill>
                <a:latin typeface="Trebuchet MS"/>
                <a:ea typeface="Trebuchet MS"/>
                <a:cs typeface="Trebuchet MS"/>
                <a:sym typeface="Trebuchet MS"/>
              </a:rPr>
              <a:t>A</a:t>
            </a:r>
            <a:r>
              <a:rPr lang="en-US" sz="1600" b="0" i="0" u="none" strike="noStrike" dirty="0">
                <a:solidFill>
                  <a:srgbClr val="000000"/>
                </a:solidFill>
                <a:latin typeface="Trebuchet MS"/>
                <a:ea typeface="Trebuchet MS"/>
                <a:cs typeface="Trebuchet MS"/>
                <a:sym typeface="Trebuchet MS"/>
              </a:rPr>
              <a:t>uthenticity</a:t>
            </a:r>
            <a:endParaRPr sz="1200" dirty="0">
              <a:solidFill>
                <a:schemeClr val="dk1"/>
              </a:solidFill>
              <a:latin typeface="Trebuchet MS"/>
              <a:ea typeface="Trebuchet MS"/>
              <a:cs typeface="Trebuchet MS"/>
              <a:sym typeface="Trebuchet M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33"/>
          <p:cNvSpPr txBox="1"/>
          <p:nvPr/>
        </p:nvSpPr>
        <p:spPr>
          <a:xfrm>
            <a:off x="898042" y="595121"/>
            <a:ext cx="2884170" cy="285115"/>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700" b="1" u="sng" dirty="0">
                <a:solidFill>
                  <a:srgbClr val="42D0A1"/>
                </a:solidFill>
              </a:rPr>
              <a:t>1</a:t>
            </a:r>
            <a:r>
              <a:rPr lang="en-US" sz="1700" b="1" u="sng" dirty="0">
                <a:solidFill>
                  <a:srgbClr val="42D0A1"/>
                </a:solidFill>
                <a:latin typeface="Arial"/>
                <a:ea typeface="Arial"/>
                <a:cs typeface="Arial"/>
                <a:sym typeface="Arial"/>
              </a:rPr>
              <a:t>. Random Forest Classifier</a:t>
            </a:r>
            <a:endParaRPr sz="1700" dirty="0">
              <a:solidFill>
                <a:schemeClr val="dk1"/>
              </a:solidFill>
              <a:latin typeface="Arial"/>
              <a:ea typeface="Arial"/>
              <a:cs typeface="Arial"/>
              <a:sym typeface="Arial"/>
            </a:endParaRPr>
          </a:p>
        </p:txBody>
      </p:sp>
      <p:pic>
        <p:nvPicPr>
          <p:cNvPr id="424" name="Google Shape;424;p33"/>
          <p:cNvPicPr preferRelativeResize="0"/>
          <p:nvPr/>
        </p:nvPicPr>
        <p:blipFill rotWithShape="1">
          <a:blip r:embed="rId3">
            <a:alphaModFix/>
          </a:blip>
          <a:srcRect/>
          <a:stretch/>
        </p:blipFill>
        <p:spPr>
          <a:xfrm>
            <a:off x="668421" y="1604409"/>
            <a:ext cx="3215550" cy="2658198"/>
          </a:xfrm>
          <a:prstGeom prst="rect">
            <a:avLst/>
          </a:prstGeom>
          <a:noFill/>
          <a:ln>
            <a:noFill/>
          </a:ln>
        </p:spPr>
      </p:pic>
      <p:pic>
        <p:nvPicPr>
          <p:cNvPr id="425" name="Google Shape;425;p33"/>
          <p:cNvPicPr preferRelativeResize="0"/>
          <p:nvPr/>
        </p:nvPicPr>
        <p:blipFill rotWithShape="1">
          <a:blip r:embed="rId4">
            <a:alphaModFix/>
          </a:blip>
          <a:srcRect/>
          <a:stretch/>
        </p:blipFill>
        <p:spPr>
          <a:xfrm>
            <a:off x="4805171" y="446531"/>
            <a:ext cx="2737104" cy="2397252"/>
          </a:xfrm>
          <a:prstGeom prst="rect">
            <a:avLst/>
          </a:prstGeom>
          <a:noFill/>
          <a:ln>
            <a:noFill/>
          </a:ln>
        </p:spPr>
      </p:pic>
      <p:pic>
        <p:nvPicPr>
          <p:cNvPr id="426" name="Google Shape;426;p33"/>
          <p:cNvPicPr preferRelativeResize="0"/>
          <p:nvPr/>
        </p:nvPicPr>
        <p:blipFill rotWithShape="1">
          <a:blip r:embed="rId5">
            <a:alphaModFix/>
          </a:blip>
          <a:srcRect/>
          <a:stretch/>
        </p:blipFill>
        <p:spPr>
          <a:xfrm>
            <a:off x="4314444" y="2915411"/>
            <a:ext cx="4201667" cy="183794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4"/>
          <p:cNvSpPr txBox="1"/>
          <p:nvPr/>
        </p:nvSpPr>
        <p:spPr>
          <a:xfrm>
            <a:off x="898042" y="595121"/>
            <a:ext cx="735965" cy="285115"/>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700" b="1" u="sng" dirty="0">
                <a:solidFill>
                  <a:srgbClr val="42D0A1"/>
                </a:solidFill>
              </a:rPr>
              <a:t>2</a:t>
            </a:r>
            <a:r>
              <a:rPr lang="en-US" sz="1700" b="1" u="sng" dirty="0">
                <a:solidFill>
                  <a:srgbClr val="42D0A1"/>
                </a:solidFill>
                <a:latin typeface="Arial"/>
                <a:ea typeface="Arial"/>
                <a:cs typeface="Arial"/>
                <a:sym typeface="Arial"/>
              </a:rPr>
              <a:t>. KNN</a:t>
            </a:r>
            <a:endParaRPr sz="1700" dirty="0">
              <a:solidFill>
                <a:schemeClr val="dk1"/>
              </a:solidFill>
              <a:latin typeface="Arial"/>
              <a:ea typeface="Arial"/>
              <a:cs typeface="Arial"/>
              <a:sym typeface="Arial"/>
            </a:endParaRPr>
          </a:p>
        </p:txBody>
      </p:sp>
      <p:pic>
        <p:nvPicPr>
          <p:cNvPr id="432" name="Google Shape;432;p34"/>
          <p:cNvPicPr preferRelativeResize="0"/>
          <p:nvPr/>
        </p:nvPicPr>
        <p:blipFill rotWithShape="1">
          <a:blip r:embed="rId3">
            <a:alphaModFix/>
          </a:blip>
          <a:srcRect/>
          <a:stretch/>
        </p:blipFill>
        <p:spPr>
          <a:xfrm>
            <a:off x="623342" y="1427588"/>
            <a:ext cx="3333941" cy="2656751"/>
          </a:xfrm>
          <a:prstGeom prst="rect">
            <a:avLst/>
          </a:prstGeom>
          <a:noFill/>
          <a:ln>
            <a:noFill/>
          </a:ln>
        </p:spPr>
      </p:pic>
      <p:grpSp>
        <p:nvGrpSpPr>
          <p:cNvPr id="433" name="Google Shape;433;p34"/>
          <p:cNvGrpSpPr/>
          <p:nvPr/>
        </p:nvGrpSpPr>
        <p:grpSpPr>
          <a:xfrm>
            <a:off x="4191000" y="304800"/>
            <a:ext cx="4123944" cy="4418075"/>
            <a:chOff x="4191000" y="304800"/>
            <a:chExt cx="4123944" cy="4418075"/>
          </a:xfrm>
        </p:grpSpPr>
        <p:pic>
          <p:nvPicPr>
            <p:cNvPr id="434" name="Google Shape;434;p34"/>
            <p:cNvPicPr preferRelativeResize="0"/>
            <p:nvPr/>
          </p:nvPicPr>
          <p:blipFill rotWithShape="1">
            <a:blip r:embed="rId4">
              <a:alphaModFix/>
            </a:blip>
            <a:srcRect/>
            <a:stretch/>
          </p:blipFill>
          <p:spPr>
            <a:xfrm>
              <a:off x="4191000" y="2807207"/>
              <a:ext cx="4123944" cy="1915668"/>
            </a:xfrm>
            <a:prstGeom prst="rect">
              <a:avLst/>
            </a:prstGeom>
            <a:noFill/>
            <a:ln>
              <a:noFill/>
            </a:ln>
          </p:spPr>
        </p:pic>
        <p:pic>
          <p:nvPicPr>
            <p:cNvPr id="435" name="Google Shape;435;p34"/>
            <p:cNvPicPr preferRelativeResize="0"/>
            <p:nvPr/>
          </p:nvPicPr>
          <p:blipFill rotWithShape="1">
            <a:blip r:embed="rId5">
              <a:alphaModFix/>
            </a:blip>
            <a:srcRect/>
            <a:stretch/>
          </p:blipFill>
          <p:spPr>
            <a:xfrm>
              <a:off x="4572000" y="304800"/>
              <a:ext cx="3730752" cy="2502408"/>
            </a:xfrm>
            <a:prstGeom prst="rect">
              <a:avLst/>
            </a:prstGeom>
            <a:noFill/>
            <a:ln>
              <a:noFill/>
            </a:ln>
          </p:spPr>
        </p:pic>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5"/>
          <p:cNvSpPr txBox="1"/>
          <p:nvPr/>
        </p:nvSpPr>
        <p:spPr>
          <a:xfrm>
            <a:off x="898042" y="595121"/>
            <a:ext cx="2190115" cy="285115"/>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700" b="1" u="sng" dirty="0">
                <a:solidFill>
                  <a:srgbClr val="42D0A1"/>
                </a:solidFill>
              </a:rPr>
              <a:t>3</a:t>
            </a:r>
            <a:r>
              <a:rPr lang="en-US" sz="1700" b="1" u="sng" dirty="0">
                <a:solidFill>
                  <a:srgbClr val="42D0A1"/>
                </a:solidFill>
                <a:latin typeface="Arial"/>
                <a:ea typeface="Arial"/>
                <a:cs typeface="Arial"/>
                <a:sym typeface="Arial"/>
              </a:rPr>
              <a:t>. SVM-Linear Kernel</a:t>
            </a:r>
            <a:endParaRPr sz="1700" dirty="0">
              <a:solidFill>
                <a:schemeClr val="dk1"/>
              </a:solidFill>
              <a:latin typeface="Arial"/>
              <a:ea typeface="Arial"/>
              <a:cs typeface="Arial"/>
              <a:sym typeface="Arial"/>
            </a:endParaRPr>
          </a:p>
        </p:txBody>
      </p:sp>
      <p:pic>
        <p:nvPicPr>
          <p:cNvPr id="441" name="Google Shape;441;p35"/>
          <p:cNvPicPr preferRelativeResize="0"/>
          <p:nvPr/>
        </p:nvPicPr>
        <p:blipFill rotWithShape="1">
          <a:blip r:embed="rId3">
            <a:alphaModFix/>
          </a:blip>
          <a:srcRect/>
          <a:stretch/>
        </p:blipFill>
        <p:spPr>
          <a:xfrm>
            <a:off x="595616" y="1246361"/>
            <a:ext cx="3151239" cy="2656751"/>
          </a:xfrm>
          <a:prstGeom prst="rect">
            <a:avLst/>
          </a:prstGeom>
          <a:noFill/>
          <a:ln>
            <a:noFill/>
          </a:ln>
        </p:spPr>
      </p:pic>
      <p:pic>
        <p:nvPicPr>
          <p:cNvPr id="442" name="Google Shape;442;p35"/>
          <p:cNvPicPr preferRelativeResize="0"/>
          <p:nvPr/>
        </p:nvPicPr>
        <p:blipFill rotWithShape="1">
          <a:blip r:embed="rId4">
            <a:alphaModFix/>
          </a:blip>
          <a:srcRect/>
          <a:stretch/>
        </p:blipFill>
        <p:spPr>
          <a:xfrm>
            <a:off x="4572000" y="356615"/>
            <a:ext cx="2894076" cy="2215895"/>
          </a:xfrm>
          <a:prstGeom prst="rect">
            <a:avLst/>
          </a:prstGeom>
          <a:noFill/>
          <a:ln>
            <a:noFill/>
          </a:ln>
        </p:spPr>
      </p:pic>
      <p:pic>
        <p:nvPicPr>
          <p:cNvPr id="443" name="Google Shape;443;p35"/>
          <p:cNvPicPr preferRelativeResize="0"/>
          <p:nvPr/>
        </p:nvPicPr>
        <p:blipFill rotWithShape="1">
          <a:blip r:embed="rId5">
            <a:alphaModFix/>
          </a:blip>
          <a:srcRect/>
          <a:stretch/>
        </p:blipFill>
        <p:spPr>
          <a:xfrm>
            <a:off x="3953255" y="2782823"/>
            <a:ext cx="4133088" cy="202692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pic>
        <p:nvPicPr>
          <p:cNvPr id="5" name="Picture 4">
            <a:extLst>
              <a:ext uri="{FF2B5EF4-FFF2-40B4-BE49-F238E27FC236}">
                <a16:creationId xmlns:a16="http://schemas.microsoft.com/office/drawing/2014/main" id="{4D016B6A-EBEA-4CDE-4877-E6F23541F8F4}"/>
              </a:ext>
            </a:extLst>
          </p:cNvPr>
          <p:cNvPicPr>
            <a:picLocks noChangeAspect="1"/>
          </p:cNvPicPr>
          <p:nvPr/>
        </p:nvPicPr>
        <p:blipFill>
          <a:blip r:embed="rId3"/>
          <a:stretch>
            <a:fillRect/>
          </a:stretch>
        </p:blipFill>
        <p:spPr>
          <a:xfrm>
            <a:off x="1350290" y="714375"/>
            <a:ext cx="5715000" cy="3714750"/>
          </a:xfrm>
          <a:prstGeom prst="rect">
            <a:avLst/>
          </a:prstGeom>
          <a:ln>
            <a:solidFill>
              <a:schemeClr val="tx1"/>
            </a:solidFill>
          </a:ln>
        </p:spPr>
      </p:pic>
      <p:sp>
        <p:nvSpPr>
          <p:cNvPr id="6" name="TextBox 5">
            <a:extLst>
              <a:ext uri="{FF2B5EF4-FFF2-40B4-BE49-F238E27FC236}">
                <a16:creationId xmlns:a16="http://schemas.microsoft.com/office/drawing/2014/main" id="{9B8ADBCD-4EFE-7C32-9C69-D9C59B6C039D}"/>
              </a:ext>
            </a:extLst>
          </p:cNvPr>
          <p:cNvSpPr txBox="1"/>
          <p:nvPr/>
        </p:nvSpPr>
        <p:spPr>
          <a:xfrm>
            <a:off x="2730798" y="1458132"/>
            <a:ext cx="314326" cy="230832"/>
          </a:xfrm>
          <a:prstGeom prst="rect">
            <a:avLst/>
          </a:prstGeom>
          <a:noFill/>
        </p:spPr>
        <p:txBody>
          <a:bodyPr wrap="square" rtlCol="0">
            <a:spAutoFit/>
          </a:bodyPr>
          <a:lstStyle/>
          <a:p>
            <a:r>
              <a:rPr lang="en-GB" sz="900" dirty="0">
                <a:solidFill>
                  <a:srgbClr val="00B0F0"/>
                </a:solidFill>
              </a:rPr>
              <a:t>90</a:t>
            </a:r>
            <a:endParaRPr lang="en-IN" sz="900" dirty="0">
              <a:solidFill>
                <a:srgbClr val="00B0F0"/>
              </a:solidFill>
            </a:endParaRPr>
          </a:p>
        </p:txBody>
      </p:sp>
      <p:sp>
        <p:nvSpPr>
          <p:cNvPr id="7" name="TextBox 6">
            <a:extLst>
              <a:ext uri="{FF2B5EF4-FFF2-40B4-BE49-F238E27FC236}">
                <a16:creationId xmlns:a16="http://schemas.microsoft.com/office/drawing/2014/main" id="{DAE526C5-86DA-87EE-2771-137D48FC3521}"/>
              </a:ext>
            </a:extLst>
          </p:cNvPr>
          <p:cNvSpPr txBox="1"/>
          <p:nvPr/>
        </p:nvSpPr>
        <p:spPr>
          <a:xfrm>
            <a:off x="3855403" y="2022012"/>
            <a:ext cx="314326" cy="230832"/>
          </a:xfrm>
          <a:prstGeom prst="rect">
            <a:avLst/>
          </a:prstGeom>
          <a:noFill/>
        </p:spPr>
        <p:txBody>
          <a:bodyPr wrap="square" rtlCol="0">
            <a:spAutoFit/>
          </a:bodyPr>
          <a:lstStyle/>
          <a:p>
            <a:r>
              <a:rPr lang="en-GB" sz="900" dirty="0">
                <a:solidFill>
                  <a:srgbClr val="00B0F0"/>
                </a:solidFill>
              </a:rPr>
              <a:t>66</a:t>
            </a:r>
            <a:endParaRPr lang="en-IN" sz="900" dirty="0">
              <a:solidFill>
                <a:srgbClr val="00B0F0"/>
              </a:solidFill>
            </a:endParaRPr>
          </a:p>
        </p:txBody>
      </p:sp>
      <p:sp>
        <p:nvSpPr>
          <p:cNvPr id="8" name="TextBox 7">
            <a:extLst>
              <a:ext uri="{FF2B5EF4-FFF2-40B4-BE49-F238E27FC236}">
                <a16:creationId xmlns:a16="http://schemas.microsoft.com/office/drawing/2014/main" id="{54E7E63C-681D-09F1-049E-555B84F0B811}"/>
              </a:ext>
            </a:extLst>
          </p:cNvPr>
          <p:cNvSpPr txBox="1"/>
          <p:nvPr/>
        </p:nvSpPr>
        <p:spPr>
          <a:xfrm>
            <a:off x="5054283" y="1342716"/>
            <a:ext cx="314326" cy="230832"/>
          </a:xfrm>
          <a:prstGeom prst="rect">
            <a:avLst/>
          </a:prstGeom>
          <a:noFill/>
        </p:spPr>
        <p:txBody>
          <a:bodyPr wrap="square" rtlCol="0">
            <a:spAutoFit/>
          </a:bodyPr>
          <a:lstStyle/>
          <a:p>
            <a:r>
              <a:rPr lang="en-GB" sz="900" dirty="0">
                <a:solidFill>
                  <a:srgbClr val="00B0F0"/>
                </a:solidFill>
              </a:rPr>
              <a:t>95</a:t>
            </a:r>
            <a:endParaRPr lang="en-IN" sz="900" dirty="0">
              <a:solidFill>
                <a:srgbClr val="00B0F0"/>
              </a:solidFill>
            </a:endParaRPr>
          </a:p>
        </p:txBody>
      </p:sp>
      <p:sp>
        <p:nvSpPr>
          <p:cNvPr id="9" name="TextBox 8">
            <a:extLst>
              <a:ext uri="{FF2B5EF4-FFF2-40B4-BE49-F238E27FC236}">
                <a16:creationId xmlns:a16="http://schemas.microsoft.com/office/drawing/2014/main" id="{4DA788D9-B9BD-4E06-DD1C-C82561C9CA25}"/>
              </a:ext>
            </a:extLst>
          </p:cNvPr>
          <p:cNvSpPr txBox="1"/>
          <p:nvPr/>
        </p:nvSpPr>
        <p:spPr>
          <a:xfrm>
            <a:off x="3043276" y="1398596"/>
            <a:ext cx="314326" cy="230832"/>
          </a:xfrm>
          <a:prstGeom prst="rect">
            <a:avLst/>
          </a:prstGeom>
          <a:noFill/>
        </p:spPr>
        <p:txBody>
          <a:bodyPr wrap="square" rtlCol="0">
            <a:spAutoFit/>
          </a:bodyPr>
          <a:lstStyle/>
          <a:p>
            <a:r>
              <a:rPr lang="en-GB" sz="900" dirty="0">
                <a:solidFill>
                  <a:srgbClr val="C00000"/>
                </a:solidFill>
              </a:rPr>
              <a:t>93</a:t>
            </a:r>
            <a:endParaRPr lang="en-IN" sz="900" dirty="0">
              <a:solidFill>
                <a:srgbClr val="C00000"/>
              </a:solidFill>
            </a:endParaRPr>
          </a:p>
        </p:txBody>
      </p:sp>
      <p:sp>
        <p:nvSpPr>
          <p:cNvPr id="10" name="TextBox 9">
            <a:extLst>
              <a:ext uri="{FF2B5EF4-FFF2-40B4-BE49-F238E27FC236}">
                <a16:creationId xmlns:a16="http://schemas.microsoft.com/office/drawing/2014/main" id="{5AE14FD5-BE30-CA07-0713-2AF0628AAB2D}"/>
              </a:ext>
            </a:extLst>
          </p:cNvPr>
          <p:cNvSpPr txBox="1"/>
          <p:nvPr/>
        </p:nvSpPr>
        <p:spPr>
          <a:xfrm>
            <a:off x="4242434" y="1567216"/>
            <a:ext cx="314326" cy="230832"/>
          </a:xfrm>
          <a:prstGeom prst="rect">
            <a:avLst/>
          </a:prstGeom>
          <a:noFill/>
        </p:spPr>
        <p:txBody>
          <a:bodyPr wrap="square" rtlCol="0">
            <a:spAutoFit/>
          </a:bodyPr>
          <a:lstStyle/>
          <a:p>
            <a:r>
              <a:rPr lang="en-GB" sz="900" dirty="0">
                <a:solidFill>
                  <a:srgbClr val="C00000"/>
                </a:solidFill>
              </a:rPr>
              <a:t>86</a:t>
            </a:r>
            <a:endParaRPr lang="en-IN" sz="900" dirty="0">
              <a:solidFill>
                <a:srgbClr val="C00000"/>
              </a:solidFill>
            </a:endParaRPr>
          </a:p>
        </p:txBody>
      </p:sp>
      <p:sp>
        <p:nvSpPr>
          <p:cNvPr id="11" name="TextBox 10">
            <a:extLst>
              <a:ext uri="{FF2B5EF4-FFF2-40B4-BE49-F238E27FC236}">
                <a16:creationId xmlns:a16="http://schemas.microsoft.com/office/drawing/2014/main" id="{CC968D46-4048-AD41-E25D-FCEB159F4770}"/>
              </a:ext>
            </a:extLst>
          </p:cNvPr>
          <p:cNvSpPr txBox="1"/>
          <p:nvPr/>
        </p:nvSpPr>
        <p:spPr>
          <a:xfrm>
            <a:off x="5405476" y="1283180"/>
            <a:ext cx="314326" cy="230832"/>
          </a:xfrm>
          <a:prstGeom prst="rect">
            <a:avLst/>
          </a:prstGeom>
          <a:noFill/>
        </p:spPr>
        <p:txBody>
          <a:bodyPr wrap="square" rtlCol="0">
            <a:spAutoFit/>
          </a:bodyPr>
          <a:lstStyle/>
          <a:p>
            <a:r>
              <a:rPr lang="en-GB" sz="900" dirty="0">
                <a:solidFill>
                  <a:srgbClr val="C00000"/>
                </a:solidFill>
              </a:rPr>
              <a:t>98</a:t>
            </a:r>
            <a:endParaRPr lang="en-IN" sz="900" dirty="0">
              <a:solidFill>
                <a:srgbClr val="C00000"/>
              </a:solidFill>
            </a:endParaRPr>
          </a:p>
        </p:txBody>
      </p:sp>
      <p:sp>
        <p:nvSpPr>
          <p:cNvPr id="2" name="TextBox 1">
            <a:extLst>
              <a:ext uri="{FF2B5EF4-FFF2-40B4-BE49-F238E27FC236}">
                <a16:creationId xmlns:a16="http://schemas.microsoft.com/office/drawing/2014/main" id="{91991ED9-0090-336E-70B1-A7AAECFA3F57}"/>
              </a:ext>
            </a:extLst>
          </p:cNvPr>
          <p:cNvSpPr txBox="1"/>
          <p:nvPr/>
        </p:nvSpPr>
        <p:spPr>
          <a:xfrm>
            <a:off x="1524000" y="2170466"/>
            <a:ext cx="354419" cy="873760"/>
          </a:xfrm>
          <a:prstGeom prst="rect">
            <a:avLst/>
          </a:prstGeom>
          <a:solidFill>
            <a:schemeClr val="bg1"/>
          </a:solidFill>
        </p:spPr>
        <p:txBody>
          <a:bodyPr wrap="square" rtlCol="0">
            <a:spAutoFit/>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pic>
        <p:nvPicPr>
          <p:cNvPr id="2" name="Picture 1">
            <a:extLst>
              <a:ext uri="{FF2B5EF4-FFF2-40B4-BE49-F238E27FC236}">
                <a16:creationId xmlns:a16="http://schemas.microsoft.com/office/drawing/2014/main" id="{0D9E5A0D-E4FA-80FA-D463-68182466704B}"/>
              </a:ext>
            </a:extLst>
          </p:cNvPr>
          <p:cNvPicPr>
            <a:picLocks noChangeAspect="1"/>
          </p:cNvPicPr>
          <p:nvPr/>
        </p:nvPicPr>
        <p:blipFill>
          <a:blip r:embed="rId3"/>
          <a:stretch>
            <a:fillRect/>
          </a:stretch>
        </p:blipFill>
        <p:spPr>
          <a:xfrm>
            <a:off x="1311543" y="714375"/>
            <a:ext cx="5715000" cy="3714750"/>
          </a:xfrm>
          <a:prstGeom prst="rect">
            <a:avLst/>
          </a:prstGeom>
          <a:ln>
            <a:solidFill>
              <a:schemeClr val="tx1"/>
            </a:solidFill>
          </a:ln>
        </p:spPr>
      </p:pic>
      <p:sp>
        <p:nvSpPr>
          <p:cNvPr id="6" name="TextBox 5">
            <a:extLst>
              <a:ext uri="{FF2B5EF4-FFF2-40B4-BE49-F238E27FC236}">
                <a16:creationId xmlns:a16="http://schemas.microsoft.com/office/drawing/2014/main" id="{9B8ADBCD-4EFE-7C32-9C69-D9C59B6C039D}"/>
              </a:ext>
            </a:extLst>
          </p:cNvPr>
          <p:cNvSpPr txBox="1"/>
          <p:nvPr/>
        </p:nvSpPr>
        <p:spPr>
          <a:xfrm>
            <a:off x="2671800" y="1458132"/>
            <a:ext cx="314326" cy="230832"/>
          </a:xfrm>
          <a:prstGeom prst="rect">
            <a:avLst/>
          </a:prstGeom>
          <a:noFill/>
        </p:spPr>
        <p:txBody>
          <a:bodyPr wrap="square" rtlCol="0">
            <a:spAutoFit/>
          </a:bodyPr>
          <a:lstStyle/>
          <a:p>
            <a:r>
              <a:rPr lang="en-GB" sz="900" dirty="0">
                <a:solidFill>
                  <a:srgbClr val="00B0F0"/>
                </a:solidFill>
              </a:rPr>
              <a:t>90</a:t>
            </a:r>
            <a:endParaRPr lang="en-IN" sz="900" dirty="0">
              <a:solidFill>
                <a:srgbClr val="00B0F0"/>
              </a:solidFill>
            </a:endParaRPr>
          </a:p>
        </p:txBody>
      </p:sp>
      <p:sp>
        <p:nvSpPr>
          <p:cNvPr id="7" name="TextBox 6">
            <a:extLst>
              <a:ext uri="{FF2B5EF4-FFF2-40B4-BE49-F238E27FC236}">
                <a16:creationId xmlns:a16="http://schemas.microsoft.com/office/drawing/2014/main" id="{DAE526C5-86DA-87EE-2771-137D48FC3521}"/>
              </a:ext>
            </a:extLst>
          </p:cNvPr>
          <p:cNvSpPr txBox="1"/>
          <p:nvPr/>
        </p:nvSpPr>
        <p:spPr>
          <a:xfrm>
            <a:off x="3842017" y="1736262"/>
            <a:ext cx="314326" cy="230832"/>
          </a:xfrm>
          <a:prstGeom prst="rect">
            <a:avLst/>
          </a:prstGeom>
          <a:noFill/>
        </p:spPr>
        <p:txBody>
          <a:bodyPr wrap="square" rtlCol="0">
            <a:spAutoFit/>
          </a:bodyPr>
          <a:lstStyle/>
          <a:p>
            <a:r>
              <a:rPr lang="en-GB" sz="900" dirty="0">
                <a:solidFill>
                  <a:srgbClr val="00B0F0"/>
                </a:solidFill>
              </a:rPr>
              <a:t>77</a:t>
            </a:r>
            <a:endParaRPr lang="en-IN" sz="900" dirty="0">
              <a:solidFill>
                <a:srgbClr val="00B0F0"/>
              </a:solidFill>
            </a:endParaRPr>
          </a:p>
        </p:txBody>
      </p:sp>
      <p:sp>
        <p:nvSpPr>
          <p:cNvPr id="8" name="TextBox 7">
            <a:extLst>
              <a:ext uri="{FF2B5EF4-FFF2-40B4-BE49-F238E27FC236}">
                <a16:creationId xmlns:a16="http://schemas.microsoft.com/office/drawing/2014/main" id="{54E7E63C-681D-09F1-049E-555B84F0B811}"/>
              </a:ext>
            </a:extLst>
          </p:cNvPr>
          <p:cNvSpPr txBox="1"/>
          <p:nvPr/>
        </p:nvSpPr>
        <p:spPr>
          <a:xfrm>
            <a:off x="5016183" y="1323666"/>
            <a:ext cx="314326" cy="230832"/>
          </a:xfrm>
          <a:prstGeom prst="rect">
            <a:avLst/>
          </a:prstGeom>
          <a:noFill/>
        </p:spPr>
        <p:txBody>
          <a:bodyPr wrap="square" rtlCol="0">
            <a:spAutoFit/>
          </a:bodyPr>
          <a:lstStyle/>
          <a:p>
            <a:r>
              <a:rPr lang="en-GB" sz="900" dirty="0">
                <a:solidFill>
                  <a:srgbClr val="00B0F0"/>
                </a:solidFill>
              </a:rPr>
              <a:t>96</a:t>
            </a:r>
            <a:endParaRPr lang="en-IN" sz="900" dirty="0">
              <a:solidFill>
                <a:srgbClr val="00B0F0"/>
              </a:solidFill>
            </a:endParaRPr>
          </a:p>
        </p:txBody>
      </p:sp>
      <p:sp>
        <p:nvSpPr>
          <p:cNvPr id="9" name="TextBox 8">
            <a:extLst>
              <a:ext uri="{FF2B5EF4-FFF2-40B4-BE49-F238E27FC236}">
                <a16:creationId xmlns:a16="http://schemas.microsoft.com/office/drawing/2014/main" id="{4DA788D9-B9BD-4E06-DD1C-C82561C9CA25}"/>
              </a:ext>
            </a:extLst>
          </p:cNvPr>
          <p:cNvSpPr txBox="1"/>
          <p:nvPr/>
        </p:nvSpPr>
        <p:spPr>
          <a:xfrm>
            <a:off x="3025134" y="1398596"/>
            <a:ext cx="314326" cy="230832"/>
          </a:xfrm>
          <a:prstGeom prst="rect">
            <a:avLst/>
          </a:prstGeom>
          <a:noFill/>
        </p:spPr>
        <p:txBody>
          <a:bodyPr wrap="square" rtlCol="0">
            <a:spAutoFit/>
          </a:bodyPr>
          <a:lstStyle/>
          <a:p>
            <a:r>
              <a:rPr lang="en-GB" sz="900" dirty="0">
                <a:solidFill>
                  <a:srgbClr val="C00000"/>
                </a:solidFill>
              </a:rPr>
              <a:t>93</a:t>
            </a:r>
            <a:endParaRPr lang="en-IN" sz="900" dirty="0">
              <a:solidFill>
                <a:srgbClr val="C00000"/>
              </a:solidFill>
            </a:endParaRPr>
          </a:p>
        </p:txBody>
      </p:sp>
      <p:sp>
        <p:nvSpPr>
          <p:cNvPr id="10" name="TextBox 9">
            <a:extLst>
              <a:ext uri="{FF2B5EF4-FFF2-40B4-BE49-F238E27FC236}">
                <a16:creationId xmlns:a16="http://schemas.microsoft.com/office/drawing/2014/main" id="{5AE14FD5-BE30-CA07-0713-2AF0628AAB2D}"/>
              </a:ext>
            </a:extLst>
          </p:cNvPr>
          <p:cNvSpPr txBox="1"/>
          <p:nvPr/>
        </p:nvSpPr>
        <p:spPr>
          <a:xfrm>
            <a:off x="4210684" y="1548166"/>
            <a:ext cx="314326" cy="230832"/>
          </a:xfrm>
          <a:prstGeom prst="rect">
            <a:avLst/>
          </a:prstGeom>
          <a:noFill/>
        </p:spPr>
        <p:txBody>
          <a:bodyPr wrap="square" rtlCol="0">
            <a:spAutoFit/>
          </a:bodyPr>
          <a:lstStyle/>
          <a:p>
            <a:r>
              <a:rPr lang="en-GB" sz="900" dirty="0">
                <a:solidFill>
                  <a:srgbClr val="C00000"/>
                </a:solidFill>
              </a:rPr>
              <a:t>87</a:t>
            </a:r>
            <a:endParaRPr lang="en-IN" sz="900" dirty="0">
              <a:solidFill>
                <a:srgbClr val="C00000"/>
              </a:solidFill>
            </a:endParaRPr>
          </a:p>
        </p:txBody>
      </p:sp>
      <p:sp>
        <p:nvSpPr>
          <p:cNvPr id="11" name="TextBox 10">
            <a:extLst>
              <a:ext uri="{FF2B5EF4-FFF2-40B4-BE49-F238E27FC236}">
                <a16:creationId xmlns:a16="http://schemas.microsoft.com/office/drawing/2014/main" id="{CC968D46-4048-AD41-E25D-FCEB159F4770}"/>
              </a:ext>
            </a:extLst>
          </p:cNvPr>
          <p:cNvSpPr txBox="1"/>
          <p:nvPr/>
        </p:nvSpPr>
        <p:spPr>
          <a:xfrm>
            <a:off x="5367376" y="1270480"/>
            <a:ext cx="314326" cy="230832"/>
          </a:xfrm>
          <a:prstGeom prst="rect">
            <a:avLst/>
          </a:prstGeom>
          <a:noFill/>
        </p:spPr>
        <p:txBody>
          <a:bodyPr wrap="square" rtlCol="0">
            <a:spAutoFit/>
          </a:bodyPr>
          <a:lstStyle/>
          <a:p>
            <a:r>
              <a:rPr lang="en-GB" sz="900" dirty="0">
                <a:solidFill>
                  <a:srgbClr val="C00000"/>
                </a:solidFill>
              </a:rPr>
              <a:t>98</a:t>
            </a:r>
            <a:endParaRPr lang="en-IN" sz="900" dirty="0">
              <a:solidFill>
                <a:srgbClr val="C00000"/>
              </a:solidFill>
            </a:endParaRPr>
          </a:p>
        </p:txBody>
      </p:sp>
      <p:sp>
        <p:nvSpPr>
          <p:cNvPr id="3" name="TextBox 2">
            <a:extLst>
              <a:ext uri="{FF2B5EF4-FFF2-40B4-BE49-F238E27FC236}">
                <a16:creationId xmlns:a16="http://schemas.microsoft.com/office/drawing/2014/main" id="{752377D9-F61E-491C-1687-39DE07852979}"/>
              </a:ext>
            </a:extLst>
          </p:cNvPr>
          <p:cNvSpPr txBox="1"/>
          <p:nvPr/>
        </p:nvSpPr>
        <p:spPr>
          <a:xfrm>
            <a:off x="1524000" y="2170466"/>
            <a:ext cx="354419" cy="873760"/>
          </a:xfrm>
          <a:prstGeom prst="rect">
            <a:avLst/>
          </a:prstGeom>
          <a:solidFill>
            <a:schemeClr val="bg1"/>
          </a:solidFill>
        </p:spPr>
        <p:txBody>
          <a:bodyPr wrap="square" rtlCol="0">
            <a:spAutoFit/>
          </a:bodyPr>
          <a:lstStyle/>
          <a:p>
            <a:endParaRPr lang="en-US"/>
          </a:p>
        </p:txBody>
      </p:sp>
    </p:spTree>
    <p:extLst>
      <p:ext uri="{BB962C8B-B14F-4D97-AF65-F5344CB8AC3E}">
        <p14:creationId xmlns:p14="http://schemas.microsoft.com/office/powerpoint/2010/main" val="16982321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pic>
        <p:nvPicPr>
          <p:cNvPr id="12" name="Picture 11">
            <a:extLst>
              <a:ext uri="{FF2B5EF4-FFF2-40B4-BE49-F238E27FC236}">
                <a16:creationId xmlns:a16="http://schemas.microsoft.com/office/drawing/2014/main" id="{2C383329-8432-B8AC-4FDE-34ED5A0F211A}"/>
              </a:ext>
            </a:extLst>
          </p:cNvPr>
          <p:cNvPicPr>
            <a:picLocks noChangeAspect="1"/>
          </p:cNvPicPr>
          <p:nvPr/>
        </p:nvPicPr>
        <p:blipFill>
          <a:blip r:embed="rId3"/>
          <a:stretch>
            <a:fillRect/>
          </a:stretch>
        </p:blipFill>
        <p:spPr>
          <a:xfrm>
            <a:off x="1298843" y="714375"/>
            <a:ext cx="5715000" cy="3714750"/>
          </a:xfrm>
          <a:prstGeom prst="rect">
            <a:avLst/>
          </a:prstGeom>
          <a:ln>
            <a:solidFill>
              <a:schemeClr val="tx1"/>
            </a:solidFill>
          </a:ln>
        </p:spPr>
      </p:pic>
      <p:sp>
        <p:nvSpPr>
          <p:cNvPr id="6" name="TextBox 5">
            <a:extLst>
              <a:ext uri="{FF2B5EF4-FFF2-40B4-BE49-F238E27FC236}">
                <a16:creationId xmlns:a16="http://schemas.microsoft.com/office/drawing/2014/main" id="{9B8ADBCD-4EFE-7C32-9C69-D9C59B6C039D}"/>
              </a:ext>
            </a:extLst>
          </p:cNvPr>
          <p:cNvSpPr txBox="1"/>
          <p:nvPr/>
        </p:nvSpPr>
        <p:spPr>
          <a:xfrm>
            <a:off x="2671800" y="1458132"/>
            <a:ext cx="314326" cy="230832"/>
          </a:xfrm>
          <a:prstGeom prst="rect">
            <a:avLst/>
          </a:prstGeom>
          <a:noFill/>
        </p:spPr>
        <p:txBody>
          <a:bodyPr wrap="square" rtlCol="0">
            <a:spAutoFit/>
          </a:bodyPr>
          <a:lstStyle/>
          <a:p>
            <a:r>
              <a:rPr lang="en-GB" sz="900" dirty="0">
                <a:solidFill>
                  <a:srgbClr val="00B0F0"/>
                </a:solidFill>
              </a:rPr>
              <a:t>90</a:t>
            </a:r>
            <a:endParaRPr lang="en-IN" sz="900" dirty="0">
              <a:solidFill>
                <a:srgbClr val="00B0F0"/>
              </a:solidFill>
            </a:endParaRPr>
          </a:p>
        </p:txBody>
      </p:sp>
      <p:sp>
        <p:nvSpPr>
          <p:cNvPr id="7" name="TextBox 6">
            <a:extLst>
              <a:ext uri="{FF2B5EF4-FFF2-40B4-BE49-F238E27FC236}">
                <a16:creationId xmlns:a16="http://schemas.microsoft.com/office/drawing/2014/main" id="{DAE526C5-86DA-87EE-2771-137D48FC3521}"/>
              </a:ext>
            </a:extLst>
          </p:cNvPr>
          <p:cNvSpPr txBox="1"/>
          <p:nvPr/>
        </p:nvSpPr>
        <p:spPr>
          <a:xfrm>
            <a:off x="3829317" y="2079162"/>
            <a:ext cx="314326" cy="230832"/>
          </a:xfrm>
          <a:prstGeom prst="rect">
            <a:avLst/>
          </a:prstGeom>
          <a:noFill/>
        </p:spPr>
        <p:txBody>
          <a:bodyPr wrap="square" rtlCol="0">
            <a:spAutoFit/>
          </a:bodyPr>
          <a:lstStyle/>
          <a:p>
            <a:r>
              <a:rPr lang="en-GB" sz="900" dirty="0">
                <a:solidFill>
                  <a:srgbClr val="00B0F0"/>
                </a:solidFill>
              </a:rPr>
              <a:t>62</a:t>
            </a:r>
            <a:endParaRPr lang="en-IN" sz="900" dirty="0">
              <a:solidFill>
                <a:srgbClr val="00B0F0"/>
              </a:solidFill>
            </a:endParaRPr>
          </a:p>
        </p:txBody>
      </p:sp>
      <p:sp>
        <p:nvSpPr>
          <p:cNvPr id="8" name="TextBox 7">
            <a:extLst>
              <a:ext uri="{FF2B5EF4-FFF2-40B4-BE49-F238E27FC236}">
                <a16:creationId xmlns:a16="http://schemas.microsoft.com/office/drawing/2014/main" id="{54E7E63C-681D-09F1-049E-555B84F0B811}"/>
              </a:ext>
            </a:extLst>
          </p:cNvPr>
          <p:cNvSpPr txBox="1"/>
          <p:nvPr/>
        </p:nvSpPr>
        <p:spPr>
          <a:xfrm>
            <a:off x="5016183" y="1323666"/>
            <a:ext cx="314326" cy="230832"/>
          </a:xfrm>
          <a:prstGeom prst="rect">
            <a:avLst/>
          </a:prstGeom>
          <a:noFill/>
        </p:spPr>
        <p:txBody>
          <a:bodyPr wrap="square" rtlCol="0">
            <a:spAutoFit/>
          </a:bodyPr>
          <a:lstStyle/>
          <a:p>
            <a:r>
              <a:rPr lang="en-GB" sz="900" dirty="0">
                <a:solidFill>
                  <a:srgbClr val="00B0F0"/>
                </a:solidFill>
              </a:rPr>
              <a:t>96</a:t>
            </a:r>
            <a:endParaRPr lang="en-IN" sz="900" dirty="0">
              <a:solidFill>
                <a:srgbClr val="00B0F0"/>
              </a:solidFill>
            </a:endParaRPr>
          </a:p>
        </p:txBody>
      </p:sp>
      <p:sp>
        <p:nvSpPr>
          <p:cNvPr id="9" name="TextBox 8">
            <a:extLst>
              <a:ext uri="{FF2B5EF4-FFF2-40B4-BE49-F238E27FC236}">
                <a16:creationId xmlns:a16="http://schemas.microsoft.com/office/drawing/2014/main" id="{4DA788D9-B9BD-4E06-DD1C-C82561C9CA25}"/>
              </a:ext>
            </a:extLst>
          </p:cNvPr>
          <p:cNvSpPr txBox="1"/>
          <p:nvPr/>
        </p:nvSpPr>
        <p:spPr>
          <a:xfrm>
            <a:off x="3025134" y="1398596"/>
            <a:ext cx="314326" cy="230832"/>
          </a:xfrm>
          <a:prstGeom prst="rect">
            <a:avLst/>
          </a:prstGeom>
          <a:noFill/>
        </p:spPr>
        <p:txBody>
          <a:bodyPr wrap="square" rtlCol="0">
            <a:spAutoFit/>
          </a:bodyPr>
          <a:lstStyle/>
          <a:p>
            <a:r>
              <a:rPr lang="en-GB" sz="900" dirty="0">
                <a:solidFill>
                  <a:srgbClr val="C00000"/>
                </a:solidFill>
              </a:rPr>
              <a:t>93</a:t>
            </a:r>
            <a:endParaRPr lang="en-IN" sz="900" dirty="0">
              <a:solidFill>
                <a:srgbClr val="C00000"/>
              </a:solidFill>
            </a:endParaRPr>
          </a:p>
        </p:txBody>
      </p:sp>
      <p:sp>
        <p:nvSpPr>
          <p:cNvPr id="10" name="TextBox 9">
            <a:extLst>
              <a:ext uri="{FF2B5EF4-FFF2-40B4-BE49-F238E27FC236}">
                <a16:creationId xmlns:a16="http://schemas.microsoft.com/office/drawing/2014/main" id="{5AE14FD5-BE30-CA07-0713-2AF0628AAB2D}"/>
              </a:ext>
            </a:extLst>
          </p:cNvPr>
          <p:cNvSpPr txBox="1"/>
          <p:nvPr/>
        </p:nvSpPr>
        <p:spPr>
          <a:xfrm>
            <a:off x="4210684" y="1548166"/>
            <a:ext cx="314326" cy="230832"/>
          </a:xfrm>
          <a:prstGeom prst="rect">
            <a:avLst/>
          </a:prstGeom>
          <a:noFill/>
        </p:spPr>
        <p:txBody>
          <a:bodyPr wrap="square" rtlCol="0">
            <a:spAutoFit/>
          </a:bodyPr>
          <a:lstStyle/>
          <a:p>
            <a:r>
              <a:rPr lang="en-GB" sz="900" dirty="0">
                <a:solidFill>
                  <a:srgbClr val="C00000"/>
                </a:solidFill>
              </a:rPr>
              <a:t>86</a:t>
            </a:r>
            <a:endParaRPr lang="en-IN" sz="900" dirty="0">
              <a:solidFill>
                <a:srgbClr val="C00000"/>
              </a:solidFill>
            </a:endParaRPr>
          </a:p>
        </p:txBody>
      </p:sp>
      <p:sp>
        <p:nvSpPr>
          <p:cNvPr id="11" name="TextBox 10">
            <a:extLst>
              <a:ext uri="{FF2B5EF4-FFF2-40B4-BE49-F238E27FC236}">
                <a16:creationId xmlns:a16="http://schemas.microsoft.com/office/drawing/2014/main" id="{CC968D46-4048-AD41-E25D-FCEB159F4770}"/>
              </a:ext>
            </a:extLst>
          </p:cNvPr>
          <p:cNvSpPr txBox="1"/>
          <p:nvPr/>
        </p:nvSpPr>
        <p:spPr>
          <a:xfrm>
            <a:off x="5367376" y="1270480"/>
            <a:ext cx="314326" cy="230832"/>
          </a:xfrm>
          <a:prstGeom prst="rect">
            <a:avLst/>
          </a:prstGeom>
          <a:noFill/>
        </p:spPr>
        <p:txBody>
          <a:bodyPr wrap="square" rtlCol="0">
            <a:spAutoFit/>
          </a:bodyPr>
          <a:lstStyle/>
          <a:p>
            <a:r>
              <a:rPr lang="en-GB" sz="900" dirty="0">
                <a:solidFill>
                  <a:srgbClr val="C00000"/>
                </a:solidFill>
              </a:rPr>
              <a:t>98</a:t>
            </a:r>
            <a:endParaRPr lang="en-IN" sz="900" dirty="0">
              <a:solidFill>
                <a:srgbClr val="C00000"/>
              </a:solidFill>
            </a:endParaRPr>
          </a:p>
        </p:txBody>
      </p:sp>
      <p:sp>
        <p:nvSpPr>
          <p:cNvPr id="2" name="TextBox 1">
            <a:extLst>
              <a:ext uri="{FF2B5EF4-FFF2-40B4-BE49-F238E27FC236}">
                <a16:creationId xmlns:a16="http://schemas.microsoft.com/office/drawing/2014/main" id="{1F66D274-5442-85EB-722B-9B5BD8E55678}"/>
              </a:ext>
            </a:extLst>
          </p:cNvPr>
          <p:cNvSpPr txBox="1"/>
          <p:nvPr/>
        </p:nvSpPr>
        <p:spPr>
          <a:xfrm>
            <a:off x="1524000" y="2170466"/>
            <a:ext cx="354419" cy="873760"/>
          </a:xfrm>
          <a:prstGeom prst="rect">
            <a:avLst/>
          </a:prstGeom>
          <a:solidFill>
            <a:schemeClr val="bg1"/>
          </a:solidFill>
        </p:spPr>
        <p:txBody>
          <a:bodyPr wrap="square" rtlCol="0">
            <a:spAutoFit/>
          </a:bodyPr>
          <a:lstStyle/>
          <a:p>
            <a:endParaRPr lang="en-US"/>
          </a:p>
        </p:txBody>
      </p:sp>
    </p:spTree>
    <p:extLst>
      <p:ext uri="{BB962C8B-B14F-4D97-AF65-F5344CB8AC3E}">
        <p14:creationId xmlns:p14="http://schemas.microsoft.com/office/powerpoint/2010/main" val="4767658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pic>
        <p:nvPicPr>
          <p:cNvPr id="3" name="Picture 2">
            <a:extLst>
              <a:ext uri="{FF2B5EF4-FFF2-40B4-BE49-F238E27FC236}">
                <a16:creationId xmlns:a16="http://schemas.microsoft.com/office/drawing/2014/main" id="{4F58F468-6202-EA5A-530F-8792936FA204}"/>
              </a:ext>
            </a:extLst>
          </p:cNvPr>
          <p:cNvPicPr>
            <a:picLocks noChangeAspect="1"/>
          </p:cNvPicPr>
          <p:nvPr/>
        </p:nvPicPr>
        <p:blipFill>
          <a:blip r:embed="rId3"/>
          <a:stretch>
            <a:fillRect/>
          </a:stretch>
        </p:blipFill>
        <p:spPr>
          <a:xfrm>
            <a:off x="1308100" y="714375"/>
            <a:ext cx="5715000" cy="3714750"/>
          </a:xfrm>
          <a:prstGeom prst="rect">
            <a:avLst/>
          </a:prstGeom>
          <a:ln>
            <a:solidFill>
              <a:schemeClr val="tx1"/>
            </a:solidFill>
          </a:ln>
        </p:spPr>
      </p:pic>
      <p:sp>
        <p:nvSpPr>
          <p:cNvPr id="6" name="TextBox 5">
            <a:extLst>
              <a:ext uri="{FF2B5EF4-FFF2-40B4-BE49-F238E27FC236}">
                <a16:creationId xmlns:a16="http://schemas.microsoft.com/office/drawing/2014/main" id="{9B8ADBCD-4EFE-7C32-9C69-D9C59B6C039D}"/>
              </a:ext>
            </a:extLst>
          </p:cNvPr>
          <p:cNvSpPr txBox="1"/>
          <p:nvPr/>
        </p:nvSpPr>
        <p:spPr>
          <a:xfrm>
            <a:off x="2671800" y="1458132"/>
            <a:ext cx="314326" cy="230832"/>
          </a:xfrm>
          <a:prstGeom prst="rect">
            <a:avLst/>
          </a:prstGeom>
          <a:noFill/>
        </p:spPr>
        <p:txBody>
          <a:bodyPr wrap="square" rtlCol="0">
            <a:spAutoFit/>
          </a:bodyPr>
          <a:lstStyle/>
          <a:p>
            <a:r>
              <a:rPr lang="en-GB" sz="900" dirty="0">
                <a:solidFill>
                  <a:srgbClr val="00B0F0"/>
                </a:solidFill>
              </a:rPr>
              <a:t>90</a:t>
            </a:r>
            <a:endParaRPr lang="en-IN" sz="900" dirty="0">
              <a:solidFill>
                <a:srgbClr val="00B0F0"/>
              </a:solidFill>
            </a:endParaRPr>
          </a:p>
        </p:txBody>
      </p:sp>
      <p:sp>
        <p:nvSpPr>
          <p:cNvPr id="7" name="TextBox 6">
            <a:extLst>
              <a:ext uri="{FF2B5EF4-FFF2-40B4-BE49-F238E27FC236}">
                <a16:creationId xmlns:a16="http://schemas.microsoft.com/office/drawing/2014/main" id="{DAE526C5-86DA-87EE-2771-137D48FC3521}"/>
              </a:ext>
            </a:extLst>
          </p:cNvPr>
          <p:cNvSpPr txBox="1"/>
          <p:nvPr/>
        </p:nvSpPr>
        <p:spPr>
          <a:xfrm>
            <a:off x="3829317" y="2002962"/>
            <a:ext cx="314326" cy="230832"/>
          </a:xfrm>
          <a:prstGeom prst="rect">
            <a:avLst/>
          </a:prstGeom>
          <a:noFill/>
        </p:spPr>
        <p:txBody>
          <a:bodyPr wrap="square" rtlCol="0">
            <a:spAutoFit/>
          </a:bodyPr>
          <a:lstStyle/>
          <a:p>
            <a:r>
              <a:rPr lang="en-GB" sz="900" dirty="0">
                <a:solidFill>
                  <a:srgbClr val="00B0F0"/>
                </a:solidFill>
              </a:rPr>
              <a:t>66</a:t>
            </a:r>
            <a:endParaRPr lang="en-IN" sz="900" dirty="0">
              <a:solidFill>
                <a:srgbClr val="00B0F0"/>
              </a:solidFill>
            </a:endParaRPr>
          </a:p>
        </p:txBody>
      </p:sp>
      <p:sp>
        <p:nvSpPr>
          <p:cNvPr id="8" name="TextBox 7">
            <a:extLst>
              <a:ext uri="{FF2B5EF4-FFF2-40B4-BE49-F238E27FC236}">
                <a16:creationId xmlns:a16="http://schemas.microsoft.com/office/drawing/2014/main" id="{54E7E63C-681D-09F1-049E-555B84F0B811}"/>
              </a:ext>
            </a:extLst>
          </p:cNvPr>
          <p:cNvSpPr txBox="1"/>
          <p:nvPr/>
        </p:nvSpPr>
        <p:spPr>
          <a:xfrm>
            <a:off x="5016183" y="1323666"/>
            <a:ext cx="314326" cy="230832"/>
          </a:xfrm>
          <a:prstGeom prst="rect">
            <a:avLst/>
          </a:prstGeom>
          <a:noFill/>
        </p:spPr>
        <p:txBody>
          <a:bodyPr wrap="square" rtlCol="0">
            <a:spAutoFit/>
          </a:bodyPr>
          <a:lstStyle/>
          <a:p>
            <a:r>
              <a:rPr lang="en-GB" sz="900" dirty="0">
                <a:solidFill>
                  <a:srgbClr val="00B0F0"/>
                </a:solidFill>
              </a:rPr>
              <a:t>96</a:t>
            </a:r>
            <a:endParaRPr lang="en-IN" sz="900" dirty="0">
              <a:solidFill>
                <a:srgbClr val="00B0F0"/>
              </a:solidFill>
            </a:endParaRPr>
          </a:p>
        </p:txBody>
      </p:sp>
      <p:sp>
        <p:nvSpPr>
          <p:cNvPr id="9" name="TextBox 8">
            <a:extLst>
              <a:ext uri="{FF2B5EF4-FFF2-40B4-BE49-F238E27FC236}">
                <a16:creationId xmlns:a16="http://schemas.microsoft.com/office/drawing/2014/main" id="{4DA788D9-B9BD-4E06-DD1C-C82561C9CA25}"/>
              </a:ext>
            </a:extLst>
          </p:cNvPr>
          <p:cNvSpPr txBox="1"/>
          <p:nvPr/>
        </p:nvSpPr>
        <p:spPr>
          <a:xfrm>
            <a:off x="3025134" y="1398596"/>
            <a:ext cx="314326" cy="230832"/>
          </a:xfrm>
          <a:prstGeom prst="rect">
            <a:avLst/>
          </a:prstGeom>
          <a:noFill/>
        </p:spPr>
        <p:txBody>
          <a:bodyPr wrap="square" rtlCol="0">
            <a:spAutoFit/>
          </a:bodyPr>
          <a:lstStyle/>
          <a:p>
            <a:r>
              <a:rPr lang="en-GB" sz="900" dirty="0">
                <a:solidFill>
                  <a:srgbClr val="C00000"/>
                </a:solidFill>
              </a:rPr>
              <a:t>93</a:t>
            </a:r>
            <a:endParaRPr lang="en-IN" sz="900" dirty="0">
              <a:solidFill>
                <a:srgbClr val="C00000"/>
              </a:solidFill>
            </a:endParaRPr>
          </a:p>
        </p:txBody>
      </p:sp>
      <p:sp>
        <p:nvSpPr>
          <p:cNvPr id="10" name="TextBox 9">
            <a:extLst>
              <a:ext uri="{FF2B5EF4-FFF2-40B4-BE49-F238E27FC236}">
                <a16:creationId xmlns:a16="http://schemas.microsoft.com/office/drawing/2014/main" id="{5AE14FD5-BE30-CA07-0713-2AF0628AAB2D}"/>
              </a:ext>
            </a:extLst>
          </p:cNvPr>
          <p:cNvSpPr txBox="1"/>
          <p:nvPr/>
        </p:nvSpPr>
        <p:spPr>
          <a:xfrm>
            <a:off x="4210684" y="1548166"/>
            <a:ext cx="314326" cy="230832"/>
          </a:xfrm>
          <a:prstGeom prst="rect">
            <a:avLst/>
          </a:prstGeom>
          <a:noFill/>
        </p:spPr>
        <p:txBody>
          <a:bodyPr wrap="square" rtlCol="0">
            <a:spAutoFit/>
          </a:bodyPr>
          <a:lstStyle/>
          <a:p>
            <a:r>
              <a:rPr lang="en-GB" sz="900" dirty="0">
                <a:solidFill>
                  <a:srgbClr val="C00000"/>
                </a:solidFill>
              </a:rPr>
              <a:t>86</a:t>
            </a:r>
            <a:endParaRPr lang="en-IN" sz="900" dirty="0">
              <a:solidFill>
                <a:srgbClr val="C00000"/>
              </a:solidFill>
            </a:endParaRPr>
          </a:p>
        </p:txBody>
      </p:sp>
      <p:sp>
        <p:nvSpPr>
          <p:cNvPr id="11" name="TextBox 10">
            <a:extLst>
              <a:ext uri="{FF2B5EF4-FFF2-40B4-BE49-F238E27FC236}">
                <a16:creationId xmlns:a16="http://schemas.microsoft.com/office/drawing/2014/main" id="{CC968D46-4048-AD41-E25D-FCEB159F4770}"/>
              </a:ext>
            </a:extLst>
          </p:cNvPr>
          <p:cNvSpPr txBox="1"/>
          <p:nvPr/>
        </p:nvSpPr>
        <p:spPr>
          <a:xfrm>
            <a:off x="5367376" y="1270480"/>
            <a:ext cx="314326" cy="230832"/>
          </a:xfrm>
          <a:prstGeom prst="rect">
            <a:avLst/>
          </a:prstGeom>
          <a:noFill/>
        </p:spPr>
        <p:txBody>
          <a:bodyPr wrap="square" rtlCol="0">
            <a:spAutoFit/>
          </a:bodyPr>
          <a:lstStyle/>
          <a:p>
            <a:r>
              <a:rPr lang="en-GB" sz="900" dirty="0">
                <a:solidFill>
                  <a:srgbClr val="C00000"/>
                </a:solidFill>
              </a:rPr>
              <a:t>98</a:t>
            </a:r>
            <a:endParaRPr lang="en-IN" sz="900" dirty="0">
              <a:solidFill>
                <a:srgbClr val="C00000"/>
              </a:solidFill>
            </a:endParaRPr>
          </a:p>
        </p:txBody>
      </p:sp>
      <p:sp>
        <p:nvSpPr>
          <p:cNvPr id="2" name="TextBox 1">
            <a:extLst>
              <a:ext uri="{FF2B5EF4-FFF2-40B4-BE49-F238E27FC236}">
                <a16:creationId xmlns:a16="http://schemas.microsoft.com/office/drawing/2014/main" id="{D977F294-2F80-C643-240A-E79B4814212E}"/>
              </a:ext>
            </a:extLst>
          </p:cNvPr>
          <p:cNvSpPr txBox="1"/>
          <p:nvPr/>
        </p:nvSpPr>
        <p:spPr>
          <a:xfrm>
            <a:off x="1524000" y="2170466"/>
            <a:ext cx="354419" cy="873760"/>
          </a:xfrm>
          <a:prstGeom prst="rect">
            <a:avLst/>
          </a:prstGeom>
          <a:solidFill>
            <a:schemeClr val="bg1"/>
          </a:solidFill>
        </p:spPr>
        <p:txBody>
          <a:bodyPr wrap="square" rtlCol="0">
            <a:spAutoFit/>
          </a:bodyPr>
          <a:lstStyle/>
          <a:p>
            <a:endParaRPr lang="en-US"/>
          </a:p>
        </p:txBody>
      </p:sp>
    </p:spTree>
    <p:extLst>
      <p:ext uri="{BB962C8B-B14F-4D97-AF65-F5344CB8AC3E}">
        <p14:creationId xmlns:p14="http://schemas.microsoft.com/office/powerpoint/2010/main" val="483752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pic>
        <p:nvPicPr>
          <p:cNvPr id="4" name="Picture 3">
            <a:extLst>
              <a:ext uri="{FF2B5EF4-FFF2-40B4-BE49-F238E27FC236}">
                <a16:creationId xmlns:a16="http://schemas.microsoft.com/office/drawing/2014/main" id="{59F9D13B-53DB-95CF-F09D-6E5156872A67}"/>
              </a:ext>
            </a:extLst>
          </p:cNvPr>
          <p:cNvPicPr>
            <a:picLocks noChangeAspect="1"/>
          </p:cNvPicPr>
          <p:nvPr/>
        </p:nvPicPr>
        <p:blipFill>
          <a:blip r:embed="rId3"/>
          <a:stretch>
            <a:fillRect/>
          </a:stretch>
        </p:blipFill>
        <p:spPr>
          <a:xfrm>
            <a:off x="1334134" y="714375"/>
            <a:ext cx="5715000" cy="3714750"/>
          </a:xfrm>
          <a:prstGeom prst="rect">
            <a:avLst/>
          </a:prstGeom>
          <a:ln>
            <a:solidFill>
              <a:schemeClr val="tx1"/>
            </a:solidFill>
          </a:ln>
        </p:spPr>
      </p:pic>
      <p:sp>
        <p:nvSpPr>
          <p:cNvPr id="6" name="TextBox 5">
            <a:extLst>
              <a:ext uri="{FF2B5EF4-FFF2-40B4-BE49-F238E27FC236}">
                <a16:creationId xmlns:a16="http://schemas.microsoft.com/office/drawing/2014/main" id="{9B8ADBCD-4EFE-7C32-9C69-D9C59B6C039D}"/>
              </a:ext>
            </a:extLst>
          </p:cNvPr>
          <p:cNvSpPr txBox="1"/>
          <p:nvPr/>
        </p:nvSpPr>
        <p:spPr>
          <a:xfrm>
            <a:off x="2673350" y="2813394"/>
            <a:ext cx="420726" cy="230832"/>
          </a:xfrm>
          <a:prstGeom prst="rect">
            <a:avLst/>
          </a:prstGeom>
          <a:noFill/>
        </p:spPr>
        <p:txBody>
          <a:bodyPr wrap="square" rtlCol="0">
            <a:spAutoFit/>
          </a:bodyPr>
          <a:lstStyle/>
          <a:p>
            <a:r>
              <a:rPr lang="en-GB" sz="900" dirty="0">
                <a:solidFill>
                  <a:srgbClr val="00B0F0"/>
                </a:solidFill>
              </a:rPr>
              <a:t>312</a:t>
            </a:r>
            <a:endParaRPr lang="en-IN" sz="900" dirty="0">
              <a:solidFill>
                <a:srgbClr val="00B0F0"/>
              </a:solidFill>
            </a:endParaRPr>
          </a:p>
        </p:txBody>
      </p:sp>
      <p:sp>
        <p:nvSpPr>
          <p:cNvPr id="7" name="TextBox 6">
            <a:extLst>
              <a:ext uri="{FF2B5EF4-FFF2-40B4-BE49-F238E27FC236}">
                <a16:creationId xmlns:a16="http://schemas.microsoft.com/office/drawing/2014/main" id="{DAE526C5-86DA-87EE-2771-137D48FC3521}"/>
              </a:ext>
            </a:extLst>
          </p:cNvPr>
          <p:cNvSpPr txBox="1"/>
          <p:nvPr/>
        </p:nvSpPr>
        <p:spPr>
          <a:xfrm>
            <a:off x="3829317" y="3399962"/>
            <a:ext cx="314326" cy="230832"/>
          </a:xfrm>
          <a:prstGeom prst="rect">
            <a:avLst/>
          </a:prstGeom>
          <a:noFill/>
        </p:spPr>
        <p:txBody>
          <a:bodyPr wrap="square" rtlCol="0">
            <a:spAutoFit/>
          </a:bodyPr>
          <a:lstStyle/>
          <a:p>
            <a:r>
              <a:rPr lang="en-GB" sz="900" dirty="0">
                <a:solidFill>
                  <a:srgbClr val="00B0F0"/>
                </a:solidFill>
              </a:rPr>
              <a:t>47</a:t>
            </a:r>
            <a:endParaRPr lang="en-IN" sz="900" dirty="0">
              <a:solidFill>
                <a:srgbClr val="00B0F0"/>
              </a:solidFill>
            </a:endParaRPr>
          </a:p>
        </p:txBody>
      </p:sp>
      <p:sp>
        <p:nvSpPr>
          <p:cNvPr id="8" name="TextBox 7">
            <a:extLst>
              <a:ext uri="{FF2B5EF4-FFF2-40B4-BE49-F238E27FC236}">
                <a16:creationId xmlns:a16="http://schemas.microsoft.com/office/drawing/2014/main" id="{54E7E63C-681D-09F1-049E-555B84F0B811}"/>
              </a:ext>
            </a:extLst>
          </p:cNvPr>
          <p:cNvSpPr txBox="1"/>
          <p:nvPr/>
        </p:nvSpPr>
        <p:spPr>
          <a:xfrm>
            <a:off x="4978400" y="3271846"/>
            <a:ext cx="452476" cy="230832"/>
          </a:xfrm>
          <a:prstGeom prst="rect">
            <a:avLst/>
          </a:prstGeom>
          <a:noFill/>
        </p:spPr>
        <p:txBody>
          <a:bodyPr wrap="square" rtlCol="0">
            <a:spAutoFit/>
          </a:bodyPr>
          <a:lstStyle/>
          <a:p>
            <a:r>
              <a:rPr lang="en-GB" sz="900" dirty="0">
                <a:solidFill>
                  <a:srgbClr val="00B0F0"/>
                </a:solidFill>
              </a:rPr>
              <a:t>107</a:t>
            </a:r>
            <a:endParaRPr lang="en-IN" sz="900" dirty="0">
              <a:solidFill>
                <a:srgbClr val="00B0F0"/>
              </a:solidFill>
            </a:endParaRPr>
          </a:p>
        </p:txBody>
      </p:sp>
      <p:sp>
        <p:nvSpPr>
          <p:cNvPr id="9" name="TextBox 8">
            <a:extLst>
              <a:ext uri="{FF2B5EF4-FFF2-40B4-BE49-F238E27FC236}">
                <a16:creationId xmlns:a16="http://schemas.microsoft.com/office/drawing/2014/main" id="{4DA788D9-B9BD-4E06-DD1C-C82561C9CA25}"/>
              </a:ext>
            </a:extLst>
          </p:cNvPr>
          <p:cNvSpPr txBox="1"/>
          <p:nvPr/>
        </p:nvSpPr>
        <p:spPr>
          <a:xfrm>
            <a:off x="3016250" y="2928810"/>
            <a:ext cx="374010" cy="230832"/>
          </a:xfrm>
          <a:prstGeom prst="rect">
            <a:avLst/>
          </a:prstGeom>
          <a:noFill/>
        </p:spPr>
        <p:txBody>
          <a:bodyPr wrap="square" rtlCol="0">
            <a:spAutoFit/>
          </a:bodyPr>
          <a:lstStyle/>
          <a:p>
            <a:r>
              <a:rPr lang="en-GB" sz="900" dirty="0">
                <a:solidFill>
                  <a:srgbClr val="C00000"/>
                </a:solidFill>
              </a:rPr>
              <a:t>260</a:t>
            </a:r>
            <a:endParaRPr lang="en-IN" sz="900" dirty="0">
              <a:solidFill>
                <a:srgbClr val="C00000"/>
              </a:solidFill>
            </a:endParaRPr>
          </a:p>
        </p:txBody>
      </p:sp>
      <p:sp>
        <p:nvSpPr>
          <p:cNvPr id="10" name="TextBox 9">
            <a:extLst>
              <a:ext uri="{FF2B5EF4-FFF2-40B4-BE49-F238E27FC236}">
                <a16:creationId xmlns:a16="http://schemas.microsoft.com/office/drawing/2014/main" id="{5AE14FD5-BE30-CA07-0713-2AF0628AAB2D}"/>
              </a:ext>
            </a:extLst>
          </p:cNvPr>
          <p:cNvSpPr txBox="1"/>
          <p:nvPr/>
        </p:nvSpPr>
        <p:spPr>
          <a:xfrm>
            <a:off x="4191634" y="2170466"/>
            <a:ext cx="488316" cy="230832"/>
          </a:xfrm>
          <a:prstGeom prst="rect">
            <a:avLst/>
          </a:prstGeom>
          <a:noFill/>
        </p:spPr>
        <p:txBody>
          <a:bodyPr wrap="square" rtlCol="0">
            <a:spAutoFit/>
          </a:bodyPr>
          <a:lstStyle/>
          <a:p>
            <a:r>
              <a:rPr lang="en-GB" sz="900" dirty="0">
                <a:solidFill>
                  <a:srgbClr val="C00000"/>
                </a:solidFill>
              </a:rPr>
              <a:t>577</a:t>
            </a:r>
            <a:endParaRPr lang="en-IN" sz="900" dirty="0">
              <a:solidFill>
                <a:srgbClr val="C00000"/>
              </a:solidFill>
            </a:endParaRPr>
          </a:p>
        </p:txBody>
      </p:sp>
      <p:sp>
        <p:nvSpPr>
          <p:cNvPr id="11" name="TextBox 10">
            <a:extLst>
              <a:ext uri="{FF2B5EF4-FFF2-40B4-BE49-F238E27FC236}">
                <a16:creationId xmlns:a16="http://schemas.microsoft.com/office/drawing/2014/main" id="{CC968D46-4048-AD41-E25D-FCEB159F4770}"/>
              </a:ext>
            </a:extLst>
          </p:cNvPr>
          <p:cNvSpPr txBox="1"/>
          <p:nvPr/>
        </p:nvSpPr>
        <p:spPr>
          <a:xfrm>
            <a:off x="5386426" y="3399962"/>
            <a:ext cx="314326" cy="230832"/>
          </a:xfrm>
          <a:prstGeom prst="rect">
            <a:avLst/>
          </a:prstGeom>
          <a:noFill/>
        </p:spPr>
        <p:txBody>
          <a:bodyPr wrap="square" rtlCol="0">
            <a:spAutoFit/>
          </a:bodyPr>
          <a:lstStyle/>
          <a:p>
            <a:r>
              <a:rPr lang="en-GB" sz="900" dirty="0">
                <a:solidFill>
                  <a:srgbClr val="C00000"/>
                </a:solidFill>
              </a:rPr>
              <a:t>43</a:t>
            </a:r>
            <a:endParaRPr lang="en-IN" sz="900" dirty="0">
              <a:solidFill>
                <a:srgbClr val="C00000"/>
              </a:solidFill>
            </a:endParaRPr>
          </a:p>
        </p:txBody>
      </p:sp>
      <p:sp>
        <p:nvSpPr>
          <p:cNvPr id="2" name="TextBox 1">
            <a:extLst>
              <a:ext uri="{FF2B5EF4-FFF2-40B4-BE49-F238E27FC236}">
                <a16:creationId xmlns:a16="http://schemas.microsoft.com/office/drawing/2014/main" id="{DE48DCFC-0103-7FBD-03AF-ED33921C5AA6}"/>
              </a:ext>
            </a:extLst>
          </p:cNvPr>
          <p:cNvSpPr txBox="1"/>
          <p:nvPr/>
        </p:nvSpPr>
        <p:spPr>
          <a:xfrm>
            <a:off x="1524000" y="2170466"/>
            <a:ext cx="354419" cy="873760"/>
          </a:xfrm>
          <a:prstGeom prst="rect">
            <a:avLst/>
          </a:prstGeom>
          <a:solidFill>
            <a:schemeClr val="bg1"/>
          </a:solidFill>
        </p:spPr>
        <p:txBody>
          <a:bodyPr wrap="square" rtlCol="0">
            <a:spAutoFit/>
          </a:bodyPr>
          <a:lstStyle/>
          <a:p>
            <a:endParaRPr lang="en-US"/>
          </a:p>
        </p:txBody>
      </p:sp>
    </p:spTree>
    <p:extLst>
      <p:ext uri="{BB962C8B-B14F-4D97-AF65-F5344CB8AC3E}">
        <p14:creationId xmlns:p14="http://schemas.microsoft.com/office/powerpoint/2010/main" val="12519665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43"/>
          <p:cNvSpPr txBox="1">
            <a:spLocks noGrp="1"/>
          </p:cNvSpPr>
          <p:nvPr>
            <p:ph type="title"/>
          </p:nvPr>
        </p:nvSpPr>
        <p:spPr>
          <a:xfrm>
            <a:off x="898042" y="617601"/>
            <a:ext cx="1851660" cy="482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rgbClr val="5FCAEE"/>
              </a:buClr>
              <a:buSzPts val="3000"/>
              <a:buFont typeface="Trebuchet MS"/>
              <a:buNone/>
            </a:pPr>
            <a:r>
              <a:rPr lang="en-US" sz="3000" i="0" u="sng">
                <a:solidFill>
                  <a:srgbClr val="5FCAEE"/>
                </a:solidFill>
                <a:latin typeface="Trebuchet MS"/>
                <a:ea typeface="Trebuchet MS"/>
                <a:cs typeface="Trebuchet MS"/>
                <a:sym typeface="Trebuchet MS"/>
              </a:rPr>
              <a:t>Conclusion</a:t>
            </a:r>
            <a:endParaRPr sz="3000">
              <a:latin typeface="Trebuchet MS"/>
              <a:ea typeface="Trebuchet MS"/>
              <a:cs typeface="Trebuchet MS"/>
              <a:sym typeface="Trebuchet MS"/>
            </a:endParaRPr>
          </a:p>
        </p:txBody>
      </p:sp>
      <p:sp>
        <p:nvSpPr>
          <p:cNvPr id="491" name="Google Shape;491;p43"/>
          <p:cNvSpPr txBox="1"/>
          <p:nvPr/>
        </p:nvSpPr>
        <p:spPr>
          <a:xfrm>
            <a:off x="898042" y="1348536"/>
            <a:ext cx="7137400" cy="2397760"/>
          </a:xfrm>
          <a:prstGeom prst="rect">
            <a:avLst/>
          </a:prstGeom>
          <a:noFill/>
          <a:ln>
            <a:noFill/>
          </a:ln>
        </p:spPr>
        <p:txBody>
          <a:bodyPr spcFirstLastPara="1" wrap="square" lIns="0" tIns="12050" rIns="0" bIns="0" anchor="t" anchorCtr="0">
            <a:spAutoFit/>
          </a:bodyPr>
          <a:lstStyle/>
          <a:p>
            <a:pPr marL="12700" marR="5080" lvl="0" indent="0" algn="l" rtl="0">
              <a:lnSpc>
                <a:spcPct val="106100"/>
              </a:lnSpc>
              <a:spcBef>
                <a:spcPts val="0"/>
              </a:spcBef>
              <a:spcAft>
                <a:spcPts val="0"/>
              </a:spcAft>
              <a:buNone/>
            </a:pPr>
            <a:r>
              <a:rPr lang="en-US" sz="2450">
                <a:solidFill>
                  <a:schemeClr val="dk1"/>
                </a:solidFill>
                <a:latin typeface="Trebuchet MS"/>
                <a:ea typeface="Trebuchet MS"/>
                <a:cs typeface="Trebuchet MS"/>
                <a:sym typeface="Trebuchet MS"/>
              </a:rPr>
              <a:t>A Fake News Classifier should essentially ensure at  least the following measure:</a:t>
            </a:r>
            <a:endParaRPr sz="2450">
              <a:solidFill>
                <a:schemeClr val="dk1"/>
              </a:solidFill>
              <a:latin typeface="Trebuchet MS"/>
              <a:ea typeface="Trebuchet MS"/>
              <a:cs typeface="Trebuchet MS"/>
              <a:sym typeface="Trebuchet MS"/>
            </a:endParaRPr>
          </a:p>
          <a:p>
            <a:pPr marL="0" marR="0" lvl="0" indent="0" algn="l" rtl="0">
              <a:lnSpc>
                <a:spcPct val="100000"/>
              </a:lnSpc>
              <a:spcBef>
                <a:spcPts val="35"/>
              </a:spcBef>
              <a:spcAft>
                <a:spcPts val="0"/>
              </a:spcAft>
              <a:buNone/>
            </a:pPr>
            <a:endParaRPr sz="2750">
              <a:solidFill>
                <a:schemeClr val="dk1"/>
              </a:solidFill>
              <a:latin typeface="Trebuchet MS"/>
              <a:ea typeface="Trebuchet MS"/>
              <a:cs typeface="Trebuchet MS"/>
              <a:sym typeface="Trebuchet MS"/>
            </a:endParaRPr>
          </a:p>
          <a:p>
            <a:pPr marL="469265" marR="0" lvl="0" indent="-386080" algn="l" rtl="0">
              <a:lnSpc>
                <a:spcPct val="100000"/>
              </a:lnSpc>
              <a:spcBef>
                <a:spcPts val="0"/>
              </a:spcBef>
              <a:spcAft>
                <a:spcPts val="0"/>
              </a:spcAft>
              <a:buClr>
                <a:schemeClr val="dk1"/>
              </a:buClr>
              <a:buSzPts val="2500"/>
              <a:buFont typeface="Trebuchet MS"/>
              <a:buAutoNum type="arabicParenR"/>
            </a:pPr>
            <a:r>
              <a:rPr lang="en-US" sz="2450">
                <a:solidFill>
                  <a:schemeClr val="dk1"/>
                </a:solidFill>
                <a:latin typeface="Trebuchet MS"/>
                <a:ea typeface="Trebuchet MS"/>
                <a:cs typeface="Trebuchet MS"/>
                <a:sym typeface="Trebuchet MS"/>
              </a:rPr>
              <a:t>High accuracy</a:t>
            </a:r>
            <a:endParaRPr sz="2450">
              <a:solidFill>
                <a:schemeClr val="dk1"/>
              </a:solidFill>
              <a:latin typeface="Trebuchet MS"/>
              <a:ea typeface="Trebuchet MS"/>
              <a:cs typeface="Trebuchet MS"/>
              <a:sym typeface="Trebuchet MS"/>
            </a:endParaRPr>
          </a:p>
          <a:p>
            <a:pPr marL="469265" marR="1106805" lvl="0" indent="-386080" algn="l" rtl="0">
              <a:lnSpc>
                <a:spcPct val="126938"/>
              </a:lnSpc>
              <a:spcBef>
                <a:spcPts val="95"/>
              </a:spcBef>
              <a:spcAft>
                <a:spcPts val="0"/>
              </a:spcAft>
              <a:buClr>
                <a:schemeClr val="dk1"/>
              </a:buClr>
              <a:buSzPts val="2500"/>
              <a:buFont typeface="Trebuchet MS"/>
              <a:buAutoNum type="arabicParenR"/>
            </a:pPr>
            <a:r>
              <a:rPr lang="en-US" sz="2450">
                <a:solidFill>
                  <a:schemeClr val="dk1"/>
                </a:solidFill>
                <a:latin typeface="Trebuchet MS"/>
                <a:ea typeface="Trebuchet MS"/>
                <a:cs typeface="Trebuchet MS"/>
                <a:sym typeface="Trebuchet MS"/>
              </a:rPr>
              <a:t>The number of False Negatives must be  minimum.</a:t>
            </a:r>
            <a:endParaRPr sz="2450">
              <a:solidFill>
                <a:schemeClr val="dk1"/>
              </a:solidFill>
              <a:latin typeface="Trebuchet MS"/>
              <a:ea typeface="Trebuchet MS"/>
              <a:cs typeface="Trebuchet MS"/>
              <a:sym typeface="Trebuchet M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g19ac5e8d979_0_0"/>
          <p:cNvSpPr txBox="1"/>
          <p:nvPr/>
        </p:nvSpPr>
        <p:spPr>
          <a:xfrm>
            <a:off x="148650" y="989650"/>
            <a:ext cx="7159800" cy="3281278"/>
          </a:xfrm>
          <a:prstGeom prst="rect">
            <a:avLst/>
          </a:prstGeom>
          <a:noFill/>
          <a:ln>
            <a:noFill/>
          </a:ln>
        </p:spPr>
        <p:txBody>
          <a:bodyPr spcFirstLastPara="1" wrap="square" lIns="0" tIns="43175" rIns="0" bIns="0" anchor="t" anchorCtr="0">
            <a:spAutoFit/>
          </a:bodyPr>
          <a:lstStyle/>
          <a:p>
            <a:pPr marL="457200" marR="185420" lvl="0" indent="-330200" algn="l" rtl="0">
              <a:lnSpc>
                <a:spcPct val="87100"/>
              </a:lnSpc>
              <a:spcBef>
                <a:spcPts val="0"/>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3 out of 3 models showed better accuracy, recall, precision and f1-score in  the second approach. </a:t>
            </a:r>
            <a:endParaRPr sz="1600" dirty="0">
              <a:solidFill>
                <a:schemeClr val="dk1"/>
              </a:solidFill>
              <a:latin typeface="Times New Roman"/>
              <a:ea typeface="Times New Roman"/>
              <a:cs typeface="Times New Roman"/>
              <a:sym typeface="Times New Roman"/>
            </a:endParaRPr>
          </a:p>
          <a:p>
            <a:pPr marL="457200" marR="185420" lvl="0" indent="-330200" algn="l" rtl="0">
              <a:lnSpc>
                <a:spcPct val="87100"/>
              </a:lnSpc>
              <a:spcBef>
                <a:spcPts val="0"/>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2 out of 3 models showed lower number of false  negatives in the second approach. </a:t>
            </a:r>
            <a:endParaRPr sz="1600" dirty="0">
              <a:solidFill>
                <a:schemeClr val="dk1"/>
              </a:solidFill>
              <a:latin typeface="Times New Roman"/>
              <a:ea typeface="Times New Roman"/>
              <a:cs typeface="Times New Roman"/>
              <a:sym typeface="Times New Roman"/>
            </a:endParaRPr>
          </a:p>
          <a:p>
            <a:pPr marL="0" marR="185420" lvl="0" indent="0" algn="l" rtl="0">
              <a:lnSpc>
                <a:spcPct val="87100"/>
              </a:lnSpc>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0" marR="185420" lvl="0" indent="0" algn="l" rtl="0">
              <a:lnSpc>
                <a:spcPct val="87100"/>
              </a:lnSpc>
              <a:spcBef>
                <a:spcPts val="0"/>
              </a:spcBef>
              <a:spcAft>
                <a:spcPts val="0"/>
              </a:spcAft>
              <a:buNone/>
            </a:pPr>
            <a:r>
              <a:rPr lang="en-US" sz="1600" dirty="0">
                <a:solidFill>
                  <a:schemeClr val="dk1"/>
                </a:solidFill>
                <a:latin typeface="Times New Roman"/>
                <a:ea typeface="Times New Roman"/>
                <a:cs typeface="Times New Roman"/>
                <a:sym typeface="Times New Roman"/>
              </a:rPr>
              <a:t>This implies that processes like removal of  stop words, lemmatization and inclusion of all attributes do significantly  impact performance of a machine learning model of a fake news classifier.</a:t>
            </a:r>
            <a:endParaRPr sz="1600" dirty="0">
              <a:solidFill>
                <a:schemeClr val="dk1"/>
              </a:solidFill>
              <a:latin typeface="Times New Roman"/>
              <a:ea typeface="Times New Roman"/>
              <a:cs typeface="Times New Roman"/>
              <a:sym typeface="Times New Roman"/>
            </a:endParaRPr>
          </a:p>
          <a:p>
            <a:pPr marL="457200" marR="0" lvl="0" indent="0" algn="l" rtl="0">
              <a:lnSpc>
                <a:spcPct val="100000"/>
              </a:lnSpc>
              <a:spcBef>
                <a:spcPts val="45"/>
              </a:spcBef>
              <a:spcAft>
                <a:spcPts val="0"/>
              </a:spcAft>
              <a:buNone/>
            </a:pPr>
            <a:endParaRPr sz="1550" dirty="0">
              <a:solidFill>
                <a:schemeClr val="dk1"/>
              </a:solidFill>
              <a:latin typeface="Times New Roman"/>
              <a:ea typeface="Times New Roman"/>
              <a:cs typeface="Times New Roman"/>
              <a:sym typeface="Times New Roman"/>
            </a:endParaRPr>
          </a:p>
          <a:p>
            <a:pPr marL="457200" marR="5080" lvl="0" indent="-330200" algn="l" rtl="0">
              <a:lnSpc>
                <a:spcPct val="87000"/>
              </a:lnSpc>
              <a:spcBef>
                <a:spcPts val="5"/>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We conclude that SVM model show the best performance with respect to  accuracy, recall, precision, f1-score and false negative values. </a:t>
            </a:r>
            <a:endParaRPr sz="1600" dirty="0">
              <a:solidFill>
                <a:schemeClr val="dk1"/>
              </a:solidFill>
              <a:latin typeface="Times New Roman"/>
              <a:ea typeface="Times New Roman"/>
              <a:cs typeface="Times New Roman"/>
              <a:sym typeface="Times New Roman"/>
            </a:endParaRPr>
          </a:p>
          <a:p>
            <a:pPr marL="457200" marR="5080" lvl="0" indent="0" algn="l" rtl="0">
              <a:lnSpc>
                <a:spcPct val="87000"/>
              </a:lnSpc>
              <a:spcBef>
                <a:spcPts val="5"/>
              </a:spcBef>
              <a:spcAft>
                <a:spcPts val="0"/>
              </a:spcAft>
              <a:buNone/>
            </a:pPr>
            <a:endParaRPr sz="1600" dirty="0">
              <a:solidFill>
                <a:schemeClr val="dk1"/>
              </a:solidFill>
              <a:latin typeface="Times New Roman"/>
              <a:ea typeface="Times New Roman"/>
              <a:cs typeface="Times New Roman"/>
              <a:sym typeface="Times New Roman"/>
            </a:endParaRPr>
          </a:p>
          <a:p>
            <a:pPr marL="457200" marR="5080" lvl="0" indent="-330200" algn="l" rtl="0">
              <a:lnSpc>
                <a:spcPct val="87000"/>
              </a:lnSpc>
              <a:spcBef>
                <a:spcPts val="5"/>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It exhibits relatively higher values of accuracy with relatively lower values of false  negatives. Hence, this model is better choice for the sake of fake news  classification.</a:t>
            </a:r>
            <a:endParaRPr sz="1600" dirty="0">
              <a:solidFill>
                <a:schemeClr val="dk1"/>
              </a:solidFill>
              <a:latin typeface="Times New Roman"/>
              <a:ea typeface="Times New Roman"/>
              <a:cs typeface="Times New Roman"/>
              <a:sym typeface="Times New Roman"/>
            </a:endParaRPr>
          </a:p>
        </p:txBody>
      </p:sp>
      <p:sp>
        <p:nvSpPr>
          <p:cNvPr id="497" name="Google Shape;497;g19ac5e8d979_0_0"/>
          <p:cNvSpPr txBox="1">
            <a:spLocks noGrp="1"/>
          </p:cNvSpPr>
          <p:nvPr>
            <p:ph type="title"/>
          </p:nvPr>
        </p:nvSpPr>
        <p:spPr>
          <a:xfrm>
            <a:off x="148650" y="200899"/>
            <a:ext cx="7536000" cy="567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rgbClr val="000000"/>
              </a:buClr>
              <a:buSzPts val="1800"/>
              <a:buFont typeface="Trebuchet MS"/>
              <a:buNone/>
            </a:pPr>
            <a:r>
              <a:rPr lang="en-US" sz="1800" i="0">
                <a:solidFill>
                  <a:srgbClr val="000000"/>
                </a:solidFill>
                <a:latin typeface="Trebuchet MS"/>
                <a:ea typeface="Trebuchet MS"/>
                <a:cs typeface="Trebuchet MS"/>
                <a:sym typeface="Trebuchet MS"/>
              </a:rPr>
              <a:t>We have made some concrete conclusions at the end of our experiments:</a:t>
            </a:r>
            <a:endParaRPr sz="1800">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4"/>
          <p:cNvSpPr txBox="1">
            <a:spLocks noGrp="1"/>
          </p:cNvSpPr>
          <p:nvPr>
            <p:ph type="title"/>
          </p:nvPr>
        </p:nvSpPr>
        <p:spPr>
          <a:xfrm>
            <a:off x="377138" y="383055"/>
            <a:ext cx="3890100" cy="382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rgbClr val="5FCAEE"/>
              </a:buClr>
              <a:buSzPts val="2400"/>
              <a:buFont typeface="Trebuchet MS"/>
              <a:buNone/>
            </a:pPr>
            <a:r>
              <a:rPr lang="en-US" sz="2400" i="0">
                <a:solidFill>
                  <a:srgbClr val="0000FF"/>
                </a:solidFill>
                <a:latin typeface="Trebuchet MS"/>
                <a:ea typeface="Trebuchet MS"/>
                <a:cs typeface="Trebuchet MS"/>
                <a:sym typeface="Trebuchet MS"/>
              </a:rPr>
              <a:t>Intention</a:t>
            </a:r>
            <a:r>
              <a:rPr lang="en-US" sz="2400">
                <a:solidFill>
                  <a:srgbClr val="0000FF"/>
                </a:solidFill>
              </a:rPr>
              <a:t>:</a:t>
            </a:r>
            <a:endParaRPr sz="2400">
              <a:solidFill>
                <a:srgbClr val="0000FF"/>
              </a:solidFill>
            </a:endParaRPr>
          </a:p>
        </p:txBody>
      </p:sp>
      <p:sp>
        <p:nvSpPr>
          <p:cNvPr id="170" name="Google Shape;170;p4"/>
          <p:cNvSpPr txBox="1"/>
          <p:nvPr/>
        </p:nvSpPr>
        <p:spPr>
          <a:xfrm>
            <a:off x="377150" y="917825"/>
            <a:ext cx="6747000" cy="3007200"/>
          </a:xfrm>
          <a:prstGeom prst="rect">
            <a:avLst/>
          </a:prstGeom>
          <a:noFill/>
          <a:ln>
            <a:noFill/>
          </a:ln>
        </p:spPr>
        <p:txBody>
          <a:bodyPr spcFirstLastPara="1" wrap="square" lIns="0" tIns="13325" rIns="0" bIns="0" anchor="t" anchorCtr="0">
            <a:spAutoFit/>
          </a:bodyPr>
          <a:lstStyle/>
          <a:p>
            <a:pPr marL="285750" marR="0" lvl="0" indent="-285750" algn="l" rtl="0">
              <a:lnSpc>
                <a:spcPct val="150000"/>
              </a:lnSpc>
              <a:spcBef>
                <a:spcPts val="0"/>
              </a:spcBef>
              <a:spcAft>
                <a:spcPts val="0"/>
              </a:spcAft>
              <a:buClr>
                <a:srgbClr val="000000"/>
              </a:buClr>
              <a:buSzPts val="1800"/>
              <a:buFont typeface="Arial"/>
              <a:buChar char="•"/>
            </a:pPr>
            <a:r>
              <a:rPr lang="en-US" sz="1800">
                <a:latin typeface="Trebuchet MS"/>
                <a:ea typeface="Trebuchet MS"/>
                <a:cs typeface="Trebuchet MS"/>
                <a:sym typeface="Trebuchet MS"/>
              </a:rPr>
              <a:t>It</a:t>
            </a:r>
            <a:r>
              <a:rPr lang="en-US" sz="1800" b="0" i="0" u="none" strike="noStrike">
                <a:solidFill>
                  <a:srgbClr val="000000"/>
                </a:solidFill>
                <a:latin typeface="Trebuchet MS"/>
                <a:ea typeface="Trebuchet MS"/>
                <a:cs typeface="Trebuchet MS"/>
                <a:sym typeface="Trebuchet MS"/>
              </a:rPr>
              <a:t> concerns the dishonest intention of deceiving the reader.</a:t>
            </a:r>
            <a:endParaRPr sz="1800">
              <a:latin typeface="Trebuchet MS"/>
              <a:ea typeface="Trebuchet MS"/>
              <a:cs typeface="Trebuchet MS"/>
              <a:sym typeface="Trebuchet MS"/>
            </a:endParaRPr>
          </a:p>
          <a:p>
            <a:pPr marL="12700" lvl="0" indent="0" algn="l" rtl="0">
              <a:spcBef>
                <a:spcPts val="0"/>
              </a:spcBef>
              <a:spcAft>
                <a:spcPts val="0"/>
              </a:spcAft>
              <a:buNone/>
            </a:pPr>
            <a:r>
              <a:rPr lang="en-US" sz="2400" u="sng">
                <a:solidFill>
                  <a:srgbClr val="0000FF"/>
                </a:solidFill>
                <a:latin typeface="Trebuchet MS"/>
                <a:ea typeface="Trebuchet MS"/>
                <a:cs typeface="Trebuchet MS"/>
                <a:sym typeface="Trebuchet MS"/>
              </a:rPr>
              <a:t>Authenticity :</a:t>
            </a:r>
            <a:endParaRPr sz="2400" u="sng">
              <a:solidFill>
                <a:srgbClr val="0000FF"/>
              </a:solidFill>
              <a:latin typeface="Trebuchet MS"/>
              <a:ea typeface="Trebuchet MS"/>
              <a:cs typeface="Trebuchet MS"/>
              <a:sym typeface="Trebuchet MS"/>
            </a:endParaRPr>
          </a:p>
          <a:p>
            <a:pPr marL="12700" lvl="0" indent="0" algn="l" rtl="0">
              <a:spcBef>
                <a:spcPts val="0"/>
              </a:spcBef>
              <a:spcAft>
                <a:spcPts val="0"/>
              </a:spcAft>
              <a:buNone/>
            </a:pPr>
            <a:endParaRPr sz="1500" u="sng">
              <a:solidFill>
                <a:srgbClr val="0000FF"/>
              </a:solidFill>
              <a:latin typeface="Trebuchet MS"/>
              <a:ea typeface="Trebuchet MS"/>
              <a:cs typeface="Trebuchet MS"/>
              <a:sym typeface="Trebuchet MS"/>
            </a:endParaRPr>
          </a:p>
          <a:p>
            <a:pPr marL="285750" marR="0" lvl="0" indent="-285750" algn="l" rtl="0">
              <a:lnSpc>
                <a:spcPct val="150000"/>
              </a:lnSpc>
              <a:spcBef>
                <a:spcPts val="0"/>
              </a:spcBef>
              <a:spcAft>
                <a:spcPts val="0"/>
              </a:spcAft>
              <a:buClr>
                <a:srgbClr val="000000"/>
              </a:buClr>
              <a:buSzPts val="1800"/>
              <a:buFont typeface="Arial"/>
              <a:buChar char="•"/>
            </a:pPr>
            <a:r>
              <a:rPr lang="en-US" sz="1800">
                <a:latin typeface="Trebuchet MS"/>
                <a:ea typeface="Trebuchet MS"/>
                <a:cs typeface="Trebuchet MS"/>
                <a:sym typeface="Trebuchet MS"/>
              </a:rPr>
              <a:t>It </a:t>
            </a:r>
            <a:r>
              <a:rPr lang="en-US" sz="1800" b="0" i="0" u="none" strike="noStrike">
                <a:solidFill>
                  <a:srgbClr val="000000"/>
                </a:solidFill>
                <a:latin typeface="Trebuchet MS"/>
                <a:ea typeface="Trebuchet MS"/>
                <a:cs typeface="Trebuchet MS"/>
                <a:sym typeface="Trebuchet MS"/>
              </a:rPr>
              <a:t>relates to the possibility of this false information being verified.</a:t>
            </a:r>
            <a:endParaRPr/>
          </a:p>
          <a:p>
            <a:pPr marL="0" marR="0" lvl="0" indent="0" algn="l" rtl="0">
              <a:lnSpc>
                <a:spcPct val="150000"/>
              </a:lnSpc>
              <a:spcBef>
                <a:spcPts val="0"/>
              </a:spcBef>
              <a:spcAft>
                <a:spcPts val="0"/>
              </a:spcAft>
              <a:buNone/>
            </a:pPr>
            <a:endParaRPr sz="700">
              <a:solidFill>
                <a:srgbClr val="000000"/>
              </a:solidFill>
              <a:latin typeface="Trebuchet MS"/>
              <a:ea typeface="Trebuchet MS"/>
              <a:cs typeface="Trebuchet MS"/>
              <a:sym typeface="Trebuchet MS"/>
            </a:endParaRPr>
          </a:p>
          <a:p>
            <a:pPr marL="0" marR="0" lvl="0" indent="0" algn="l" rtl="0">
              <a:lnSpc>
                <a:spcPct val="150000"/>
              </a:lnSpc>
              <a:spcBef>
                <a:spcPts val="0"/>
              </a:spcBef>
              <a:spcAft>
                <a:spcPts val="0"/>
              </a:spcAft>
              <a:buNone/>
            </a:pPr>
            <a:r>
              <a:rPr lang="en-US" sz="1600" b="0" i="0" u="none" strike="noStrike">
                <a:solidFill>
                  <a:srgbClr val="000000"/>
                </a:solidFill>
                <a:latin typeface="Trebuchet MS"/>
                <a:ea typeface="Trebuchet MS"/>
                <a:cs typeface="Trebuchet MS"/>
                <a:sym typeface="Trebuchet MS"/>
              </a:rPr>
              <a:t>Several concepts compete and overlap with the concept of fake news. </a:t>
            </a:r>
            <a:endParaRPr/>
          </a:p>
          <a:p>
            <a:pPr marL="0" marR="0" lvl="0" indent="0" algn="l" rtl="0">
              <a:lnSpc>
                <a:spcPct val="150000"/>
              </a:lnSpc>
              <a:spcBef>
                <a:spcPts val="0"/>
              </a:spcBef>
              <a:spcAft>
                <a:spcPts val="0"/>
              </a:spcAft>
              <a:buNone/>
            </a:pPr>
            <a:r>
              <a:rPr lang="en-US" sz="1600" b="0" i="0" u="none" strike="noStrike">
                <a:solidFill>
                  <a:srgbClr val="000000"/>
                </a:solidFill>
                <a:latin typeface="Trebuchet MS"/>
                <a:ea typeface="Trebuchet MS"/>
                <a:cs typeface="Trebuchet MS"/>
                <a:sym typeface="Trebuchet MS"/>
              </a:rPr>
              <a:t>A synthesis of these multiple concepts, which are not considered fake news</a:t>
            </a:r>
            <a:endParaRPr sz="1100">
              <a:solidFill>
                <a:schemeClr val="dk1"/>
              </a:solidFill>
              <a:latin typeface="Trebuchet MS"/>
              <a:ea typeface="Trebuchet MS"/>
              <a:cs typeface="Trebuchet MS"/>
              <a:sym typeface="Trebuchet M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5"/>
          <p:cNvSpPr txBox="1">
            <a:spLocks noGrp="1"/>
          </p:cNvSpPr>
          <p:nvPr>
            <p:ph type="title"/>
          </p:nvPr>
        </p:nvSpPr>
        <p:spPr>
          <a:xfrm>
            <a:off x="375775" y="562675"/>
            <a:ext cx="6725400" cy="2952085"/>
          </a:xfrm>
          <a:prstGeom prst="rect">
            <a:avLst/>
          </a:prstGeom>
          <a:noFill/>
          <a:ln>
            <a:noFill/>
          </a:ln>
        </p:spPr>
        <p:txBody>
          <a:bodyPr spcFirstLastPara="1" wrap="square" lIns="0" tIns="43175" rIns="0" bIns="0" anchor="t" anchorCtr="0">
            <a:spAutoFit/>
          </a:bodyPr>
          <a:lstStyle/>
          <a:p>
            <a:pPr marL="457200" marR="5080" lvl="0" indent="-330200" algn="l" rtl="0">
              <a:lnSpc>
                <a:spcPct val="150000"/>
              </a:lnSpc>
              <a:spcBef>
                <a:spcPts val="0"/>
              </a:spcBef>
              <a:spcAft>
                <a:spcPts val="0"/>
              </a:spcAft>
              <a:buClr>
                <a:schemeClr val="dk1"/>
              </a:buClr>
              <a:buSzPts val="1600"/>
              <a:buFont typeface="Trebuchet MS"/>
              <a:buChar char="●"/>
            </a:pPr>
            <a:r>
              <a:rPr lang="en-US" sz="1800" i="0" dirty="0">
                <a:solidFill>
                  <a:schemeClr val="dk1"/>
                </a:solidFill>
                <a:latin typeface="Trebuchet MS"/>
                <a:ea typeface="Trebuchet MS"/>
                <a:cs typeface="Trebuchet MS"/>
                <a:sym typeface="Trebuchet MS"/>
              </a:rPr>
              <a:t>KNN scores an accuracy of 66% along with 47 false negatives as per the first  approach. </a:t>
            </a:r>
            <a:endParaRPr sz="1800" i="0" dirty="0">
              <a:solidFill>
                <a:schemeClr val="dk1"/>
              </a:solidFill>
              <a:latin typeface="Trebuchet MS"/>
              <a:ea typeface="Trebuchet MS"/>
              <a:cs typeface="Trebuchet MS"/>
              <a:sym typeface="Trebuchet MS"/>
            </a:endParaRPr>
          </a:p>
          <a:p>
            <a:pPr marL="457200" marR="5080" lvl="0" indent="-330200" algn="l" rtl="0">
              <a:lnSpc>
                <a:spcPct val="150000"/>
              </a:lnSpc>
              <a:spcBef>
                <a:spcPts val="0"/>
              </a:spcBef>
              <a:spcAft>
                <a:spcPts val="0"/>
              </a:spcAft>
              <a:buClr>
                <a:schemeClr val="dk1"/>
              </a:buClr>
              <a:buSzPts val="1600"/>
              <a:buFont typeface="Trebuchet MS"/>
              <a:buChar char="●"/>
            </a:pPr>
            <a:r>
              <a:rPr lang="en-US" sz="1800" i="0" dirty="0">
                <a:solidFill>
                  <a:schemeClr val="dk1"/>
                </a:solidFill>
                <a:latin typeface="Trebuchet MS"/>
                <a:ea typeface="Trebuchet MS"/>
                <a:cs typeface="Trebuchet MS"/>
                <a:sym typeface="Trebuchet MS"/>
              </a:rPr>
              <a:t>Despite increase in its accuracy in the second approach to 86%, it  has very high number of false negative values which is clearly very  undesirable. </a:t>
            </a:r>
            <a:endParaRPr sz="1800" i="0" dirty="0">
              <a:solidFill>
                <a:schemeClr val="dk1"/>
              </a:solidFill>
              <a:latin typeface="Trebuchet MS"/>
              <a:ea typeface="Trebuchet MS"/>
              <a:cs typeface="Trebuchet MS"/>
              <a:sym typeface="Trebuchet MS"/>
            </a:endParaRPr>
          </a:p>
          <a:p>
            <a:pPr marL="12700" marR="5080" lvl="0" indent="0" algn="l" rtl="0">
              <a:lnSpc>
                <a:spcPct val="150000"/>
              </a:lnSpc>
              <a:spcBef>
                <a:spcPts val="0"/>
              </a:spcBef>
              <a:spcAft>
                <a:spcPts val="0"/>
              </a:spcAft>
              <a:buClr>
                <a:srgbClr val="FFFFFF"/>
              </a:buClr>
              <a:buSzPts val="1600"/>
              <a:buFont typeface="Trebuchet MS"/>
              <a:buNone/>
            </a:pPr>
            <a:endParaRPr sz="1800" dirty="0">
              <a:solidFill>
                <a:schemeClr val="dk1"/>
              </a:solidFill>
            </a:endParaRPr>
          </a:p>
          <a:p>
            <a:pPr marL="12700" marR="5080" lvl="0" indent="0" algn="l" rtl="0">
              <a:lnSpc>
                <a:spcPct val="150000"/>
              </a:lnSpc>
              <a:spcBef>
                <a:spcPts val="0"/>
              </a:spcBef>
              <a:spcAft>
                <a:spcPts val="0"/>
              </a:spcAft>
              <a:buClr>
                <a:srgbClr val="FFFFFF"/>
              </a:buClr>
              <a:buSzPts val="1600"/>
              <a:buFont typeface="Trebuchet MS"/>
              <a:buNone/>
            </a:pPr>
            <a:r>
              <a:rPr lang="en-US" sz="1800" i="0" dirty="0">
                <a:solidFill>
                  <a:schemeClr val="dk1"/>
                </a:solidFill>
                <a:latin typeface="Trebuchet MS"/>
                <a:ea typeface="Trebuchet MS"/>
                <a:cs typeface="Trebuchet MS"/>
                <a:sym typeface="Trebuchet MS"/>
              </a:rPr>
              <a:t>Hence KNN is not an apt model for fake news classification.</a:t>
            </a:r>
            <a:endParaRPr sz="1800" dirty="0">
              <a:solidFill>
                <a:schemeClr val="dk1"/>
              </a:solidFill>
              <a:latin typeface="Trebuchet MS"/>
              <a:ea typeface="Trebuchet MS"/>
              <a:cs typeface="Trebuchet MS"/>
              <a:sym typeface="Trebuchet M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AF49B-1B88-D334-E186-ECADBE669FED}"/>
              </a:ext>
            </a:extLst>
          </p:cNvPr>
          <p:cNvSpPr>
            <a:spLocks noGrp="1"/>
          </p:cNvSpPr>
          <p:nvPr>
            <p:ph type="title"/>
          </p:nvPr>
        </p:nvSpPr>
        <p:spPr>
          <a:xfrm>
            <a:off x="508001" y="457200"/>
            <a:ext cx="6447501" cy="684028"/>
          </a:xfrm>
        </p:spPr>
        <p:txBody>
          <a:bodyPr>
            <a:noAutofit/>
          </a:bodyPr>
          <a:lstStyle/>
          <a:p>
            <a:r>
              <a:rPr lang="en-US" sz="2400" dirty="0"/>
              <a:t>Future Work</a:t>
            </a:r>
            <a:endParaRPr lang="en-US" sz="6600" dirty="0"/>
          </a:p>
        </p:txBody>
      </p:sp>
      <p:sp>
        <p:nvSpPr>
          <p:cNvPr id="3" name="Text Placeholder 2">
            <a:extLst>
              <a:ext uri="{FF2B5EF4-FFF2-40B4-BE49-F238E27FC236}">
                <a16:creationId xmlns:a16="http://schemas.microsoft.com/office/drawing/2014/main" id="{52FB2027-C689-E73F-AA34-F5C06EECFC49}"/>
              </a:ext>
            </a:extLst>
          </p:cNvPr>
          <p:cNvSpPr>
            <a:spLocks noGrp="1"/>
          </p:cNvSpPr>
          <p:nvPr>
            <p:ph type="body" idx="1"/>
          </p:nvPr>
        </p:nvSpPr>
        <p:spPr>
          <a:xfrm>
            <a:off x="508001" y="1131836"/>
            <a:ext cx="6601636" cy="3530541"/>
          </a:xfrm>
        </p:spPr>
        <p:txBody>
          <a:bodyPr>
            <a:noAutofit/>
          </a:bodyPr>
          <a:lstStyle/>
          <a:p>
            <a:pPr>
              <a:buClrTx/>
              <a:buFont typeface="Arial" panose="020B0604020202020204" pitchFamily="34" charset="0"/>
              <a:buChar char="•"/>
            </a:pPr>
            <a:r>
              <a:rPr lang="en-US" sz="1600" dirty="0"/>
              <a:t>The application of </a:t>
            </a:r>
            <a:r>
              <a:rPr lang="en-US" sz="1600" dirty="0" err="1"/>
              <a:t>AEBoW</a:t>
            </a:r>
            <a:r>
              <a:rPr lang="en-US" sz="1600" dirty="0"/>
              <a:t> is not limited to text classification. </a:t>
            </a:r>
          </a:p>
          <a:p>
            <a:pPr>
              <a:buClrTx/>
              <a:buFont typeface="Arial" panose="020B0604020202020204" pitchFamily="34" charset="0"/>
              <a:buChar char="•"/>
            </a:pPr>
            <a:r>
              <a:rPr lang="en-US" sz="1600" dirty="0"/>
              <a:t>Future investigations will be concentrated on using the </a:t>
            </a:r>
            <a:r>
              <a:rPr lang="en-US" sz="1600" dirty="0" err="1"/>
              <a:t>AEBoW</a:t>
            </a:r>
            <a:r>
              <a:rPr lang="en-US" sz="1600" dirty="0"/>
              <a:t> in more text analysis.</a:t>
            </a:r>
          </a:p>
          <a:p>
            <a:pPr>
              <a:buClrTx/>
              <a:buFont typeface="Arial" panose="020B0604020202020204" pitchFamily="34" charset="0"/>
              <a:buChar char="•"/>
            </a:pPr>
            <a:r>
              <a:rPr lang="en-US" sz="1600" dirty="0"/>
              <a:t>Example:</a:t>
            </a:r>
          </a:p>
          <a:p>
            <a:pPr lvl="1">
              <a:buClrTx/>
              <a:buFont typeface="Arial" panose="020B0604020202020204" pitchFamily="34" charset="0"/>
              <a:buChar char="•"/>
            </a:pPr>
            <a:r>
              <a:rPr lang="en-US" sz="1400" b="1" dirty="0"/>
              <a:t>Text Interpretation: </a:t>
            </a:r>
            <a:r>
              <a:rPr lang="en-US" sz="1400" dirty="0"/>
              <a:t>process of extracting high-level semantics from the raw text data</a:t>
            </a:r>
          </a:p>
          <a:p>
            <a:pPr lvl="1">
              <a:buClrTx/>
              <a:buFont typeface="Arial" panose="020B0604020202020204" pitchFamily="34" charset="0"/>
              <a:buChar char="•"/>
            </a:pPr>
            <a:r>
              <a:rPr lang="en-US" sz="1400" b="1" dirty="0"/>
              <a:t>Text Clustering: </a:t>
            </a:r>
            <a:r>
              <a:rPr lang="en-US" sz="1400" dirty="0"/>
              <a:t>unsupervised method of machine learning to cluster the documents with high similarity into categories.</a:t>
            </a:r>
          </a:p>
          <a:p>
            <a:pPr lvl="1">
              <a:buClrTx/>
              <a:buFont typeface="Arial" panose="020B0604020202020204" pitchFamily="34" charset="0"/>
              <a:buChar char="•"/>
            </a:pPr>
            <a:r>
              <a:rPr lang="en-US" sz="1400" b="1" dirty="0"/>
              <a:t>Text Summarization: </a:t>
            </a:r>
            <a:r>
              <a:rPr lang="en-US" sz="1400" dirty="0"/>
              <a:t>to catch the key phrase of a document.</a:t>
            </a:r>
          </a:p>
          <a:p>
            <a:pPr lvl="1">
              <a:buClrTx/>
              <a:buFont typeface="Arial" panose="020B0604020202020204" pitchFamily="34" charset="0"/>
              <a:buChar char="•"/>
            </a:pPr>
            <a:r>
              <a:rPr lang="en-US" sz="1400" b="1" dirty="0"/>
              <a:t>Identification of Authorship: </a:t>
            </a:r>
            <a:r>
              <a:rPr lang="en-US" sz="1400" dirty="0"/>
              <a:t>Each author has his (her) style in their work. The author’s style is reflected in the structure, words, or tone of his (her) work</a:t>
            </a:r>
            <a:endParaRPr lang="en-US" sz="1050" dirty="0"/>
          </a:p>
        </p:txBody>
      </p:sp>
    </p:spTree>
    <p:extLst>
      <p:ext uri="{BB962C8B-B14F-4D97-AF65-F5344CB8AC3E}">
        <p14:creationId xmlns:p14="http://schemas.microsoft.com/office/powerpoint/2010/main" val="29995409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6"/>
          <p:cNvSpPr txBox="1">
            <a:spLocks noGrp="1"/>
          </p:cNvSpPr>
          <p:nvPr>
            <p:ph type="title"/>
          </p:nvPr>
        </p:nvSpPr>
        <p:spPr>
          <a:xfrm>
            <a:off x="377139" y="244855"/>
            <a:ext cx="3091180"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rgbClr val="5FCAEE"/>
              </a:buClr>
              <a:buSzPts val="2400"/>
              <a:buFont typeface="Trebuchet MS"/>
              <a:buNone/>
            </a:pPr>
            <a:r>
              <a:rPr lang="en-US" sz="2400" i="0" u="sng" dirty="0">
                <a:solidFill>
                  <a:srgbClr val="5FCAEE"/>
                </a:solidFill>
                <a:latin typeface="Trebuchet MS"/>
                <a:ea typeface="Trebuchet MS"/>
                <a:cs typeface="Trebuchet MS"/>
                <a:sym typeface="Trebuchet MS"/>
              </a:rPr>
              <a:t>References</a:t>
            </a:r>
            <a:endParaRPr sz="2400" dirty="0">
              <a:latin typeface="Trebuchet MS"/>
              <a:ea typeface="Trebuchet MS"/>
              <a:cs typeface="Trebuchet MS"/>
              <a:sym typeface="Trebuchet MS"/>
            </a:endParaRPr>
          </a:p>
        </p:txBody>
      </p:sp>
      <p:sp>
        <p:nvSpPr>
          <p:cNvPr id="509" name="Google Shape;509;p46"/>
          <p:cNvSpPr txBox="1"/>
          <p:nvPr/>
        </p:nvSpPr>
        <p:spPr>
          <a:xfrm>
            <a:off x="284050" y="1047750"/>
            <a:ext cx="6878700" cy="2923837"/>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457200" marR="0" lvl="0" indent="-317500" algn="l" rtl="0">
              <a:spcBef>
                <a:spcPts val="0"/>
              </a:spcBef>
              <a:spcAft>
                <a:spcPts val="0"/>
              </a:spcAft>
              <a:buSzPts val="1400"/>
              <a:buAutoNum type="arabicPeriod"/>
            </a:pPr>
            <a:r>
              <a:rPr lang="en-US" sz="1200" dirty="0">
                <a:solidFill>
                  <a:srgbClr val="222222"/>
                </a:solidFill>
                <a:highlight>
                  <a:srgbClr val="FFFFFF"/>
                </a:highlight>
                <a:latin typeface="Times New Roman"/>
                <a:ea typeface="Times New Roman"/>
                <a:cs typeface="Times New Roman"/>
                <a:sym typeface="Times New Roman"/>
              </a:rPr>
              <a:t>de Oliveira, N.R.; Pisa, P.S.; Lopez, M.A.; de Medeiros, D.S.V.; Mattos, D.M.F. Identifying Fake News on Social Networks Based on Natural Language Processing: Trends and Challenges. </a:t>
            </a:r>
            <a:r>
              <a:rPr lang="en-US" sz="1200" i="1" dirty="0">
                <a:solidFill>
                  <a:srgbClr val="222222"/>
                </a:solidFill>
                <a:highlight>
                  <a:srgbClr val="FFFFFF"/>
                </a:highlight>
                <a:latin typeface="Times New Roman"/>
                <a:ea typeface="Times New Roman"/>
                <a:cs typeface="Times New Roman"/>
                <a:sym typeface="Times New Roman"/>
              </a:rPr>
              <a:t>Information</a:t>
            </a:r>
            <a:r>
              <a:rPr lang="en-US" sz="1200" dirty="0">
                <a:solidFill>
                  <a:srgbClr val="222222"/>
                </a:solidFill>
                <a:highlight>
                  <a:srgbClr val="FFFFFF"/>
                </a:highlight>
                <a:latin typeface="Times New Roman"/>
                <a:ea typeface="Times New Roman"/>
                <a:cs typeface="Times New Roman"/>
                <a:sym typeface="Times New Roman"/>
              </a:rPr>
              <a:t> </a:t>
            </a:r>
            <a:r>
              <a:rPr lang="en-US" sz="1200" b="1" dirty="0">
                <a:solidFill>
                  <a:srgbClr val="222222"/>
                </a:solidFill>
                <a:highlight>
                  <a:srgbClr val="FFFFFF"/>
                </a:highlight>
                <a:latin typeface="Times New Roman"/>
                <a:ea typeface="Times New Roman"/>
                <a:cs typeface="Times New Roman"/>
                <a:sym typeface="Times New Roman"/>
              </a:rPr>
              <a:t>2021</a:t>
            </a:r>
            <a:r>
              <a:rPr lang="en-US" sz="1200" dirty="0">
                <a:solidFill>
                  <a:srgbClr val="222222"/>
                </a:solidFill>
                <a:highlight>
                  <a:srgbClr val="FFFFFF"/>
                </a:highlight>
                <a:latin typeface="Times New Roman"/>
                <a:ea typeface="Times New Roman"/>
                <a:cs typeface="Times New Roman"/>
                <a:sym typeface="Times New Roman"/>
              </a:rPr>
              <a:t>, </a:t>
            </a:r>
            <a:r>
              <a:rPr lang="en-US" sz="1200" i="1" dirty="0">
                <a:solidFill>
                  <a:srgbClr val="222222"/>
                </a:solidFill>
                <a:highlight>
                  <a:srgbClr val="FFFFFF"/>
                </a:highlight>
                <a:latin typeface="Times New Roman"/>
                <a:ea typeface="Times New Roman"/>
                <a:cs typeface="Times New Roman"/>
                <a:sym typeface="Times New Roman"/>
              </a:rPr>
              <a:t>12</a:t>
            </a:r>
            <a:r>
              <a:rPr lang="en-US" sz="1200" dirty="0">
                <a:solidFill>
                  <a:srgbClr val="222222"/>
                </a:solidFill>
                <a:highlight>
                  <a:srgbClr val="FFFFFF"/>
                </a:highlight>
                <a:latin typeface="Times New Roman"/>
                <a:ea typeface="Times New Roman"/>
                <a:cs typeface="Times New Roman"/>
                <a:sym typeface="Times New Roman"/>
              </a:rPr>
              <a:t>, 38. </a:t>
            </a:r>
            <a:r>
              <a:rPr lang="en-US" sz="1200" u="sng" dirty="0">
                <a:solidFill>
                  <a:schemeClr val="hlink"/>
                </a:solidFill>
                <a:highlight>
                  <a:srgbClr val="FFFFFF"/>
                </a:highlight>
                <a:latin typeface="Times New Roman"/>
                <a:ea typeface="Times New Roman"/>
                <a:cs typeface="Times New Roman"/>
                <a:sym typeface="Times New Roman"/>
                <a:hlinkClick r:id="rId3"/>
              </a:rPr>
              <a:t>https://doi.org/10.3390/info12010038</a:t>
            </a:r>
            <a:endParaRPr sz="1200" dirty="0">
              <a:solidFill>
                <a:srgbClr val="222222"/>
              </a:solidFill>
              <a:highlight>
                <a:srgbClr val="FFFFFF"/>
              </a:highlight>
              <a:latin typeface="Times New Roman"/>
              <a:ea typeface="Times New Roman"/>
              <a:cs typeface="Times New Roman"/>
              <a:sym typeface="Times New Roman"/>
            </a:endParaRPr>
          </a:p>
          <a:p>
            <a:pPr marL="457200" marR="0" lvl="0" indent="-304800" algn="l" rtl="0">
              <a:spcBef>
                <a:spcPts val="0"/>
              </a:spcBef>
              <a:spcAft>
                <a:spcPts val="0"/>
              </a:spcAft>
              <a:buClr>
                <a:srgbClr val="222222"/>
              </a:buClr>
              <a:buSzPts val="1200"/>
              <a:buFont typeface="Times New Roman"/>
              <a:buAutoNum type="arabicPeriod"/>
            </a:pPr>
            <a:r>
              <a:rPr lang="en-US" sz="1200" dirty="0">
                <a:solidFill>
                  <a:srgbClr val="222222"/>
                </a:solidFill>
                <a:highlight>
                  <a:srgbClr val="FFFFFF"/>
                </a:highlight>
                <a:latin typeface="Times New Roman"/>
                <a:ea typeface="Times New Roman"/>
                <a:cs typeface="Times New Roman"/>
                <a:sym typeface="Times New Roman"/>
              </a:rPr>
              <a:t>Zhou, X.; </a:t>
            </a:r>
            <a:r>
              <a:rPr lang="en-US" sz="1200" dirty="0" err="1">
                <a:solidFill>
                  <a:srgbClr val="222222"/>
                </a:solidFill>
                <a:highlight>
                  <a:srgbClr val="FFFFFF"/>
                </a:highlight>
                <a:latin typeface="Times New Roman"/>
                <a:ea typeface="Times New Roman"/>
                <a:cs typeface="Times New Roman"/>
                <a:sym typeface="Times New Roman"/>
              </a:rPr>
              <a:t>Zafarani</a:t>
            </a:r>
            <a:r>
              <a:rPr lang="en-US" sz="1200" dirty="0">
                <a:solidFill>
                  <a:srgbClr val="222222"/>
                </a:solidFill>
                <a:highlight>
                  <a:srgbClr val="FFFFFF"/>
                </a:highlight>
                <a:latin typeface="Times New Roman"/>
                <a:ea typeface="Times New Roman"/>
                <a:cs typeface="Times New Roman"/>
                <a:sym typeface="Times New Roman"/>
              </a:rPr>
              <a:t>, R. A Survey of Fake News: Fundamental Theories, Detection Methods, and Opportunities. ACM </a:t>
            </a:r>
            <a:r>
              <a:rPr lang="en-US" sz="1200" dirty="0" err="1">
                <a:solidFill>
                  <a:srgbClr val="222222"/>
                </a:solidFill>
                <a:highlight>
                  <a:srgbClr val="FFFFFF"/>
                </a:highlight>
                <a:latin typeface="Times New Roman"/>
                <a:ea typeface="Times New Roman"/>
                <a:cs typeface="Times New Roman"/>
                <a:sym typeface="Times New Roman"/>
              </a:rPr>
              <a:t>Comput</a:t>
            </a:r>
            <a:r>
              <a:rPr lang="en-US" sz="1200" dirty="0">
                <a:solidFill>
                  <a:srgbClr val="222222"/>
                </a:solidFill>
                <a:highlight>
                  <a:srgbClr val="FFFFFF"/>
                </a:highlight>
                <a:latin typeface="Times New Roman"/>
                <a:ea typeface="Times New Roman"/>
                <a:cs typeface="Times New Roman"/>
                <a:sym typeface="Times New Roman"/>
              </a:rPr>
              <a:t>. </a:t>
            </a:r>
            <a:r>
              <a:rPr lang="en-US" sz="1200" dirty="0" err="1">
                <a:solidFill>
                  <a:srgbClr val="222222"/>
                </a:solidFill>
                <a:highlight>
                  <a:srgbClr val="FFFFFF"/>
                </a:highlight>
                <a:latin typeface="Times New Roman"/>
                <a:ea typeface="Times New Roman"/>
                <a:cs typeface="Times New Roman"/>
                <a:sym typeface="Times New Roman"/>
              </a:rPr>
              <a:t>Surv</a:t>
            </a:r>
            <a:r>
              <a:rPr lang="en-US" sz="1200" dirty="0">
                <a:solidFill>
                  <a:srgbClr val="222222"/>
                </a:solidFill>
                <a:highlight>
                  <a:srgbClr val="FFFFFF"/>
                </a:highlight>
                <a:latin typeface="Times New Roman"/>
                <a:ea typeface="Times New Roman"/>
                <a:cs typeface="Times New Roman"/>
                <a:sym typeface="Times New Roman"/>
              </a:rPr>
              <a:t>. 2020, 53</a:t>
            </a:r>
            <a:endParaRPr sz="1200" dirty="0">
              <a:solidFill>
                <a:srgbClr val="222222"/>
              </a:solidFill>
              <a:highlight>
                <a:srgbClr val="FFFFFF"/>
              </a:highlight>
              <a:latin typeface="Times New Roman"/>
              <a:ea typeface="Times New Roman"/>
              <a:cs typeface="Times New Roman"/>
              <a:sym typeface="Times New Roman"/>
            </a:endParaRPr>
          </a:p>
          <a:p>
            <a:pPr marL="457200" marR="0" lvl="0" indent="-304800" algn="l" rtl="0">
              <a:spcBef>
                <a:spcPts val="0"/>
              </a:spcBef>
              <a:spcAft>
                <a:spcPts val="0"/>
              </a:spcAft>
              <a:buClr>
                <a:srgbClr val="222222"/>
              </a:buClr>
              <a:buSzPts val="1200"/>
              <a:buFont typeface="Times New Roman"/>
              <a:buAutoNum type="arabicPeriod"/>
            </a:pPr>
            <a:r>
              <a:rPr lang="en-US" sz="1200" dirty="0" err="1">
                <a:solidFill>
                  <a:srgbClr val="222222"/>
                </a:solidFill>
                <a:highlight>
                  <a:srgbClr val="FFFFFF"/>
                </a:highlight>
                <a:latin typeface="Times New Roman"/>
                <a:ea typeface="Times New Roman"/>
                <a:cs typeface="Times New Roman"/>
                <a:sym typeface="Times New Roman"/>
              </a:rPr>
              <a:t>Golbeck</a:t>
            </a:r>
            <a:r>
              <a:rPr lang="en-US" sz="1200" dirty="0">
                <a:solidFill>
                  <a:srgbClr val="222222"/>
                </a:solidFill>
                <a:highlight>
                  <a:srgbClr val="FFFFFF"/>
                </a:highlight>
                <a:latin typeface="Times New Roman"/>
                <a:ea typeface="Times New Roman"/>
                <a:cs typeface="Times New Roman"/>
                <a:sym typeface="Times New Roman"/>
              </a:rPr>
              <a:t>, J.; </a:t>
            </a:r>
            <a:r>
              <a:rPr lang="en-US" sz="1200" dirty="0" err="1">
                <a:solidFill>
                  <a:schemeClr val="tx1"/>
                </a:solidFill>
                <a:highlight>
                  <a:srgbClr val="FFFFFF"/>
                </a:highlight>
                <a:latin typeface="Times New Roman"/>
                <a:ea typeface="Times New Roman"/>
                <a:cs typeface="Times New Roman"/>
                <a:sym typeface="Times New Roman"/>
              </a:rPr>
              <a:t>Mauriello</a:t>
            </a:r>
            <a:r>
              <a:rPr lang="en-US" sz="1200" dirty="0">
                <a:solidFill>
                  <a:schemeClr val="tx1"/>
                </a:solidFill>
                <a:highlight>
                  <a:srgbClr val="FFFFFF"/>
                </a:highlight>
                <a:latin typeface="Times New Roman"/>
                <a:ea typeface="Times New Roman"/>
                <a:cs typeface="Times New Roman"/>
                <a:sym typeface="Times New Roman"/>
              </a:rPr>
              <a:t>, M.; </a:t>
            </a:r>
            <a:r>
              <a:rPr lang="en-US" sz="1200" dirty="0" err="1">
                <a:solidFill>
                  <a:schemeClr val="tx1"/>
                </a:solidFill>
                <a:highlight>
                  <a:srgbClr val="FFFFFF"/>
                </a:highlight>
                <a:latin typeface="Times New Roman"/>
                <a:ea typeface="Times New Roman"/>
                <a:cs typeface="Times New Roman"/>
                <a:sym typeface="Times New Roman"/>
              </a:rPr>
              <a:t>Auxier</a:t>
            </a:r>
            <a:r>
              <a:rPr lang="en-US" sz="1200" dirty="0">
                <a:solidFill>
                  <a:schemeClr val="tx1"/>
                </a:solidFill>
                <a:highlight>
                  <a:srgbClr val="FFFFFF"/>
                </a:highlight>
                <a:latin typeface="Times New Roman"/>
                <a:ea typeface="Times New Roman"/>
                <a:cs typeface="Times New Roman"/>
                <a:sym typeface="Times New Roman"/>
              </a:rPr>
              <a:t>, B.; </a:t>
            </a:r>
            <a:r>
              <a:rPr lang="en-US" sz="1200" dirty="0" err="1">
                <a:solidFill>
                  <a:schemeClr val="tx1"/>
                </a:solidFill>
                <a:highlight>
                  <a:srgbClr val="FFFFFF"/>
                </a:highlight>
                <a:latin typeface="Times New Roman"/>
                <a:ea typeface="Times New Roman"/>
                <a:cs typeface="Times New Roman"/>
                <a:sym typeface="Times New Roman"/>
              </a:rPr>
              <a:t>Bhanushali</a:t>
            </a:r>
            <a:r>
              <a:rPr lang="en-US" sz="1200" dirty="0">
                <a:solidFill>
                  <a:schemeClr val="tx1"/>
                </a:solidFill>
                <a:highlight>
                  <a:srgbClr val="FFFFFF"/>
                </a:highlight>
                <a:latin typeface="Times New Roman"/>
                <a:ea typeface="Times New Roman"/>
                <a:cs typeface="Times New Roman"/>
                <a:sym typeface="Times New Roman"/>
              </a:rPr>
              <a:t>, K.H.; Bonk, C.; </a:t>
            </a:r>
            <a:r>
              <a:rPr lang="en-US" sz="1200" dirty="0" err="1">
                <a:solidFill>
                  <a:schemeClr val="tx1"/>
                </a:solidFill>
                <a:highlight>
                  <a:srgbClr val="FFFFFF"/>
                </a:highlight>
                <a:latin typeface="Times New Roman"/>
                <a:ea typeface="Times New Roman"/>
                <a:cs typeface="Times New Roman"/>
                <a:sym typeface="Times New Roman"/>
              </a:rPr>
              <a:t>Bouzaghrane</a:t>
            </a:r>
            <a:r>
              <a:rPr lang="en-US" sz="1200" dirty="0">
                <a:solidFill>
                  <a:schemeClr val="tx1"/>
                </a:solidFill>
                <a:highlight>
                  <a:srgbClr val="FFFFFF"/>
                </a:highlight>
                <a:latin typeface="Times New Roman"/>
                <a:ea typeface="Times New Roman"/>
                <a:cs typeface="Times New Roman"/>
                <a:sym typeface="Times New Roman"/>
              </a:rPr>
              <a:t>, M.A.; </a:t>
            </a:r>
            <a:r>
              <a:rPr lang="en-US" sz="1200" dirty="0" err="1">
                <a:solidFill>
                  <a:schemeClr val="tx1"/>
                </a:solidFill>
                <a:highlight>
                  <a:srgbClr val="FFFFFF"/>
                </a:highlight>
                <a:latin typeface="Times New Roman"/>
                <a:ea typeface="Times New Roman"/>
                <a:cs typeface="Times New Roman"/>
                <a:sym typeface="Times New Roman"/>
              </a:rPr>
              <a:t>Buntain</a:t>
            </a:r>
            <a:r>
              <a:rPr lang="en-US" sz="1200" dirty="0">
                <a:solidFill>
                  <a:schemeClr val="tx1"/>
                </a:solidFill>
                <a:highlight>
                  <a:srgbClr val="FFFFFF"/>
                </a:highlight>
                <a:latin typeface="Times New Roman"/>
                <a:ea typeface="Times New Roman"/>
                <a:cs typeface="Times New Roman"/>
                <a:sym typeface="Times New Roman"/>
              </a:rPr>
              <a:t>, C.; </a:t>
            </a:r>
            <a:r>
              <a:rPr lang="en-US" sz="1200" dirty="0" err="1">
                <a:solidFill>
                  <a:schemeClr val="tx1"/>
                </a:solidFill>
                <a:highlight>
                  <a:srgbClr val="FFFFFF"/>
                </a:highlight>
                <a:latin typeface="Times New Roman"/>
                <a:ea typeface="Times New Roman"/>
                <a:cs typeface="Times New Roman"/>
                <a:sym typeface="Times New Roman"/>
              </a:rPr>
              <a:t>Chanduka</a:t>
            </a:r>
            <a:r>
              <a:rPr lang="en-US" sz="1200" dirty="0">
                <a:solidFill>
                  <a:schemeClr val="tx1"/>
                </a:solidFill>
                <a:highlight>
                  <a:srgbClr val="FFFFFF"/>
                </a:highlight>
                <a:latin typeface="Times New Roman"/>
                <a:ea typeface="Times New Roman"/>
                <a:cs typeface="Times New Roman"/>
                <a:sym typeface="Times New Roman"/>
              </a:rPr>
              <a:t>, R.; </a:t>
            </a:r>
            <a:r>
              <a:rPr lang="en-US" sz="1200" dirty="0" err="1">
                <a:solidFill>
                  <a:schemeClr val="tx1"/>
                </a:solidFill>
                <a:highlight>
                  <a:srgbClr val="FFFFFF"/>
                </a:highlight>
                <a:latin typeface="Times New Roman"/>
                <a:ea typeface="Times New Roman"/>
                <a:cs typeface="Times New Roman"/>
                <a:sym typeface="Times New Roman"/>
              </a:rPr>
              <a:t>Cheakalos</a:t>
            </a:r>
            <a:r>
              <a:rPr lang="en-US" sz="1200" dirty="0">
                <a:solidFill>
                  <a:schemeClr val="tx1"/>
                </a:solidFill>
                <a:highlight>
                  <a:srgbClr val="FFFFFF"/>
                </a:highlight>
                <a:latin typeface="Times New Roman"/>
                <a:ea typeface="Times New Roman"/>
                <a:cs typeface="Times New Roman"/>
                <a:sym typeface="Times New Roman"/>
              </a:rPr>
              <a:t>, P.; Everett, J.B.; et al. Fake News vs Satire: A Dataset and Analysis; </a:t>
            </a:r>
            <a:r>
              <a:rPr lang="en-US" sz="1200" dirty="0" err="1">
                <a:solidFill>
                  <a:schemeClr val="tx1"/>
                </a:solidFill>
                <a:highlight>
                  <a:srgbClr val="FFFFFF"/>
                </a:highlight>
                <a:latin typeface="Times New Roman"/>
                <a:ea typeface="Times New Roman"/>
                <a:cs typeface="Times New Roman"/>
                <a:sym typeface="Times New Roman"/>
              </a:rPr>
              <a:t>WebSci</a:t>
            </a:r>
            <a:r>
              <a:rPr lang="en-US" sz="1200" dirty="0">
                <a:solidFill>
                  <a:schemeClr val="tx1"/>
                </a:solidFill>
                <a:highlight>
                  <a:srgbClr val="FFFFFF"/>
                </a:highlight>
                <a:latin typeface="Times New Roman"/>
                <a:ea typeface="Times New Roman"/>
                <a:cs typeface="Times New Roman"/>
                <a:sym typeface="Times New Roman"/>
              </a:rPr>
              <a:t> ’18; Association for Computing Machinery: New York, NY, USA, 2018; pp. 17–21</a:t>
            </a:r>
            <a:endParaRPr sz="1200" dirty="0">
              <a:solidFill>
                <a:schemeClr val="tx1"/>
              </a:solidFill>
              <a:highlight>
                <a:srgbClr val="FFFFFF"/>
              </a:highlight>
              <a:latin typeface="Times New Roman"/>
              <a:ea typeface="Times New Roman"/>
              <a:cs typeface="Times New Roman"/>
              <a:sym typeface="Times New Roman"/>
            </a:endParaRPr>
          </a:p>
          <a:p>
            <a:pPr marL="457200" marR="0" lvl="0" indent="-304800" algn="l" rtl="0">
              <a:spcBef>
                <a:spcPts val="0"/>
              </a:spcBef>
              <a:spcAft>
                <a:spcPts val="0"/>
              </a:spcAft>
              <a:buClr>
                <a:srgbClr val="222222"/>
              </a:buClr>
              <a:buSzPts val="1200"/>
              <a:buFont typeface="Times New Roman"/>
              <a:buAutoNum type="arabicPeriod"/>
            </a:pPr>
            <a:r>
              <a:rPr lang="en-US" sz="1200" dirty="0">
                <a:solidFill>
                  <a:schemeClr val="tx1"/>
                </a:solidFill>
                <a:highlight>
                  <a:srgbClr val="FFFFFF"/>
                </a:highlight>
                <a:latin typeface="Times New Roman"/>
                <a:ea typeface="Times New Roman"/>
                <a:cs typeface="Times New Roman"/>
                <a:sym typeface="Times New Roman"/>
              </a:rPr>
              <a:t>Sharma, K.; Qian, F.; Jiang, H.; </a:t>
            </a:r>
            <a:r>
              <a:rPr lang="en-US" sz="1200" dirty="0" err="1">
                <a:solidFill>
                  <a:schemeClr val="tx1"/>
                </a:solidFill>
                <a:highlight>
                  <a:srgbClr val="FFFFFF"/>
                </a:highlight>
                <a:latin typeface="Times New Roman"/>
                <a:ea typeface="Times New Roman"/>
                <a:cs typeface="Times New Roman"/>
                <a:sym typeface="Times New Roman"/>
              </a:rPr>
              <a:t>Ruchansky</a:t>
            </a:r>
            <a:r>
              <a:rPr lang="en-US" sz="1200" dirty="0">
                <a:solidFill>
                  <a:schemeClr val="tx1"/>
                </a:solidFill>
                <a:highlight>
                  <a:srgbClr val="FFFFFF"/>
                </a:highlight>
                <a:latin typeface="Times New Roman"/>
                <a:ea typeface="Times New Roman"/>
                <a:cs typeface="Times New Roman"/>
                <a:sym typeface="Times New Roman"/>
              </a:rPr>
              <a:t>, N.; Zhang, M.; Liu, Y. Combating fake news: A survey on identification and mitigation techniques. ACM Trans. </a:t>
            </a:r>
            <a:r>
              <a:rPr lang="en-US" sz="1200" dirty="0" err="1">
                <a:solidFill>
                  <a:schemeClr val="tx1"/>
                </a:solidFill>
                <a:highlight>
                  <a:srgbClr val="FFFFFF"/>
                </a:highlight>
                <a:latin typeface="Times New Roman"/>
                <a:ea typeface="Times New Roman"/>
                <a:cs typeface="Times New Roman"/>
                <a:sym typeface="Times New Roman"/>
              </a:rPr>
              <a:t>Intell</a:t>
            </a:r>
            <a:r>
              <a:rPr lang="en-US" sz="1200" dirty="0">
                <a:solidFill>
                  <a:schemeClr val="tx1"/>
                </a:solidFill>
                <a:highlight>
                  <a:srgbClr val="FFFFFF"/>
                </a:highlight>
                <a:latin typeface="Times New Roman"/>
                <a:ea typeface="Times New Roman"/>
                <a:cs typeface="Times New Roman"/>
                <a:sym typeface="Times New Roman"/>
              </a:rPr>
              <a:t>. Syst. Technol. (TIST) 2019, 10, 1–42. </a:t>
            </a:r>
          </a:p>
          <a:p>
            <a:pPr marL="457200" marR="0" lvl="0" indent="-304800" algn="l" rtl="0">
              <a:spcBef>
                <a:spcPts val="0"/>
              </a:spcBef>
              <a:spcAft>
                <a:spcPts val="0"/>
              </a:spcAft>
              <a:buClr>
                <a:srgbClr val="222222"/>
              </a:buClr>
              <a:buSzPts val="1200"/>
              <a:buFont typeface="Times New Roman"/>
              <a:buAutoNum type="arabicPeriod"/>
            </a:pPr>
            <a:r>
              <a:rPr lang="en-US" sz="1200" b="0" i="0" dirty="0">
                <a:solidFill>
                  <a:schemeClr val="tx1"/>
                </a:solidFill>
                <a:effectLst/>
                <a:latin typeface="Times New Roman" panose="02020603050405020304" pitchFamily="18" charset="0"/>
                <a:cs typeface="Times New Roman" panose="02020603050405020304" pitchFamily="18" charset="0"/>
              </a:rPr>
              <a:t>D. Yan, K. Li, S. Gu and L. Yang, "Network-Based Bag-of-Words Model for Text Classification," in </a:t>
            </a:r>
            <a:r>
              <a:rPr lang="en-US" sz="1200" b="0" i="1" dirty="0">
                <a:solidFill>
                  <a:schemeClr val="tx1"/>
                </a:solidFill>
                <a:effectLst/>
                <a:latin typeface="Times New Roman" panose="02020603050405020304" pitchFamily="18" charset="0"/>
                <a:cs typeface="Times New Roman" panose="02020603050405020304" pitchFamily="18" charset="0"/>
              </a:rPr>
              <a:t>IEEE Access</a:t>
            </a:r>
            <a:r>
              <a:rPr lang="en-US" sz="1200" b="0" i="0" dirty="0">
                <a:solidFill>
                  <a:schemeClr val="tx1"/>
                </a:solidFill>
                <a:effectLst/>
                <a:latin typeface="Times New Roman" panose="02020603050405020304" pitchFamily="18" charset="0"/>
                <a:cs typeface="Times New Roman" panose="02020603050405020304" pitchFamily="18" charset="0"/>
              </a:rPr>
              <a:t>, vol. 8, pp. 82641-82652, 2020, </a:t>
            </a:r>
            <a:r>
              <a:rPr lang="en-US" sz="1200" b="0" i="0" dirty="0" err="1">
                <a:solidFill>
                  <a:schemeClr val="tx1"/>
                </a:solidFill>
                <a:effectLst/>
                <a:latin typeface="Times New Roman" panose="02020603050405020304" pitchFamily="18" charset="0"/>
                <a:cs typeface="Times New Roman" panose="02020603050405020304" pitchFamily="18" charset="0"/>
              </a:rPr>
              <a:t>doi</a:t>
            </a:r>
            <a:r>
              <a:rPr lang="en-US" sz="1200" b="0" i="0" dirty="0">
                <a:solidFill>
                  <a:schemeClr val="tx1"/>
                </a:solidFill>
                <a:effectLst/>
                <a:latin typeface="Times New Roman" panose="02020603050405020304" pitchFamily="18" charset="0"/>
                <a:cs typeface="Times New Roman" panose="02020603050405020304" pitchFamily="18" charset="0"/>
              </a:rPr>
              <a:t>: 10.1109/ACCESS.2020.2991074.</a:t>
            </a:r>
          </a:p>
          <a:p>
            <a:br>
              <a:rPr lang="en-US" sz="1600" dirty="0"/>
            </a:br>
            <a:endParaRPr sz="1200" dirty="0">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47"/>
          <p:cNvSpPr/>
          <p:nvPr/>
        </p:nvSpPr>
        <p:spPr>
          <a:xfrm>
            <a:off x="3821176" y="1160631"/>
            <a:ext cx="1864360" cy="434975"/>
          </a:xfrm>
          <a:custGeom>
            <a:avLst/>
            <a:gdLst/>
            <a:ahLst/>
            <a:cxnLst/>
            <a:rect l="l" t="t" r="r" b="b"/>
            <a:pathLst>
              <a:path w="1864360" h="434975" extrusionOk="0">
                <a:moveTo>
                  <a:pt x="0" y="434615"/>
                </a:moveTo>
                <a:lnTo>
                  <a:pt x="31414" y="398601"/>
                </a:lnTo>
                <a:lnTo>
                  <a:pt x="63923" y="364115"/>
                </a:lnTo>
                <a:lnTo>
                  <a:pt x="97479" y="331159"/>
                </a:lnTo>
                <a:lnTo>
                  <a:pt x="132033" y="299739"/>
                </a:lnTo>
                <a:lnTo>
                  <a:pt x="167538" y="269858"/>
                </a:lnTo>
                <a:lnTo>
                  <a:pt x="203946" y="241520"/>
                </a:lnTo>
                <a:lnTo>
                  <a:pt x="241211" y="214731"/>
                </a:lnTo>
                <a:lnTo>
                  <a:pt x="279283" y="189493"/>
                </a:lnTo>
                <a:lnTo>
                  <a:pt x="318116" y="165811"/>
                </a:lnTo>
                <a:lnTo>
                  <a:pt x="357662" y="143690"/>
                </a:lnTo>
                <a:lnTo>
                  <a:pt x="397873" y="123133"/>
                </a:lnTo>
                <a:lnTo>
                  <a:pt x="438702" y="104145"/>
                </a:lnTo>
                <a:lnTo>
                  <a:pt x="480100" y="86730"/>
                </a:lnTo>
                <a:lnTo>
                  <a:pt x="522021" y="70891"/>
                </a:lnTo>
                <a:lnTo>
                  <a:pt x="564417" y="56634"/>
                </a:lnTo>
                <a:lnTo>
                  <a:pt x="607239" y="43962"/>
                </a:lnTo>
                <a:lnTo>
                  <a:pt x="650441" y="32880"/>
                </a:lnTo>
                <a:lnTo>
                  <a:pt x="693974" y="23391"/>
                </a:lnTo>
                <a:lnTo>
                  <a:pt x="737791" y="15501"/>
                </a:lnTo>
                <a:lnTo>
                  <a:pt x="781845" y="9212"/>
                </a:lnTo>
                <a:lnTo>
                  <a:pt x="826087" y="4529"/>
                </a:lnTo>
                <a:lnTo>
                  <a:pt x="870470" y="1457"/>
                </a:lnTo>
                <a:lnTo>
                  <a:pt x="914947" y="0"/>
                </a:lnTo>
                <a:lnTo>
                  <a:pt x="959469" y="161"/>
                </a:lnTo>
                <a:lnTo>
                  <a:pt x="1003990" y="1945"/>
                </a:lnTo>
                <a:lnTo>
                  <a:pt x="1048461" y="5356"/>
                </a:lnTo>
                <a:lnTo>
                  <a:pt x="1092835" y="10398"/>
                </a:lnTo>
                <a:lnTo>
                  <a:pt x="1137063" y="17076"/>
                </a:lnTo>
                <a:lnTo>
                  <a:pt x="1181100" y="25394"/>
                </a:lnTo>
                <a:lnTo>
                  <a:pt x="1224896" y="35355"/>
                </a:lnTo>
                <a:lnTo>
                  <a:pt x="1268404" y="46965"/>
                </a:lnTo>
                <a:lnTo>
                  <a:pt x="1311577" y="60226"/>
                </a:lnTo>
                <a:lnTo>
                  <a:pt x="1354367" y="75144"/>
                </a:lnTo>
                <a:lnTo>
                  <a:pt x="1396726" y="91722"/>
                </a:lnTo>
                <a:lnTo>
                  <a:pt x="1438607" y="109965"/>
                </a:lnTo>
                <a:lnTo>
                  <a:pt x="1479961" y="129877"/>
                </a:lnTo>
                <a:lnTo>
                  <a:pt x="1520742" y="151462"/>
                </a:lnTo>
                <a:lnTo>
                  <a:pt x="1560901" y="174724"/>
                </a:lnTo>
                <a:lnTo>
                  <a:pt x="1600392" y="199667"/>
                </a:lnTo>
                <a:lnTo>
                  <a:pt x="1639166" y="226296"/>
                </a:lnTo>
                <a:lnTo>
                  <a:pt x="1677175" y="254615"/>
                </a:lnTo>
                <a:lnTo>
                  <a:pt x="1714373" y="284628"/>
                </a:lnTo>
                <a:lnTo>
                  <a:pt x="1754292" y="319618"/>
                </a:lnTo>
                <a:lnTo>
                  <a:pt x="1792652" y="356335"/>
                </a:lnTo>
                <a:lnTo>
                  <a:pt x="1829369" y="394695"/>
                </a:lnTo>
                <a:lnTo>
                  <a:pt x="1864360" y="434615"/>
                </a:lnTo>
              </a:path>
            </a:pathLst>
          </a:custGeom>
          <a:noFill/>
          <a:ln w="19050" cap="flat" cmpd="sng">
            <a:solidFill>
              <a:srgbClr val="49A0B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515" name="Google Shape;515;p47"/>
          <p:cNvSpPr/>
          <p:nvPr/>
        </p:nvSpPr>
        <p:spPr>
          <a:xfrm>
            <a:off x="3821176" y="3159632"/>
            <a:ext cx="1864360" cy="434975"/>
          </a:xfrm>
          <a:custGeom>
            <a:avLst/>
            <a:gdLst/>
            <a:ahLst/>
            <a:cxnLst/>
            <a:rect l="l" t="t" r="r" b="b"/>
            <a:pathLst>
              <a:path w="1864360" h="434975" extrusionOk="0">
                <a:moveTo>
                  <a:pt x="1864360" y="0"/>
                </a:moveTo>
                <a:lnTo>
                  <a:pt x="1832945" y="36013"/>
                </a:lnTo>
                <a:lnTo>
                  <a:pt x="1800436" y="70500"/>
                </a:lnTo>
                <a:lnTo>
                  <a:pt x="1766880" y="103455"/>
                </a:lnTo>
                <a:lnTo>
                  <a:pt x="1732326" y="134876"/>
                </a:lnTo>
                <a:lnTo>
                  <a:pt x="1696821" y="164757"/>
                </a:lnTo>
                <a:lnTo>
                  <a:pt x="1660413" y="193094"/>
                </a:lnTo>
                <a:lnTo>
                  <a:pt x="1623148" y="219884"/>
                </a:lnTo>
                <a:lnTo>
                  <a:pt x="1585076" y="245121"/>
                </a:lnTo>
                <a:lnTo>
                  <a:pt x="1546243" y="268803"/>
                </a:lnTo>
                <a:lnTo>
                  <a:pt x="1506697" y="290924"/>
                </a:lnTo>
                <a:lnTo>
                  <a:pt x="1466486" y="311481"/>
                </a:lnTo>
                <a:lnTo>
                  <a:pt x="1425657" y="330469"/>
                </a:lnTo>
                <a:lnTo>
                  <a:pt x="1384259" y="347884"/>
                </a:lnTo>
                <a:lnTo>
                  <a:pt x="1342338" y="363723"/>
                </a:lnTo>
                <a:lnTo>
                  <a:pt x="1299942" y="377980"/>
                </a:lnTo>
                <a:lnTo>
                  <a:pt x="1257120" y="390652"/>
                </a:lnTo>
                <a:lnTo>
                  <a:pt x="1213918" y="401734"/>
                </a:lnTo>
                <a:lnTo>
                  <a:pt x="1170385" y="411223"/>
                </a:lnTo>
                <a:lnTo>
                  <a:pt x="1126568" y="419114"/>
                </a:lnTo>
                <a:lnTo>
                  <a:pt x="1082514" y="425402"/>
                </a:lnTo>
                <a:lnTo>
                  <a:pt x="1038272" y="430085"/>
                </a:lnTo>
                <a:lnTo>
                  <a:pt x="993889" y="433157"/>
                </a:lnTo>
                <a:lnTo>
                  <a:pt x="949412" y="434615"/>
                </a:lnTo>
                <a:lnTo>
                  <a:pt x="904890" y="434454"/>
                </a:lnTo>
                <a:lnTo>
                  <a:pt x="860369" y="432669"/>
                </a:lnTo>
                <a:lnTo>
                  <a:pt x="815898" y="429258"/>
                </a:lnTo>
                <a:lnTo>
                  <a:pt x="771524" y="424216"/>
                </a:lnTo>
                <a:lnTo>
                  <a:pt x="727296" y="417538"/>
                </a:lnTo>
                <a:lnTo>
                  <a:pt x="683259" y="409220"/>
                </a:lnTo>
                <a:lnTo>
                  <a:pt x="639463" y="399259"/>
                </a:lnTo>
                <a:lnTo>
                  <a:pt x="595955" y="387650"/>
                </a:lnTo>
                <a:lnTo>
                  <a:pt x="552782" y="374388"/>
                </a:lnTo>
                <a:lnTo>
                  <a:pt x="509992" y="359470"/>
                </a:lnTo>
                <a:lnTo>
                  <a:pt x="467633" y="342892"/>
                </a:lnTo>
                <a:lnTo>
                  <a:pt x="425752" y="324649"/>
                </a:lnTo>
                <a:lnTo>
                  <a:pt x="384398" y="304737"/>
                </a:lnTo>
                <a:lnTo>
                  <a:pt x="343617" y="283152"/>
                </a:lnTo>
                <a:lnTo>
                  <a:pt x="303458" y="259890"/>
                </a:lnTo>
                <a:lnTo>
                  <a:pt x="263967" y="234947"/>
                </a:lnTo>
                <a:lnTo>
                  <a:pt x="225193" y="208318"/>
                </a:lnTo>
                <a:lnTo>
                  <a:pt x="187184" y="179999"/>
                </a:lnTo>
                <a:lnTo>
                  <a:pt x="149987" y="149987"/>
                </a:lnTo>
                <a:lnTo>
                  <a:pt x="110067" y="114996"/>
                </a:lnTo>
                <a:lnTo>
                  <a:pt x="71707" y="78279"/>
                </a:lnTo>
                <a:lnTo>
                  <a:pt x="34990" y="39919"/>
                </a:lnTo>
                <a:lnTo>
                  <a:pt x="0" y="0"/>
                </a:lnTo>
              </a:path>
            </a:pathLst>
          </a:custGeom>
          <a:noFill/>
          <a:ln w="19050" cap="flat" cmpd="sng">
            <a:solidFill>
              <a:srgbClr val="49A0B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516" name="Google Shape;516;p47"/>
          <p:cNvSpPr txBox="1">
            <a:spLocks noGrp="1"/>
          </p:cNvSpPr>
          <p:nvPr>
            <p:ph type="title"/>
          </p:nvPr>
        </p:nvSpPr>
        <p:spPr>
          <a:xfrm>
            <a:off x="2871977" y="1786585"/>
            <a:ext cx="3768090" cy="1017269"/>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Clr>
                <a:srgbClr val="000000"/>
              </a:buClr>
              <a:buSzPts val="6500"/>
              <a:buFont typeface="Trebuchet MS"/>
              <a:buNone/>
            </a:pPr>
            <a:r>
              <a:rPr lang="en-US" sz="6500" i="0" dirty="0">
                <a:solidFill>
                  <a:srgbClr val="000000"/>
                </a:solidFill>
                <a:latin typeface="Trebuchet MS"/>
                <a:ea typeface="Trebuchet MS"/>
                <a:cs typeface="Trebuchet MS"/>
                <a:sym typeface="Trebuchet MS"/>
              </a:rPr>
              <a:t>Thank You</a:t>
            </a:r>
            <a:endParaRPr sz="6500" dirty="0">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5"/>
          <p:cNvSpPr txBox="1">
            <a:spLocks noGrp="1"/>
          </p:cNvSpPr>
          <p:nvPr>
            <p:ph type="title"/>
          </p:nvPr>
        </p:nvSpPr>
        <p:spPr>
          <a:xfrm>
            <a:off x="377139" y="244855"/>
            <a:ext cx="3091180"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rgbClr val="5FCAEE"/>
              </a:buClr>
              <a:buSzPts val="2400"/>
              <a:buFont typeface="Trebuchet MS"/>
              <a:buNone/>
            </a:pPr>
            <a:r>
              <a:rPr lang="en-US" sz="2400" i="0" u="sng">
                <a:solidFill>
                  <a:srgbClr val="5FCAEE"/>
                </a:solidFill>
                <a:latin typeface="Trebuchet MS"/>
                <a:ea typeface="Trebuchet MS"/>
                <a:cs typeface="Trebuchet MS"/>
                <a:sym typeface="Trebuchet MS"/>
              </a:rPr>
              <a:t>What is not fake news</a:t>
            </a:r>
            <a:endParaRPr sz="2400">
              <a:latin typeface="Trebuchet MS"/>
              <a:ea typeface="Trebuchet MS"/>
              <a:cs typeface="Trebuchet MS"/>
              <a:sym typeface="Trebuchet MS"/>
            </a:endParaRPr>
          </a:p>
        </p:txBody>
      </p:sp>
      <p:pic>
        <p:nvPicPr>
          <p:cNvPr id="176" name="Google Shape;176;p5"/>
          <p:cNvPicPr preferRelativeResize="0"/>
          <p:nvPr/>
        </p:nvPicPr>
        <p:blipFill rotWithShape="1">
          <a:blip r:embed="rId3">
            <a:alphaModFix/>
          </a:blip>
          <a:srcRect/>
          <a:stretch/>
        </p:blipFill>
        <p:spPr>
          <a:xfrm>
            <a:off x="377139" y="1085850"/>
            <a:ext cx="6599300" cy="2971800"/>
          </a:xfrm>
          <a:prstGeom prst="rect">
            <a:avLst/>
          </a:prstGeom>
          <a:noFill/>
          <a:ln>
            <a:noFill/>
          </a:ln>
        </p:spPr>
      </p:pic>
      <p:sp>
        <p:nvSpPr>
          <p:cNvPr id="177" name="Google Shape;177;p5"/>
          <p:cNvSpPr txBox="1"/>
          <p:nvPr/>
        </p:nvSpPr>
        <p:spPr>
          <a:xfrm>
            <a:off x="377150" y="4079400"/>
            <a:ext cx="86661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Trebuchet MS"/>
                <a:ea typeface="Trebuchet MS"/>
                <a:cs typeface="Trebuchet MS"/>
                <a:sym typeface="Trebuchet MS"/>
              </a:rPr>
              <a:t>Source : </a:t>
            </a:r>
            <a:r>
              <a:rPr lang="en-US" sz="1200">
                <a:solidFill>
                  <a:srgbClr val="222222"/>
                </a:solidFill>
                <a:highlight>
                  <a:srgbClr val="FFFFFF"/>
                </a:highlight>
                <a:latin typeface="Times New Roman"/>
                <a:ea typeface="Times New Roman"/>
                <a:cs typeface="Times New Roman"/>
                <a:sym typeface="Times New Roman"/>
              </a:rPr>
              <a:t>de Oliveira, N.R.; Pisa, P.S.; Lopez, M.A.; de Medeiros, D.S.V.; Mattos, D.M.F. Identifying Fake News on Social Networks Based on Natural Language Processing: Trends and Challenges. </a:t>
            </a:r>
            <a:r>
              <a:rPr lang="en-US" sz="1200" i="1">
                <a:solidFill>
                  <a:srgbClr val="222222"/>
                </a:solidFill>
                <a:highlight>
                  <a:srgbClr val="FFFFFF"/>
                </a:highlight>
                <a:latin typeface="Times New Roman"/>
                <a:ea typeface="Times New Roman"/>
                <a:cs typeface="Times New Roman"/>
                <a:sym typeface="Times New Roman"/>
              </a:rPr>
              <a:t>Information</a:t>
            </a:r>
            <a:r>
              <a:rPr lang="en-US" sz="1200">
                <a:solidFill>
                  <a:srgbClr val="222222"/>
                </a:solidFill>
                <a:highlight>
                  <a:srgbClr val="FFFFFF"/>
                </a:highlight>
                <a:latin typeface="Times New Roman"/>
                <a:ea typeface="Times New Roman"/>
                <a:cs typeface="Times New Roman"/>
                <a:sym typeface="Times New Roman"/>
              </a:rPr>
              <a:t> </a:t>
            </a:r>
            <a:r>
              <a:rPr lang="en-US" sz="1200" b="1">
                <a:solidFill>
                  <a:srgbClr val="222222"/>
                </a:solidFill>
                <a:highlight>
                  <a:srgbClr val="FFFFFF"/>
                </a:highlight>
                <a:latin typeface="Times New Roman"/>
                <a:ea typeface="Times New Roman"/>
                <a:cs typeface="Times New Roman"/>
                <a:sym typeface="Times New Roman"/>
              </a:rPr>
              <a:t>2021</a:t>
            </a:r>
            <a:r>
              <a:rPr lang="en-US" sz="1200">
                <a:solidFill>
                  <a:srgbClr val="222222"/>
                </a:solidFill>
                <a:highlight>
                  <a:srgbClr val="FFFFFF"/>
                </a:highlight>
                <a:latin typeface="Times New Roman"/>
                <a:ea typeface="Times New Roman"/>
                <a:cs typeface="Times New Roman"/>
                <a:sym typeface="Times New Roman"/>
              </a:rPr>
              <a:t>, </a:t>
            </a:r>
            <a:r>
              <a:rPr lang="en-US" sz="1200" i="1">
                <a:solidFill>
                  <a:srgbClr val="222222"/>
                </a:solidFill>
                <a:highlight>
                  <a:srgbClr val="FFFFFF"/>
                </a:highlight>
                <a:latin typeface="Times New Roman"/>
                <a:ea typeface="Times New Roman"/>
                <a:cs typeface="Times New Roman"/>
                <a:sym typeface="Times New Roman"/>
              </a:rPr>
              <a:t>12</a:t>
            </a:r>
            <a:r>
              <a:rPr lang="en-US" sz="1200">
                <a:solidFill>
                  <a:srgbClr val="222222"/>
                </a:solidFill>
                <a:highlight>
                  <a:srgbClr val="FFFFFF"/>
                </a:highlight>
                <a:latin typeface="Times New Roman"/>
                <a:ea typeface="Times New Roman"/>
                <a:cs typeface="Times New Roman"/>
                <a:sym typeface="Times New Roman"/>
              </a:rPr>
              <a:t>, 38. </a:t>
            </a:r>
            <a:r>
              <a:rPr lang="en-US" sz="1200" u="sng">
                <a:solidFill>
                  <a:schemeClr val="hlink"/>
                </a:solidFill>
                <a:highlight>
                  <a:srgbClr val="FFFFFF"/>
                </a:highlight>
                <a:latin typeface="Times New Roman"/>
                <a:ea typeface="Times New Roman"/>
                <a:cs typeface="Times New Roman"/>
                <a:sym typeface="Times New Roman"/>
                <a:hlinkClick r:id="rId4"/>
              </a:rPr>
              <a:t>https://doi.org/10.3390/info12010038</a:t>
            </a:r>
            <a:endParaRPr sz="1200">
              <a:solidFill>
                <a:srgbClr val="222222"/>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US">
                <a:latin typeface="Trebuchet MS"/>
                <a:ea typeface="Trebuchet MS"/>
                <a:cs typeface="Trebuchet MS"/>
                <a:sym typeface="Trebuchet MS"/>
              </a:rPr>
              <a:t>[1]</a:t>
            </a:r>
            <a:endParaRPr>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6"/>
          <p:cNvSpPr txBox="1"/>
          <p:nvPr/>
        </p:nvSpPr>
        <p:spPr>
          <a:xfrm>
            <a:off x="723014" y="333535"/>
            <a:ext cx="3837111" cy="320601"/>
          </a:xfrm>
          <a:prstGeom prst="rect">
            <a:avLst/>
          </a:prstGeom>
          <a:noFill/>
          <a:ln>
            <a:noFill/>
          </a:ln>
        </p:spPr>
        <p:txBody>
          <a:bodyPr spcFirstLastPara="1" wrap="square" lIns="0" tIns="12700" rIns="0" bIns="0" anchor="t" anchorCtr="0">
            <a:spAutoFit/>
          </a:bodyPr>
          <a:lstStyle/>
          <a:p>
            <a:pPr marL="12700"/>
            <a:r>
              <a:rPr lang="en-US" sz="2000" u="sng" dirty="0">
                <a:solidFill>
                  <a:srgbClr val="5FCAEE"/>
                </a:solidFill>
                <a:latin typeface="Trebuchet MS"/>
                <a:ea typeface="Trebuchet MS"/>
                <a:cs typeface="Trebuchet MS"/>
                <a:sym typeface="Trebuchet MS"/>
              </a:rPr>
              <a:t>Literary Survey</a:t>
            </a:r>
            <a:endParaRPr sz="2000" dirty="0">
              <a:solidFill>
                <a:schemeClr val="dk1"/>
              </a:solidFill>
              <a:latin typeface="Trebuchet MS"/>
              <a:ea typeface="Trebuchet MS"/>
              <a:cs typeface="Trebuchet MS"/>
              <a:sym typeface="Trebuchet MS"/>
            </a:endParaRPr>
          </a:p>
        </p:txBody>
      </p:sp>
      <p:graphicFrame>
        <p:nvGraphicFramePr>
          <p:cNvPr id="4" name="Table 4">
            <a:extLst>
              <a:ext uri="{FF2B5EF4-FFF2-40B4-BE49-F238E27FC236}">
                <a16:creationId xmlns:a16="http://schemas.microsoft.com/office/drawing/2014/main" id="{F88803A8-9F5E-1960-2F89-095CCD1ACCB8}"/>
              </a:ext>
            </a:extLst>
          </p:cNvPr>
          <p:cNvGraphicFramePr>
            <a:graphicFrameLocks noGrp="1"/>
          </p:cNvGraphicFramePr>
          <p:nvPr>
            <p:extLst>
              <p:ext uri="{D42A27DB-BD31-4B8C-83A1-F6EECF244321}">
                <p14:modId xmlns:p14="http://schemas.microsoft.com/office/powerpoint/2010/main" val="2504617746"/>
              </p:ext>
            </p:extLst>
          </p:nvPr>
        </p:nvGraphicFramePr>
        <p:xfrm>
          <a:off x="723014" y="973295"/>
          <a:ext cx="7260231" cy="3836670"/>
        </p:xfrm>
        <a:graphic>
          <a:graphicData uri="http://schemas.openxmlformats.org/drawingml/2006/table">
            <a:tbl>
              <a:tblPr firstRow="1" bandRow="1">
                <a:tableStyleId>{5C22544A-7EE6-4342-B048-85BDC9FD1C3A}</a:tableStyleId>
              </a:tblPr>
              <a:tblGrid>
                <a:gridCol w="3763926">
                  <a:extLst>
                    <a:ext uri="{9D8B030D-6E8A-4147-A177-3AD203B41FA5}">
                      <a16:colId xmlns:a16="http://schemas.microsoft.com/office/drawing/2014/main" val="3296983957"/>
                    </a:ext>
                  </a:extLst>
                </a:gridCol>
                <a:gridCol w="3496305">
                  <a:extLst>
                    <a:ext uri="{9D8B030D-6E8A-4147-A177-3AD203B41FA5}">
                      <a16:colId xmlns:a16="http://schemas.microsoft.com/office/drawing/2014/main" val="2353513739"/>
                    </a:ext>
                  </a:extLst>
                </a:gridCol>
              </a:tblGrid>
              <a:tr h="278130">
                <a:tc>
                  <a:txBody>
                    <a:bodyPr/>
                    <a:lstStyle/>
                    <a:p>
                      <a:pPr algn="ctr"/>
                      <a:r>
                        <a:rPr lang="en-US" sz="1100" b="1" dirty="0"/>
                        <a:t>Title of the Paper</a:t>
                      </a:r>
                    </a:p>
                  </a:txBody>
                  <a:tcPr marL="68580" marR="68580" marT="34290" marB="34290"/>
                </a:tc>
                <a:tc>
                  <a:txBody>
                    <a:bodyPr/>
                    <a:lstStyle/>
                    <a:p>
                      <a:pPr algn="ctr"/>
                      <a:r>
                        <a:rPr lang="en-US" sz="1100" b="1" dirty="0"/>
                        <a:t>Content of the Paper</a:t>
                      </a:r>
                    </a:p>
                  </a:txBody>
                  <a:tcPr marL="68580" marR="68580" marT="34290" marB="34290"/>
                </a:tc>
                <a:extLst>
                  <a:ext uri="{0D108BD9-81ED-4DB2-BD59-A6C34878D82A}">
                    <a16:rowId xmlns:a16="http://schemas.microsoft.com/office/drawing/2014/main" val="3913718442"/>
                  </a:ext>
                </a:extLst>
              </a:tr>
              <a:tr h="1211580">
                <a:tc>
                  <a:txBody>
                    <a:bodyPr/>
                    <a:lstStyle/>
                    <a:p>
                      <a:pPr marL="139700" marR="0" lvl="0" indent="0" algn="l" rtl="0">
                        <a:spcBef>
                          <a:spcPts val="0"/>
                        </a:spcBef>
                        <a:spcAft>
                          <a:spcPts val="0"/>
                        </a:spcAft>
                        <a:buSzPts val="1400"/>
                        <a:buNone/>
                      </a:pPr>
                      <a:r>
                        <a:rPr lang="en-US" sz="1200" dirty="0">
                          <a:sym typeface="Times New Roman"/>
                        </a:rPr>
                        <a:t>de Oliveira, N.R.; Pisa, P.S.; Lopez, M.A.; de Medeiros, D.S.V.; Mattos, D.M.F. Identifying Fake News on Social Networks Based on Natural Language Processing: Trends and Challenges. Information 2021, 12, 38. </a:t>
                      </a:r>
                      <a:br>
                        <a:rPr lang="en-US" sz="1200" dirty="0"/>
                      </a:br>
                      <a:endParaRPr lang="en-US" sz="1200" dirty="0"/>
                    </a:p>
                  </a:txBody>
                  <a:tcPr marL="68580" marR="68580" marT="34290" marB="34290"/>
                </a:tc>
                <a:tc>
                  <a:txBody>
                    <a:bodyPr/>
                    <a:lstStyle/>
                    <a:p>
                      <a:r>
                        <a:rPr lang="en-US" sz="1200" b="0" i="0" kern="1200" dirty="0">
                          <a:solidFill>
                            <a:schemeClr val="dk1"/>
                          </a:solidFill>
                          <a:effectLst/>
                          <a:latin typeface="+mn-lt"/>
                          <a:ea typeface="+mn-ea"/>
                          <a:cs typeface="+mn-cs"/>
                        </a:rPr>
                        <a:t>Survey methods for preprocessing data in natural language, vectorization, dimensionality reduction, machine learning, and quality assessment of information retrieval. We also contextualize the identification of fake news.</a:t>
                      </a:r>
                      <a:endParaRPr lang="en-US" sz="1200" b="0" dirty="0"/>
                    </a:p>
                  </a:txBody>
                  <a:tcPr marL="68580" marR="68580" marT="34290" marB="34290"/>
                </a:tc>
                <a:extLst>
                  <a:ext uri="{0D108BD9-81ED-4DB2-BD59-A6C34878D82A}">
                    <a16:rowId xmlns:a16="http://schemas.microsoft.com/office/drawing/2014/main" val="3904262985"/>
                  </a:ext>
                </a:extLst>
              </a:tr>
              <a:tr h="845820">
                <a:tc>
                  <a:txBody>
                    <a:bodyPr/>
                    <a:lstStyle/>
                    <a:p>
                      <a:pPr marL="152400" marR="0" lvl="0" indent="0" algn="l" rtl="0">
                        <a:spcBef>
                          <a:spcPts val="0"/>
                        </a:spcBef>
                        <a:spcAft>
                          <a:spcPts val="0"/>
                        </a:spcAft>
                        <a:buClr>
                          <a:srgbClr val="222222"/>
                        </a:buClr>
                        <a:buSzPts val="1200"/>
                        <a:buFont typeface="Times New Roman"/>
                        <a:buNone/>
                      </a:pPr>
                      <a:r>
                        <a:rPr lang="en-US" sz="1200" dirty="0"/>
                        <a:t>D. Yan, K. Li, S. Gu and L. Yang, "Network-Based Bag-of-Words Model for Text Classification," in IEEE Access, vol. 8, pp. 82641-82652, 2020, </a:t>
                      </a:r>
                      <a:r>
                        <a:rPr lang="en-US" sz="1200" dirty="0" err="1"/>
                        <a:t>doi</a:t>
                      </a:r>
                      <a:r>
                        <a:rPr lang="en-US" sz="1200" dirty="0"/>
                        <a:t>: 10.1109/ACCESS.2020.2991074.</a:t>
                      </a:r>
                    </a:p>
                    <a:p>
                      <a:br>
                        <a:rPr lang="en-US" sz="1100" dirty="0"/>
                      </a:br>
                      <a:endParaRPr lang="en-US" sz="1400" b="0" i="0" kern="1200" dirty="0">
                        <a:solidFill>
                          <a:schemeClr val="dk1"/>
                        </a:solidFill>
                        <a:effectLst/>
                        <a:latin typeface="+mn-lt"/>
                        <a:ea typeface="+mn-ea"/>
                        <a:cs typeface="+mn-cs"/>
                      </a:endParaRPr>
                    </a:p>
                  </a:txBody>
                  <a:tcPr marL="68580" marR="68580" marT="34290" marB="34290"/>
                </a:tc>
                <a:tc>
                  <a:txBody>
                    <a:bodyPr/>
                    <a:lstStyle/>
                    <a:p>
                      <a:r>
                        <a:rPr lang="en-US" sz="1200" dirty="0"/>
                        <a:t>a network-based bag-of-words model, which collects high-level structural and semantic meaning of the words</a:t>
                      </a:r>
                      <a:endParaRPr lang="en-US" sz="1200" b="0" i="0" dirty="0"/>
                    </a:p>
                  </a:txBody>
                  <a:tcPr marL="68580" marR="68580" marT="34290" marB="34290"/>
                </a:tc>
                <a:extLst>
                  <a:ext uri="{0D108BD9-81ED-4DB2-BD59-A6C34878D82A}">
                    <a16:rowId xmlns:a16="http://schemas.microsoft.com/office/drawing/2014/main" val="3348776547"/>
                  </a:ext>
                </a:extLst>
              </a:tr>
              <a:tr h="617220">
                <a:tc>
                  <a:txBody>
                    <a:bodyPr/>
                    <a:lstStyle/>
                    <a:p>
                      <a:pPr marL="152400" marR="0" lvl="0" indent="0" algn="l" rtl="0">
                        <a:spcBef>
                          <a:spcPts val="0"/>
                        </a:spcBef>
                        <a:spcAft>
                          <a:spcPts val="0"/>
                        </a:spcAft>
                        <a:buClr>
                          <a:srgbClr val="222222"/>
                        </a:buClr>
                        <a:buSzPts val="1200"/>
                        <a:buFont typeface="Times New Roman"/>
                        <a:buNone/>
                      </a:pPr>
                      <a:r>
                        <a:rPr lang="en-US" sz="1200" dirty="0" err="1">
                          <a:sym typeface="Times New Roman"/>
                        </a:rPr>
                        <a:t>Golbeck</a:t>
                      </a:r>
                      <a:r>
                        <a:rPr lang="en-US" sz="1200" dirty="0">
                          <a:sym typeface="Times New Roman"/>
                        </a:rPr>
                        <a:t>, J.; </a:t>
                      </a:r>
                      <a:r>
                        <a:rPr lang="en-US" sz="1200" dirty="0" err="1">
                          <a:sym typeface="Times New Roman"/>
                        </a:rPr>
                        <a:t>Mauriello</a:t>
                      </a:r>
                      <a:r>
                        <a:rPr lang="en-US" sz="1200" dirty="0">
                          <a:sym typeface="Times New Roman"/>
                        </a:rPr>
                        <a:t>, M.; </a:t>
                      </a:r>
                      <a:r>
                        <a:rPr lang="en-US" sz="1200" dirty="0" err="1">
                          <a:sym typeface="Times New Roman"/>
                        </a:rPr>
                        <a:t>Auxier</a:t>
                      </a:r>
                      <a:r>
                        <a:rPr lang="en-US" sz="1200" dirty="0">
                          <a:sym typeface="Times New Roman"/>
                        </a:rPr>
                        <a:t>, B.; </a:t>
                      </a:r>
                      <a:r>
                        <a:rPr lang="en-US" sz="1200" dirty="0" err="1">
                          <a:sym typeface="Times New Roman"/>
                        </a:rPr>
                        <a:t>Bhanushali</a:t>
                      </a:r>
                      <a:r>
                        <a:rPr lang="en-US" sz="1200" dirty="0">
                          <a:sym typeface="Times New Roman"/>
                        </a:rPr>
                        <a:t>, K.H.; Bonk, C.; </a:t>
                      </a:r>
                      <a:r>
                        <a:rPr lang="en-US" sz="1200" dirty="0" err="1">
                          <a:sym typeface="Times New Roman"/>
                        </a:rPr>
                        <a:t>Bouzaghrane</a:t>
                      </a:r>
                      <a:r>
                        <a:rPr lang="en-US" sz="1200" dirty="0">
                          <a:sym typeface="Times New Roman"/>
                        </a:rPr>
                        <a:t>, M.A.; </a:t>
                      </a:r>
                      <a:r>
                        <a:rPr lang="en-US" sz="1200" dirty="0" err="1">
                          <a:sym typeface="Times New Roman"/>
                        </a:rPr>
                        <a:t>Buntain</a:t>
                      </a:r>
                      <a:r>
                        <a:rPr lang="en-US" sz="1200" dirty="0">
                          <a:sym typeface="Times New Roman"/>
                        </a:rPr>
                        <a:t>, C.; </a:t>
                      </a:r>
                      <a:r>
                        <a:rPr lang="en-US" sz="1200" dirty="0" err="1">
                          <a:sym typeface="Times New Roman"/>
                        </a:rPr>
                        <a:t>Chanduka</a:t>
                      </a:r>
                      <a:r>
                        <a:rPr lang="en-US" sz="1200" dirty="0">
                          <a:sym typeface="Times New Roman"/>
                        </a:rPr>
                        <a:t>, R.; </a:t>
                      </a:r>
                      <a:r>
                        <a:rPr lang="en-US" sz="1200" dirty="0" err="1">
                          <a:sym typeface="Times New Roman"/>
                        </a:rPr>
                        <a:t>Cheakalos</a:t>
                      </a:r>
                      <a:r>
                        <a:rPr lang="en-US" sz="1200" dirty="0">
                          <a:sym typeface="Times New Roman"/>
                        </a:rPr>
                        <a:t>, P.; Everett, J.B.; et al. Fake News vs Satire: A Dataset and Analysis; </a:t>
                      </a:r>
                      <a:r>
                        <a:rPr lang="en-US" sz="1200" dirty="0" err="1">
                          <a:sym typeface="Times New Roman"/>
                        </a:rPr>
                        <a:t>WebSci</a:t>
                      </a:r>
                      <a:r>
                        <a:rPr lang="en-US" sz="1200" dirty="0">
                          <a:sym typeface="Times New Roman"/>
                        </a:rPr>
                        <a:t> ’18; Association for Computing Machinery: New York, NY, USA, 2018; pp. 17–21</a:t>
                      </a:r>
                    </a:p>
                  </a:txBody>
                  <a:tcPr marL="68580" marR="68580" marT="34290" marB="34290"/>
                </a:tc>
                <a:tc>
                  <a:txBody>
                    <a:bodyPr/>
                    <a:lstStyle/>
                    <a:p>
                      <a:r>
                        <a:rPr lang="en-US" sz="1200" dirty="0"/>
                        <a:t>In this paper, they present a dataset of fake news and satire stories that are hand coded, verified, and, in the case of fake news, include rebutting stories.</a:t>
                      </a:r>
                      <a:endParaRPr lang="en-US" sz="1200" b="0" dirty="0"/>
                    </a:p>
                  </a:txBody>
                  <a:tcPr marL="68580" marR="68580" marT="34290" marB="34290"/>
                </a:tc>
                <a:extLst>
                  <a:ext uri="{0D108BD9-81ED-4DB2-BD59-A6C34878D82A}">
                    <a16:rowId xmlns:a16="http://schemas.microsoft.com/office/drawing/2014/main" val="391818292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6"/>
          <p:cNvSpPr txBox="1"/>
          <p:nvPr/>
        </p:nvSpPr>
        <p:spPr>
          <a:xfrm>
            <a:off x="275225" y="206125"/>
            <a:ext cx="4284900" cy="320700"/>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None/>
            </a:pPr>
            <a:r>
              <a:rPr lang="en-US" sz="2000" u="sng">
                <a:solidFill>
                  <a:srgbClr val="5FCAEE"/>
                </a:solidFill>
                <a:latin typeface="Trebuchet MS"/>
                <a:ea typeface="Trebuchet MS"/>
                <a:cs typeface="Trebuchet MS"/>
                <a:sym typeface="Trebuchet MS"/>
              </a:rPr>
              <a:t>Base Paper Implementation [1]</a:t>
            </a:r>
            <a:endParaRPr sz="2000">
              <a:solidFill>
                <a:schemeClr val="dk1"/>
              </a:solidFill>
              <a:latin typeface="Trebuchet MS"/>
              <a:ea typeface="Trebuchet MS"/>
              <a:cs typeface="Trebuchet MS"/>
              <a:sym typeface="Trebuchet MS"/>
            </a:endParaRPr>
          </a:p>
        </p:txBody>
      </p:sp>
      <p:grpSp>
        <p:nvGrpSpPr>
          <p:cNvPr id="183" name="Google Shape;183;p6"/>
          <p:cNvGrpSpPr/>
          <p:nvPr/>
        </p:nvGrpSpPr>
        <p:grpSpPr>
          <a:xfrm>
            <a:off x="949169" y="1004937"/>
            <a:ext cx="6284976" cy="816876"/>
            <a:chOff x="2409444" y="1571231"/>
            <a:chExt cx="6284976" cy="816876"/>
          </a:xfrm>
        </p:grpSpPr>
        <p:pic>
          <p:nvPicPr>
            <p:cNvPr id="184" name="Google Shape;184;p6"/>
            <p:cNvPicPr preferRelativeResize="0"/>
            <p:nvPr/>
          </p:nvPicPr>
          <p:blipFill rotWithShape="1">
            <a:blip r:embed="rId3">
              <a:alphaModFix/>
            </a:blip>
            <a:srcRect/>
            <a:stretch/>
          </p:blipFill>
          <p:spPr>
            <a:xfrm>
              <a:off x="2423160" y="1571231"/>
              <a:ext cx="6271260" cy="816876"/>
            </a:xfrm>
            <a:prstGeom prst="rect">
              <a:avLst/>
            </a:prstGeom>
            <a:noFill/>
            <a:ln>
              <a:noFill/>
            </a:ln>
          </p:spPr>
        </p:pic>
        <p:pic>
          <p:nvPicPr>
            <p:cNvPr id="185" name="Google Shape;185;p6"/>
            <p:cNvPicPr preferRelativeResize="0"/>
            <p:nvPr/>
          </p:nvPicPr>
          <p:blipFill rotWithShape="1">
            <a:blip r:embed="rId4">
              <a:alphaModFix/>
            </a:blip>
            <a:srcRect/>
            <a:stretch/>
          </p:blipFill>
          <p:spPr>
            <a:xfrm>
              <a:off x="2409444" y="1682470"/>
              <a:ext cx="5559552" cy="623341"/>
            </a:xfrm>
            <a:prstGeom prst="rect">
              <a:avLst/>
            </a:prstGeom>
            <a:noFill/>
            <a:ln>
              <a:noFill/>
            </a:ln>
          </p:spPr>
        </p:pic>
        <p:pic>
          <p:nvPicPr>
            <p:cNvPr id="186" name="Google Shape;186;p6"/>
            <p:cNvPicPr preferRelativeResize="0"/>
            <p:nvPr/>
          </p:nvPicPr>
          <p:blipFill rotWithShape="1">
            <a:blip r:embed="rId5">
              <a:alphaModFix/>
            </a:blip>
            <a:srcRect/>
            <a:stretch/>
          </p:blipFill>
          <p:spPr>
            <a:xfrm>
              <a:off x="2462784" y="1584960"/>
              <a:ext cx="6196584" cy="742188"/>
            </a:xfrm>
            <a:prstGeom prst="rect">
              <a:avLst/>
            </a:prstGeom>
            <a:noFill/>
            <a:ln>
              <a:noFill/>
            </a:ln>
          </p:spPr>
        </p:pic>
      </p:grpSp>
      <p:sp>
        <p:nvSpPr>
          <p:cNvPr id="187" name="Google Shape;187;p6"/>
          <p:cNvSpPr txBox="1"/>
          <p:nvPr/>
        </p:nvSpPr>
        <p:spPr>
          <a:xfrm>
            <a:off x="1135100" y="1171713"/>
            <a:ext cx="6012000" cy="483300"/>
          </a:xfrm>
          <a:prstGeom prst="rect">
            <a:avLst/>
          </a:prstGeom>
          <a:noFill/>
          <a:ln>
            <a:noFill/>
          </a:ln>
        </p:spPr>
        <p:txBody>
          <a:bodyPr spcFirstLastPara="1" wrap="square" lIns="0" tIns="42525" rIns="0" bIns="0" anchor="t" anchorCtr="0">
            <a:spAutoFit/>
          </a:bodyPr>
          <a:lstStyle/>
          <a:p>
            <a:pPr marL="12700" marR="5080" lvl="0" indent="0" algn="l" rtl="0">
              <a:lnSpc>
                <a:spcPct val="104285"/>
              </a:lnSpc>
              <a:spcBef>
                <a:spcPts val="0"/>
              </a:spcBef>
              <a:spcAft>
                <a:spcPts val="0"/>
              </a:spcAft>
              <a:buNone/>
            </a:pPr>
            <a:r>
              <a:rPr lang="en-US" i="1">
                <a:solidFill>
                  <a:srgbClr val="FFFFFF"/>
                </a:solidFill>
                <a:latin typeface="Trebuchet MS"/>
                <a:ea typeface="Trebuchet MS"/>
                <a:cs typeface="Trebuchet MS"/>
                <a:sym typeface="Trebuchet MS"/>
              </a:rPr>
              <a:t>In </a:t>
            </a:r>
            <a:r>
              <a:rPr lang="en-US" sz="1400" i="1">
                <a:solidFill>
                  <a:srgbClr val="FFFFFF"/>
                </a:solidFill>
                <a:latin typeface="Trebuchet MS"/>
                <a:ea typeface="Trebuchet MS"/>
                <a:cs typeface="Trebuchet MS"/>
                <a:sym typeface="Trebuchet MS"/>
              </a:rPr>
              <a:t>Base paper they u</a:t>
            </a:r>
            <a:r>
              <a:rPr lang="en-US" i="1">
                <a:solidFill>
                  <a:srgbClr val="FFFFFF"/>
                </a:solidFill>
                <a:latin typeface="Trebuchet MS"/>
                <a:ea typeface="Trebuchet MS"/>
                <a:cs typeface="Trebuchet MS"/>
                <a:sym typeface="Trebuchet MS"/>
              </a:rPr>
              <a:t>sed</a:t>
            </a:r>
            <a:r>
              <a:rPr lang="en-US" sz="1400" i="1">
                <a:solidFill>
                  <a:srgbClr val="FFFFFF"/>
                </a:solidFill>
                <a:latin typeface="Trebuchet MS"/>
                <a:ea typeface="Trebuchet MS"/>
                <a:cs typeface="Trebuchet MS"/>
                <a:sym typeface="Trebuchet MS"/>
              </a:rPr>
              <a:t> Machine Learning algorithms to perform the  classification/prediction of news as Fake or True.</a:t>
            </a:r>
            <a:endParaRPr sz="1400">
              <a:solidFill>
                <a:schemeClr val="dk1"/>
              </a:solidFill>
              <a:latin typeface="Trebuchet MS"/>
              <a:ea typeface="Trebuchet MS"/>
              <a:cs typeface="Trebuchet MS"/>
              <a:sym typeface="Trebuchet MS"/>
            </a:endParaRPr>
          </a:p>
        </p:txBody>
      </p:sp>
      <p:grpSp>
        <p:nvGrpSpPr>
          <p:cNvPr id="188" name="Google Shape;188;p6"/>
          <p:cNvGrpSpPr/>
          <p:nvPr/>
        </p:nvGrpSpPr>
        <p:grpSpPr>
          <a:xfrm>
            <a:off x="949169" y="1798436"/>
            <a:ext cx="6284976" cy="818388"/>
            <a:chOff x="2409444" y="2354579"/>
            <a:chExt cx="6284976" cy="818388"/>
          </a:xfrm>
        </p:grpSpPr>
        <p:pic>
          <p:nvPicPr>
            <p:cNvPr id="189" name="Google Shape;189;p6"/>
            <p:cNvPicPr preferRelativeResize="0"/>
            <p:nvPr/>
          </p:nvPicPr>
          <p:blipFill rotWithShape="1">
            <a:blip r:embed="rId6">
              <a:alphaModFix/>
            </a:blip>
            <a:srcRect/>
            <a:stretch/>
          </p:blipFill>
          <p:spPr>
            <a:xfrm>
              <a:off x="2423160" y="2354579"/>
              <a:ext cx="6271260" cy="818388"/>
            </a:xfrm>
            <a:prstGeom prst="rect">
              <a:avLst/>
            </a:prstGeom>
            <a:noFill/>
            <a:ln>
              <a:noFill/>
            </a:ln>
          </p:spPr>
        </p:pic>
        <p:pic>
          <p:nvPicPr>
            <p:cNvPr id="190" name="Google Shape;190;p6"/>
            <p:cNvPicPr preferRelativeResize="0"/>
            <p:nvPr/>
          </p:nvPicPr>
          <p:blipFill rotWithShape="1">
            <a:blip r:embed="rId7">
              <a:alphaModFix/>
            </a:blip>
            <a:srcRect/>
            <a:stretch/>
          </p:blipFill>
          <p:spPr>
            <a:xfrm>
              <a:off x="2409444" y="2467330"/>
              <a:ext cx="5605272" cy="623341"/>
            </a:xfrm>
            <a:prstGeom prst="rect">
              <a:avLst/>
            </a:prstGeom>
            <a:noFill/>
            <a:ln>
              <a:noFill/>
            </a:ln>
          </p:spPr>
        </p:pic>
        <p:pic>
          <p:nvPicPr>
            <p:cNvPr id="191" name="Google Shape;191;p6"/>
            <p:cNvPicPr preferRelativeResize="0"/>
            <p:nvPr/>
          </p:nvPicPr>
          <p:blipFill rotWithShape="1">
            <a:blip r:embed="rId8">
              <a:alphaModFix/>
            </a:blip>
            <a:srcRect/>
            <a:stretch/>
          </p:blipFill>
          <p:spPr>
            <a:xfrm>
              <a:off x="2462784" y="2368295"/>
              <a:ext cx="6196584" cy="743712"/>
            </a:xfrm>
            <a:prstGeom prst="rect">
              <a:avLst/>
            </a:prstGeom>
            <a:noFill/>
            <a:ln>
              <a:noFill/>
            </a:ln>
          </p:spPr>
        </p:pic>
      </p:grpSp>
      <p:sp>
        <p:nvSpPr>
          <p:cNvPr id="192" name="Google Shape;192;p6"/>
          <p:cNvSpPr txBox="1"/>
          <p:nvPr/>
        </p:nvSpPr>
        <p:spPr>
          <a:xfrm>
            <a:off x="1135100" y="1910475"/>
            <a:ext cx="6012000" cy="483300"/>
          </a:xfrm>
          <a:prstGeom prst="rect">
            <a:avLst/>
          </a:prstGeom>
          <a:noFill/>
          <a:ln>
            <a:noFill/>
          </a:ln>
        </p:spPr>
        <p:txBody>
          <a:bodyPr spcFirstLastPara="1" wrap="square" lIns="0" tIns="42525" rIns="0" bIns="0" anchor="t" anchorCtr="0">
            <a:spAutoFit/>
          </a:bodyPr>
          <a:lstStyle/>
          <a:p>
            <a:pPr marL="0" marR="5080" lvl="0" indent="0" algn="l" rtl="0">
              <a:lnSpc>
                <a:spcPct val="104285"/>
              </a:lnSpc>
              <a:spcBef>
                <a:spcPts val="0"/>
              </a:spcBef>
              <a:spcAft>
                <a:spcPts val="0"/>
              </a:spcAft>
              <a:buNone/>
            </a:pPr>
            <a:r>
              <a:rPr lang="en-US" i="1">
                <a:solidFill>
                  <a:srgbClr val="FFFFFF"/>
                </a:solidFill>
                <a:latin typeface="Trebuchet MS"/>
                <a:ea typeface="Trebuchet MS"/>
                <a:cs typeface="Trebuchet MS"/>
                <a:sym typeface="Trebuchet MS"/>
              </a:rPr>
              <a:t>They</a:t>
            </a:r>
            <a:r>
              <a:rPr lang="en-US" sz="1400" i="1">
                <a:solidFill>
                  <a:srgbClr val="FFFFFF"/>
                </a:solidFill>
                <a:latin typeface="Trebuchet MS"/>
                <a:ea typeface="Trebuchet MS"/>
                <a:cs typeface="Trebuchet MS"/>
                <a:sym typeface="Trebuchet MS"/>
              </a:rPr>
              <a:t> depict how good data cleaning techniques can impact the  performance of the fake news classifier in this project.</a:t>
            </a:r>
            <a:endParaRPr sz="1400">
              <a:solidFill>
                <a:schemeClr val="dk1"/>
              </a:solidFill>
              <a:latin typeface="Trebuchet MS"/>
              <a:ea typeface="Trebuchet MS"/>
              <a:cs typeface="Trebuchet MS"/>
              <a:sym typeface="Trebuchet MS"/>
            </a:endParaRPr>
          </a:p>
        </p:txBody>
      </p:sp>
      <p:grpSp>
        <p:nvGrpSpPr>
          <p:cNvPr id="193" name="Google Shape;193;p6"/>
          <p:cNvGrpSpPr/>
          <p:nvPr/>
        </p:nvGrpSpPr>
        <p:grpSpPr>
          <a:xfrm>
            <a:off x="949169" y="2538235"/>
            <a:ext cx="6284976" cy="1601724"/>
            <a:chOff x="2409444" y="3137916"/>
            <a:chExt cx="6284976" cy="1601724"/>
          </a:xfrm>
        </p:grpSpPr>
        <p:pic>
          <p:nvPicPr>
            <p:cNvPr id="194" name="Google Shape;194;p6"/>
            <p:cNvPicPr preferRelativeResize="0"/>
            <p:nvPr/>
          </p:nvPicPr>
          <p:blipFill rotWithShape="1">
            <a:blip r:embed="rId6">
              <a:alphaModFix/>
            </a:blip>
            <a:srcRect/>
            <a:stretch/>
          </p:blipFill>
          <p:spPr>
            <a:xfrm>
              <a:off x="2423160" y="3137916"/>
              <a:ext cx="6271260" cy="818388"/>
            </a:xfrm>
            <a:prstGeom prst="rect">
              <a:avLst/>
            </a:prstGeom>
            <a:noFill/>
            <a:ln>
              <a:noFill/>
            </a:ln>
          </p:spPr>
        </p:pic>
        <p:pic>
          <p:nvPicPr>
            <p:cNvPr id="195" name="Google Shape;195;p6"/>
            <p:cNvPicPr preferRelativeResize="0"/>
            <p:nvPr/>
          </p:nvPicPr>
          <p:blipFill rotWithShape="1">
            <a:blip r:embed="rId9">
              <a:alphaModFix/>
            </a:blip>
            <a:srcRect/>
            <a:stretch/>
          </p:blipFill>
          <p:spPr>
            <a:xfrm>
              <a:off x="2409444" y="3157728"/>
              <a:ext cx="6173724" cy="809244"/>
            </a:xfrm>
            <a:prstGeom prst="rect">
              <a:avLst/>
            </a:prstGeom>
            <a:noFill/>
            <a:ln>
              <a:noFill/>
            </a:ln>
          </p:spPr>
        </p:pic>
        <p:pic>
          <p:nvPicPr>
            <p:cNvPr id="196" name="Google Shape;196;p6"/>
            <p:cNvPicPr preferRelativeResize="0"/>
            <p:nvPr/>
          </p:nvPicPr>
          <p:blipFill rotWithShape="1">
            <a:blip r:embed="rId10">
              <a:alphaModFix/>
            </a:blip>
            <a:srcRect/>
            <a:stretch/>
          </p:blipFill>
          <p:spPr>
            <a:xfrm>
              <a:off x="2462784" y="3151632"/>
              <a:ext cx="6196584" cy="743712"/>
            </a:xfrm>
            <a:prstGeom prst="rect">
              <a:avLst/>
            </a:prstGeom>
            <a:noFill/>
            <a:ln>
              <a:noFill/>
            </a:ln>
          </p:spPr>
        </p:pic>
        <p:pic>
          <p:nvPicPr>
            <p:cNvPr id="197" name="Google Shape;197;p6"/>
            <p:cNvPicPr preferRelativeResize="0"/>
            <p:nvPr/>
          </p:nvPicPr>
          <p:blipFill rotWithShape="1">
            <a:blip r:embed="rId6">
              <a:alphaModFix/>
            </a:blip>
            <a:srcRect/>
            <a:stretch/>
          </p:blipFill>
          <p:spPr>
            <a:xfrm>
              <a:off x="2423160" y="3921252"/>
              <a:ext cx="6271260" cy="818388"/>
            </a:xfrm>
            <a:prstGeom prst="rect">
              <a:avLst/>
            </a:prstGeom>
            <a:noFill/>
            <a:ln>
              <a:noFill/>
            </a:ln>
          </p:spPr>
        </p:pic>
        <p:pic>
          <p:nvPicPr>
            <p:cNvPr id="198" name="Google Shape;198;p6"/>
            <p:cNvPicPr preferRelativeResize="0"/>
            <p:nvPr/>
          </p:nvPicPr>
          <p:blipFill rotWithShape="1">
            <a:blip r:embed="rId11">
              <a:alphaModFix/>
            </a:blip>
            <a:srcRect/>
            <a:stretch/>
          </p:blipFill>
          <p:spPr>
            <a:xfrm>
              <a:off x="2409444" y="4034027"/>
              <a:ext cx="6220967" cy="623341"/>
            </a:xfrm>
            <a:prstGeom prst="rect">
              <a:avLst/>
            </a:prstGeom>
            <a:noFill/>
            <a:ln>
              <a:noFill/>
            </a:ln>
          </p:spPr>
        </p:pic>
        <p:pic>
          <p:nvPicPr>
            <p:cNvPr id="199" name="Google Shape;199;p6"/>
            <p:cNvPicPr preferRelativeResize="0"/>
            <p:nvPr/>
          </p:nvPicPr>
          <p:blipFill rotWithShape="1">
            <a:blip r:embed="rId12">
              <a:alphaModFix/>
            </a:blip>
            <a:srcRect/>
            <a:stretch/>
          </p:blipFill>
          <p:spPr>
            <a:xfrm>
              <a:off x="2462784" y="3934968"/>
              <a:ext cx="6196584" cy="743711"/>
            </a:xfrm>
            <a:prstGeom prst="rect">
              <a:avLst/>
            </a:prstGeom>
            <a:noFill/>
            <a:ln>
              <a:noFill/>
            </a:ln>
          </p:spPr>
        </p:pic>
      </p:grpSp>
      <p:sp>
        <p:nvSpPr>
          <p:cNvPr id="200" name="Google Shape;200;p6"/>
          <p:cNvSpPr txBox="1"/>
          <p:nvPr/>
        </p:nvSpPr>
        <p:spPr>
          <a:xfrm>
            <a:off x="1257950" y="2649232"/>
            <a:ext cx="5911800" cy="1379700"/>
          </a:xfrm>
          <a:prstGeom prst="rect">
            <a:avLst/>
          </a:prstGeom>
          <a:noFill/>
          <a:ln>
            <a:noFill/>
          </a:ln>
        </p:spPr>
        <p:txBody>
          <a:bodyPr spcFirstLastPara="1" wrap="square" lIns="0" tIns="40625" rIns="0" bIns="0" anchor="t" anchorCtr="0">
            <a:spAutoFit/>
          </a:bodyPr>
          <a:lstStyle/>
          <a:p>
            <a:pPr marL="12700" marR="54610" lvl="0" indent="0" algn="l" rtl="0">
              <a:lnSpc>
                <a:spcPct val="87200"/>
              </a:lnSpc>
              <a:spcBef>
                <a:spcPts val="0"/>
              </a:spcBef>
              <a:spcAft>
                <a:spcPts val="0"/>
              </a:spcAft>
              <a:buNone/>
            </a:pPr>
            <a:r>
              <a:rPr lang="en-US" i="1" dirty="0">
                <a:solidFill>
                  <a:srgbClr val="FFFFFF"/>
                </a:solidFill>
                <a:latin typeface="Trebuchet MS"/>
                <a:ea typeface="Trebuchet MS"/>
                <a:cs typeface="Trebuchet MS"/>
                <a:sym typeface="Trebuchet MS"/>
              </a:rPr>
              <a:t>they</a:t>
            </a:r>
            <a:r>
              <a:rPr lang="en-US" sz="1400" i="1" dirty="0">
                <a:solidFill>
                  <a:srgbClr val="FFFFFF"/>
                </a:solidFill>
                <a:latin typeface="Trebuchet MS"/>
                <a:ea typeface="Trebuchet MS"/>
                <a:cs typeface="Trebuchet MS"/>
                <a:sym typeface="Trebuchet MS"/>
              </a:rPr>
              <a:t> used text-preprocessing techniques like removing stop words,  lemmatization, tokenization, and vectorization before they feed the data  to models.</a:t>
            </a:r>
            <a:endParaRPr sz="1400" dirty="0">
              <a:solidFill>
                <a:schemeClr val="dk1"/>
              </a:solidFill>
              <a:latin typeface="Trebuchet MS"/>
              <a:ea typeface="Trebuchet MS"/>
              <a:cs typeface="Trebuchet MS"/>
              <a:sym typeface="Trebuchet MS"/>
            </a:endParaRPr>
          </a:p>
          <a:p>
            <a:pPr marL="0" marR="0" lvl="0" indent="0" algn="l" rtl="0">
              <a:lnSpc>
                <a:spcPct val="100000"/>
              </a:lnSpc>
              <a:spcBef>
                <a:spcPts val="30"/>
              </a:spcBef>
              <a:spcAft>
                <a:spcPts val="0"/>
              </a:spcAft>
              <a:buNone/>
            </a:pPr>
            <a:endParaRPr sz="2150" dirty="0">
              <a:solidFill>
                <a:schemeClr val="dk1"/>
              </a:solidFill>
              <a:latin typeface="Trebuchet MS"/>
              <a:ea typeface="Trebuchet MS"/>
              <a:cs typeface="Trebuchet MS"/>
              <a:sym typeface="Trebuchet MS"/>
            </a:endParaRPr>
          </a:p>
          <a:p>
            <a:pPr marL="12700" marR="5080" lvl="0" indent="0" algn="l" rtl="0">
              <a:lnSpc>
                <a:spcPct val="104285"/>
              </a:lnSpc>
              <a:spcBef>
                <a:spcPts val="0"/>
              </a:spcBef>
              <a:spcAft>
                <a:spcPts val="0"/>
              </a:spcAft>
              <a:buNone/>
            </a:pPr>
            <a:r>
              <a:rPr lang="en-US" sz="1400" i="1" dirty="0">
                <a:solidFill>
                  <a:srgbClr val="FFFFFF"/>
                </a:solidFill>
                <a:latin typeface="Trebuchet MS"/>
                <a:ea typeface="Trebuchet MS"/>
                <a:cs typeface="Trebuchet MS"/>
                <a:sym typeface="Trebuchet MS"/>
              </a:rPr>
              <a:t>Fed data to various models and compared their performance. These data  cleaning techniques fall under Natural Language Processing (NLP).</a:t>
            </a:r>
            <a:endParaRPr sz="1400" dirty="0">
              <a:solidFill>
                <a:schemeClr val="dk1"/>
              </a:solidFill>
              <a:latin typeface="Trebuchet MS"/>
              <a:ea typeface="Trebuchet MS"/>
              <a:cs typeface="Trebuchet MS"/>
              <a:sym typeface="Trebuchet MS"/>
            </a:endParaRPr>
          </a:p>
        </p:txBody>
      </p:sp>
    </p:spTree>
    <p:extLst>
      <p:ext uri="{BB962C8B-B14F-4D97-AF65-F5344CB8AC3E}">
        <p14:creationId xmlns:p14="http://schemas.microsoft.com/office/powerpoint/2010/main" val="2522162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7"/>
          <p:cNvSpPr txBox="1">
            <a:spLocks noGrp="1"/>
          </p:cNvSpPr>
          <p:nvPr>
            <p:ph type="title"/>
          </p:nvPr>
        </p:nvSpPr>
        <p:spPr>
          <a:xfrm>
            <a:off x="377139" y="244855"/>
            <a:ext cx="3091180"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rgbClr val="5FCAEE"/>
              </a:buClr>
              <a:buSzPts val="2400"/>
              <a:buFont typeface="Trebuchet MS"/>
              <a:buNone/>
            </a:pPr>
            <a:r>
              <a:rPr lang="en-US" sz="2400" i="0" u="sng">
                <a:solidFill>
                  <a:srgbClr val="5FCAEE"/>
                </a:solidFill>
                <a:latin typeface="Trebuchet MS"/>
                <a:ea typeface="Trebuchet MS"/>
                <a:cs typeface="Trebuchet MS"/>
                <a:sym typeface="Trebuchet MS"/>
              </a:rPr>
              <a:t>Examining the Dataset</a:t>
            </a:r>
            <a:endParaRPr sz="2400">
              <a:latin typeface="Trebuchet MS"/>
              <a:ea typeface="Trebuchet MS"/>
              <a:cs typeface="Trebuchet MS"/>
              <a:sym typeface="Trebuchet MS"/>
            </a:endParaRPr>
          </a:p>
        </p:txBody>
      </p:sp>
      <p:sp>
        <p:nvSpPr>
          <p:cNvPr id="206" name="Google Shape;206;p7"/>
          <p:cNvSpPr txBox="1"/>
          <p:nvPr/>
        </p:nvSpPr>
        <p:spPr>
          <a:xfrm>
            <a:off x="377139" y="917828"/>
            <a:ext cx="4281805" cy="3912870"/>
          </a:xfrm>
          <a:prstGeom prst="rect">
            <a:avLst/>
          </a:prstGeom>
          <a:noFill/>
          <a:ln>
            <a:noFill/>
          </a:ln>
        </p:spPr>
        <p:txBody>
          <a:bodyPr spcFirstLastPara="1" wrap="square" lIns="0" tIns="13325" rIns="0" bIns="0" anchor="t" anchorCtr="0">
            <a:spAutoFit/>
          </a:bodyPr>
          <a:lstStyle/>
          <a:p>
            <a:pPr marL="12700" marR="37465" lvl="0" indent="0" algn="l" rtl="0">
              <a:lnSpc>
                <a:spcPct val="100000"/>
              </a:lnSpc>
              <a:spcBef>
                <a:spcPts val="0"/>
              </a:spcBef>
              <a:spcAft>
                <a:spcPts val="0"/>
              </a:spcAft>
              <a:buNone/>
            </a:pPr>
            <a:r>
              <a:rPr lang="en-US" sz="1400">
                <a:solidFill>
                  <a:srgbClr val="404040"/>
                </a:solidFill>
                <a:latin typeface="Trebuchet MS"/>
                <a:ea typeface="Trebuchet MS"/>
                <a:cs typeface="Trebuchet MS"/>
                <a:sym typeface="Trebuchet MS"/>
              </a:rPr>
              <a:t>The </a:t>
            </a:r>
            <a:r>
              <a:rPr lang="en-US" sz="1400" u="sng">
                <a:solidFill>
                  <a:srgbClr val="3ECDE7"/>
                </a:solidFill>
                <a:latin typeface="Trebuchet MS"/>
                <a:ea typeface="Trebuchet MS"/>
                <a:cs typeface="Trebuchet MS"/>
                <a:sym typeface="Trebuchet MS"/>
                <a:hlinkClick r:id="rId3">
                  <a:extLst>
                    <a:ext uri="{A12FA001-AC4F-418D-AE19-62706E023703}">
                      <ahyp:hlinkClr xmlns:ahyp="http://schemas.microsoft.com/office/drawing/2018/hyperlinkcolor" val="tx"/>
                    </a:ext>
                  </a:extLst>
                </a:hlinkClick>
              </a:rPr>
              <a:t>dataset</a:t>
            </a:r>
            <a:r>
              <a:rPr lang="en-US" sz="1400">
                <a:solidFill>
                  <a:srgbClr val="404040"/>
                </a:solidFill>
                <a:latin typeface="Trebuchet MS"/>
                <a:ea typeface="Trebuchet MS"/>
                <a:cs typeface="Trebuchet MS"/>
                <a:sym typeface="Trebuchet MS"/>
              </a:rPr>
              <a:t>, created by the University of Tennessee,  USA is a collection of about 20800 news articles.</a:t>
            </a:r>
            <a:endParaRPr sz="1400">
              <a:solidFill>
                <a:schemeClr val="dk1"/>
              </a:solidFill>
              <a:latin typeface="Trebuchet MS"/>
              <a:ea typeface="Trebuchet MS"/>
              <a:cs typeface="Trebuchet MS"/>
              <a:sym typeface="Trebuchet MS"/>
            </a:endParaRPr>
          </a:p>
          <a:p>
            <a:pPr marL="12700" marR="0" lvl="0" indent="0" algn="l" rtl="0">
              <a:lnSpc>
                <a:spcPct val="100000"/>
              </a:lnSpc>
              <a:spcBef>
                <a:spcPts val="800"/>
              </a:spcBef>
              <a:spcAft>
                <a:spcPts val="0"/>
              </a:spcAft>
              <a:buNone/>
            </a:pPr>
            <a:r>
              <a:rPr lang="en-US" sz="1400">
                <a:solidFill>
                  <a:srgbClr val="404040"/>
                </a:solidFill>
                <a:latin typeface="Trebuchet MS"/>
                <a:ea typeface="Trebuchet MS"/>
                <a:cs typeface="Trebuchet MS"/>
                <a:sym typeface="Trebuchet MS"/>
              </a:rPr>
              <a:t>The attributes are:</a:t>
            </a:r>
            <a:endParaRPr sz="1400">
              <a:solidFill>
                <a:schemeClr val="dk1"/>
              </a:solidFill>
              <a:latin typeface="Trebuchet MS"/>
              <a:ea typeface="Trebuchet MS"/>
              <a:cs typeface="Trebuchet MS"/>
              <a:sym typeface="Trebuchet MS"/>
            </a:endParaRPr>
          </a:p>
          <a:p>
            <a:pPr marL="355600" marR="0" lvl="0" indent="-343535" algn="l" rtl="0">
              <a:lnSpc>
                <a:spcPct val="100000"/>
              </a:lnSpc>
              <a:spcBef>
                <a:spcPts val="810"/>
              </a:spcBef>
              <a:spcAft>
                <a:spcPts val="0"/>
              </a:spcAft>
              <a:buClr>
                <a:srgbClr val="5FCAEE"/>
              </a:buClr>
              <a:buSzPts val="1100"/>
              <a:buFont typeface="Trebuchet MS"/>
              <a:buAutoNum type="arabicPeriod"/>
            </a:pPr>
            <a:r>
              <a:rPr lang="en-US" sz="1400" i="1" u="sng">
                <a:solidFill>
                  <a:srgbClr val="404040"/>
                </a:solidFill>
                <a:latin typeface="Trebuchet MS"/>
                <a:ea typeface="Trebuchet MS"/>
                <a:cs typeface="Trebuchet MS"/>
                <a:sym typeface="Trebuchet MS"/>
              </a:rPr>
              <a:t>id</a:t>
            </a:r>
            <a:r>
              <a:rPr lang="en-US" sz="1400">
                <a:solidFill>
                  <a:srgbClr val="404040"/>
                </a:solidFill>
                <a:latin typeface="Trebuchet MS"/>
                <a:ea typeface="Trebuchet MS"/>
                <a:cs typeface="Trebuchet MS"/>
                <a:sym typeface="Trebuchet MS"/>
              </a:rPr>
              <a:t>: unique id for a news article</a:t>
            </a:r>
            <a:endParaRPr sz="1400">
              <a:solidFill>
                <a:schemeClr val="dk1"/>
              </a:solidFill>
              <a:latin typeface="Trebuchet MS"/>
              <a:ea typeface="Trebuchet MS"/>
              <a:cs typeface="Trebuchet MS"/>
              <a:sym typeface="Trebuchet MS"/>
            </a:endParaRPr>
          </a:p>
          <a:p>
            <a:pPr marL="355600" marR="0" lvl="0" indent="-343535" algn="l" rtl="0">
              <a:lnSpc>
                <a:spcPct val="100000"/>
              </a:lnSpc>
              <a:spcBef>
                <a:spcPts val="790"/>
              </a:spcBef>
              <a:spcAft>
                <a:spcPts val="0"/>
              </a:spcAft>
              <a:buClr>
                <a:srgbClr val="5FCAEE"/>
              </a:buClr>
              <a:buSzPts val="1100"/>
              <a:buFont typeface="Trebuchet MS"/>
              <a:buAutoNum type="arabicPeriod"/>
            </a:pPr>
            <a:r>
              <a:rPr lang="en-US" sz="1400" i="1" u="sng">
                <a:solidFill>
                  <a:srgbClr val="404040"/>
                </a:solidFill>
                <a:latin typeface="Trebuchet MS"/>
                <a:ea typeface="Trebuchet MS"/>
                <a:cs typeface="Trebuchet MS"/>
                <a:sym typeface="Trebuchet MS"/>
              </a:rPr>
              <a:t>title</a:t>
            </a:r>
            <a:r>
              <a:rPr lang="en-US" sz="1400">
                <a:solidFill>
                  <a:srgbClr val="404040"/>
                </a:solidFill>
                <a:latin typeface="Trebuchet MS"/>
                <a:ea typeface="Trebuchet MS"/>
                <a:cs typeface="Trebuchet MS"/>
                <a:sym typeface="Trebuchet MS"/>
              </a:rPr>
              <a:t>: the title of a news article</a:t>
            </a:r>
            <a:endParaRPr sz="1400">
              <a:solidFill>
                <a:schemeClr val="dk1"/>
              </a:solidFill>
              <a:latin typeface="Trebuchet MS"/>
              <a:ea typeface="Trebuchet MS"/>
              <a:cs typeface="Trebuchet MS"/>
              <a:sym typeface="Trebuchet MS"/>
            </a:endParaRPr>
          </a:p>
          <a:p>
            <a:pPr marL="355600" marR="0" lvl="0" indent="-343535" algn="l" rtl="0">
              <a:lnSpc>
                <a:spcPct val="100000"/>
              </a:lnSpc>
              <a:spcBef>
                <a:spcPts val="805"/>
              </a:spcBef>
              <a:spcAft>
                <a:spcPts val="0"/>
              </a:spcAft>
              <a:buClr>
                <a:srgbClr val="5FCAEE"/>
              </a:buClr>
              <a:buSzPts val="1100"/>
              <a:buFont typeface="Trebuchet MS"/>
              <a:buAutoNum type="arabicPeriod"/>
            </a:pPr>
            <a:r>
              <a:rPr lang="en-US" sz="1400" i="1" u="sng">
                <a:solidFill>
                  <a:srgbClr val="404040"/>
                </a:solidFill>
                <a:latin typeface="Trebuchet MS"/>
                <a:ea typeface="Trebuchet MS"/>
                <a:cs typeface="Trebuchet MS"/>
                <a:sym typeface="Trebuchet MS"/>
              </a:rPr>
              <a:t>author</a:t>
            </a:r>
            <a:r>
              <a:rPr lang="en-US" sz="1400">
                <a:solidFill>
                  <a:srgbClr val="404040"/>
                </a:solidFill>
                <a:latin typeface="Trebuchet MS"/>
                <a:ea typeface="Trebuchet MS"/>
                <a:cs typeface="Trebuchet MS"/>
                <a:sym typeface="Trebuchet MS"/>
              </a:rPr>
              <a:t>: author of the news article</a:t>
            </a:r>
            <a:endParaRPr sz="1400">
              <a:solidFill>
                <a:schemeClr val="dk1"/>
              </a:solidFill>
              <a:latin typeface="Trebuchet MS"/>
              <a:ea typeface="Trebuchet MS"/>
              <a:cs typeface="Trebuchet MS"/>
              <a:sym typeface="Trebuchet MS"/>
            </a:endParaRPr>
          </a:p>
          <a:p>
            <a:pPr marL="355600" marR="916939" lvl="0" indent="-343535" algn="l" rtl="0">
              <a:lnSpc>
                <a:spcPct val="100000"/>
              </a:lnSpc>
              <a:spcBef>
                <a:spcPts val="805"/>
              </a:spcBef>
              <a:spcAft>
                <a:spcPts val="0"/>
              </a:spcAft>
              <a:buClr>
                <a:srgbClr val="5FCAEE"/>
              </a:buClr>
              <a:buSzPts val="1100"/>
              <a:buFont typeface="Trebuchet MS"/>
              <a:buAutoNum type="arabicPeriod"/>
            </a:pPr>
            <a:r>
              <a:rPr lang="en-US" sz="1400" i="1" u="sng">
                <a:solidFill>
                  <a:srgbClr val="404040"/>
                </a:solidFill>
                <a:latin typeface="Trebuchet MS"/>
                <a:ea typeface="Trebuchet MS"/>
                <a:cs typeface="Trebuchet MS"/>
                <a:sym typeface="Trebuchet MS"/>
              </a:rPr>
              <a:t>text</a:t>
            </a:r>
            <a:r>
              <a:rPr lang="en-US" sz="1400">
                <a:solidFill>
                  <a:srgbClr val="404040"/>
                </a:solidFill>
                <a:latin typeface="Trebuchet MS"/>
                <a:ea typeface="Trebuchet MS"/>
                <a:cs typeface="Trebuchet MS"/>
                <a:sym typeface="Trebuchet MS"/>
              </a:rPr>
              <a:t>: the text of the article; could be  incomplete</a:t>
            </a:r>
            <a:endParaRPr sz="1400">
              <a:solidFill>
                <a:schemeClr val="dk1"/>
              </a:solidFill>
              <a:latin typeface="Trebuchet MS"/>
              <a:ea typeface="Trebuchet MS"/>
              <a:cs typeface="Trebuchet MS"/>
              <a:sym typeface="Trebuchet MS"/>
            </a:endParaRPr>
          </a:p>
          <a:p>
            <a:pPr marL="355600" marR="835660" lvl="0" indent="-343535" algn="l" rtl="0">
              <a:lnSpc>
                <a:spcPct val="100000"/>
              </a:lnSpc>
              <a:spcBef>
                <a:spcPts val="790"/>
              </a:spcBef>
              <a:spcAft>
                <a:spcPts val="0"/>
              </a:spcAft>
              <a:buClr>
                <a:srgbClr val="5FCAEE"/>
              </a:buClr>
              <a:buSzPts val="1100"/>
              <a:buFont typeface="Trebuchet MS"/>
              <a:buAutoNum type="arabicPeriod"/>
            </a:pPr>
            <a:r>
              <a:rPr lang="en-US" sz="1400" i="1" u="sng">
                <a:solidFill>
                  <a:srgbClr val="404040"/>
                </a:solidFill>
                <a:latin typeface="Trebuchet MS"/>
                <a:ea typeface="Trebuchet MS"/>
                <a:cs typeface="Trebuchet MS"/>
                <a:sym typeface="Trebuchet MS"/>
              </a:rPr>
              <a:t>label</a:t>
            </a:r>
            <a:r>
              <a:rPr lang="en-US" sz="1400">
                <a:solidFill>
                  <a:srgbClr val="404040"/>
                </a:solidFill>
                <a:latin typeface="Trebuchet MS"/>
                <a:ea typeface="Trebuchet MS"/>
                <a:cs typeface="Trebuchet MS"/>
                <a:sym typeface="Trebuchet MS"/>
              </a:rPr>
              <a:t>: a label that marks the article as  potentially unreliable</a:t>
            </a:r>
            <a:endParaRPr sz="1400">
              <a:solidFill>
                <a:schemeClr val="dk1"/>
              </a:solidFill>
              <a:latin typeface="Trebuchet MS"/>
              <a:ea typeface="Trebuchet MS"/>
              <a:cs typeface="Trebuchet MS"/>
              <a:sym typeface="Trebuchet MS"/>
            </a:endParaRPr>
          </a:p>
          <a:p>
            <a:pPr marL="570230" marR="0" lvl="1" indent="-215265" algn="l" rtl="0">
              <a:lnSpc>
                <a:spcPct val="100000"/>
              </a:lnSpc>
              <a:spcBef>
                <a:spcPts val="815"/>
              </a:spcBef>
              <a:spcAft>
                <a:spcPts val="0"/>
              </a:spcAft>
              <a:buClr>
                <a:srgbClr val="5FCAEE"/>
              </a:buClr>
              <a:buSzPts val="950"/>
              <a:buFont typeface="Arial"/>
              <a:buChar char="•"/>
            </a:pPr>
            <a:r>
              <a:rPr lang="en-US" sz="1200" b="0" i="0" u="none" strike="noStrike" cap="none">
                <a:solidFill>
                  <a:srgbClr val="404040"/>
                </a:solidFill>
                <a:latin typeface="Trebuchet MS"/>
                <a:ea typeface="Trebuchet MS"/>
                <a:cs typeface="Trebuchet MS"/>
                <a:sym typeface="Trebuchet MS"/>
              </a:rPr>
              <a:t>1:</a:t>
            </a:r>
            <a:r>
              <a:rPr lang="en-US" sz="1200" b="0" i="0" u="none" strike="noStrike" cap="none">
                <a:solidFill>
                  <a:srgbClr val="FF0000"/>
                </a:solidFill>
                <a:latin typeface="Trebuchet MS"/>
                <a:ea typeface="Trebuchet MS"/>
                <a:cs typeface="Trebuchet MS"/>
                <a:sym typeface="Trebuchet MS"/>
              </a:rPr>
              <a:t> </a:t>
            </a:r>
            <a:r>
              <a:rPr lang="en-US" sz="1200" b="0" i="0" u="sng" strike="noStrike" cap="none">
                <a:solidFill>
                  <a:srgbClr val="FF0000"/>
                </a:solidFill>
                <a:latin typeface="Trebuchet MS"/>
                <a:ea typeface="Trebuchet MS"/>
                <a:cs typeface="Trebuchet MS"/>
                <a:sym typeface="Trebuchet MS"/>
              </a:rPr>
              <a:t>Fake News </a:t>
            </a:r>
            <a:r>
              <a:rPr lang="en-US" sz="1200" b="0" i="0" u="none" strike="noStrike" cap="none">
                <a:solidFill>
                  <a:srgbClr val="404040"/>
                </a:solidFill>
                <a:latin typeface="Trebuchet MS"/>
                <a:ea typeface="Trebuchet MS"/>
                <a:cs typeface="Trebuchet MS"/>
                <a:sym typeface="Trebuchet MS"/>
              </a:rPr>
              <a:t>or Unreliable</a:t>
            </a:r>
            <a:endParaRPr sz="1200" b="0" i="0" u="none" strike="noStrike" cap="none">
              <a:solidFill>
                <a:schemeClr val="dk1"/>
              </a:solidFill>
              <a:latin typeface="Trebuchet MS"/>
              <a:ea typeface="Trebuchet MS"/>
              <a:cs typeface="Trebuchet MS"/>
              <a:sym typeface="Trebuchet MS"/>
            </a:endParaRPr>
          </a:p>
          <a:p>
            <a:pPr marL="570230" marR="0" lvl="1" indent="-215265" algn="l" rtl="0">
              <a:lnSpc>
                <a:spcPct val="100000"/>
              </a:lnSpc>
              <a:spcBef>
                <a:spcPts val="795"/>
              </a:spcBef>
              <a:spcAft>
                <a:spcPts val="0"/>
              </a:spcAft>
              <a:buClr>
                <a:srgbClr val="5FCAEE"/>
              </a:buClr>
              <a:buSzPts val="950"/>
              <a:buFont typeface="Arial"/>
              <a:buChar char="•"/>
            </a:pPr>
            <a:r>
              <a:rPr lang="en-US" sz="1200" b="0" i="0" u="none" strike="noStrike" cap="none">
                <a:solidFill>
                  <a:srgbClr val="404040"/>
                </a:solidFill>
                <a:latin typeface="Trebuchet MS"/>
                <a:ea typeface="Trebuchet MS"/>
                <a:cs typeface="Trebuchet MS"/>
                <a:sym typeface="Trebuchet MS"/>
              </a:rPr>
              <a:t>0:</a:t>
            </a:r>
            <a:r>
              <a:rPr lang="en-US" sz="1200" b="0" i="0" u="none" strike="noStrike" cap="none">
                <a:solidFill>
                  <a:srgbClr val="30843C"/>
                </a:solidFill>
                <a:latin typeface="Trebuchet MS"/>
                <a:ea typeface="Trebuchet MS"/>
                <a:cs typeface="Trebuchet MS"/>
                <a:sym typeface="Trebuchet MS"/>
              </a:rPr>
              <a:t> </a:t>
            </a:r>
            <a:r>
              <a:rPr lang="en-US" sz="1200" b="0" i="0" u="sng" strike="noStrike" cap="none">
                <a:solidFill>
                  <a:srgbClr val="30843C"/>
                </a:solidFill>
                <a:latin typeface="Trebuchet MS"/>
                <a:ea typeface="Trebuchet MS"/>
                <a:cs typeface="Trebuchet MS"/>
                <a:sym typeface="Trebuchet MS"/>
              </a:rPr>
              <a:t>True News </a:t>
            </a:r>
            <a:r>
              <a:rPr lang="en-US" sz="1200" b="0" i="0" u="none" strike="noStrike" cap="none">
                <a:solidFill>
                  <a:srgbClr val="404040"/>
                </a:solidFill>
                <a:latin typeface="Trebuchet MS"/>
                <a:ea typeface="Trebuchet MS"/>
                <a:cs typeface="Trebuchet MS"/>
                <a:sym typeface="Trebuchet MS"/>
              </a:rPr>
              <a:t>or reliable</a:t>
            </a:r>
            <a:endParaRPr sz="1200" b="0" i="0" u="none" strike="noStrike" cap="none">
              <a:solidFill>
                <a:schemeClr val="dk1"/>
              </a:solidFill>
              <a:latin typeface="Trebuchet MS"/>
              <a:ea typeface="Trebuchet MS"/>
              <a:cs typeface="Trebuchet MS"/>
              <a:sym typeface="Trebuchet MS"/>
            </a:endParaRPr>
          </a:p>
          <a:p>
            <a:pPr marL="55244" marR="0" lvl="0" indent="0" algn="l" rtl="0">
              <a:lnSpc>
                <a:spcPct val="100000"/>
              </a:lnSpc>
              <a:spcBef>
                <a:spcPts val="790"/>
              </a:spcBef>
              <a:spcAft>
                <a:spcPts val="0"/>
              </a:spcAft>
              <a:buNone/>
            </a:pPr>
            <a:r>
              <a:rPr lang="en-US" sz="1550">
                <a:solidFill>
                  <a:srgbClr val="404040"/>
                </a:solidFill>
                <a:latin typeface="Trebuchet MS"/>
                <a:ea typeface="Trebuchet MS"/>
                <a:cs typeface="Trebuchet MS"/>
                <a:sym typeface="Trebuchet MS"/>
              </a:rPr>
              <a:t>The adjacent figure shows that the dataset is</a:t>
            </a:r>
            <a:endParaRPr sz="1550">
              <a:solidFill>
                <a:schemeClr val="dk1"/>
              </a:solidFill>
              <a:latin typeface="Trebuchet MS"/>
              <a:ea typeface="Trebuchet MS"/>
              <a:cs typeface="Trebuchet MS"/>
              <a:sym typeface="Trebuchet MS"/>
            </a:endParaRPr>
          </a:p>
          <a:p>
            <a:pPr marL="55244" marR="0" lvl="0" indent="0" algn="l" rtl="0">
              <a:lnSpc>
                <a:spcPct val="100000"/>
              </a:lnSpc>
              <a:spcBef>
                <a:spcPts val="0"/>
              </a:spcBef>
              <a:spcAft>
                <a:spcPts val="0"/>
              </a:spcAft>
              <a:buNone/>
            </a:pPr>
            <a:r>
              <a:rPr lang="en-US" sz="1550">
                <a:solidFill>
                  <a:srgbClr val="404040"/>
                </a:solidFill>
                <a:latin typeface="Trebuchet MS"/>
                <a:ea typeface="Trebuchet MS"/>
                <a:cs typeface="Trebuchet MS"/>
                <a:sym typeface="Trebuchet MS"/>
              </a:rPr>
              <a:t>balanced with </a:t>
            </a:r>
            <a:r>
              <a:rPr lang="en-US" sz="1550">
                <a:solidFill>
                  <a:srgbClr val="C00000"/>
                </a:solidFill>
                <a:latin typeface="Trebuchet MS"/>
                <a:ea typeface="Trebuchet MS"/>
                <a:cs typeface="Trebuchet MS"/>
                <a:sym typeface="Trebuchet MS"/>
              </a:rPr>
              <a:t>10387 </a:t>
            </a:r>
            <a:r>
              <a:rPr lang="en-US" sz="1550">
                <a:solidFill>
                  <a:srgbClr val="404040"/>
                </a:solidFill>
                <a:latin typeface="Trebuchet MS"/>
                <a:ea typeface="Trebuchet MS"/>
                <a:cs typeface="Trebuchet MS"/>
                <a:sym typeface="Trebuchet MS"/>
              </a:rPr>
              <a:t>fake and </a:t>
            </a:r>
            <a:r>
              <a:rPr lang="en-US" sz="1550">
                <a:solidFill>
                  <a:srgbClr val="1B6D52"/>
                </a:solidFill>
                <a:latin typeface="Trebuchet MS"/>
                <a:ea typeface="Trebuchet MS"/>
                <a:cs typeface="Trebuchet MS"/>
                <a:sym typeface="Trebuchet MS"/>
              </a:rPr>
              <a:t>10413 </a:t>
            </a:r>
            <a:r>
              <a:rPr lang="en-US" sz="1550">
                <a:solidFill>
                  <a:srgbClr val="404040"/>
                </a:solidFill>
                <a:latin typeface="Trebuchet MS"/>
                <a:ea typeface="Trebuchet MS"/>
                <a:cs typeface="Trebuchet MS"/>
                <a:sym typeface="Trebuchet MS"/>
              </a:rPr>
              <a:t>true news.</a:t>
            </a:r>
            <a:endParaRPr sz="1550">
              <a:solidFill>
                <a:schemeClr val="dk1"/>
              </a:solidFill>
              <a:latin typeface="Trebuchet MS"/>
              <a:ea typeface="Trebuchet MS"/>
              <a:cs typeface="Trebuchet MS"/>
              <a:sym typeface="Trebuchet MS"/>
            </a:endParaRPr>
          </a:p>
        </p:txBody>
      </p:sp>
      <p:grpSp>
        <p:nvGrpSpPr>
          <p:cNvPr id="207" name="Google Shape;207;p7"/>
          <p:cNvGrpSpPr/>
          <p:nvPr/>
        </p:nvGrpSpPr>
        <p:grpSpPr>
          <a:xfrm>
            <a:off x="4975478" y="755523"/>
            <a:ext cx="3879850" cy="3916045"/>
            <a:chOff x="4975478" y="755523"/>
            <a:chExt cx="3879850" cy="3916045"/>
          </a:xfrm>
        </p:grpSpPr>
        <p:pic>
          <p:nvPicPr>
            <p:cNvPr id="208" name="Google Shape;208;p7"/>
            <p:cNvPicPr preferRelativeResize="0"/>
            <p:nvPr/>
          </p:nvPicPr>
          <p:blipFill rotWithShape="1">
            <a:blip r:embed="rId4">
              <a:alphaModFix/>
            </a:blip>
            <a:srcRect/>
            <a:stretch/>
          </p:blipFill>
          <p:spPr>
            <a:xfrm>
              <a:off x="4985003" y="765048"/>
              <a:ext cx="3860292" cy="3896867"/>
            </a:xfrm>
            <a:prstGeom prst="rect">
              <a:avLst/>
            </a:prstGeom>
            <a:noFill/>
            <a:ln>
              <a:noFill/>
            </a:ln>
          </p:spPr>
        </p:pic>
        <p:sp>
          <p:nvSpPr>
            <p:cNvPr id="209" name="Google Shape;209;p7"/>
            <p:cNvSpPr/>
            <p:nvPr/>
          </p:nvSpPr>
          <p:spPr>
            <a:xfrm>
              <a:off x="4975478" y="755523"/>
              <a:ext cx="3879850" cy="3916045"/>
            </a:xfrm>
            <a:custGeom>
              <a:avLst/>
              <a:gdLst/>
              <a:ahLst/>
              <a:cxnLst/>
              <a:rect l="l" t="t" r="r" b="b"/>
              <a:pathLst>
                <a:path w="3879850" h="3916045" extrusionOk="0">
                  <a:moveTo>
                    <a:pt x="0" y="3915917"/>
                  </a:moveTo>
                  <a:lnTo>
                    <a:pt x="3879342" y="3915917"/>
                  </a:lnTo>
                  <a:lnTo>
                    <a:pt x="3879342" y="0"/>
                  </a:lnTo>
                  <a:lnTo>
                    <a:pt x="0" y="0"/>
                  </a:lnTo>
                  <a:lnTo>
                    <a:pt x="0" y="3915917"/>
                  </a:lnTo>
                  <a:close/>
                </a:path>
              </a:pathLst>
            </a:custGeom>
            <a:noFill/>
            <a:ln w="190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TotalTime>
  <Words>2783</Words>
  <Application>Microsoft Office PowerPoint</Application>
  <PresentationFormat>On-screen Show (16:9)</PresentationFormat>
  <Paragraphs>259</Paragraphs>
  <Slides>53</Slides>
  <Notes>41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Times New Roman</vt:lpstr>
      <vt:lpstr>Wingdings</vt:lpstr>
      <vt:lpstr>Noto Sans Symbols</vt:lpstr>
      <vt:lpstr>Arial</vt:lpstr>
      <vt:lpstr>Trebuchet MS</vt:lpstr>
      <vt:lpstr>Quattrocento Sans</vt:lpstr>
      <vt:lpstr>Courier New</vt:lpstr>
      <vt:lpstr>Facet</vt:lpstr>
      <vt:lpstr>Identifying Fake News on Social Networks Based on Natural Language Processing</vt:lpstr>
      <vt:lpstr>Contents:</vt:lpstr>
      <vt:lpstr>What is Fake News</vt:lpstr>
      <vt:lpstr>Another Definition[4]</vt:lpstr>
      <vt:lpstr>Intention:</vt:lpstr>
      <vt:lpstr>What is not fake news</vt:lpstr>
      <vt:lpstr>PowerPoint Presentation</vt:lpstr>
      <vt:lpstr>PowerPoint Presentation</vt:lpstr>
      <vt:lpstr>Examining the Dataset</vt:lpstr>
      <vt:lpstr>Examining the dataset (continued)</vt:lpstr>
      <vt:lpstr>PowerPoint Presentation</vt:lpstr>
      <vt:lpstr>Data Pre-Processing</vt:lpstr>
      <vt:lpstr>PowerPoint Presentation</vt:lpstr>
      <vt:lpstr>PowerPoint Presentation</vt:lpstr>
      <vt:lpstr>PowerPoint Presentation</vt:lpstr>
      <vt:lpstr>PowerPoint Presentation</vt:lpstr>
      <vt:lpstr>PowerPoint Presentation</vt:lpstr>
      <vt:lpstr>Data Pre-Processing (Continued)</vt:lpstr>
      <vt:lpstr>PowerPoint Presentation</vt:lpstr>
      <vt:lpstr>Data Pre-Processing (Continued)</vt:lpstr>
      <vt:lpstr>Data Pre-Processing (Continued)</vt:lpstr>
      <vt:lpstr>⮮ Term Frequency (TF) ⮮ Inverse Document</vt:lpstr>
      <vt:lpstr>Network-Based Bag-of-Words Model for Text Classification[5]</vt:lpstr>
      <vt:lpstr>Attribute of Network Extended to BoW (AEBoW)</vt:lpstr>
      <vt:lpstr>REPRESENTING TEXTS AS NETWORKS</vt:lpstr>
      <vt:lpstr>PowerPoint Presentation</vt:lpstr>
      <vt:lpstr>PowerPoint Presentation</vt:lpstr>
      <vt:lpstr>AEBoW: A REPRESENTATION OF THE INTER-CORRELATION AMONG WORDS</vt:lpstr>
      <vt:lpstr>AEBoW framework steps[5]: </vt:lpstr>
      <vt:lpstr>Algorithm: AEBoW Framework</vt:lpstr>
      <vt:lpstr>PowerPoint Presentation</vt:lpstr>
      <vt:lpstr>Different network properties</vt:lpstr>
      <vt:lpstr>Top 20 unigrams before stop words removed</vt:lpstr>
      <vt:lpstr>Top 20 Unigrams after stop words removal Words like “said”, “mr”, “trump”, “new”, “people”,”year” etc are most frequent</vt:lpstr>
      <vt:lpstr>Top 20 bigrams before removing stop words</vt:lpstr>
      <vt:lpstr>Top 20 bigrams after removing stop words</vt:lpstr>
      <vt:lpstr>PowerPoint Presentation</vt:lpstr>
      <vt:lpstr>PowerPoint Presentation</vt:lpstr>
      <vt:lpstr>ML Models Applied We have applied models with 2 approaches to data cleaning: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We have made some concrete conclusions at the end of our experiments:</vt:lpstr>
      <vt:lpstr>KNN scores an accuracy of 66% along with 47 false negatives as per the first  approach.  Despite increase in its accuracy in the second approach to 86%, it  has very high number of false negative values which is clearly very  undesirable.   Hence KNN is not an apt model for fake news classification.</vt:lpstr>
      <vt:lpstr>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Fake News on Social Networks Based on Natural Language Processing</dc:title>
  <cp:lastModifiedBy>PRATIK KUMAR</cp:lastModifiedBy>
  <cp:revision>57</cp:revision>
  <dcterms:created xsi:type="dcterms:W3CDTF">2022-11-12T08:47:07Z</dcterms:created>
  <dcterms:modified xsi:type="dcterms:W3CDTF">2022-11-22T03:50:00Z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2021-04-22T00:00:00Z</vt:filetime>
  </property>
  <property fmtid="{D5CDD505-2E9C-101B-9397-08002B2CF9AE}" pid="3" name="Creator">
    <vt:lpwstr>Microsoft® PowerPoint® for Microsoft 365</vt:lpwstr>
  </property>
  <property fmtid="{D5CDD505-2E9C-101B-9397-08002B2CF9AE}" pid="4" name="LastSaved">
    <vt:filetime>2022-11-12T00:00:00Z</vt:filetime>
  </property>
</Properties>
</file>