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lear Sans Regular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FF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756" autoAdjust="0"/>
    <p:restoredTop sz="73146" autoAdjust="0"/>
  </p:normalViewPr>
  <p:slideViewPr>
    <p:cSldViewPr>
      <p:cViewPr>
        <p:scale>
          <a:sx n="50" d="100"/>
          <a:sy n="50" d="100"/>
        </p:scale>
        <p:origin x="-86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pratik-salunkhe-16832816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Pratik-Salunkhe/INTERNSHI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05000" y="1943100"/>
            <a:ext cx="6172200" cy="5554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b="1" dirty="0" smtClean="0"/>
              <a:t>REVOLUTIONIZING SOCIAL BUZZ: A DATA-DRIVEN JOURNEY</a:t>
            </a:r>
            <a:endParaRPr lang="en-US" sz="72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9105900"/>
            <a:ext cx="40386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 PRATIK SALUNKHE</a:t>
            </a:r>
          </a:p>
          <a:p>
            <a:r>
              <a:rPr lang="en-US" sz="2800" dirty="0" err="1" smtClean="0">
                <a:hlinkClick r:id="rId7"/>
              </a:rPr>
              <a:t>Linkedin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4225" y="826992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034225" y="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504492" y="0"/>
            <a:ext cx="2783508" cy="2819400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-45953" y="7198434"/>
            <a:ext cx="3278779" cy="3052936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200" y="2552700"/>
            <a:ext cx="6457950" cy="450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9525000" y="30861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Highest </a:t>
            </a:r>
            <a:r>
              <a:rPr lang="en-US" sz="2800" dirty="0" smtClean="0"/>
              <a:t>count among comment types </a:t>
            </a:r>
            <a:r>
              <a:rPr lang="en-US" sz="2800" dirty="0" smtClean="0"/>
              <a:t> are "photo</a:t>
            </a:r>
            <a:r>
              <a:rPr lang="en-US" sz="2800" dirty="0" smtClean="0"/>
              <a:t>" </a:t>
            </a:r>
            <a:r>
              <a:rPr lang="en-US" sz="2800" dirty="0" smtClean="0"/>
              <a:t>comments which suggests that more </a:t>
            </a:r>
            <a:r>
              <a:rPr lang="en-US" sz="2800" dirty="0" smtClean="0"/>
              <a:t>number of users engage with content by expressing themselves through photo-related comments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Video comments hold the second-highest </a:t>
            </a:r>
            <a:r>
              <a:rPr lang="en-US" sz="2800" dirty="0" smtClean="0"/>
              <a:t>count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GIF comments and audio comments have comparable count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8600" y="8039100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0" y="0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0820400" y="419100"/>
            <a:ext cx="7467600" cy="94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Achievements:</a:t>
            </a:r>
            <a:endParaRPr lang="en-US" sz="3200" dirty="0" smtClean="0"/>
          </a:p>
          <a:p>
            <a:r>
              <a:rPr lang="en-US" sz="3200" dirty="0" smtClean="0"/>
              <a:t>Animals, Science, and Healthy Eating lead in user popularity.</a:t>
            </a:r>
          </a:p>
          <a:p>
            <a:r>
              <a:rPr lang="en-US" sz="3200" dirty="0" smtClean="0"/>
              <a:t>Positive sentiment dominates at 56%.</a:t>
            </a:r>
          </a:p>
          <a:p>
            <a:r>
              <a:rPr lang="en-US" sz="3200" b="1" dirty="0" smtClean="0"/>
              <a:t>Recommendations:</a:t>
            </a:r>
            <a:endParaRPr lang="en-US" sz="3200" dirty="0" smtClean="0"/>
          </a:p>
          <a:p>
            <a:r>
              <a:rPr lang="en-US" sz="3200" dirty="0" smtClean="0"/>
              <a:t>Leverage top categories for content optimization.</a:t>
            </a:r>
          </a:p>
          <a:p>
            <a:r>
              <a:rPr lang="en-US" sz="3200" dirty="0" smtClean="0"/>
              <a:t>Address concerns reflected in 31% negative sentiment.</a:t>
            </a:r>
          </a:p>
          <a:p>
            <a:r>
              <a:rPr lang="en-US" sz="3200" dirty="0" smtClean="0"/>
              <a:t>Utilize insights for diverse content creation.</a:t>
            </a:r>
          </a:p>
          <a:p>
            <a:r>
              <a:rPr lang="en-US" sz="3200" b="1" dirty="0" smtClean="0"/>
              <a:t>Key Insights:</a:t>
            </a:r>
            <a:endParaRPr lang="en-US" sz="3200" dirty="0" smtClean="0"/>
          </a:p>
          <a:p>
            <a:r>
              <a:rPr lang="en-US" sz="3200" dirty="0" smtClean="0"/>
              <a:t>Positive sentiment prevails, but 31% negative warrants attention.</a:t>
            </a:r>
          </a:p>
          <a:p>
            <a:r>
              <a:rPr lang="en-US" sz="3200" dirty="0" smtClean="0"/>
              <a:t>Photo comments are most popular (6589).</a:t>
            </a:r>
          </a:p>
          <a:p>
            <a:r>
              <a:rPr lang="en-US" sz="3200" dirty="0" smtClean="0"/>
              <a:t>Users actively engage with videos (6245</a:t>
            </a:r>
            <a:r>
              <a:rPr lang="en-US" sz="3200" dirty="0" smtClean="0"/>
              <a:t>).</a:t>
            </a:r>
          </a:p>
          <a:p>
            <a:endParaRPr lang="en-US" sz="3200" dirty="0" smtClean="0"/>
          </a:p>
          <a:p>
            <a:r>
              <a:rPr lang="en-US" sz="3200" dirty="0" smtClean="0"/>
              <a:t>This analysis guides future collaborations, content strategies, and user-centric improvements.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33400" y="190500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762000" y="8039100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486400" y="6210300"/>
            <a:ext cx="38862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GITHUB  LINK  FOR EXCEL FILE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04800" y="342900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343400" y="1409700"/>
            <a:ext cx="12801600" cy="762000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33399" y="1485899"/>
            <a:ext cx="7300123" cy="7467599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1485900"/>
            <a:ext cx="9372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Social Buzz: A Brief Overview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Founded in 2010 in San Francisco by former engineers from a social media conglomerate.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Emphasizes content with over 100 user reactions, maintaining user anonymity.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Engagement Objectives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Initiated due to rapid growth, unstructured data complexity, and IPO preparation.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Seeks external expertise for effective scaling and adopting best practices.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3-Month Project Scope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Audit of big data practices.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Recommendations for a successful IPO.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Analysis of top 5 content categories based on aggregate popularity.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228600" y="419100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43000" y="495300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124200" y="1333500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4076700"/>
            <a:ext cx="693420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Scaling Challenges:</a:t>
            </a:r>
            <a:endParaRPr lang="en-US" sz="3200" dirty="0" smtClean="0"/>
          </a:p>
          <a:p>
            <a:r>
              <a:rPr lang="en-US" sz="3200" dirty="0" smtClean="0"/>
              <a:t>Rapid, unexpected growth.</a:t>
            </a:r>
          </a:p>
          <a:p>
            <a:r>
              <a:rPr lang="en-US" sz="3200" dirty="0" smtClean="0"/>
              <a:t>Limited resources for effective scaling.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Unstructured Data Complexity:</a:t>
            </a:r>
            <a:endParaRPr lang="en-US" sz="3200" dirty="0" smtClean="0"/>
          </a:p>
          <a:p>
            <a:r>
              <a:rPr lang="en-US" sz="3200" dirty="0" smtClean="0"/>
              <a:t>Daily 100,000 diverse content pieces.</a:t>
            </a:r>
          </a:p>
          <a:p>
            <a:r>
              <a:rPr lang="en-US" sz="3200" dirty="0" smtClean="0"/>
              <a:t>Need for complex, costly technology.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IPO Preparation Struggles:</a:t>
            </a:r>
            <a:endParaRPr lang="en-US" sz="3200" dirty="0" smtClean="0"/>
          </a:p>
          <a:p>
            <a:r>
              <a:rPr lang="en-US" sz="3200" dirty="0" smtClean="0"/>
              <a:t>Lack IPO process experience.</a:t>
            </a:r>
          </a:p>
          <a:p>
            <a:r>
              <a:rPr lang="en-US" sz="3200" dirty="0" smtClean="0"/>
              <a:t>Seeking external guidance for a smooth IPO by next year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 descr="output_image-removeb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06200" y="7048500"/>
            <a:ext cx="2057400" cy="2209800"/>
          </a:xfrm>
          <a:prstGeom prst="ellipse">
            <a:avLst/>
          </a:prstGeom>
          <a:ln w="28575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14401800" y="18669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Andrew Fleming</a:t>
            </a:r>
          </a:p>
          <a:p>
            <a:pPr algn="ctr"/>
            <a:r>
              <a:rPr lang="en-US" sz="2000" dirty="0" smtClean="0"/>
              <a:t>Chief Technology Architect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14554200" y="4838700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Marcus Rompton</a:t>
            </a:r>
          </a:p>
          <a:p>
            <a:pPr algn="ctr"/>
            <a:r>
              <a:rPr lang="en-US" sz="2000" dirty="0" smtClean="0"/>
              <a:t>Senior Principal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14706600" y="7886700"/>
            <a:ext cx="281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Pratik Salunkhe</a:t>
            </a:r>
          </a:p>
          <a:p>
            <a:pPr algn="ctr"/>
            <a:r>
              <a:rPr lang="en-US" sz="2000" dirty="0" smtClean="0"/>
              <a:t>Data Analyst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1049000" y="7239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277600" y="8039100"/>
            <a:ext cx="67056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Uncover Insights:</a:t>
            </a:r>
            <a:endParaRPr lang="en-US" sz="2400" dirty="0" smtClean="0"/>
          </a:p>
          <a:p>
            <a:r>
              <a:rPr lang="en-US" sz="2400" dirty="0" smtClean="0"/>
              <a:t>Extract meaningful patterns and conclusions to inform decision-making.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3886200" y="1181100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400" b="1" dirty="0" smtClean="0"/>
              <a:t>Data Understanding:</a:t>
            </a:r>
            <a:endParaRPr lang="en-US" sz="2400" dirty="0" smtClean="0"/>
          </a:p>
          <a:p>
            <a:r>
              <a:rPr lang="en-US" sz="2400" dirty="0" smtClean="0"/>
              <a:t>Grasp the nature and structure of the data.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91200" y="2857500"/>
            <a:ext cx="9753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Data Cleaning:</a:t>
            </a:r>
            <a:endParaRPr lang="en-US" sz="2400" dirty="0" smtClean="0"/>
          </a:p>
          <a:p>
            <a:r>
              <a:rPr lang="en-US" sz="2400" dirty="0" smtClean="0"/>
              <a:t>Identify and rectify errors, inconsistencies, and missing values in the data.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20000" y="4533900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400" b="1" dirty="0" smtClean="0"/>
              <a:t>Data Modeling:</a:t>
            </a:r>
            <a:endParaRPr lang="en-US" sz="2400" dirty="0" smtClean="0"/>
          </a:p>
          <a:p>
            <a:r>
              <a:rPr lang="en-US" sz="2400" dirty="0" smtClean="0"/>
              <a:t>Develop a structured representation of the data for analysis.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25000" y="5981700"/>
            <a:ext cx="85344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Data Analysis:</a:t>
            </a:r>
            <a:endParaRPr lang="en-US" sz="2400" dirty="0" smtClean="0"/>
          </a:p>
          <a:p>
            <a:r>
              <a:rPr lang="en-US" sz="2400" dirty="0" smtClean="0"/>
              <a:t>Utilize statistical methods and tools to explore and interpret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48800" y="495300"/>
            <a:ext cx="7924800" cy="557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85800" y="28575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Top 5  Categories which has Highest Popularity based on Sum of Reaction score are Shown in Fig.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There's </a:t>
            </a:r>
            <a:r>
              <a:rPr lang="en-US" sz="2800" dirty="0" smtClean="0"/>
              <a:t>a diverse range of interests among users, with Animals being the standout favorite.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4225" y="826992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4"/>
          <p:cNvGrpSpPr/>
          <p:nvPr/>
        </p:nvGrpSpPr>
        <p:grpSpPr>
          <a:xfrm>
            <a:off x="381000" y="0"/>
            <a:ext cx="17253775" cy="2017079"/>
            <a:chOff x="0" y="0"/>
            <a:chExt cx="23005033" cy="2689439"/>
          </a:xfrm>
        </p:grpSpPr>
        <p:pic>
          <p:nvPicPr>
            <p:cNvPr id="11" name="Picture 15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6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8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9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20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21"/>
            <p:cNvPicPr>
              <a:picLocks noChangeAspect="1"/>
            </p:cNvPicPr>
            <p:nvPr/>
          </p:nvPicPr>
          <p:blipFill>
            <a:blip r:embed="rId2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8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19" name="Group 23"/>
          <p:cNvGrpSpPr/>
          <p:nvPr/>
        </p:nvGrpSpPr>
        <p:grpSpPr>
          <a:xfrm>
            <a:off x="15697200" y="0"/>
            <a:ext cx="2590800" cy="2438400"/>
            <a:chOff x="0" y="0"/>
            <a:chExt cx="4727344" cy="4493736"/>
          </a:xfrm>
        </p:grpSpPr>
        <p:grpSp>
          <p:nvGrpSpPr>
            <p:cNvPr id="20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2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1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3" name="Group 10"/>
          <p:cNvGrpSpPr/>
          <p:nvPr/>
        </p:nvGrpSpPr>
        <p:grpSpPr>
          <a:xfrm rot="729820">
            <a:off x="63480" y="7581355"/>
            <a:ext cx="3173073" cy="2675793"/>
            <a:chOff x="0" y="0"/>
            <a:chExt cx="4727344" cy="4493736"/>
          </a:xfrm>
        </p:grpSpPr>
        <p:grpSp>
          <p:nvGrpSpPr>
            <p:cNvPr id="24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6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5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2552700"/>
            <a:ext cx="15167094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0" y="4762500"/>
            <a:ext cx="133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There are I6 Unique Categories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There are 1897 Posts for Most popular Category (i.e Animal)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Most of the Post s are posted in the Month of January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826992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381000" y="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697200" y="0"/>
            <a:ext cx="2590800" cy="2438400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729820">
            <a:off x="63480" y="7581355"/>
            <a:ext cx="3173073" cy="2675793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2095500"/>
            <a:ext cx="6008687" cy="590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9448800" y="2476500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Positive Sentiment </a:t>
            </a:r>
            <a:r>
              <a:rPr lang="en-US" sz="2800" b="1" dirty="0" smtClean="0"/>
              <a:t>Dominates 56% which </a:t>
            </a:r>
            <a:r>
              <a:rPr lang="en-US" sz="2800" dirty="0" smtClean="0"/>
              <a:t>suggests that the majority of responses or content in the analyzed data are optimistic or favorable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/>
              <a:t>Negative Sentiment </a:t>
            </a:r>
            <a:r>
              <a:rPr lang="en-US" sz="2800" b="1" dirty="0" smtClean="0"/>
              <a:t>Present 31% which </a:t>
            </a:r>
            <a:r>
              <a:rPr lang="en-US" sz="2800" dirty="0" smtClean="0"/>
              <a:t>implies that a considerable portion of the dataset contains content expressing dissatisfaction, concerns, or unfavorable opinions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/>
              <a:t>Neutral </a:t>
            </a:r>
            <a:r>
              <a:rPr lang="en-US" sz="2800" b="1" dirty="0" smtClean="0"/>
              <a:t>Sentiment 13% which </a:t>
            </a:r>
            <a:r>
              <a:rPr lang="en-US" sz="2800" dirty="0" smtClean="0"/>
              <a:t>might </a:t>
            </a:r>
            <a:r>
              <a:rPr lang="en-US" sz="2800" dirty="0" smtClean="0"/>
              <a:t>include factual information, statements without emotional tone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542</Words>
  <Application>Microsoft Macintosh PowerPoint</Application>
  <PresentationFormat>Custom</PresentationFormat>
  <Paragraphs>112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Admin</cp:lastModifiedBy>
  <cp:revision>26</cp:revision>
  <dcterms:created xsi:type="dcterms:W3CDTF">2006-08-16T00:00:00Z</dcterms:created>
  <dcterms:modified xsi:type="dcterms:W3CDTF">2024-01-19T14:23:49Z</dcterms:modified>
  <dc:identifier>DAEhDyfaYKE</dc:identifier>
</cp:coreProperties>
</file>