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53" r:id="rId5"/>
  </p:sldIdLst>
  <p:sldSz cx="36576000" cy="27432000"/>
  <p:notesSz cx="30270450" cy="42208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1pPr>
    <a:lvl2pPr marL="432478" indent="1507" algn="l" rtl="0" fontAlgn="base">
      <a:spcBef>
        <a:spcPct val="0"/>
      </a:spcBef>
      <a:spcAft>
        <a:spcPct val="0"/>
      </a:spcAft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2pPr>
    <a:lvl3pPr marL="866464" indent="1507" algn="l" rtl="0" fontAlgn="base">
      <a:spcBef>
        <a:spcPct val="0"/>
      </a:spcBef>
      <a:spcAft>
        <a:spcPct val="0"/>
      </a:spcAft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3pPr>
    <a:lvl4pPr marL="1300449" indent="1507" algn="l" rtl="0" fontAlgn="base">
      <a:spcBef>
        <a:spcPct val="0"/>
      </a:spcBef>
      <a:spcAft>
        <a:spcPct val="0"/>
      </a:spcAft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4pPr>
    <a:lvl5pPr marL="1734434" indent="1507" algn="l" rtl="0" fontAlgn="base">
      <a:spcBef>
        <a:spcPct val="0"/>
      </a:spcBef>
      <a:spcAft>
        <a:spcPct val="0"/>
      </a:spcAft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5pPr>
    <a:lvl6pPr marL="2169925" algn="l" defTabSz="867970" rtl="0" eaLnBrk="1" latinLnBrk="0" hangingPunct="1"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6pPr>
    <a:lvl7pPr marL="2603911" algn="l" defTabSz="867970" rtl="0" eaLnBrk="1" latinLnBrk="0" hangingPunct="1"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7pPr>
    <a:lvl8pPr marL="3037896" algn="l" defTabSz="867970" rtl="0" eaLnBrk="1" latinLnBrk="0" hangingPunct="1"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8pPr>
    <a:lvl9pPr marL="3471882" algn="l" defTabSz="867970" rtl="0" eaLnBrk="1" latinLnBrk="0" hangingPunct="1">
      <a:defRPr sz="6183" b="1" kern="1200">
        <a:solidFill>
          <a:schemeClr val="tx1"/>
        </a:solidFill>
        <a:latin typeface="Futura B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304" userDrawn="1">
          <p15:clr>
            <a:srgbClr val="A4A3A4"/>
          </p15:clr>
        </p15:guide>
        <p15:guide id="2" orient="horz" pos="12520" userDrawn="1">
          <p15:clr>
            <a:srgbClr val="A4A3A4"/>
          </p15:clr>
        </p15:guide>
        <p15:guide id="3" orient="horz" pos="8949" userDrawn="1">
          <p15:clr>
            <a:srgbClr val="A4A3A4"/>
          </p15:clr>
        </p15:guide>
        <p15:guide id="4" pos="22391" userDrawn="1">
          <p15:clr>
            <a:srgbClr val="A4A3A4"/>
          </p15:clr>
        </p15:guide>
        <p15:guide id="5" pos="1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66">
          <p15:clr>
            <a:srgbClr val="A4A3A4"/>
          </p15:clr>
        </p15:guide>
        <p15:guide id="2" orient="horz" pos="8709">
          <p15:clr>
            <a:srgbClr val="A4A3A4"/>
          </p15:clr>
        </p15:guide>
        <p15:guide id="3" orient="horz" pos="26079">
          <p15:clr>
            <a:srgbClr val="A4A3A4"/>
          </p15:clr>
        </p15:guide>
        <p15:guide id="4" pos="1040">
          <p15:clr>
            <a:srgbClr val="A4A3A4"/>
          </p15:clr>
        </p15:guide>
        <p15:guide id="5" pos="18193">
          <p15:clr>
            <a:srgbClr val="A4A3A4"/>
          </p15:clr>
        </p15:guide>
        <p15:guide id="6" pos="9538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EC1B2A-B13A-806A-D7FC-D4954018712A}" name="ANTE TONKOVIC-CAPIN" initials="AT" userId="S::tonkoviccapi@wisc.edu::73c94477-0c45-4132-b72b-a4e3ad671b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E34"/>
    <a:srgbClr val="FAFBFD"/>
    <a:srgbClr val="EB5F01"/>
    <a:srgbClr val="F3FC7C"/>
    <a:srgbClr val="0071B5"/>
    <a:srgbClr val="FF8585"/>
    <a:srgbClr val="FF9966"/>
    <a:srgbClr val="EBBBB6"/>
    <a:srgbClr val="9BD4F8"/>
    <a:srgbClr val="004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667" autoAdjust="0"/>
    <p:restoredTop sz="94627" autoAdjust="0"/>
  </p:normalViewPr>
  <p:slideViewPr>
    <p:cSldViewPr snapToGrid="0">
      <p:cViewPr varScale="1">
        <p:scale>
          <a:sx n="25" d="100"/>
          <a:sy n="25" d="100"/>
        </p:scale>
        <p:origin x="1668" y="29"/>
      </p:cViewPr>
      <p:guideLst>
        <p:guide orient="horz" pos="5304"/>
        <p:guide orient="horz" pos="12520"/>
        <p:guide orient="horz" pos="8949"/>
        <p:guide pos="22391"/>
        <p:guide pos="1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770" y="-84"/>
      </p:cViewPr>
      <p:guideLst>
        <p:guide orient="horz" pos="766"/>
        <p:guide orient="horz" pos="8709"/>
        <p:guide orient="horz" pos="26079"/>
        <p:guide pos="1040"/>
        <p:guide pos="18193"/>
        <p:guide pos="95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249831" y="209600"/>
            <a:ext cx="20168855" cy="210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0078" tIns="210037" rIns="420078" bIns="210037" numCol="1" anchor="t" anchorCtr="0" compatLnSpc="1">
            <a:prstTxWarp prst="textNoShape">
              <a:avLst/>
            </a:prstTxWarp>
          </a:bodyPr>
          <a:lstStyle>
            <a:lvl1pPr defTabSz="4204376">
              <a:defRPr sz="4500" b="0">
                <a:latin typeface="Futura Hv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606925" y="41348381"/>
            <a:ext cx="2715275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lIns="410462" tIns="205233" rIns="410462" bIns="205233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8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7434323" y="41261660"/>
            <a:ext cx="1689325" cy="99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0078" tIns="210037" rIns="420078" bIns="210037" numCol="1" anchor="t" anchorCtr="0" compatLnSpc="1">
            <a:prstTxWarp prst="textNoShape">
              <a:avLst/>
            </a:prstTxWarp>
          </a:bodyPr>
          <a:lstStyle>
            <a:lvl1pPr algn="r" defTabSz="4204376">
              <a:defRPr sz="3600" b="0">
                <a:cs typeface="+mn-cs"/>
              </a:defRPr>
            </a:lvl1pPr>
          </a:lstStyle>
          <a:p>
            <a:pPr>
              <a:defRPr/>
            </a:pPr>
            <a:fld id="{CB7F3813-D5F7-4779-A1EE-001B3C36DB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6986" name="Rectangle 1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08626" y="41261660"/>
            <a:ext cx="25614510" cy="99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0078" tIns="210037" rIns="420078" bIns="210037" numCol="1" anchor="t" anchorCtr="0" compatLnSpc="1">
            <a:prstTxWarp prst="textNoShape">
              <a:avLst/>
            </a:prstTxWarp>
          </a:bodyPr>
          <a:lstStyle>
            <a:lvl1pPr defTabSz="4204376">
              <a:defRPr sz="3600" b="0">
                <a:latin typeface="Futura Hv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17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256694" y="1047988"/>
            <a:ext cx="11186604" cy="140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0078" tIns="210037" rIns="420078" bIns="210037" numCol="1" anchor="t" anchorCtr="0" compatLnSpc="1">
            <a:prstTxWarp prst="textNoShape">
              <a:avLst/>
            </a:prstTxWarp>
          </a:bodyPr>
          <a:lstStyle>
            <a:lvl1pPr defTabSz="4204376">
              <a:defRPr sz="4500" b="0">
                <a:latin typeface="Futura Hv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0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5213" y="1198563"/>
            <a:ext cx="16835437" cy="1262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12486" y="14772965"/>
            <a:ext cx="27770805" cy="2595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0078" tIns="210037" rIns="420078" bIns="210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06925" y="41348381"/>
            <a:ext cx="2715275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lIns="410462" tIns="205233" rIns="410462" bIns="205233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222361" y="41167702"/>
            <a:ext cx="25628250" cy="104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0078" tIns="210037" rIns="420078" bIns="210037" numCol="1" anchor="t" anchorCtr="0" compatLnSpc="1">
            <a:prstTxWarp prst="textNoShape">
              <a:avLst/>
            </a:prstTxWarp>
          </a:bodyPr>
          <a:lstStyle>
            <a:lvl1pPr defTabSz="4204376">
              <a:defRPr sz="3600" b="0">
                <a:latin typeface="Futura Hv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7399988" y="41218301"/>
            <a:ext cx="1682455" cy="99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0078" tIns="210037" rIns="420078" bIns="210037" numCol="1" anchor="t" anchorCtr="0" compatLnSpc="1">
            <a:prstTxWarp prst="textNoShape">
              <a:avLst/>
            </a:prstTxWarp>
          </a:bodyPr>
          <a:lstStyle>
            <a:lvl1pPr algn="r" defTabSz="4204376">
              <a:defRPr sz="3600" b="0">
                <a:cs typeface="+mn-cs"/>
              </a:defRPr>
            </a:lvl1pPr>
          </a:lstStyle>
          <a:p>
            <a:pPr>
              <a:defRPr/>
            </a:pPr>
            <a:fld id="{B21548C0-C2E3-4791-A7BF-DFB2B55EB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4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106990" indent="-106990" algn="l" rtl="0" eaLnBrk="0" fontAlgn="base" hangingPunct="0">
      <a:lnSpc>
        <a:spcPct val="90000"/>
      </a:lnSpc>
      <a:spcBef>
        <a:spcPct val="30000"/>
      </a:spcBef>
      <a:spcAft>
        <a:spcPct val="10000"/>
      </a:spcAft>
      <a:buChar char="•"/>
      <a:defRPr sz="1167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323983" indent="-106990" algn="l" rtl="0" eaLnBrk="0" fontAlgn="base" hangingPunct="0">
      <a:lnSpc>
        <a:spcPct val="90000"/>
      </a:lnSpc>
      <a:spcBef>
        <a:spcPct val="10000"/>
      </a:spcBef>
      <a:spcAft>
        <a:spcPct val="10000"/>
      </a:spcAft>
      <a:buChar char="•"/>
      <a:defRPr sz="933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540976" indent="-106990" algn="l" rtl="0" eaLnBrk="0" fontAlgn="base" hangingPunct="0">
      <a:lnSpc>
        <a:spcPct val="90000"/>
      </a:lnSpc>
      <a:spcBef>
        <a:spcPct val="10000"/>
      </a:spcBef>
      <a:spcAft>
        <a:spcPct val="10000"/>
      </a:spcAft>
      <a:buChar char="•"/>
      <a:defRPr sz="817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757969" indent="-106990" algn="l" rtl="0" eaLnBrk="0" fontAlgn="base" hangingPunct="0">
      <a:lnSpc>
        <a:spcPct val="90000"/>
      </a:lnSpc>
      <a:spcBef>
        <a:spcPct val="10000"/>
      </a:spcBef>
      <a:spcAft>
        <a:spcPct val="10000"/>
      </a:spcAft>
      <a:buChar char="•"/>
      <a:defRPr sz="817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974960" indent="-106990" algn="l" rtl="0" eaLnBrk="0" fontAlgn="base" hangingPunct="0">
      <a:lnSpc>
        <a:spcPct val="90000"/>
      </a:lnSpc>
      <a:spcBef>
        <a:spcPct val="10000"/>
      </a:spcBef>
      <a:spcAft>
        <a:spcPct val="10000"/>
      </a:spcAft>
      <a:buChar char="•"/>
      <a:defRPr sz="817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169787" algn="l" defTabSz="86791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6pPr>
    <a:lvl7pPr marL="2603744" algn="l" defTabSz="86791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7pPr>
    <a:lvl8pPr marL="3037704" algn="l" defTabSz="86791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8pPr>
    <a:lvl9pPr marL="3471658" algn="l" defTabSz="867914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099" name="Rectangle 1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F0161E-A51C-4D0D-9EBE-28B6818ABF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5213" y="1198563"/>
            <a:ext cx="16835437" cy="12626975"/>
          </a:xfrm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3" y="8521900"/>
            <a:ext cx="31089601" cy="5880201"/>
          </a:xfrm>
          <a:prstGeom prst="rect">
            <a:avLst/>
          </a:prstGeom>
        </p:spPr>
        <p:txBody>
          <a:bodyPr lIns="74398" tIns="37198" rIns="74398" bIns="3719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2" y="15545103"/>
            <a:ext cx="25603200" cy="7009806"/>
          </a:xfrm>
          <a:prstGeom prst="rect">
            <a:avLst/>
          </a:prstGeom>
        </p:spPr>
        <p:txBody>
          <a:bodyPr lIns="74398" tIns="37198" rIns="74398" bIns="37198"/>
          <a:lstStyle>
            <a:lvl1pPr marL="0" indent="0" algn="ctr">
              <a:buNone/>
              <a:defRPr/>
            </a:lvl1pPr>
            <a:lvl2pPr marL="413313" indent="0" algn="ctr">
              <a:buNone/>
              <a:defRPr/>
            </a:lvl2pPr>
            <a:lvl3pPr marL="826624" indent="0" algn="ctr">
              <a:buNone/>
              <a:defRPr/>
            </a:lvl3pPr>
            <a:lvl4pPr marL="1239936" indent="0" algn="ctr">
              <a:buNone/>
              <a:defRPr/>
            </a:lvl4pPr>
            <a:lvl5pPr marL="1653250" indent="0" algn="ctr">
              <a:buNone/>
              <a:defRPr/>
            </a:lvl5pPr>
            <a:lvl6pPr marL="2066562" indent="0" algn="ctr">
              <a:buNone/>
              <a:defRPr/>
            </a:lvl6pPr>
            <a:lvl7pPr marL="2479873" indent="0" algn="ctr">
              <a:buNone/>
              <a:defRPr/>
            </a:lvl7pPr>
            <a:lvl8pPr marL="2893188" indent="0" algn="ctr">
              <a:buNone/>
              <a:defRPr/>
            </a:lvl8pPr>
            <a:lvl9pPr marL="33064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8353"/>
            <a:ext cx="32918400" cy="4572000"/>
          </a:xfrm>
          <a:prstGeom prst="rect">
            <a:avLst/>
          </a:prstGeom>
        </p:spPr>
        <p:txBody>
          <a:bodyPr lIns="74398" tIns="37198" rIns="74398" bIns="3719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2" y="6401101"/>
            <a:ext cx="32918400" cy="18103453"/>
          </a:xfrm>
          <a:prstGeom prst="rect">
            <a:avLst/>
          </a:prstGeom>
        </p:spPr>
        <p:txBody>
          <a:bodyPr vert="eaVert" lIns="74398" tIns="37198" rIns="74398" bIns="3719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1" y="1098356"/>
            <a:ext cx="8229600" cy="23406200"/>
          </a:xfrm>
          <a:prstGeom prst="rect">
            <a:avLst/>
          </a:prstGeom>
        </p:spPr>
        <p:txBody>
          <a:bodyPr vert="eaVert" lIns="74398" tIns="37198" rIns="74398" bIns="3719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1" y="1098356"/>
            <a:ext cx="24536400" cy="23406200"/>
          </a:xfrm>
          <a:prstGeom prst="rect">
            <a:avLst/>
          </a:prstGeom>
        </p:spPr>
        <p:txBody>
          <a:bodyPr vert="eaVert" lIns="74398" tIns="37198" rIns="74398" bIns="3719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828802" y="1098356"/>
            <a:ext cx="32918400" cy="23406200"/>
          </a:xfrm>
          <a:prstGeom prst="rect">
            <a:avLst/>
          </a:prstGeom>
        </p:spPr>
        <p:txBody>
          <a:bodyPr lIns="74398" tIns="37198" rIns="74398" bIns="3719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8353"/>
            <a:ext cx="32918400" cy="4572000"/>
          </a:xfrm>
          <a:prstGeom prst="rect">
            <a:avLst/>
          </a:prstGeom>
        </p:spPr>
        <p:txBody>
          <a:bodyPr lIns="74398" tIns="37198" rIns="74398" bIns="3719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2" y="6401101"/>
            <a:ext cx="32918400" cy="18103453"/>
          </a:xfrm>
          <a:prstGeom prst="rect">
            <a:avLst/>
          </a:prstGeom>
        </p:spPr>
        <p:txBody>
          <a:bodyPr lIns="74398" tIns="37198" rIns="74398" bIns="3719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208"/>
            <a:ext cx="31089601" cy="5448599"/>
          </a:xfrm>
          <a:prstGeom prst="rect">
            <a:avLst/>
          </a:prstGeom>
        </p:spPr>
        <p:txBody>
          <a:bodyPr lIns="74398" tIns="37198" rIns="74398" bIns="37198" anchor="t"/>
          <a:lstStyle>
            <a:lvl1pPr algn="l">
              <a:defRPr sz="3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458"/>
            <a:ext cx="31089601" cy="6000750"/>
          </a:xfrm>
          <a:prstGeom prst="rect">
            <a:avLst/>
          </a:prstGeom>
        </p:spPr>
        <p:txBody>
          <a:bodyPr lIns="74398" tIns="37198" rIns="74398" bIns="37198" anchor="b"/>
          <a:lstStyle>
            <a:lvl1pPr marL="0" indent="0">
              <a:buNone/>
              <a:defRPr sz="1778"/>
            </a:lvl1pPr>
            <a:lvl2pPr marL="413313" indent="0">
              <a:buNone/>
              <a:defRPr sz="1556"/>
            </a:lvl2pPr>
            <a:lvl3pPr marL="826624" indent="0">
              <a:buNone/>
              <a:defRPr sz="1444"/>
            </a:lvl3pPr>
            <a:lvl4pPr marL="1239936" indent="0">
              <a:buNone/>
              <a:defRPr sz="1333"/>
            </a:lvl4pPr>
            <a:lvl5pPr marL="1653250" indent="0">
              <a:buNone/>
              <a:defRPr sz="1333"/>
            </a:lvl5pPr>
            <a:lvl6pPr marL="2066562" indent="0">
              <a:buNone/>
              <a:defRPr sz="1333"/>
            </a:lvl6pPr>
            <a:lvl7pPr marL="2479873" indent="0">
              <a:buNone/>
              <a:defRPr sz="1333"/>
            </a:lvl7pPr>
            <a:lvl8pPr marL="2893188" indent="0">
              <a:buNone/>
              <a:defRPr sz="1333"/>
            </a:lvl8pPr>
            <a:lvl9pPr marL="3306497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8353"/>
            <a:ext cx="32918400" cy="4572000"/>
          </a:xfrm>
          <a:prstGeom prst="rect">
            <a:avLst/>
          </a:prstGeom>
        </p:spPr>
        <p:txBody>
          <a:bodyPr lIns="74398" tIns="37198" rIns="74398" bIns="3719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1101"/>
            <a:ext cx="16383000" cy="18103453"/>
          </a:xfrm>
          <a:prstGeom prst="rect">
            <a:avLst/>
          </a:prstGeom>
        </p:spPr>
        <p:txBody>
          <a:bodyPr lIns="74398" tIns="37198" rIns="74398" bIns="37198"/>
          <a:lstStyle>
            <a:lvl1pPr>
              <a:defRPr sz="2444"/>
            </a:lvl1pPr>
            <a:lvl2pPr>
              <a:defRPr sz="2111"/>
            </a:lvl2pPr>
            <a:lvl3pPr>
              <a:defRPr sz="1778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6401101"/>
            <a:ext cx="16383000" cy="18103453"/>
          </a:xfrm>
          <a:prstGeom prst="rect">
            <a:avLst/>
          </a:prstGeom>
        </p:spPr>
        <p:txBody>
          <a:bodyPr lIns="74398" tIns="37198" rIns="74398" bIns="37198"/>
          <a:lstStyle>
            <a:lvl1pPr>
              <a:defRPr sz="2444"/>
            </a:lvl1pPr>
            <a:lvl2pPr>
              <a:defRPr sz="2111"/>
            </a:lvl2pPr>
            <a:lvl3pPr>
              <a:defRPr sz="1778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8353"/>
            <a:ext cx="32918400" cy="4572000"/>
          </a:xfrm>
          <a:prstGeom prst="rect">
            <a:avLst/>
          </a:prstGeom>
        </p:spPr>
        <p:txBody>
          <a:bodyPr lIns="74398" tIns="37198" rIns="74398" bIns="3719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5" y="6140651"/>
            <a:ext cx="16160751" cy="2558356"/>
          </a:xfrm>
          <a:prstGeom prst="rect">
            <a:avLst/>
          </a:prstGeom>
        </p:spPr>
        <p:txBody>
          <a:bodyPr lIns="74398" tIns="37198" rIns="74398" bIns="37198" anchor="b"/>
          <a:lstStyle>
            <a:lvl1pPr marL="0" indent="0">
              <a:buNone/>
              <a:defRPr sz="2111" b="1"/>
            </a:lvl1pPr>
            <a:lvl2pPr marL="413313" indent="0">
              <a:buNone/>
              <a:defRPr sz="1778" b="1"/>
            </a:lvl2pPr>
            <a:lvl3pPr marL="826624" indent="0">
              <a:buNone/>
              <a:defRPr sz="1556" b="1"/>
            </a:lvl3pPr>
            <a:lvl4pPr marL="1239936" indent="0">
              <a:buNone/>
              <a:defRPr sz="1444" b="1"/>
            </a:lvl4pPr>
            <a:lvl5pPr marL="1653250" indent="0">
              <a:buNone/>
              <a:defRPr sz="1444" b="1"/>
            </a:lvl5pPr>
            <a:lvl6pPr marL="2066562" indent="0">
              <a:buNone/>
              <a:defRPr sz="1444" b="1"/>
            </a:lvl6pPr>
            <a:lvl7pPr marL="2479873" indent="0">
              <a:buNone/>
              <a:defRPr sz="1444" b="1"/>
            </a:lvl7pPr>
            <a:lvl8pPr marL="2893188" indent="0">
              <a:buNone/>
              <a:defRPr sz="1444" b="1"/>
            </a:lvl8pPr>
            <a:lvl9pPr marL="3306497" indent="0">
              <a:buNone/>
              <a:defRPr sz="1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5" y="8699005"/>
            <a:ext cx="16160751" cy="15805548"/>
          </a:xfrm>
          <a:prstGeom prst="rect">
            <a:avLst/>
          </a:prstGeom>
        </p:spPr>
        <p:txBody>
          <a:bodyPr lIns="74398" tIns="37198" rIns="74398" bIns="37198"/>
          <a:lstStyle>
            <a:lvl1pPr>
              <a:defRPr sz="2111"/>
            </a:lvl1pPr>
            <a:lvl2pPr>
              <a:defRPr sz="1778"/>
            </a:lvl2pPr>
            <a:lvl3pPr>
              <a:defRPr sz="1556"/>
            </a:lvl3pPr>
            <a:lvl4pPr>
              <a:defRPr sz="1444"/>
            </a:lvl4pPr>
            <a:lvl5pPr>
              <a:defRPr sz="1444"/>
            </a:lvl5pPr>
            <a:lvl6pPr>
              <a:defRPr sz="1444"/>
            </a:lvl6pPr>
            <a:lvl7pPr>
              <a:defRPr sz="1444"/>
            </a:lvl7pPr>
            <a:lvl8pPr>
              <a:defRPr sz="1444"/>
            </a:lvl8pPr>
            <a:lvl9pPr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1" y="6140651"/>
            <a:ext cx="16167100" cy="2558356"/>
          </a:xfrm>
          <a:prstGeom prst="rect">
            <a:avLst/>
          </a:prstGeom>
        </p:spPr>
        <p:txBody>
          <a:bodyPr lIns="74398" tIns="37198" rIns="74398" bIns="37198" anchor="b"/>
          <a:lstStyle>
            <a:lvl1pPr marL="0" indent="0">
              <a:buNone/>
              <a:defRPr sz="2111" b="1"/>
            </a:lvl1pPr>
            <a:lvl2pPr marL="413313" indent="0">
              <a:buNone/>
              <a:defRPr sz="1778" b="1"/>
            </a:lvl2pPr>
            <a:lvl3pPr marL="826624" indent="0">
              <a:buNone/>
              <a:defRPr sz="1556" b="1"/>
            </a:lvl3pPr>
            <a:lvl4pPr marL="1239936" indent="0">
              <a:buNone/>
              <a:defRPr sz="1444" b="1"/>
            </a:lvl4pPr>
            <a:lvl5pPr marL="1653250" indent="0">
              <a:buNone/>
              <a:defRPr sz="1444" b="1"/>
            </a:lvl5pPr>
            <a:lvl6pPr marL="2066562" indent="0">
              <a:buNone/>
              <a:defRPr sz="1444" b="1"/>
            </a:lvl6pPr>
            <a:lvl7pPr marL="2479873" indent="0">
              <a:buNone/>
              <a:defRPr sz="1444" b="1"/>
            </a:lvl7pPr>
            <a:lvl8pPr marL="2893188" indent="0">
              <a:buNone/>
              <a:defRPr sz="1444" b="1"/>
            </a:lvl8pPr>
            <a:lvl9pPr marL="3306497" indent="0">
              <a:buNone/>
              <a:defRPr sz="1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1" y="8699005"/>
            <a:ext cx="16167100" cy="15805548"/>
          </a:xfrm>
          <a:prstGeom prst="rect">
            <a:avLst/>
          </a:prstGeom>
        </p:spPr>
        <p:txBody>
          <a:bodyPr lIns="74398" tIns="37198" rIns="74398" bIns="37198"/>
          <a:lstStyle>
            <a:lvl1pPr>
              <a:defRPr sz="2111"/>
            </a:lvl1pPr>
            <a:lvl2pPr>
              <a:defRPr sz="1778"/>
            </a:lvl2pPr>
            <a:lvl3pPr>
              <a:defRPr sz="1556"/>
            </a:lvl3pPr>
            <a:lvl4pPr>
              <a:defRPr sz="1444"/>
            </a:lvl4pPr>
            <a:lvl5pPr>
              <a:defRPr sz="1444"/>
            </a:lvl5pPr>
            <a:lvl6pPr>
              <a:defRPr sz="1444"/>
            </a:lvl6pPr>
            <a:lvl7pPr>
              <a:defRPr sz="1444"/>
            </a:lvl7pPr>
            <a:lvl8pPr>
              <a:defRPr sz="1444"/>
            </a:lvl8pPr>
            <a:lvl9pPr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8353"/>
            <a:ext cx="32918400" cy="4572000"/>
          </a:xfrm>
          <a:prstGeom prst="rect">
            <a:avLst/>
          </a:prstGeom>
        </p:spPr>
        <p:txBody>
          <a:bodyPr lIns="74398" tIns="37198" rIns="74398" bIns="37198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403"/>
            <a:ext cx="12033252" cy="4647904"/>
          </a:xfrm>
          <a:prstGeom prst="rect">
            <a:avLst/>
          </a:prstGeom>
        </p:spPr>
        <p:txBody>
          <a:bodyPr lIns="74398" tIns="37198" rIns="74398" bIns="37198" anchor="b"/>
          <a:lstStyle>
            <a:lvl1pPr algn="l">
              <a:defRPr sz="17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2" y="1092402"/>
            <a:ext cx="20447000" cy="23412154"/>
          </a:xfrm>
          <a:prstGeom prst="rect">
            <a:avLst/>
          </a:prstGeom>
        </p:spPr>
        <p:txBody>
          <a:bodyPr lIns="74398" tIns="37198" rIns="74398" bIns="37198"/>
          <a:lstStyle>
            <a:lvl1pPr>
              <a:defRPr sz="2778"/>
            </a:lvl1pPr>
            <a:lvl2pPr>
              <a:defRPr sz="2444"/>
            </a:lvl2pPr>
            <a:lvl3pPr>
              <a:defRPr sz="2111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301"/>
            <a:ext cx="12033252" cy="18764250"/>
          </a:xfrm>
          <a:prstGeom prst="rect">
            <a:avLst/>
          </a:prstGeom>
        </p:spPr>
        <p:txBody>
          <a:bodyPr lIns="74398" tIns="37198" rIns="74398" bIns="37198"/>
          <a:lstStyle>
            <a:lvl1pPr marL="0" indent="0">
              <a:buNone/>
              <a:defRPr sz="1333"/>
            </a:lvl1pPr>
            <a:lvl2pPr marL="413313" indent="0">
              <a:buNone/>
              <a:defRPr sz="1111"/>
            </a:lvl2pPr>
            <a:lvl3pPr marL="826624" indent="0">
              <a:buNone/>
              <a:defRPr sz="889"/>
            </a:lvl3pPr>
            <a:lvl4pPr marL="1239936" indent="0">
              <a:buNone/>
              <a:defRPr sz="778"/>
            </a:lvl4pPr>
            <a:lvl5pPr marL="1653250" indent="0">
              <a:buNone/>
              <a:defRPr sz="778"/>
            </a:lvl5pPr>
            <a:lvl6pPr marL="2066562" indent="0">
              <a:buNone/>
              <a:defRPr sz="778"/>
            </a:lvl6pPr>
            <a:lvl7pPr marL="2479873" indent="0">
              <a:buNone/>
              <a:defRPr sz="778"/>
            </a:lvl7pPr>
            <a:lvl8pPr marL="2893188" indent="0">
              <a:buNone/>
              <a:defRPr sz="778"/>
            </a:lvl8pPr>
            <a:lvl9pPr marL="3306497" indent="0">
              <a:buNone/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1812"/>
            <a:ext cx="21945600" cy="2268141"/>
          </a:xfrm>
          <a:prstGeom prst="rect">
            <a:avLst/>
          </a:prstGeom>
        </p:spPr>
        <p:txBody>
          <a:bodyPr lIns="74398" tIns="37198" rIns="74398" bIns="37198" anchor="b"/>
          <a:lstStyle>
            <a:lvl1pPr algn="l">
              <a:defRPr sz="17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200"/>
            <a:ext cx="21945600" cy="16458903"/>
          </a:xfrm>
          <a:prstGeom prst="rect">
            <a:avLst/>
          </a:prstGeom>
        </p:spPr>
        <p:txBody>
          <a:bodyPr lIns="74398" tIns="37198" rIns="74398" bIns="37198"/>
          <a:lstStyle>
            <a:lvl1pPr marL="0" indent="0">
              <a:buNone/>
              <a:defRPr sz="2778"/>
            </a:lvl1pPr>
            <a:lvl2pPr marL="413313" indent="0">
              <a:buNone/>
              <a:defRPr sz="2444"/>
            </a:lvl2pPr>
            <a:lvl3pPr marL="826624" indent="0">
              <a:buNone/>
              <a:defRPr sz="2111"/>
            </a:lvl3pPr>
            <a:lvl4pPr marL="1239936" indent="0">
              <a:buNone/>
              <a:defRPr sz="1778"/>
            </a:lvl4pPr>
            <a:lvl5pPr marL="1653250" indent="0">
              <a:buNone/>
              <a:defRPr sz="1778"/>
            </a:lvl5pPr>
            <a:lvl6pPr marL="2066562" indent="0">
              <a:buNone/>
              <a:defRPr sz="1778"/>
            </a:lvl6pPr>
            <a:lvl7pPr marL="2479873" indent="0">
              <a:buNone/>
              <a:defRPr sz="1778"/>
            </a:lvl7pPr>
            <a:lvl8pPr marL="2893188" indent="0">
              <a:buNone/>
              <a:defRPr sz="1778"/>
            </a:lvl8pPr>
            <a:lvl9pPr marL="3306497" indent="0">
              <a:buNone/>
              <a:defRPr sz="1778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949"/>
            <a:ext cx="21945600" cy="3219154"/>
          </a:xfrm>
          <a:prstGeom prst="rect">
            <a:avLst/>
          </a:prstGeom>
        </p:spPr>
        <p:txBody>
          <a:bodyPr lIns="74398" tIns="37198" rIns="74398" bIns="37198"/>
          <a:lstStyle>
            <a:lvl1pPr marL="0" indent="0">
              <a:buNone/>
              <a:defRPr sz="1333"/>
            </a:lvl1pPr>
            <a:lvl2pPr marL="413313" indent="0">
              <a:buNone/>
              <a:defRPr sz="1111"/>
            </a:lvl2pPr>
            <a:lvl3pPr marL="826624" indent="0">
              <a:buNone/>
              <a:defRPr sz="889"/>
            </a:lvl3pPr>
            <a:lvl4pPr marL="1239936" indent="0">
              <a:buNone/>
              <a:defRPr sz="778"/>
            </a:lvl4pPr>
            <a:lvl5pPr marL="1653250" indent="0">
              <a:buNone/>
              <a:defRPr sz="778"/>
            </a:lvl5pPr>
            <a:lvl6pPr marL="2066562" indent="0">
              <a:buNone/>
              <a:defRPr sz="778"/>
            </a:lvl6pPr>
            <a:lvl7pPr marL="2479873" indent="0">
              <a:buNone/>
              <a:defRPr sz="778"/>
            </a:lvl7pPr>
            <a:lvl8pPr marL="2893188" indent="0">
              <a:buNone/>
              <a:defRPr sz="778"/>
            </a:lvl8pPr>
            <a:lvl9pPr marL="3306497" indent="0">
              <a:buNone/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Text Box 481"/>
          <p:cNvSpPr txBox="1">
            <a:spLocks noChangeArrowheads="1"/>
          </p:cNvSpPr>
          <p:nvPr/>
        </p:nvSpPr>
        <p:spPr bwMode="auto">
          <a:xfrm>
            <a:off x="29149677" y="25361907"/>
            <a:ext cx="6397046" cy="114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664" tIns="41331" rIns="82664" bIns="41331">
            <a:spAutoFit/>
          </a:bodyPr>
          <a:lstStyle/>
          <a:p>
            <a:pPr defTabSz="3401216">
              <a:defRPr/>
            </a:pPr>
            <a:r>
              <a:rPr lang="en-US" sz="6870" b="0" dirty="0">
                <a:solidFill>
                  <a:srgbClr val="A50021"/>
                </a:solidFill>
                <a:cs typeface="+mn-cs"/>
              </a:rPr>
              <a:t>HP Confidential</a:t>
            </a:r>
            <a:endParaRPr lang="en-US" sz="687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33999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+mj-lt"/>
          <a:ea typeface="+mj-ea"/>
          <a:cs typeface="+mj-cs"/>
        </a:defRPr>
      </a:lvl1pPr>
      <a:lvl2pPr algn="l" defTabSz="33999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2pPr>
      <a:lvl3pPr algn="l" defTabSz="33999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3pPr>
      <a:lvl4pPr algn="l" defTabSz="33999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4pPr>
      <a:lvl5pPr algn="l" defTabSz="33999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5pPr>
      <a:lvl6pPr marL="413313" algn="l" defTabSz="3401216" rtl="0" fontAlgn="base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6pPr>
      <a:lvl7pPr marL="826624" algn="l" defTabSz="3401216" rtl="0" fontAlgn="base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7pPr>
      <a:lvl8pPr marL="1239936" algn="l" defTabSz="3401216" rtl="0" fontAlgn="base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8pPr>
      <a:lvl9pPr marL="1653250" algn="l" defTabSz="3401216" rtl="0" fontAlgn="base">
        <a:lnSpc>
          <a:spcPct val="90000"/>
        </a:lnSpc>
        <a:spcBef>
          <a:spcPct val="0"/>
        </a:spcBef>
        <a:spcAft>
          <a:spcPct val="0"/>
        </a:spcAft>
        <a:defRPr sz="13444">
          <a:solidFill>
            <a:schemeClr val="tx2"/>
          </a:solidFill>
          <a:latin typeface="Futura Bk" pitchFamily="34" charset="0"/>
        </a:defRPr>
      </a:lvl9pPr>
    </p:titleStyle>
    <p:bodyStyle>
      <a:lvl1pPr marL="848207" indent="-848207" algn="l" defTabSz="3399999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10333">
          <a:solidFill>
            <a:schemeClr val="tx1"/>
          </a:solidFill>
          <a:latin typeface="+mn-lt"/>
          <a:ea typeface="+mn-ea"/>
          <a:cs typeface="+mn-cs"/>
        </a:defRPr>
      </a:lvl1pPr>
      <a:lvl2pPr marL="2124102" indent="-848207" algn="l" defTabSz="3399999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9000">
          <a:solidFill>
            <a:schemeClr val="tx1"/>
          </a:solidFill>
          <a:latin typeface="+mn-lt"/>
        </a:defRPr>
      </a:lvl2pPr>
      <a:lvl3pPr marL="3399999" indent="-849640" algn="l" defTabSz="3399999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7444">
          <a:solidFill>
            <a:schemeClr val="tx1"/>
          </a:solidFill>
          <a:latin typeface="+mn-lt"/>
        </a:defRPr>
      </a:lvl3pPr>
      <a:lvl4pPr marL="4674460" indent="-848207" algn="l" defTabSz="3399999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7444">
          <a:solidFill>
            <a:schemeClr val="tx1"/>
          </a:solidFill>
          <a:latin typeface="+mn-lt"/>
        </a:defRPr>
      </a:lvl4pPr>
      <a:lvl5pPr marL="5950356" indent="-848207" algn="l" defTabSz="3399999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7444">
          <a:solidFill>
            <a:schemeClr val="tx1"/>
          </a:solidFill>
          <a:latin typeface="+mn-lt"/>
        </a:defRPr>
      </a:lvl5pPr>
      <a:lvl6pPr marL="6364722" indent="-849587" algn="l" defTabSz="3401216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7444">
          <a:solidFill>
            <a:schemeClr val="tx1"/>
          </a:solidFill>
          <a:latin typeface="+mn-lt"/>
        </a:defRPr>
      </a:lvl6pPr>
      <a:lvl7pPr marL="6778036" indent="-849587" algn="l" defTabSz="3401216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7444">
          <a:solidFill>
            <a:schemeClr val="tx1"/>
          </a:solidFill>
          <a:latin typeface="+mn-lt"/>
        </a:defRPr>
      </a:lvl7pPr>
      <a:lvl8pPr marL="7191346" indent="-849587" algn="l" defTabSz="3401216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7444">
          <a:solidFill>
            <a:schemeClr val="tx1"/>
          </a:solidFill>
          <a:latin typeface="+mn-lt"/>
        </a:defRPr>
      </a:lvl8pPr>
      <a:lvl9pPr marL="7604660" indent="-849587" algn="l" defTabSz="3401216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744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413313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2pPr>
      <a:lvl3pPr marL="826624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3pPr>
      <a:lvl4pPr marL="1239936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4pPr>
      <a:lvl5pPr marL="1653250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5pPr>
      <a:lvl6pPr marL="2066562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6pPr>
      <a:lvl7pPr marL="2479873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7pPr>
      <a:lvl8pPr marL="2893188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8pPr>
      <a:lvl9pPr marL="3306497" algn="l" defTabSz="826624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ChangeArrowheads="1"/>
          </p:cNvSpPr>
          <p:nvPr/>
        </p:nvSpPr>
        <p:spPr bwMode="auto">
          <a:xfrm>
            <a:off x="0" y="-19498"/>
            <a:ext cx="36576000" cy="266939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lIns="82668" tIns="41334" rIns="82668" bIns="41334"/>
          <a:lstStyle/>
          <a:p>
            <a:pPr defTabSz="3401434"/>
            <a:endParaRPr lang="en-US" sz="6870">
              <a:latin typeface="Gill Sans MT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-2000" y="16584"/>
            <a:ext cx="36563189" cy="157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8981" tIns="169511" rIns="338981" bIns="169511" anchor="t">
            <a:spAutoFit/>
          </a:bodyPr>
          <a:lstStyle/>
          <a:p>
            <a:pPr algn="ctr" defTabSz="3399999"/>
            <a:r>
              <a:rPr lang="en-US" sz="8000" dirty="0">
                <a:solidFill>
                  <a:schemeClr val="bg1"/>
                </a:solidFill>
                <a:latin typeface="Gill Sans MT"/>
                <a:cs typeface="Arial"/>
              </a:rPr>
              <a:t>ADAPter</a:t>
            </a:r>
            <a:r>
              <a:rPr lang="en-US" sz="8000" b="0" dirty="0">
                <a:solidFill>
                  <a:schemeClr val="bg1"/>
                </a:solidFill>
                <a:latin typeface="Gill Sans MT"/>
                <a:cs typeface="Arial"/>
              </a:rPr>
              <a:t>:  </a:t>
            </a:r>
            <a:r>
              <a:rPr lang="en-US" sz="8000" b="0" dirty="0">
                <a:solidFill>
                  <a:schemeClr val="bg1"/>
                </a:solidFill>
                <a:latin typeface="Futura Bk"/>
                <a:cs typeface="Arial"/>
              </a:rPr>
              <a:t>Power Efficient Model Inference on Nvidia GPUs</a:t>
            </a:r>
            <a:endParaRPr lang="en-US" sz="8000" b="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1001711" y="3205220"/>
            <a:ext cx="8969050" cy="1015663"/>
          </a:xfrm>
          <a:prstGeom prst="rect">
            <a:avLst/>
          </a:prstGeom>
          <a:solidFill>
            <a:srgbClr val="B42E34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82668" tIns="91440" rIns="82668" bIns="91440" anchor="t">
            <a:spAutoFit/>
          </a:bodyPr>
          <a:lstStyle/>
          <a:p>
            <a:pPr algn="ctr"/>
            <a:r>
              <a:rPr lang="en-US" sz="5400" dirty="0">
                <a:solidFill>
                  <a:srgbClr val="FAFBFD"/>
                </a:solidFill>
                <a:latin typeface="+mj-lt"/>
                <a:cs typeface="Arial"/>
              </a:rPr>
              <a:t>Motivation</a:t>
            </a:r>
            <a:endParaRPr lang="en-US" sz="5400" dirty="0">
              <a:solidFill>
                <a:srgbClr val="FAFBFD"/>
              </a:solidFill>
              <a:latin typeface="+mj-lt"/>
            </a:endParaRPr>
          </a:p>
        </p:txBody>
      </p:sp>
      <p:sp>
        <p:nvSpPr>
          <p:cNvPr id="2056" name="TextBox 14"/>
          <p:cNvSpPr txBox="1">
            <a:spLocks noChangeArrowheads="1"/>
          </p:cNvSpPr>
          <p:nvPr/>
        </p:nvSpPr>
        <p:spPr bwMode="auto">
          <a:xfrm>
            <a:off x="24513701" y="22450632"/>
            <a:ext cx="11742259" cy="439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8" tIns="41334" rIns="82668" bIns="41334" anchor="t">
            <a:spAutoFit/>
          </a:bodyPr>
          <a:lstStyle/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Tune the constants currently in use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Batching requests and test with “bursty” traffic</a:t>
            </a:r>
            <a:endParaRPr lang="en-US" sz="4000" b="0" dirty="0">
              <a:latin typeface="Gill Sans MT" panose="020B0502020104020203" pitchFamily="34" charset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Integrate logic within the triton inference server code</a:t>
            </a:r>
            <a:endParaRPr lang="en-US" sz="4000" b="0" dirty="0">
              <a:latin typeface="Gill Sans MT" panose="020B0502020104020203" pitchFamily="34" charset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Incorporate learned frequency floor &amp; ceiling for each model</a:t>
            </a:r>
            <a:endParaRPr lang="en-US" sz="4000" b="0" dirty="0">
              <a:latin typeface="Gill Sans MT" panose="020B0502020104020203" pitchFamily="34" charset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Incorporate model selection with different quantization</a:t>
            </a:r>
            <a:endParaRPr lang="en-US" sz="4000" b="0" dirty="0">
              <a:latin typeface="Gill Sans MT" pitchFamily="34" charset="0"/>
            </a:endParaRPr>
          </a:p>
        </p:txBody>
      </p:sp>
      <p:sp>
        <p:nvSpPr>
          <p:cNvPr id="2057" name="TextBox 15"/>
          <p:cNvSpPr txBox="1">
            <a:spLocks noChangeArrowheads="1"/>
          </p:cNvSpPr>
          <p:nvPr/>
        </p:nvSpPr>
        <p:spPr bwMode="auto">
          <a:xfrm>
            <a:off x="1006890" y="11509490"/>
            <a:ext cx="8966750" cy="1015663"/>
          </a:xfrm>
          <a:prstGeom prst="rect">
            <a:avLst/>
          </a:prstGeom>
          <a:solidFill>
            <a:srgbClr val="B42E34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82668" tIns="91440" rIns="82668" bIns="91440">
            <a:spAutoFit/>
          </a:bodyPr>
          <a:lstStyle/>
          <a:p>
            <a:pPr algn="ctr"/>
            <a:r>
              <a:rPr lang="en-US" sz="5400" dirty="0">
                <a:solidFill>
                  <a:srgbClr val="FAFBFD"/>
                </a:solidFill>
                <a:latin typeface="+mj-lt"/>
              </a:rPr>
              <a:t>Related work</a:t>
            </a:r>
          </a:p>
        </p:txBody>
      </p:sp>
      <p:sp>
        <p:nvSpPr>
          <p:cNvPr id="2058" name="TextBox 16"/>
          <p:cNvSpPr txBox="1">
            <a:spLocks noChangeArrowheads="1"/>
          </p:cNvSpPr>
          <p:nvPr/>
        </p:nvSpPr>
        <p:spPr bwMode="auto">
          <a:xfrm>
            <a:off x="11090604" y="11510241"/>
            <a:ext cx="12795799" cy="1015663"/>
          </a:xfrm>
          <a:prstGeom prst="rect">
            <a:avLst/>
          </a:prstGeom>
          <a:solidFill>
            <a:srgbClr val="B42E34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82668" tIns="91440" rIns="82668" bIns="91440">
            <a:spAutoFit/>
          </a:bodyPr>
          <a:lstStyle/>
          <a:p>
            <a:pPr algn="ctr"/>
            <a:r>
              <a:rPr lang="en-US" sz="5400" dirty="0">
                <a:solidFill>
                  <a:srgbClr val="FAFBFD"/>
                </a:solidFill>
                <a:latin typeface="+mj-lt"/>
              </a:rPr>
              <a:t>ADAPter</a:t>
            </a:r>
          </a:p>
        </p:txBody>
      </p:sp>
      <p:sp>
        <p:nvSpPr>
          <p:cNvPr id="2082" name="TextBox 13"/>
          <p:cNvSpPr txBox="1">
            <a:spLocks noChangeArrowheads="1"/>
          </p:cNvSpPr>
          <p:nvPr/>
        </p:nvSpPr>
        <p:spPr bwMode="auto">
          <a:xfrm>
            <a:off x="879791" y="4443690"/>
            <a:ext cx="9285289" cy="625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8" tIns="41334" rIns="82668" bIns="41334" anchor="t">
            <a:spAutoFit/>
          </a:bodyPr>
          <a:lstStyle/>
          <a:p>
            <a:pPr marL="350838" indent="-35083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Growing popularity of AI models +17 billion mobile devices on the planet (~2 devices/person) = High demand for power</a:t>
            </a:r>
            <a:endParaRPr lang="en-US" sz="4000" b="0" dirty="0">
              <a:latin typeface="Gill Sans MT"/>
            </a:endParaRPr>
          </a:p>
          <a:p>
            <a:pPr marL="350838" indent="-35083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Efficient energy consumption for inference on such devices is crucial</a:t>
            </a:r>
            <a:endParaRPr lang="en-US" sz="4000" dirty="0"/>
          </a:p>
          <a:p>
            <a:pPr marL="350838" indent="-350838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More focus has been on efficient training, but NVIDIA and Amazon both estimate that </a:t>
            </a:r>
            <a:r>
              <a:rPr lang="en-US" sz="4000" dirty="0">
                <a:latin typeface="Gill Sans MT"/>
                <a:cs typeface="Arial"/>
              </a:rPr>
              <a:t>inference accounts for 90% of the costs </a:t>
            </a:r>
            <a:r>
              <a:rPr lang="en-US" sz="4000" b="0" dirty="0">
                <a:latin typeface="Gill Sans MT"/>
                <a:cs typeface="Arial"/>
              </a:rPr>
              <a:t>for deployed models</a:t>
            </a:r>
          </a:p>
          <a:p>
            <a:pPr marL="350838" indent="-35083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4100" b="0" dirty="0">
              <a:latin typeface="Gill Sans MT"/>
              <a:cs typeface="Arial"/>
            </a:endParaRPr>
          </a:p>
        </p:txBody>
      </p:sp>
      <p:sp>
        <p:nvSpPr>
          <p:cNvPr id="2083" name="TextBox 14"/>
          <p:cNvSpPr txBox="1">
            <a:spLocks noChangeArrowheads="1"/>
          </p:cNvSpPr>
          <p:nvPr/>
        </p:nvSpPr>
        <p:spPr bwMode="auto">
          <a:xfrm>
            <a:off x="736057" y="13047847"/>
            <a:ext cx="9727249" cy="6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8" tIns="41334" rIns="82668" bIns="41334" anchor="t">
            <a:spAutoFit/>
          </a:bodyPr>
          <a:lstStyle/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Most of the research focus has been on improving efficiency during model training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Estimates on cost of inference have been done by J. Barr and McDonald J. et al. Clearly demonstrating the need for more efficient approaches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Samuel S. Ogden and Tian Guo created "MODI" targeting efficient inference using edge computing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endParaRPr lang="en-US" sz="4000" b="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60480" y="3198218"/>
            <a:ext cx="12482548" cy="1015663"/>
          </a:xfrm>
          <a:prstGeom prst="rect">
            <a:avLst/>
          </a:prstGeom>
          <a:solidFill>
            <a:srgbClr val="B42E34"/>
          </a:solidFill>
          <a:ln w="25400">
            <a:solidFill>
              <a:schemeClr val="tx1"/>
            </a:solidFill>
          </a:ln>
        </p:spPr>
        <p:txBody>
          <a:bodyPr wrap="square" lIns="82668" tIns="91440" rIns="82668" bIns="9144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FAFBFD"/>
                </a:solidFill>
                <a:latin typeface="+mj-lt"/>
                <a:cs typeface="Arial"/>
              </a:rPr>
              <a:t>Our Approach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66120" y="4430421"/>
            <a:ext cx="13020283" cy="7023837"/>
          </a:xfrm>
          <a:prstGeom prst="rect">
            <a:avLst/>
          </a:prstGeom>
          <a:noFill/>
        </p:spPr>
        <p:txBody>
          <a:bodyPr wrap="square" lIns="82668" tIns="41334" rIns="82668" bIns="41334" rtlCol="0" anchor="t">
            <a:spAutoFit/>
          </a:bodyPr>
          <a:lstStyle/>
          <a:p>
            <a:pPr marL="808038" lvl="1" indent="-3762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Make the inference server SLO aware by forcing client to specify a desired latency with the payload.</a:t>
            </a:r>
            <a:endParaRPr lang="en-US" sz="4000" dirty="0"/>
          </a:p>
          <a:p>
            <a:pPr marL="808038" lvl="1" indent="-3762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Method used must be quick and minimally impede inference jobs</a:t>
            </a:r>
          </a:p>
          <a:p>
            <a:pPr marL="808038" lvl="1" indent="-3762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Uses a simple moving average to estimate whether to step up or step-down GPU frequency</a:t>
            </a:r>
          </a:p>
          <a:p>
            <a:pPr marL="808038" lvl="1" indent="-3762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At low frequencies, requests will be dropped; use the queues to retry with exponential backoff</a:t>
            </a:r>
          </a:p>
          <a:p>
            <a:pPr marL="808038" lvl="1" indent="-376238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/>
                <a:cs typeface="Arial"/>
              </a:rPr>
              <a:t>We will build middleware that sits between the clients and the Triton Server that measures average deviation and tunes frequency every few seconds.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795848" y="21067079"/>
            <a:ext cx="11112621" cy="1015663"/>
          </a:xfrm>
          <a:prstGeom prst="rect">
            <a:avLst/>
          </a:prstGeom>
          <a:solidFill>
            <a:srgbClr val="B42E34"/>
          </a:solidFill>
          <a:ln w="25400">
            <a:solidFill>
              <a:schemeClr val="tx1"/>
            </a:solidFill>
          </a:ln>
        </p:spPr>
        <p:txBody>
          <a:bodyPr wrap="square" lIns="82668" tIns="91440" rIns="82668" bIns="91440" rtlCol="0">
            <a:spAutoFit/>
          </a:bodyPr>
          <a:lstStyle/>
          <a:p>
            <a:pPr algn="ctr"/>
            <a:r>
              <a:rPr lang="en-US" sz="5400" dirty="0">
                <a:solidFill>
                  <a:srgbClr val="FAFBFD"/>
                </a:solidFill>
                <a:latin typeface="+mj-lt"/>
              </a:rPr>
              <a:t>Contributions / WIP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8442" y="1566884"/>
            <a:ext cx="36592785" cy="1576192"/>
          </a:xfrm>
          <a:prstGeom prst="rect">
            <a:avLst/>
          </a:prstGeom>
          <a:noFill/>
        </p:spPr>
        <p:txBody>
          <a:bodyPr wrap="square" lIns="82668" tIns="41334" rIns="82668" bIns="41334" rtlCol="0" anchor="t">
            <a:spAutoFit/>
          </a:bodyPr>
          <a:lstStyle/>
          <a:p>
            <a:pPr algn="ctr" defTabSz="3399999"/>
            <a:r>
              <a:rPr lang="en-US" sz="4850" b="0" dirty="0">
                <a:solidFill>
                  <a:srgbClr val="FFFFFF"/>
                </a:solidFill>
                <a:latin typeface="Futura Bk"/>
                <a:cs typeface="Arial"/>
              </a:rPr>
              <a:t>Ante Tonkovic-Capin, Ashu Kumar, Drishan Poovaya, Pratik Sanghavi</a:t>
            </a:r>
            <a:endParaRPr lang="en-US" dirty="0">
              <a:cs typeface="Arial"/>
            </a:endParaRPr>
          </a:p>
          <a:p>
            <a:pPr algn="ctr" defTabSz="3399999"/>
            <a:endParaRPr lang="en-US" sz="4850" dirty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907483" y="3205220"/>
            <a:ext cx="11124023" cy="1015663"/>
          </a:xfrm>
          <a:prstGeom prst="rect">
            <a:avLst/>
          </a:prstGeom>
          <a:solidFill>
            <a:srgbClr val="B42E34"/>
          </a:solidFill>
          <a:ln w="25400">
            <a:solidFill>
              <a:schemeClr val="tx1"/>
            </a:solidFill>
          </a:ln>
        </p:spPr>
        <p:txBody>
          <a:bodyPr wrap="square" lIns="82668" tIns="91440" rIns="82668" bIns="91440" rtlCol="0">
            <a:spAutoFit/>
          </a:bodyPr>
          <a:lstStyle/>
          <a:p>
            <a:pPr algn="ctr"/>
            <a:r>
              <a:rPr lang="en-US" sz="5400" dirty="0">
                <a:solidFill>
                  <a:srgbClr val="FAFBFD"/>
                </a:solidFill>
                <a:latin typeface="+mj-lt"/>
              </a:rPr>
              <a:t>Early results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8825" y="19058254"/>
            <a:ext cx="12752424" cy="1068360"/>
          </a:xfrm>
          <a:prstGeom prst="rect">
            <a:avLst/>
          </a:prstGeom>
          <a:noFill/>
        </p:spPr>
        <p:txBody>
          <a:bodyPr wrap="square" lIns="82668" tIns="41334" rIns="82668" bIns="41334" rtlCol="0" anchor="t">
            <a:spAutoFit/>
          </a:bodyPr>
          <a:lstStyle/>
          <a:p>
            <a:r>
              <a:rPr lang="en-US" sz="3200" b="0" i="1" dirty="0">
                <a:latin typeface="Gill Sans MT"/>
                <a:cs typeface="Arial"/>
              </a:rPr>
              <a:t>Frequency Controller adjusts the GPU frequency to ensure that inference is served efficiently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65C5003B-3BF5-D3EF-3509-66B96E73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04" y="21067079"/>
            <a:ext cx="23192099" cy="1015663"/>
          </a:xfrm>
          <a:prstGeom prst="rect">
            <a:avLst/>
          </a:prstGeom>
          <a:solidFill>
            <a:srgbClr val="B42E34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82668" tIns="91440" rIns="82668" bIns="91440">
            <a:spAutoFit/>
          </a:bodyPr>
          <a:lstStyle/>
          <a:p>
            <a:pPr algn="ctr"/>
            <a:r>
              <a:rPr lang="en-US" sz="5400" dirty="0">
                <a:solidFill>
                  <a:srgbClr val="FAFBFD"/>
                </a:solidFill>
                <a:latin typeface="+mj-lt"/>
              </a:rPr>
              <a:t>Challenges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99347B58-6E9D-A1F8-018D-02DE2B68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03" y="22480056"/>
            <a:ext cx="23150346" cy="323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8" tIns="41334" rIns="82668" bIns="41334" anchor="t">
            <a:spAutoFit/>
          </a:bodyPr>
          <a:lstStyle/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Initial project focused on </a:t>
            </a:r>
            <a:r>
              <a:rPr lang="en-US" sz="4000" b="0" i="1" dirty="0">
                <a:latin typeface="Gill Sans MT" panose="020B0502020104020203" pitchFamily="34" charset="0"/>
                <a:cs typeface="Arial"/>
              </a:rPr>
              <a:t>Zeus </a:t>
            </a:r>
            <a:r>
              <a:rPr lang="en-US" sz="4000" b="0" dirty="0">
                <a:latin typeface="Gill Sans MT" panose="020B0502020104020203" pitchFamily="34" charset="0"/>
                <a:cs typeface="Arial"/>
              </a:rPr>
              <a:t>package and research on Qualcomm Innovators Development Kit (QIDK) with Snapdragon SoC, however the device and kit was never received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Project goals modified several times as alternate approaches using available devices faced several obstacles</a:t>
            </a:r>
            <a:endParaRPr lang="en-US" sz="4000" b="0" dirty="0">
              <a:latin typeface="Gill Sans MT" panose="020B0502020104020203" pitchFamily="34" charset="0"/>
            </a:endParaRPr>
          </a:p>
          <a:p>
            <a:pPr marL="396875" indent="-396875">
              <a:buFont typeface="Arial" panose="020B0604020202020204" pitchFamily="34" charset="0"/>
              <a:buChar char="•"/>
            </a:pPr>
            <a:r>
              <a:rPr lang="en-US" sz="4000" b="0" dirty="0">
                <a:latin typeface="Gill Sans MT" panose="020B0502020104020203" pitchFamily="34" charset="0"/>
                <a:cs typeface="Arial"/>
              </a:rPr>
              <a:t>Even with access, modifying device hardware parameters such as power consumption can be indeterministic and difficult to validate, with other settings such as fan and cooling systems being out-of-reach completely.</a:t>
            </a:r>
            <a:endParaRPr lang="en-US" sz="4000" b="0" dirty="0">
              <a:latin typeface="Gill Sans MT" panose="020B0502020104020203" pitchFamily="34" charset="0"/>
            </a:endParaRPr>
          </a:p>
        </p:txBody>
      </p:sp>
      <p:pic>
        <p:nvPicPr>
          <p:cNvPr id="6" name="Picture 5" descr="A graph of a graph showing the difference between gpu and nvidia&#10;&#10;Description automatically generated">
            <a:extLst>
              <a:ext uri="{FF2B5EF4-FFF2-40B4-BE49-F238E27FC236}">
                <a16:creationId xmlns:a16="http://schemas.microsoft.com/office/drawing/2014/main" id="{93FD2741-3433-99A8-8742-401C952E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4006" y="4786321"/>
            <a:ext cx="8722721" cy="6203934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12D77A-A2A4-0707-286F-31591237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46939" y="31510807"/>
            <a:ext cx="4743450" cy="3552825"/>
          </a:xfrm>
          <a:prstGeom prst="rect">
            <a:avLst/>
          </a:prstGeom>
        </p:spPr>
      </p:pic>
      <p:pic>
        <p:nvPicPr>
          <p:cNvPr id="7" name="Picture 6" descr="A logo with a red and white letter on it&#10;&#10;Description automatically generated">
            <a:extLst>
              <a:ext uri="{FF2B5EF4-FFF2-40B4-BE49-F238E27FC236}">
                <a16:creationId xmlns:a16="http://schemas.microsoft.com/office/drawing/2014/main" id="{600385C8-F6E7-6AC9-77DC-63746F51D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6420" y="-60960"/>
            <a:ext cx="4282440" cy="2682240"/>
          </a:xfrm>
          <a:prstGeom prst="rect">
            <a:avLst/>
          </a:prstGeom>
        </p:spPr>
      </p:pic>
      <p:pic>
        <p:nvPicPr>
          <p:cNvPr id="2" name="Picture 1" descr="A graph with red lines and a red line&#10;&#10;Description automatically generated">
            <a:extLst>
              <a:ext uri="{FF2B5EF4-FFF2-40B4-BE49-F238E27FC236}">
                <a16:creationId xmlns:a16="http://schemas.microsoft.com/office/drawing/2014/main" id="{2EAC0775-0674-3658-D480-9FFC62DD06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" r="7825"/>
          <a:stretch/>
        </p:blipFill>
        <p:spPr>
          <a:xfrm>
            <a:off x="25956525" y="12740873"/>
            <a:ext cx="8730202" cy="5638000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3" name="TextBox 14">
            <a:extLst>
              <a:ext uri="{FF2B5EF4-FFF2-40B4-BE49-F238E27FC236}">
                <a16:creationId xmlns:a16="http://schemas.microsoft.com/office/drawing/2014/main" id="{0ADC6D6A-AED0-6DE1-F565-01FBC64A9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21006" y="11294529"/>
            <a:ext cx="12047488" cy="106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8" tIns="41334" rIns="82668" bIns="41334" anchor="t">
            <a:spAutoFit/>
          </a:bodyPr>
          <a:lstStyle/>
          <a:p>
            <a:r>
              <a:rPr lang="en-US" sz="3200" b="0" i="1" dirty="0">
                <a:latin typeface="Gill Sans MT"/>
                <a:cs typeface="Arial"/>
              </a:rPr>
              <a:t>Push a constant stream of inference jobs with a fixed latency comparing default versus ADAPter GPU consumption</a:t>
            </a: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BF8F3135-B444-7FFB-C75F-C0C3A7E0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21006" y="18806902"/>
            <a:ext cx="12047488" cy="156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68" tIns="41334" rIns="82668" bIns="41334" anchor="t">
            <a:spAutoFit/>
          </a:bodyPr>
          <a:lstStyle/>
          <a:p>
            <a:r>
              <a:rPr lang="en-US" sz="3200" b="0" i="1" dirty="0">
                <a:latin typeface="Gill Sans MT"/>
                <a:cs typeface="Arial"/>
              </a:rPr>
              <a:t>Power draw reduces with our simple module</a:t>
            </a:r>
            <a:r>
              <a:rPr lang="en-US" sz="3200" b="0" i="1" dirty="0">
                <a:latin typeface="Gill Sans MT" pitchFamily="34" charset="0"/>
                <a:cs typeface="Arial"/>
              </a:rPr>
              <a:t> with </a:t>
            </a:r>
            <a:r>
              <a:rPr lang="en-US" sz="3200" b="0" i="1" dirty="0">
                <a:latin typeface="Gill Sans MT"/>
                <a:cs typeface="Arial"/>
              </a:rPr>
              <a:t>variance of latency increased. This happens because at lower frequencies, we go for multiple rounds of retry and backoff, frequency floor set to improve this behavior</a:t>
            </a:r>
            <a:endParaRPr lang="en-US" sz="3200" b="0" i="1" dirty="0">
              <a:latin typeface="Gill Sans MT" pitchFamily="34" charset="0"/>
            </a:endParaRPr>
          </a:p>
        </p:txBody>
      </p:sp>
      <p:pic>
        <p:nvPicPr>
          <p:cNvPr id="1026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4FF5AA92-6F82-8270-0907-286BF058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66" y="12924437"/>
            <a:ext cx="12743052" cy="5867225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_HP_Light">
  <a:themeElements>
    <a:clrScheme name="Blue_HP_Light 2">
      <a:dk1>
        <a:srgbClr val="000000"/>
      </a:dk1>
      <a:lt1>
        <a:srgbClr val="FFFFFF"/>
      </a:lt1>
      <a:dk2>
        <a:srgbClr val="000000"/>
      </a:dk2>
      <a:lt2>
        <a:srgbClr val="AAABB0"/>
      </a:lt2>
      <a:accent1>
        <a:srgbClr val="0071B5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7"/>
      </a:accent5>
      <a:accent6>
        <a:srgbClr val="5AA700"/>
      </a:accent6>
      <a:hlink>
        <a:srgbClr val="EB5F01"/>
      </a:hlink>
      <a:folHlink>
        <a:srgbClr val="CC0066"/>
      </a:folHlink>
    </a:clrScheme>
    <a:fontScheme name="Blue_HP_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Blue_HP_Light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5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_HP_Light 2">
        <a:dk1>
          <a:srgbClr val="000000"/>
        </a:dk1>
        <a:lt1>
          <a:srgbClr val="FFFFFF"/>
        </a:lt1>
        <a:dk2>
          <a:srgbClr val="000000"/>
        </a:dk2>
        <a:lt2>
          <a:srgbClr val="AAABB0"/>
        </a:lt2>
        <a:accent1>
          <a:srgbClr val="0071B5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267E02F9615479BB928716EC84396" ma:contentTypeVersion="0" ma:contentTypeDescription="Create a new document." ma:contentTypeScope="" ma:versionID="3c12e396203ac1087fbfbb05d59d06b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8725E-092D-4889-8C12-298B02D18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42B80F1-2ACF-4136-8779-4C0F9C4DA582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FF3F24-76C2-449F-B037-A24025575C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11864</TotalTime>
  <Words>416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Futura Bk</vt:lpstr>
      <vt:lpstr>Futura Hv</vt:lpstr>
      <vt:lpstr>Gill Sans MT</vt:lpstr>
      <vt:lpstr>Wingdings</vt:lpstr>
      <vt:lpstr>Blue_HP_Light</vt:lpstr>
      <vt:lpstr>PowerPoint Presentation</vt:lpstr>
    </vt:vector>
  </TitlesOfParts>
  <Manager>Jorge Boas</Manager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HP_TmpIt_Extened_final</dc:title>
  <dc:subject>HP Extended template for PPT 2002</dc:subject>
  <dc:creator>Shivaram Venkataraman</dc:creator>
  <cp:keywords>Extended template</cp:keywords>
  <dc:description>The Extended template is design for PowerPoint 2002 with transitions and animations.</dc:description>
  <cp:lastModifiedBy>Tonkovic-Capin, Ante</cp:lastModifiedBy>
  <cp:revision>387</cp:revision>
  <cp:lastPrinted>2010-10-01T00:04:37Z</cp:lastPrinted>
  <dcterms:created xsi:type="dcterms:W3CDTF">2003-10-28T20:21:47Z</dcterms:created>
  <dcterms:modified xsi:type="dcterms:W3CDTF">2024-05-02T16:51:41Z</dcterms:modified>
</cp:coreProperties>
</file>