
<file path=[Content_Types].xml><?xml version="1.0" encoding="utf-8"?>
<Types xmlns="http://schemas.openxmlformats.org/package/2006/content-types">
  <Default Extension="emf" ContentType="image/x-em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8" r:id="rId3"/>
    <p:sldId id="257" r:id="rId4"/>
    <p:sldId id="286" r:id="rId5"/>
    <p:sldId id="266" r:id="rId6"/>
    <p:sldId id="268" r:id="rId7"/>
    <p:sldId id="269" r:id="rId8"/>
    <p:sldId id="262" r:id="rId9"/>
    <p:sldId id="263" r:id="rId10"/>
    <p:sldId id="265" r:id="rId11"/>
    <p:sldId id="267" r:id="rId12"/>
    <p:sldId id="288" r:id="rId13"/>
    <p:sldId id="289" r:id="rId14"/>
    <p:sldId id="290" r:id="rId15"/>
    <p:sldId id="291" r:id="rId16"/>
    <p:sldId id="279" r:id="rId17"/>
    <p:sldId id="280" r:id="rId18"/>
    <p:sldId id="282" r:id="rId19"/>
    <p:sldId id="283" r:id="rId20"/>
    <p:sldId id="284" r:id="rId21"/>
    <p:sldId id="292" r:id="rId22"/>
    <p:sldId id="293" r:id="rId23"/>
    <p:sldId id="294" r:id="rId24"/>
    <p:sldId id="295" r:id="rId25"/>
    <p:sldId id="270" r:id="rId26"/>
    <p:sldId id="296" r:id="rId27"/>
    <p:sldId id="299" r:id="rId28"/>
    <p:sldId id="300" r:id="rId29"/>
    <p:sldId id="301" r:id="rId30"/>
    <p:sldId id="302" r:id="rId31"/>
    <p:sldId id="303" r:id="rId32"/>
    <p:sldId id="304" r:id="rId33"/>
    <p:sldId id="305" r:id="rId34"/>
    <p:sldId id="306" r:id="rId35"/>
    <p:sldId id="307" r:id="rId36"/>
    <p:sldId id="298" r:id="rId37"/>
    <p:sldId id="274"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37BF4-E6FF-4E51-90CE-D019DC6A2EBF}" type="datetimeFigureOut">
              <a:rPr lang="en-IN" smtClean="0"/>
              <a:t>12-05-2023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774CE-CD3F-49CC-9643-175021E15A13}" type="slidenum">
              <a:rPr lang="en-IN" smtClean="0"/>
              <a:t>‹#›</a:t>
            </a:fld>
            <a:endParaRPr lang="en-IN"/>
          </a:p>
        </p:txBody>
      </p:sp>
    </p:spTree>
    <p:extLst>
      <p:ext uri="{BB962C8B-B14F-4D97-AF65-F5344CB8AC3E}">
        <p14:creationId xmlns:p14="http://schemas.microsoft.com/office/powerpoint/2010/main" val="2891141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6238A2-18A8-4F62-90AA-42A738F9F0E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127667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238A2-18A8-4F62-90AA-42A738F9F0E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251050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238A2-18A8-4F62-90AA-42A738F9F0E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3E6A5-E378-412E-9D9E-352337A07B6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89408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238A2-18A8-4F62-90AA-42A738F9F0E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573315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238A2-18A8-4F62-90AA-42A738F9F0E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3E6A5-E378-412E-9D9E-352337A07B6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2089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238A2-18A8-4F62-90AA-42A738F9F0E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3394950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238A2-18A8-4F62-90AA-42A738F9F0E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1359214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238A2-18A8-4F62-90AA-42A738F9F0E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78967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6238A2-18A8-4F62-90AA-42A738F9F0E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425975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6238A2-18A8-4F62-90AA-42A738F9F0E9}" type="datetimeFigureOut">
              <a:rPr lang="en-IN" smtClean="0"/>
              <a:t>12-05-2023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4041040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6238A2-18A8-4F62-90AA-42A738F9F0E9}"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1449379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6238A2-18A8-4F62-90AA-42A738F9F0E9}" type="datetimeFigureOut">
              <a:rPr lang="en-IN" smtClean="0"/>
              <a:t>12-05-2023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3357825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6238A2-18A8-4F62-90AA-42A738F9F0E9}" type="datetimeFigureOut">
              <a:rPr lang="en-IN" smtClean="0"/>
              <a:t>12-05-2023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1093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238A2-18A8-4F62-90AA-42A738F9F0E9}" type="datetimeFigureOut">
              <a:rPr lang="en-IN" smtClean="0"/>
              <a:t>12-05-2023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413199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6238A2-18A8-4F62-90AA-42A738F9F0E9}"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181850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6238A2-18A8-4F62-90AA-42A738F9F0E9}" type="datetimeFigureOut">
              <a:rPr lang="en-IN" smtClean="0"/>
              <a:t>12-05-2023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B3E6A5-E378-412E-9D9E-352337A07B6A}" type="slidenum">
              <a:rPr lang="en-IN" smtClean="0"/>
              <a:t>‹#›</a:t>
            </a:fld>
            <a:endParaRPr lang="en-IN"/>
          </a:p>
        </p:txBody>
      </p:sp>
    </p:spTree>
    <p:extLst>
      <p:ext uri="{BB962C8B-B14F-4D97-AF65-F5344CB8AC3E}">
        <p14:creationId xmlns:p14="http://schemas.microsoft.com/office/powerpoint/2010/main" val="3665643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6238A2-18A8-4F62-90AA-42A738F9F0E9}" type="datetimeFigureOut">
              <a:rPr lang="en-IN" smtClean="0"/>
              <a:t>12-05-2023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4B3E6A5-E378-412E-9D9E-352337A07B6A}" type="slidenum">
              <a:rPr lang="en-IN" smtClean="0"/>
              <a:t>‹#›</a:t>
            </a:fld>
            <a:endParaRPr lang="en-IN"/>
          </a:p>
        </p:txBody>
      </p:sp>
    </p:spTree>
    <p:extLst>
      <p:ext uri="{BB962C8B-B14F-4D97-AF65-F5344CB8AC3E}">
        <p14:creationId xmlns:p14="http://schemas.microsoft.com/office/powerpoint/2010/main" val="10249846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ieeexplore.ieee.org/document/8679454" TargetMode="External"/><Relationship Id="rId2" Type="http://schemas.openxmlformats.org/officeDocument/2006/relationships/hyperlink" Target="https://ieeexplore.ieee.org/document/9160123" TargetMode="External"/><Relationship Id="rId1" Type="http://schemas.openxmlformats.org/officeDocument/2006/relationships/slideLayout" Target="../slideLayouts/slideLayout2.xml"/><Relationship Id="rId6" Type="http://schemas.openxmlformats.org/officeDocument/2006/relationships/hyperlink" Target="https://ieeexplore.ieee.org/document/9579522" TargetMode="External"/><Relationship Id="rId5" Type="http://schemas.openxmlformats.org/officeDocument/2006/relationships/hyperlink" Target="https://www.researchtrend.net/ijet/pdf/A%20Survey%20on%20Predicting%20Autism%20Spectrum%20Disorder%20using%20Machine%20Learning%20Techniques%20N.%20PRIYA.pdf" TargetMode="External"/><Relationship Id="rId4" Type="http://schemas.openxmlformats.org/officeDocument/2006/relationships/hyperlink" Target="https://ieeexplore.ieee.org/document/8895818"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9CEA3A7A-0EB1-ADB6-5203-45F9033EB7D2}"/>
              </a:ext>
            </a:extLst>
          </p:cNvPr>
          <p:cNvSpPr>
            <a:spLocks noGrp="1"/>
          </p:cNvSpPr>
          <p:nvPr>
            <p:ph type="ctrTitle"/>
          </p:nvPr>
        </p:nvSpPr>
        <p:spPr>
          <a:xfrm>
            <a:off x="241300" y="161925"/>
            <a:ext cx="11699875" cy="1039346"/>
          </a:xfrm>
        </p:spPr>
        <p:txBody>
          <a:bodyPr>
            <a:noAutofit/>
          </a:bodyPr>
          <a:lstStyle/>
          <a:p>
            <a:pPr algn="ctr"/>
            <a:br>
              <a:rPr lang="en-US" sz="3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br>
            <a:r>
              <a:rPr lang="en-US" sz="3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 	</a:t>
            </a:r>
            <a:r>
              <a:rPr lang="en-IN" sz="3400" dirty="0"/>
              <a:t>    </a:t>
            </a:r>
            <a:r>
              <a:rPr lang="en-IN" sz="3400" b="1" dirty="0">
                <a:solidFill>
                  <a:schemeClr val="accent5">
                    <a:lumMod val="50000"/>
                  </a:schemeClr>
                </a:solidFill>
                <a:latin typeface="Times New Roman" panose="02020603050405020304" pitchFamily="18" charset="0"/>
                <a:cs typeface="Times New Roman" panose="02020603050405020304" pitchFamily="18" charset="0"/>
              </a:rPr>
              <a:t>VISVESVARAYA TECHNOLOGICAL UNIVERSITY</a:t>
            </a:r>
            <a:br>
              <a:rPr lang="en-IN" sz="3400" b="1" dirty="0">
                <a:solidFill>
                  <a:schemeClr val="accent5">
                    <a:lumMod val="50000"/>
                  </a:schemeClr>
                </a:solidFill>
                <a:latin typeface="Times New Roman" panose="02020603050405020304" pitchFamily="18" charset="0"/>
                <a:cs typeface="Times New Roman" panose="02020603050405020304" pitchFamily="18" charset="0"/>
              </a:rPr>
            </a:br>
            <a:r>
              <a:rPr lang="en-IN" sz="3400" b="1" dirty="0">
                <a:solidFill>
                  <a:schemeClr val="accent5">
                    <a:lumMod val="50000"/>
                  </a:schemeClr>
                </a:solidFill>
                <a:latin typeface="Times New Roman" panose="02020603050405020304" pitchFamily="18" charset="0"/>
                <a:cs typeface="Times New Roman" panose="02020603050405020304" pitchFamily="18" charset="0"/>
              </a:rPr>
              <a:t>        BELAGAVI – 590018 , KARNATAKA </a:t>
            </a:r>
            <a:r>
              <a:rPr lang="en-US" sz="3400" b="1" spc="50" dirty="0">
                <a:ln w="11430"/>
                <a:solidFill>
                  <a:schemeClr val="accent5">
                    <a:lumMod val="50000"/>
                  </a:schemeClr>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	</a:t>
            </a:r>
            <a:r>
              <a:rPr lang="en-US" sz="3400" b="1" spc="50" dirty="0">
                <a:ln w="11430"/>
                <a:solidFill>
                  <a:srgbClr val="FF0000"/>
                </a:solidFill>
                <a:effectLst>
                  <a:outerShdw blurRad="76200" dist="50800" dir="5400000" algn="tl" rotWithShape="0">
                    <a:srgbClr val="000000">
                      <a:alpha val="65000"/>
                    </a:srgbClr>
                  </a:outerShdw>
                </a:effectLst>
                <a:latin typeface="Times New Roman" panose="02020603050405020304" pitchFamily="18" charset="0"/>
                <a:cs typeface="Times New Roman" panose="02020603050405020304" pitchFamily="18" charset="0"/>
              </a:rPr>
              <a:t>	</a:t>
            </a:r>
            <a:endParaRPr lang="en-IN" sz="3400" dirty="0">
              <a:solidFill>
                <a:srgbClr val="FF0000"/>
              </a:solidFill>
            </a:endParaRPr>
          </a:p>
        </p:txBody>
      </p:sp>
      <p:pic>
        <p:nvPicPr>
          <p:cNvPr id="5" name="Picture 2" descr="C:\Users\mbbs\Desktop\logo.png">
            <a:extLst>
              <a:ext uri="{FF2B5EF4-FFF2-40B4-BE49-F238E27FC236}">
                <a16:creationId xmlns:a16="http://schemas.microsoft.com/office/drawing/2014/main" id="{04975CEE-5CF1-3A46-C1C4-72145FEFA2F2}"/>
              </a:ext>
            </a:extLst>
          </p:cNvPr>
          <p:cNvPicPr>
            <a:picLocks noChangeAspect="1" noChangeArrowheads="1"/>
          </p:cNvPicPr>
          <p:nvPr/>
        </p:nvPicPr>
        <p:blipFill>
          <a:blip r:embed="rId2"/>
          <a:srcRect/>
          <a:stretch>
            <a:fillRect/>
          </a:stretch>
        </p:blipFill>
        <p:spPr bwMode="auto">
          <a:xfrm>
            <a:off x="87296" y="522796"/>
            <a:ext cx="1905134" cy="1741446"/>
          </a:xfrm>
          <a:prstGeom prst="rect">
            <a:avLst/>
          </a:prstGeom>
          <a:noFill/>
          <a:effectLst>
            <a:outerShdw blurRad="50800" dist="50800" dir="5400000" sx="71000" sy="71000" algn="ctr" rotWithShape="0">
              <a:srgbClr val="000000">
                <a:alpha val="85000"/>
              </a:srgbClr>
            </a:outerShdw>
          </a:effectLst>
        </p:spPr>
      </p:pic>
      <p:sp>
        <p:nvSpPr>
          <p:cNvPr id="9" name="TextBox 8">
            <a:extLst>
              <a:ext uri="{FF2B5EF4-FFF2-40B4-BE49-F238E27FC236}">
                <a16:creationId xmlns:a16="http://schemas.microsoft.com/office/drawing/2014/main" id="{C71A4357-7A11-C22A-9B2B-B122D55A2511}"/>
              </a:ext>
            </a:extLst>
          </p:cNvPr>
          <p:cNvSpPr txBox="1"/>
          <p:nvPr/>
        </p:nvSpPr>
        <p:spPr>
          <a:xfrm>
            <a:off x="4939849" y="3038673"/>
            <a:ext cx="6096000" cy="461665"/>
          </a:xfrm>
          <a:prstGeom prst="rect">
            <a:avLst/>
          </a:prstGeom>
          <a:noFill/>
        </p:spPr>
        <p:txBody>
          <a:bodyPr wrap="square">
            <a:spAutoFit/>
          </a:bodyPr>
          <a:lstStyle/>
          <a:p>
            <a:r>
              <a:rPr lang="en-US" sz="24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ea typeface="Calibri" panose="020F0502020204030204" pitchFamily="34" charset="0"/>
                <a:cs typeface="Times New Roman" panose="02020603050405020304" pitchFamily="18" charset="0"/>
              </a:rPr>
              <a:t>Internship On</a:t>
            </a:r>
            <a:endParaRPr lang="en-IN" sz="1400" dirty="0"/>
          </a:p>
        </p:txBody>
      </p:sp>
      <p:sp>
        <p:nvSpPr>
          <p:cNvPr id="11" name="TextBox 10">
            <a:extLst>
              <a:ext uri="{FF2B5EF4-FFF2-40B4-BE49-F238E27FC236}">
                <a16:creationId xmlns:a16="http://schemas.microsoft.com/office/drawing/2014/main" id="{B36C10CC-F032-6BE0-DD3A-27B6A6A9C639}"/>
              </a:ext>
            </a:extLst>
          </p:cNvPr>
          <p:cNvSpPr txBox="1"/>
          <p:nvPr/>
        </p:nvSpPr>
        <p:spPr>
          <a:xfrm>
            <a:off x="2091940" y="3669411"/>
            <a:ext cx="7998594" cy="1384995"/>
          </a:xfrm>
          <a:prstGeom prst="rect">
            <a:avLst/>
          </a:prstGeom>
          <a:noFill/>
        </p:spPr>
        <p:txBody>
          <a:bodyPr wrap="square">
            <a:spAutoFit/>
          </a:bodyPr>
          <a:lstStyle/>
          <a:p>
            <a:pPr algn="ctr"/>
            <a:r>
              <a:rPr lang="en-US" sz="1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ln w="10541" cmpd="sng">
                  <a:solidFill>
                    <a:schemeClr val="accent1">
                      <a:shade val="88000"/>
                      <a:satMod val="110000"/>
                    </a:schemeClr>
                  </a:solidFill>
                  <a:prstDash val="solid"/>
                </a:ln>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DETECTION  OF AUTISM SPECTRUM  DISORDER      USING  MACHINE LEARNING”</a:t>
            </a:r>
            <a:r>
              <a:rPr lang="en-US" sz="2400" b="1" dirty="0">
                <a:ln w="10541" cmpd="sng">
                  <a:solidFill>
                    <a:schemeClr val="accent1">
                      <a:shade val="88000"/>
                      <a:satMod val="110000"/>
                    </a:schemeClr>
                  </a:solidFill>
                  <a:prstDash val="solid"/>
                </a:ln>
                <a:solidFill>
                  <a:schemeClr val="accent2">
                    <a:lumMod val="75000"/>
                  </a:schemeClr>
                </a:solidFill>
              </a:rPr>
              <a:t> </a:t>
            </a:r>
          </a:p>
          <a:p>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endParaRPr lang="en-IN" dirty="0"/>
          </a:p>
        </p:txBody>
      </p:sp>
      <p:sp>
        <p:nvSpPr>
          <p:cNvPr id="13" name="TextBox 12">
            <a:extLst>
              <a:ext uri="{FF2B5EF4-FFF2-40B4-BE49-F238E27FC236}">
                <a16:creationId xmlns:a16="http://schemas.microsoft.com/office/drawing/2014/main" id="{F07C5E6E-7469-0965-C228-99587999AAFD}"/>
              </a:ext>
            </a:extLst>
          </p:cNvPr>
          <p:cNvSpPr txBox="1"/>
          <p:nvPr/>
        </p:nvSpPr>
        <p:spPr>
          <a:xfrm>
            <a:off x="87296" y="4845320"/>
            <a:ext cx="5042349" cy="1754326"/>
          </a:xfrm>
          <a:prstGeom prst="rect">
            <a:avLst/>
          </a:prstGeom>
          <a:noFill/>
        </p:spPr>
        <p:txBody>
          <a:bodyPr wrap="square">
            <a:spAutoFit/>
          </a:bodyPr>
          <a:lstStyle/>
          <a:p>
            <a:pPr>
              <a:buNone/>
            </a:pPr>
            <a:r>
              <a:rPr lang="en-US" sz="18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SUBMITTED BY,  </a:t>
            </a:r>
            <a:r>
              <a:rPr lang="en-US" sz="1800" dirty="0">
                <a:ln w="0"/>
                <a:solidFill>
                  <a:srgbClr val="002060"/>
                </a:solidFill>
                <a:effectLst>
                  <a:outerShdw blurRad="38100" dist="19050" dir="2700000" algn="tl" rotWithShape="0">
                    <a:schemeClr val="dk1">
                      <a:alpha val="40000"/>
                    </a:schemeClr>
                  </a:outerShdw>
                </a:effectLst>
              </a:rPr>
              <a:t>                                       		                            </a:t>
            </a:r>
          </a:p>
          <a:p>
            <a:pPr>
              <a:buNone/>
            </a:pPr>
            <a:r>
              <a:rPr lang="en-US" sz="18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BASAVARAJA  ANKALAGI        (1SK19CS006)</a:t>
            </a:r>
          </a:p>
          <a:p>
            <a:pPr>
              <a:buNone/>
            </a:pPr>
            <a:r>
              <a:rPr lang="en-US"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SACHIN  CHAVAN</a:t>
            </a:r>
            <a:r>
              <a:rPr lang="en-US" sz="18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( 1SK19CS038)</a:t>
            </a:r>
          </a:p>
          <a:p>
            <a:pPr>
              <a:buNone/>
            </a:pPr>
            <a:r>
              <a:rPr lang="en-US"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UMESH ABBANNA                    (1SK19CS043)</a:t>
            </a:r>
          </a:p>
          <a:p>
            <a:pPr>
              <a:buNone/>
            </a:pPr>
            <a:r>
              <a:rPr lang="en-US"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GURURAJ                                    (1SK20CS403) </a:t>
            </a:r>
            <a:endParaRPr lang="en-US" sz="180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96E1A37-E98B-B4B7-90F8-97172C092F9C}"/>
              </a:ext>
            </a:extLst>
          </p:cNvPr>
          <p:cNvSpPr txBox="1"/>
          <p:nvPr/>
        </p:nvSpPr>
        <p:spPr>
          <a:xfrm>
            <a:off x="8921673" y="5122318"/>
            <a:ext cx="3878981" cy="1200329"/>
          </a:xfrm>
          <a:prstGeom prst="rect">
            <a:avLst/>
          </a:prstGeom>
          <a:noFill/>
        </p:spPr>
        <p:txBody>
          <a:bodyPr wrap="square" rtlCol="0">
            <a:spAutoFit/>
          </a:bodyPr>
          <a:lstStyle/>
          <a:p>
            <a:r>
              <a:rPr lang="en-IN" dirty="0"/>
              <a:t> </a:t>
            </a: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UNDER THE GUIDENCE,</a:t>
            </a:r>
          </a:p>
          <a:p>
            <a:r>
              <a:rPr lang="en-IN" b="1" dirty="0">
                <a:solidFill>
                  <a:schemeClr val="tx1">
                    <a:lumMod val="85000"/>
                    <a:lumOff val="15000"/>
                  </a:schemeClr>
                </a:solidFill>
                <a:latin typeface="Times New Roman" panose="02020603050405020304" pitchFamily="18" charset="0"/>
                <a:cs typeface="Times New Roman" panose="02020603050405020304" pitchFamily="18" charset="0"/>
              </a:rPr>
              <a:t>    L.SRI RAMCHANDRA </a:t>
            </a:r>
          </a:p>
          <a:p>
            <a:r>
              <a:rPr lang="en-IN" b="1" dirty="0">
                <a:solidFill>
                  <a:schemeClr val="tx1">
                    <a:lumMod val="85000"/>
                    <a:lumOff val="15000"/>
                  </a:schemeClr>
                </a:solidFill>
                <a:latin typeface="Times New Roman" panose="02020603050405020304" pitchFamily="18" charset="0"/>
                <a:cs typeface="Times New Roman" panose="02020603050405020304" pitchFamily="18" charset="0"/>
              </a:rPr>
              <a:t>         Assistant Professor</a:t>
            </a:r>
          </a:p>
          <a:p>
            <a:r>
              <a:rPr lang="en-IN" b="1" dirty="0">
                <a:solidFill>
                  <a:schemeClr val="tx1">
                    <a:lumMod val="85000"/>
                    <a:lumOff val="15000"/>
                  </a:schemeClr>
                </a:solidFill>
                <a:latin typeface="Times New Roman" panose="02020603050405020304" pitchFamily="18" charset="0"/>
                <a:cs typeface="Times New Roman" panose="02020603050405020304" pitchFamily="18" charset="0"/>
              </a:rPr>
              <a:t>                dept CSE</a:t>
            </a:r>
          </a:p>
        </p:txBody>
      </p:sp>
      <p:sp>
        <p:nvSpPr>
          <p:cNvPr id="3" name="TextBox 2">
            <a:extLst>
              <a:ext uri="{FF2B5EF4-FFF2-40B4-BE49-F238E27FC236}">
                <a16:creationId xmlns:a16="http://schemas.microsoft.com/office/drawing/2014/main" id="{53A2E168-5823-0129-B05D-E5000E803492}"/>
              </a:ext>
            </a:extLst>
          </p:cNvPr>
          <p:cNvSpPr txBox="1"/>
          <p:nvPr/>
        </p:nvSpPr>
        <p:spPr>
          <a:xfrm>
            <a:off x="-824564" y="1299864"/>
            <a:ext cx="13071107" cy="1132490"/>
          </a:xfrm>
          <a:prstGeom prst="rect">
            <a:avLst/>
          </a:prstGeom>
          <a:noFill/>
        </p:spPr>
        <p:txBody>
          <a:bodyPr wrap="square" rtlCol="0">
            <a:spAutoFit/>
          </a:bodyPr>
          <a:lstStyle/>
          <a:p>
            <a:pPr algn="ctr">
              <a:lnSpc>
                <a:spcPct val="150000"/>
              </a:lnSpc>
            </a:pPr>
            <a:r>
              <a:rPr lang="en-IN" sz="1800" dirty="0">
                <a:solidFill>
                  <a:schemeClr val="accent5">
                    <a:lumMod val="50000"/>
                  </a:schemeClr>
                </a:solidFill>
                <a:latin typeface="+mj-lt"/>
              </a:rPr>
              <a:t>         </a:t>
            </a:r>
            <a:r>
              <a:rPr lang="en-IN" sz="2400" dirty="0">
                <a:solidFill>
                  <a:schemeClr val="accent5">
                    <a:lumMod val="50000"/>
                  </a:schemeClr>
                </a:solidFill>
                <a:latin typeface="Times New Roman" panose="02020603050405020304" pitchFamily="18" charset="0"/>
                <a:cs typeface="Times New Roman" panose="02020603050405020304" pitchFamily="18" charset="0"/>
              </a:rPr>
              <a:t>GOVERNMENT SKSJT INSTITUTE BANGALORE</a:t>
            </a:r>
          </a:p>
          <a:p>
            <a:pPr algn="ctr">
              <a:lnSpc>
                <a:spcPct val="150000"/>
              </a:lnSpc>
            </a:pPr>
            <a:r>
              <a:rPr lang="en-IN" sz="2400" dirty="0">
                <a:solidFill>
                  <a:schemeClr val="accent5">
                    <a:lumMod val="50000"/>
                  </a:schemeClr>
                </a:solidFill>
                <a:latin typeface="Times New Roman" panose="02020603050405020304" pitchFamily="18" charset="0"/>
                <a:cs typeface="Times New Roman" panose="02020603050405020304" pitchFamily="18" charset="0"/>
              </a:rPr>
              <a:t>          DEPARTMENT OF COMPUTER SCIENCE AND ENGINEERING </a:t>
            </a:r>
          </a:p>
        </p:txBody>
      </p:sp>
      <p:pic>
        <p:nvPicPr>
          <p:cNvPr id="6" name="Picture 5">
            <a:extLst>
              <a:ext uri="{FF2B5EF4-FFF2-40B4-BE49-F238E27FC236}">
                <a16:creationId xmlns:a16="http://schemas.microsoft.com/office/drawing/2014/main" id="{59A9D87D-1023-4A09-6354-627719385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3407" y="493919"/>
            <a:ext cx="1901297" cy="1942303"/>
          </a:xfrm>
          <a:prstGeom prst="rect">
            <a:avLst/>
          </a:prstGeom>
        </p:spPr>
      </p:pic>
    </p:spTree>
    <p:extLst>
      <p:ext uri="{BB962C8B-B14F-4D97-AF65-F5344CB8AC3E}">
        <p14:creationId xmlns:p14="http://schemas.microsoft.com/office/powerpoint/2010/main" val="284472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3E09-4D4A-DAB4-774D-7413CAAC2BE1}"/>
              </a:ext>
            </a:extLst>
          </p:cNvPr>
          <p:cNvSpPr>
            <a:spLocks noGrp="1"/>
          </p:cNvSpPr>
          <p:nvPr>
            <p:ph type="title"/>
          </p:nvPr>
        </p:nvSpPr>
        <p:spPr>
          <a:xfrm>
            <a:off x="296731" y="296433"/>
            <a:ext cx="5992907" cy="1048871"/>
          </a:xfrm>
        </p:spPr>
        <p:txBody>
          <a:bodyPr>
            <a:normAutofit fontScale="90000"/>
          </a:bodyPr>
          <a:lstStyle/>
          <a:p>
            <a:r>
              <a:rPr lang="en-IN" sz="4000" b="1" i="0" u="sng" dirty="0">
                <a:effectLst/>
                <a:latin typeface="Times New Roman" panose="02020603050405020304" pitchFamily="18" charset="0"/>
                <a:cs typeface="Times New Roman" panose="02020603050405020304" pitchFamily="18" charset="0"/>
              </a:rPr>
              <a:t>LITERATURE SURVEY:</a:t>
            </a:r>
            <a:br>
              <a:rPr lang="en-IN" sz="4000" b="1" i="0" dirty="0">
                <a:effectLst/>
                <a:latin typeface="Times New Roman" panose="02020603050405020304" pitchFamily="18" charset="0"/>
                <a:cs typeface="Times New Roman" panose="02020603050405020304" pitchFamily="18" charset="0"/>
              </a:rPr>
            </a:br>
            <a:endParaRPr lang="en-IN" dirty="0"/>
          </a:p>
        </p:txBody>
      </p:sp>
      <p:graphicFrame>
        <p:nvGraphicFramePr>
          <p:cNvPr id="10" name="Table 10">
            <a:extLst>
              <a:ext uri="{FF2B5EF4-FFF2-40B4-BE49-F238E27FC236}">
                <a16:creationId xmlns:a16="http://schemas.microsoft.com/office/drawing/2014/main" id="{686F7503-13D0-7FE0-ABA5-5897BF1C0E3F}"/>
              </a:ext>
            </a:extLst>
          </p:cNvPr>
          <p:cNvGraphicFramePr>
            <a:graphicFrameLocks noGrp="1"/>
          </p:cNvGraphicFramePr>
          <p:nvPr>
            <p:ph idx="1"/>
            <p:extLst>
              <p:ext uri="{D42A27DB-BD31-4B8C-83A1-F6EECF244321}">
                <p14:modId xmlns:p14="http://schemas.microsoft.com/office/powerpoint/2010/main" val="2472679438"/>
              </p:ext>
            </p:extLst>
          </p:nvPr>
        </p:nvGraphicFramePr>
        <p:xfrm>
          <a:off x="296731" y="935729"/>
          <a:ext cx="11484661" cy="5511914"/>
        </p:xfrm>
        <a:graphic>
          <a:graphicData uri="http://schemas.openxmlformats.org/drawingml/2006/table">
            <a:tbl>
              <a:tblPr firstRow="1" bandRow="1">
                <a:tableStyleId>{5C22544A-7EE6-4342-B048-85BDC9FD1C3A}</a:tableStyleId>
              </a:tblPr>
              <a:tblGrid>
                <a:gridCol w="628403">
                  <a:extLst>
                    <a:ext uri="{9D8B030D-6E8A-4147-A177-3AD203B41FA5}">
                      <a16:colId xmlns:a16="http://schemas.microsoft.com/office/drawing/2014/main" val="2911124341"/>
                    </a:ext>
                  </a:extLst>
                </a:gridCol>
                <a:gridCol w="2321859">
                  <a:extLst>
                    <a:ext uri="{9D8B030D-6E8A-4147-A177-3AD203B41FA5}">
                      <a16:colId xmlns:a16="http://schemas.microsoft.com/office/drawing/2014/main" val="628523620"/>
                    </a:ext>
                  </a:extLst>
                </a:gridCol>
                <a:gridCol w="1792941">
                  <a:extLst>
                    <a:ext uri="{9D8B030D-6E8A-4147-A177-3AD203B41FA5}">
                      <a16:colId xmlns:a16="http://schemas.microsoft.com/office/drawing/2014/main" val="2161750447"/>
                    </a:ext>
                  </a:extLst>
                </a:gridCol>
                <a:gridCol w="1918447">
                  <a:extLst>
                    <a:ext uri="{9D8B030D-6E8A-4147-A177-3AD203B41FA5}">
                      <a16:colId xmlns:a16="http://schemas.microsoft.com/office/drawing/2014/main" val="2778361350"/>
                    </a:ext>
                  </a:extLst>
                </a:gridCol>
                <a:gridCol w="1882588">
                  <a:extLst>
                    <a:ext uri="{9D8B030D-6E8A-4147-A177-3AD203B41FA5}">
                      <a16:colId xmlns:a16="http://schemas.microsoft.com/office/drawing/2014/main" val="790452940"/>
                    </a:ext>
                  </a:extLst>
                </a:gridCol>
                <a:gridCol w="1855695">
                  <a:extLst>
                    <a:ext uri="{9D8B030D-6E8A-4147-A177-3AD203B41FA5}">
                      <a16:colId xmlns:a16="http://schemas.microsoft.com/office/drawing/2014/main" val="3684822151"/>
                    </a:ext>
                  </a:extLst>
                </a:gridCol>
                <a:gridCol w="1084728">
                  <a:extLst>
                    <a:ext uri="{9D8B030D-6E8A-4147-A177-3AD203B41FA5}">
                      <a16:colId xmlns:a16="http://schemas.microsoft.com/office/drawing/2014/main" val="981367592"/>
                    </a:ext>
                  </a:extLst>
                </a:gridCol>
              </a:tblGrid>
              <a:tr h="8657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SL.NO</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TITLE</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AUTHOR</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ALGORITHMS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ADVANTAGES</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DISADVANTAGES </a:t>
                      </a:r>
                    </a:p>
                  </a:txBody>
                  <a:tcPr/>
                </a:tc>
                <a:tc>
                  <a:txBody>
                    <a:bodyPr/>
                    <a:lstStyle/>
                    <a:p>
                      <a:r>
                        <a:rPr lang="en-IN" sz="1600"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132677675"/>
                  </a:ext>
                </a:extLst>
              </a:tr>
              <a:tr h="2116336">
                <a:tc>
                  <a:txBody>
                    <a:bodyPr/>
                    <a:lstStyle/>
                    <a:p>
                      <a:r>
                        <a:rPr lang="en-IN" sz="1600" dirty="0">
                          <a:latin typeface="Times New Roman" panose="02020603050405020304" pitchFamily="18" charset="0"/>
                          <a:cs typeface="Times New Roman" panose="02020603050405020304" pitchFamily="18" charset="0"/>
                        </a:rPr>
                        <a:t>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Detection of Autism Spectrum Disorder Using Machine Learning.</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err="1">
                          <a:latin typeface="Times New Roman" panose="02020603050405020304" pitchFamily="18" charset="0"/>
                          <a:cs typeface="Times New Roman" panose="02020603050405020304" pitchFamily="18" charset="0"/>
                        </a:rPr>
                        <a:t>Kruthi</a:t>
                      </a:r>
                      <a:r>
                        <a:rPr lang="en-IN" sz="1600" dirty="0">
                          <a:latin typeface="Times New Roman" panose="02020603050405020304" pitchFamily="18" charset="0"/>
                          <a:cs typeface="Times New Roman" panose="02020603050405020304" pitchFamily="18" charset="0"/>
                        </a:rPr>
                        <a:t> C H , </a:t>
                      </a:r>
                      <a:r>
                        <a:rPr lang="en-IN" sz="1600" dirty="0" err="1">
                          <a:latin typeface="Times New Roman" panose="02020603050405020304" pitchFamily="18" charset="0"/>
                          <a:cs typeface="Times New Roman" panose="02020603050405020304" pitchFamily="18" charset="0"/>
                        </a:rPr>
                        <a:t>Tejashwini</a:t>
                      </a:r>
                      <a:r>
                        <a:rPr lang="en-IN" sz="1600" dirty="0">
                          <a:latin typeface="Times New Roman" panose="02020603050405020304" pitchFamily="18" charset="0"/>
                          <a:cs typeface="Times New Roman" panose="02020603050405020304" pitchFamily="18" charset="0"/>
                        </a:rPr>
                        <a:t> H </a:t>
                      </a:r>
                      <a:r>
                        <a:rPr lang="en-IN" sz="1600" dirty="0" err="1">
                          <a:latin typeface="Times New Roman" panose="02020603050405020304" pitchFamily="18" charset="0"/>
                          <a:cs typeface="Times New Roman" panose="02020603050405020304" pitchFamily="18" charset="0"/>
                        </a:rPr>
                        <a:t>N,Poojitha</a:t>
                      </a:r>
                      <a:r>
                        <a:rPr lang="en-IN" sz="1600" dirty="0">
                          <a:latin typeface="Times New Roman" panose="02020603050405020304" pitchFamily="18" charset="0"/>
                          <a:cs typeface="Times New Roman" panose="02020603050405020304" pitchFamily="18" charset="0"/>
                        </a:rPr>
                        <a:t> G S, </a:t>
                      </a:r>
                      <a:r>
                        <a:rPr lang="en-IN" sz="1600" dirty="0" err="1">
                          <a:latin typeface="Times New Roman" panose="02020603050405020304" pitchFamily="18" charset="0"/>
                          <a:cs typeface="Times New Roman" panose="02020603050405020304" pitchFamily="18" charset="0"/>
                        </a:rPr>
                        <a:t>Shreelakshmi</a:t>
                      </a:r>
                      <a:r>
                        <a:rPr lang="en-IN" sz="1600" dirty="0">
                          <a:latin typeface="Times New Roman" panose="02020603050405020304" pitchFamily="18" charset="0"/>
                          <a:cs typeface="Times New Roman" panose="02020603050405020304" pitchFamily="18" charset="0"/>
                        </a:rPr>
                        <a:t> H S ,Asst </a:t>
                      </a:r>
                      <a:r>
                        <a:rPr lang="en-IN" sz="1600" dirty="0" err="1">
                          <a:latin typeface="Times New Roman" panose="02020603050405020304" pitchFamily="18" charset="0"/>
                          <a:cs typeface="Times New Roman" panose="02020603050405020304" pitchFamily="18" charset="0"/>
                        </a:rPr>
                        <a:t>Prof.Shobha</a:t>
                      </a:r>
                      <a:r>
                        <a:rPr lang="en-IN" sz="1600" dirty="0">
                          <a:latin typeface="Times New Roman" panose="02020603050405020304" pitchFamily="18" charset="0"/>
                          <a:cs typeface="Times New Roman" panose="02020603050405020304" pitchFamily="18" charset="0"/>
                        </a:rPr>
                        <a:t> Chandra K (2020)</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Random forest,</a:t>
                      </a:r>
                    </a:p>
                    <a:p>
                      <a:r>
                        <a:rPr lang="en-IN" sz="1600" dirty="0" err="1">
                          <a:latin typeface="Times New Roman" panose="02020603050405020304" pitchFamily="18" charset="0"/>
                          <a:cs typeface="Times New Roman" panose="02020603050405020304" pitchFamily="18" charset="0"/>
                        </a:rPr>
                        <a:t>SVM,Decision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Tree,Adaboost</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screening is important for monitoring the development of children with autism.</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It affects social coordination, emotions and motor activity of an individual.</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Accuracy=96.20%</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6302258"/>
                  </a:ext>
                </a:extLst>
              </a:tr>
              <a:tr h="2432010">
                <a:tc>
                  <a:txBody>
                    <a:bodyPr/>
                    <a:lstStyle/>
                    <a:p>
                      <a:r>
                        <a:rPr lang="en-IN" sz="1600" dirty="0">
                          <a:latin typeface="Times New Roman" panose="02020603050405020304" pitchFamily="18" charset="0"/>
                          <a:cs typeface="Times New Roman" panose="02020603050405020304" pitchFamily="18" charset="0"/>
                        </a:rPr>
                        <a:t>06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Early Stage Detection of Autism Spectrum Disorder using Machine Learning.</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Tania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Akter</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MD.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Shahriare</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satu</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MD. Imran khan.(2020)</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Convolutional neural network (CNN). Artificial Neural Network (ANN), K Nearest Neighbors’ (KNN),Logistic Regression (LR), Support Vector Machine (SVM).</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Prepare children's with autism on how to appropriately respond to specific situations.</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Logistic regression is less inclined to over-fitting.</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Difficult to compare data with intra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Accuracy=</a:t>
                      </a:r>
                    </a:p>
                    <a:p>
                      <a:r>
                        <a:rPr lang="en-IN" sz="1600" dirty="0">
                          <a:latin typeface="Times New Roman" panose="02020603050405020304" pitchFamily="18" charset="0"/>
                          <a:cs typeface="Times New Roman" panose="02020603050405020304" pitchFamily="18" charset="0"/>
                        </a:rPr>
                        <a:t>93%</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709057750"/>
                  </a:ext>
                </a:extLst>
              </a:tr>
            </a:tbl>
          </a:graphicData>
        </a:graphic>
      </p:graphicFrame>
    </p:spTree>
    <p:extLst>
      <p:ext uri="{BB962C8B-B14F-4D97-AF65-F5344CB8AC3E}">
        <p14:creationId xmlns:p14="http://schemas.microsoft.com/office/powerpoint/2010/main" val="3495825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9EDE-4FAC-5416-B7A7-BFED24B81ECB}"/>
              </a:ext>
            </a:extLst>
          </p:cNvPr>
          <p:cNvSpPr>
            <a:spLocks noGrp="1"/>
          </p:cNvSpPr>
          <p:nvPr>
            <p:ph type="title"/>
          </p:nvPr>
        </p:nvSpPr>
        <p:spPr>
          <a:xfrm>
            <a:off x="838200" y="365126"/>
            <a:ext cx="10515600" cy="997510"/>
          </a:xfrm>
        </p:spPr>
        <p:txBody>
          <a:bodyPr>
            <a:normAutofit/>
          </a:bodyPr>
          <a:lstStyle/>
          <a:p>
            <a:r>
              <a:rPr lang="en-US" sz="3600" b="1" u="sng" dirty="0">
                <a:latin typeface="Times New Roman" panose="02020603050405020304" pitchFamily="18" charset="0"/>
                <a:cs typeface="Times New Roman" panose="02020603050405020304" pitchFamily="18" charset="0"/>
              </a:rPr>
              <a:t>OBJECTIVES:</a:t>
            </a:r>
            <a:endParaRPr lang="en-IN" sz="3600" u="sng" dirty="0"/>
          </a:p>
        </p:txBody>
      </p:sp>
      <p:sp>
        <p:nvSpPr>
          <p:cNvPr id="3" name="Content Placeholder 2">
            <a:extLst>
              <a:ext uri="{FF2B5EF4-FFF2-40B4-BE49-F238E27FC236}">
                <a16:creationId xmlns:a16="http://schemas.microsoft.com/office/drawing/2014/main" id="{B0F21234-D887-E31B-D77C-031DE8CD725E}"/>
              </a:ext>
            </a:extLst>
          </p:cNvPr>
          <p:cNvSpPr>
            <a:spLocks noGrp="1"/>
          </p:cNvSpPr>
          <p:nvPr>
            <p:ph idx="1"/>
          </p:nvPr>
        </p:nvSpPr>
        <p:spPr>
          <a:xfrm>
            <a:off x="675373" y="1930526"/>
            <a:ext cx="10153048" cy="4778282"/>
          </a:xfrm>
        </p:spPr>
        <p:txBody>
          <a:bodyPr/>
          <a:lstStyle/>
          <a:p>
            <a:pPr marL="400050" indent="-285750"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proposed module is to find out the most significant traits and automate th</a:t>
            </a:r>
            <a:r>
              <a:rPr lang="en-US" sz="2400" dirty="0">
                <a:latin typeface="Times New Roman" panose="02020603050405020304" pitchFamily="18" charset="0"/>
                <a:ea typeface="Calibri" panose="020F0502020204030204" pitchFamily="34" charset="0"/>
                <a:cs typeface="Times New Roman" panose="02020603050405020304" pitchFamily="18" charset="0"/>
              </a:rPr>
              <a:t>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diagnosis process.</a:t>
            </a:r>
          </a:p>
          <a:p>
            <a:pPr marL="114300" indent="0" algn="jus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342900"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proposed model will detect autism by taking less time.</a:t>
            </a:r>
          </a:p>
          <a:p>
            <a:pPr marL="114300" indent="0" algn="jus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indent="-342900"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We are using four different machine learning algorithms, and compare each algorithm based on accuracy and efficiency.</a:t>
            </a:r>
          </a:p>
        </p:txBody>
      </p:sp>
    </p:spTree>
    <p:extLst>
      <p:ext uri="{BB962C8B-B14F-4D97-AF65-F5344CB8AC3E}">
        <p14:creationId xmlns:p14="http://schemas.microsoft.com/office/powerpoint/2010/main" val="3655455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9EDE-4FAC-5416-B7A7-BFED24B81ECB}"/>
              </a:ext>
            </a:extLst>
          </p:cNvPr>
          <p:cNvSpPr>
            <a:spLocks noGrp="1"/>
          </p:cNvSpPr>
          <p:nvPr>
            <p:ph type="title"/>
          </p:nvPr>
        </p:nvSpPr>
        <p:spPr>
          <a:xfrm>
            <a:off x="838200" y="95619"/>
            <a:ext cx="10515600" cy="997510"/>
          </a:xfrm>
        </p:spPr>
        <p:txBody>
          <a:bodyPr>
            <a:normAutofit fontScale="90000"/>
          </a:bodyPr>
          <a:lstStyle/>
          <a:p>
            <a:pPr>
              <a:lnSpc>
                <a:spcPct val="150000"/>
              </a:lnSpc>
            </a:pPr>
            <a:r>
              <a:rPr lang="en-US" sz="3400" b="1" u="sng" dirty="0">
                <a:latin typeface="Times New Roman" panose="02020603050405020304" pitchFamily="18" charset="0"/>
                <a:cs typeface="Times New Roman" panose="02020603050405020304" pitchFamily="18" charset="0"/>
              </a:rPr>
              <a:t>REQUIREMENTS</a:t>
            </a:r>
            <a:r>
              <a:rPr lang="en-US" sz="3400" b="1" dirty="0">
                <a:latin typeface="Times New Roman" panose="02020603050405020304" pitchFamily="18" charset="0"/>
                <a:cs typeface="Times New Roman" panose="02020603050405020304" pitchFamily="18" charset="0"/>
              </a:rPr>
              <a:t> </a:t>
            </a:r>
            <a:r>
              <a:rPr lang="en-US" sz="3400" b="1" u="sng" dirty="0">
                <a:latin typeface="Times New Roman" panose="02020603050405020304" pitchFamily="18" charset="0"/>
                <a:cs typeface="Times New Roman" panose="02020603050405020304" pitchFamily="18" charset="0"/>
              </a:rPr>
              <a:t>ANALYSIS</a:t>
            </a:r>
            <a:r>
              <a:rPr lang="en-US" sz="3400" b="1" dirty="0">
                <a:latin typeface="Times New Roman" panose="02020603050405020304" pitchFamily="18" charset="0"/>
                <a:cs typeface="Times New Roman" panose="02020603050405020304" pitchFamily="18" charset="0"/>
              </a:rPr>
              <a:t>:</a:t>
            </a:r>
            <a:br>
              <a:rPr lang="en-US" sz="3400" b="1" dirty="0">
                <a:latin typeface="Times New Roman" panose="02020603050405020304" pitchFamily="18" charset="0"/>
                <a:cs typeface="Times New Roman" panose="02020603050405020304" pitchFamily="18" charset="0"/>
              </a:rPr>
            </a:br>
            <a:r>
              <a:rPr lang="en-US" sz="3400" b="1" dirty="0">
                <a:latin typeface="Times New Roman" panose="02020603050405020304" pitchFamily="18" charset="0"/>
                <a:cs typeface="Times New Roman" panose="02020603050405020304" pitchFamily="18" charset="0"/>
              </a:rPr>
              <a:t>Non –functional Requirements</a:t>
            </a:r>
            <a:endParaRPr lang="en-IN" sz="3400" u="sng" dirty="0"/>
          </a:p>
        </p:txBody>
      </p:sp>
      <p:sp>
        <p:nvSpPr>
          <p:cNvPr id="3" name="Content Placeholder 2">
            <a:extLst>
              <a:ext uri="{FF2B5EF4-FFF2-40B4-BE49-F238E27FC236}">
                <a16:creationId xmlns:a16="http://schemas.microsoft.com/office/drawing/2014/main" id="{B0F21234-D887-E31B-D77C-031DE8CD725E}"/>
              </a:ext>
            </a:extLst>
          </p:cNvPr>
          <p:cNvSpPr>
            <a:spLocks noGrp="1"/>
          </p:cNvSpPr>
          <p:nvPr>
            <p:ph idx="1"/>
          </p:nvPr>
        </p:nvSpPr>
        <p:spPr>
          <a:xfrm>
            <a:off x="548640" y="1520792"/>
            <a:ext cx="11040176" cy="4899259"/>
          </a:xfrm>
        </p:spPr>
        <p:txBody>
          <a:bodyPr/>
          <a:lstStyle/>
          <a:p>
            <a:pPr marL="457200"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Reliability: During runtime, the system is always be up to perform the requested task 99.9%of the time except for some abnormal disruptions.</a:t>
            </a:r>
          </a:p>
          <a:p>
            <a:pPr marL="457200" algn="just"/>
            <a:r>
              <a:rPr lang="en-US" sz="2400" dirty="0">
                <a:latin typeface="Times New Roman" panose="02020603050405020304" pitchFamily="18" charset="0"/>
                <a:ea typeface="Calibri" panose="020F0502020204030204" pitchFamily="34" charset="0"/>
                <a:cs typeface="Times New Roman" panose="02020603050405020304" pitchFamily="18" charset="0"/>
              </a:rPr>
              <a:t>Performance: Numerous  user should be able to use the system at all time</a:t>
            </a:r>
          </a:p>
          <a:p>
            <a:pPr marL="457200" algn="just"/>
            <a:r>
              <a:rPr lang="en-US" sz="2400" dirty="0">
                <a:latin typeface="Times New Roman" panose="02020603050405020304" pitchFamily="18" charset="0"/>
                <a:ea typeface="Calibri" panose="020F0502020204030204" pitchFamily="34" charset="0"/>
                <a:cs typeface="Times New Roman" panose="02020603050405020304" pitchFamily="18" charset="0"/>
              </a:rPr>
              <a:t>Maintainability: Watching and  managing the program should be essential and should be oriented in its approach.</a:t>
            </a:r>
          </a:p>
          <a:p>
            <a:pPr marL="457200"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Portability: </a:t>
            </a:r>
            <a:r>
              <a:rPr lang="en-US" sz="2400" dirty="0">
                <a:latin typeface="Times New Roman" panose="02020603050405020304" pitchFamily="18" charset="0"/>
                <a:ea typeface="Calibri" panose="020F0502020204030204" pitchFamily="34" charset="0"/>
                <a:cs typeface="Times New Roman" panose="02020603050405020304" pitchFamily="18" charset="0"/>
              </a:rPr>
              <a:t>The system should apply to another application efficiently.</a:t>
            </a:r>
          </a:p>
          <a:p>
            <a:pPr marL="457200"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Scalability: The system will be adaptable enough at later level to add new functionalities.</a:t>
            </a:r>
          </a:p>
          <a:p>
            <a:pPr marL="457200" algn="just"/>
            <a:r>
              <a:rPr lang="en-US" sz="2400" dirty="0">
                <a:latin typeface="Times New Roman" panose="02020603050405020304" pitchFamily="18" charset="0"/>
                <a:ea typeface="Calibri" panose="020F0502020204030204" pitchFamily="34" charset="0"/>
                <a:cs typeface="Times New Roman" panose="02020603050405020304" pitchFamily="18" charset="0"/>
              </a:rPr>
              <a:t>Flexibility: Flexibility is  the capacity of a system to respond to changes in the system environments and tom adjust to changes in market strategies and laws.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5022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9EDE-4FAC-5416-B7A7-BFED24B81ECB}"/>
              </a:ext>
            </a:extLst>
          </p:cNvPr>
          <p:cNvSpPr>
            <a:spLocks noGrp="1"/>
          </p:cNvSpPr>
          <p:nvPr>
            <p:ph type="title"/>
          </p:nvPr>
        </p:nvSpPr>
        <p:spPr>
          <a:xfrm>
            <a:off x="838200" y="95619"/>
            <a:ext cx="10515600" cy="997510"/>
          </a:xfrm>
        </p:spPr>
        <p:txBody>
          <a:bodyPr>
            <a:normAutofit fontScale="90000"/>
          </a:bodyPr>
          <a:lstStyle/>
          <a:p>
            <a:pPr>
              <a:lnSpc>
                <a:spcPct val="150000"/>
              </a:lnSpc>
            </a:pPr>
            <a:r>
              <a:rPr lang="en-US" sz="3400" b="1" u="sng" dirty="0">
                <a:latin typeface="Times New Roman" panose="02020603050405020304" pitchFamily="18" charset="0"/>
                <a:cs typeface="Times New Roman" panose="02020603050405020304" pitchFamily="18" charset="0"/>
              </a:rPr>
              <a:t>REQUIREMENTS</a:t>
            </a:r>
            <a:r>
              <a:rPr lang="en-US" sz="3400" b="1" dirty="0">
                <a:latin typeface="Times New Roman" panose="02020603050405020304" pitchFamily="18" charset="0"/>
                <a:cs typeface="Times New Roman" panose="02020603050405020304" pitchFamily="18" charset="0"/>
              </a:rPr>
              <a:t> </a:t>
            </a:r>
            <a:r>
              <a:rPr lang="en-US" sz="3400" b="1" u="sng" dirty="0">
                <a:latin typeface="Times New Roman" panose="02020603050405020304" pitchFamily="18" charset="0"/>
                <a:cs typeface="Times New Roman" panose="02020603050405020304" pitchFamily="18" charset="0"/>
              </a:rPr>
              <a:t>ANALYSIS</a:t>
            </a:r>
            <a:r>
              <a:rPr lang="en-US" sz="3400" b="1" dirty="0">
                <a:latin typeface="Times New Roman" panose="02020603050405020304" pitchFamily="18" charset="0"/>
                <a:cs typeface="Times New Roman" panose="02020603050405020304" pitchFamily="18" charset="0"/>
              </a:rPr>
              <a:t>:</a:t>
            </a:r>
            <a:br>
              <a:rPr lang="en-US" sz="3400" b="1" dirty="0">
                <a:latin typeface="Times New Roman" panose="02020603050405020304" pitchFamily="18" charset="0"/>
                <a:cs typeface="Times New Roman" panose="02020603050405020304" pitchFamily="18" charset="0"/>
              </a:rPr>
            </a:br>
            <a:r>
              <a:rPr lang="en-US" sz="3400" b="1" dirty="0">
                <a:latin typeface="Times New Roman" panose="02020603050405020304" pitchFamily="18" charset="0"/>
                <a:cs typeface="Times New Roman" panose="02020603050405020304" pitchFamily="18" charset="0"/>
              </a:rPr>
              <a:t>Functional Requirements</a:t>
            </a:r>
            <a:endParaRPr lang="en-IN" sz="3400" u="sng" dirty="0"/>
          </a:p>
        </p:txBody>
      </p:sp>
      <p:sp>
        <p:nvSpPr>
          <p:cNvPr id="3" name="Content Placeholder 2">
            <a:extLst>
              <a:ext uri="{FF2B5EF4-FFF2-40B4-BE49-F238E27FC236}">
                <a16:creationId xmlns:a16="http://schemas.microsoft.com/office/drawing/2014/main" id="{B0F21234-D887-E31B-D77C-031DE8CD725E}"/>
              </a:ext>
            </a:extLst>
          </p:cNvPr>
          <p:cNvSpPr>
            <a:spLocks noGrp="1"/>
          </p:cNvSpPr>
          <p:nvPr>
            <p:ph idx="1"/>
          </p:nvPr>
        </p:nvSpPr>
        <p:spPr>
          <a:xfrm>
            <a:off x="548640" y="1520792"/>
            <a:ext cx="11040176" cy="4899259"/>
          </a:xfrm>
        </p:spPr>
        <p:txBody>
          <a:bodyPr/>
          <a:lstStyle/>
          <a:p>
            <a:pPr marL="457200"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Collect the dataset from the internet(Kaggle),which has more than 600 records to find the autism </a:t>
            </a:r>
          </a:p>
          <a:p>
            <a:pPr marL="457200" algn="just"/>
            <a:r>
              <a:rPr lang="en-US" sz="2400" dirty="0">
                <a:latin typeface="Times New Roman" panose="02020603050405020304" pitchFamily="18" charset="0"/>
                <a:ea typeface="Calibri" panose="020F0502020204030204" pitchFamily="34" charset="0"/>
                <a:cs typeface="Times New Roman" panose="02020603050405020304" pitchFamily="18" charset="0"/>
              </a:rPr>
              <a:t>In this dataset, ten behavioral features(Q-chat-10) plus other individuals characteristics that have provided to be  effective in detecting the ASD cases from controls in behavior science are present.</a:t>
            </a:r>
          </a:p>
          <a:p>
            <a:pPr marL="457200"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data</a:t>
            </a:r>
            <a:r>
              <a:rPr lang="en-US" sz="2400" dirty="0">
                <a:latin typeface="Times New Roman" panose="02020603050405020304" pitchFamily="18" charset="0"/>
                <a:ea typeface="Calibri" panose="020F0502020204030204" pitchFamily="34" charset="0"/>
                <a:cs typeface="Times New Roman" panose="02020603050405020304" pitchFamily="18" charset="0"/>
              </a:rPr>
              <a:t>set contained some string value parameter based on that we need to convert string to numeric. then plot the graph for </a:t>
            </a:r>
            <a:r>
              <a:rPr lang="en-US" sz="2400" dirty="0" err="1">
                <a:latin typeface="Times New Roman" panose="02020603050405020304" pitchFamily="18" charset="0"/>
                <a:ea typeface="Calibri" panose="020F0502020204030204" pitchFamily="34" charset="0"/>
                <a:cs typeface="Times New Roman" panose="02020603050405020304" pitchFamily="18" charset="0"/>
              </a:rPr>
              <a:t>analysing</a:t>
            </a:r>
            <a:r>
              <a:rPr lang="en-US" sz="2400" dirty="0">
                <a:latin typeface="Times New Roman" panose="02020603050405020304" pitchFamily="18" charset="0"/>
                <a:ea typeface="Calibri" panose="020F0502020204030204" pitchFamily="34" charset="0"/>
                <a:cs typeface="Times New Roman" panose="02020603050405020304" pitchFamily="18" charset="0"/>
              </a:rPr>
              <a:t> the data.</a:t>
            </a:r>
          </a:p>
          <a:p>
            <a:pPr marL="457200" algn="just"/>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Sp</a:t>
            </a:r>
            <a:r>
              <a:rPr lang="en-US" sz="2400" dirty="0">
                <a:latin typeface="Times New Roman" panose="02020603050405020304" pitchFamily="18" charset="0"/>
                <a:ea typeface="Calibri" panose="020F0502020204030204" pitchFamily="34" charset="0"/>
                <a:cs typeface="Times New Roman" panose="02020603050405020304" pitchFamily="18" charset="0"/>
              </a:rPr>
              <a:t>lit the data into train and test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dataset.By</a:t>
            </a:r>
            <a:r>
              <a:rPr lang="en-US" sz="2400" dirty="0">
                <a:latin typeface="Times New Roman" panose="02020603050405020304" pitchFamily="18" charset="0"/>
                <a:ea typeface="Calibri" panose="020F0502020204030204" pitchFamily="34" charset="0"/>
                <a:cs typeface="Times New Roman" panose="02020603050405020304" pitchFamily="18" charset="0"/>
              </a:rPr>
              <a:t> making use of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trainig</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data,we</a:t>
            </a:r>
            <a:r>
              <a:rPr lang="en-US" sz="2400" dirty="0">
                <a:latin typeface="Times New Roman" panose="02020603050405020304" pitchFamily="18" charset="0"/>
                <a:ea typeface="Calibri" panose="020F0502020204030204" pitchFamily="34" charset="0"/>
                <a:cs typeface="Times New Roman" panose="02020603050405020304" pitchFamily="18" charset="0"/>
              </a:rPr>
              <a:t> are going to train our algorithms namely: Logistic regression, Random </a:t>
            </a:r>
            <a:r>
              <a:rPr lang="en-US" sz="2400" dirty="0" err="1">
                <a:latin typeface="Times New Roman" panose="02020603050405020304" pitchFamily="18" charset="0"/>
                <a:ea typeface="Calibri" panose="020F0502020204030204" pitchFamily="34" charset="0"/>
                <a:cs typeface="Times New Roman" panose="02020603050405020304" pitchFamily="18" charset="0"/>
              </a:rPr>
              <a:t>forest,SVM</a:t>
            </a:r>
            <a:r>
              <a:rPr lang="en-US" sz="2400" dirty="0">
                <a:latin typeface="Times New Roman" panose="02020603050405020304" pitchFamily="18" charset="0"/>
                <a:ea typeface="Calibri" panose="020F0502020204030204" pitchFamily="34" charset="0"/>
                <a:cs typeface="Times New Roman" panose="02020603050405020304" pitchFamily="18" charset="0"/>
              </a:rPr>
              <a:t> classifier.</a:t>
            </a:r>
          </a:p>
          <a:p>
            <a:pPr marL="457200" algn="just"/>
            <a:r>
              <a:rPr lang="en-US" sz="2400" dirty="0">
                <a:latin typeface="Times New Roman" panose="02020603050405020304" pitchFamily="18" charset="0"/>
                <a:ea typeface="Calibri" panose="020F0502020204030204" pitchFamily="34" charset="0"/>
                <a:cs typeface="Times New Roman" panose="02020603050405020304" pitchFamily="18" charset="0"/>
              </a:rPr>
              <a:t>Then we are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compareing</a:t>
            </a:r>
            <a:r>
              <a:rPr lang="en-US" sz="2400" dirty="0">
                <a:latin typeface="Times New Roman" panose="02020603050405020304" pitchFamily="18" charset="0"/>
                <a:ea typeface="Calibri" panose="020F0502020204030204" pitchFamily="34" charset="0"/>
                <a:cs typeface="Times New Roman" panose="02020603050405020304" pitchFamily="18" charset="0"/>
              </a:rPr>
              <a:t> all algorithms based on accuracy.</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400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9EDE-4FAC-5416-B7A7-BFED24B81ECB}"/>
              </a:ext>
            </a:extLst>
          </p:cNvPr>
          <p:cNvSpPr>
            <a:spLocks noGrp="1"/>
          </p:cNvSpPr>
          <p:nvPr>
            <p:ph type="title"/>
          </p:nvPr>
        </p:nvSpPr>
        <p:spPr>
          <a:xfrm>
            <a:off x="838200" y="66743"/>
            <a:ext cx="10515600" cy="997510"/>
          </a:xfrm>
        </p:spPr>
        <p:txBody>
          <a:bodyPr>
            <a:normAutofit/>
          </a:bodyPr>
          <a:lstStyle/>
          <a:p>
            <a:pPr>
              <a:lnSpc>
                <a:spcPct val="150000"/>
              </a:lnSpc>
            </a:pPr>
            <a:r>
              <a:rPr lang="en-IN" sz="3400" b="1" dirty="0">
                <a:latin typeface="Times New Roman" panose="02020603050405020304" pitchFamily="18" charset="0"/>
                <a:cs typeface="Times New Roman" panose="02020603050405020304" pitchFamily="18" charset="0"/>
              </a:rPr>
              <a:t>Resources and Environment:</a:t>
            </a:r>
          </a:p>
        </p:txBody>
      </p:sp>
      <p:sp>
        <p:nvSpPr>
          <p:cNvPr id="3" name="Content Placeholder 2">
            <a:extLst>
              <a:ext uri="{FF2B5EF4-FFF2-40B4-BE49-F238E27FC236}">
                <a16:creationId xmlns:a16="http://schemas.microsoft.com/office/drawing/2014/main" id="{B0F21234-D887-E31B-D77C-031DE8CD725E}"/>
              </a:ext>
            </a:extLst>
          </p:cNvPr>
          <p:cNvSpPr>
            <a:spLocks noGrp="1"/>
          </p:cNvSpPr>
          <p:nvPr>
            <p:ph idx="1"/>
          </p:nvPr>
        </p:nvSpPr>
        <p:spPr>
          <a:xfrm>
            <a:off x="548640" y="1520792"/>
            <a:ext cx="11040176" cy="4899259"/>
          </a:xfrm>
        </p:spPr>
        <p:txBody>
          <a:bodyPr>
            <a:normAutofit/>
          </a:bodyPr>
          <a:lstStyle/>
          <a:p>
            <a:pPr marL="114300" indent="0" algn="just">
              <a:buNone/>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p>
          <a:p>
            <a:pPr marL="571500" indent="-457200" algn="jus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System      : Intel core i7</a:t>
            </a:r>
          </a:p>
          <a:p>
            <a:pPr marL="571500" indent="-457200" algn="jus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Hard Disk : 500GB</a:t>
            </a:r>
          </a:p>
          <a:p>
            <a:pPr marL="571500" indent="-457200" algn="jus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Ram          : 4GB+</a:t>
            </a:r>
          </a:p>
          <a:p>
            <a:pPr marL="571500" indent="-457200" algn="just">
              <a:buFont typeface="Wingdings" panose="05000000000000000000" pitchFamily="2" charset="2"/>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Mouse,Keyboard</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buNone/>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0138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9EDE-4FAC-5416-B7A7-BFED24B81ECB}"/>
              </a:ext>
            </a:extLst>
          </p:cNvPr>
          <p:cNvSpPr>
            <a:spLocks noGrp="1"/>
          </p:cNvSpPr>
          <p:nvPr>
            <p:ph type="title"/>
          </p:nvPr>
        </p:nvSpPr>
        <p:spPr>
          <a:xfrm>
            <a:off x="838200" y="66743"/>
            <a:ext cx="10515600" cy="997510"/>
          </a:xfrm>
        </p:spPr>
        <p:txBody>
          <a:bodyPr>
            <a:normAutofit/>
          </a:bodyPr>
          <a:lstStyle/>
          <a:p>
            <a:pPr>
              <a:lnSpc>
                <a:spcPct val="150000"/>
              </a:lnSpc>
            </a:pPr>
            <a:r>
              <a:rPr lang="en-IN" sz="3400" b="1" dirty="0">
                <a:latin typeface="Times New Roman" panose="02020603050405020304" pitchFamily="18" charset="0"/>
                <a:cs typeface="Times New Roman" panose="02020603050405020304" pitchFamily="18" charset="0"/>
              </a:rPr>
              <a:t>Resources and Environment:</a:t>
            </a:r>
          </a:p>
        </p:txBody>
      </p:sp>
      <p:sp>
        <p:nvSpPr>
          <p:cNvPr id="3" name="Content Placeholder 2">
            <a:extLst>
              <a:ext uri="{FF2B5EF4-FFF2-40B4-BE49-F238E27FC236}">
                <a16:creationId xmlns:a16="http://schemas.microsoft.com/office/drawing/2014/main" id="{B0F21234-D887-E31B-D77C-031DE8CD725E}"/>
              </a:ext>
            </a:extLst>
          </p:cNvPr>
          <p:cNvSpPr>
            <a:spLocks noGrp="1"/>
          </p:cNvSpPr>
          <p:nvPr>
            <p:ph idx="1"/>
          </p:nvPr>
        </p:nvSpPr>
        <p:spPr>
          <a:xfrm>
            <a:off x="548640" y="1520792"/>
            <a:ext cx="11040176" cy="4899259"/>
          </a:xfrm>
        </p:spPr>
        <p:txBody>
          <a:bodyPr>
            <a:normAutofit/>
          </a:bodyPr>
          <a:lstStyle/>
          <a:p>
            <a:pPr marL="114300" indent="0" algn="just">
              <a:buNone/>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Software Requirements:</a:t>
            </a:r>
          </a:p>
          <a:p>
            <a:pPr marL="571500" indent="-457200" algn="just">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Operating System      : Intel core i7</a:t>
            </a:r>
          </a:p>
          <a:p>
            <a:pPr marL="571500" indent="-457200" algn="jus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Coding Language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:Python</a:t>
            </a:r>
          </a:p>
          <a:p>
            <a:pPr marL="571500" indent="-457200" algn="just">
              <a:buFont typeface="Wingdings" panose="05000000000000000000" pitchFamily="2" charset="2"/>
              <a:buChar char="§"/>
            </a:pPr>
            <a:r>
              <a:rPr lang="en-US" sz="2400" dirty="0" err="1">
                <a:latin typeface="Times New Roman" panose="02020603050405020304" pitchFamily="18" charset="0"/>
                <a:ea typeface="Calibri" panose="020F0502020204030204" pitchFamily="34" charset="0"/>
                <a:cs typeface="Times New Roman" panose="02020603050405020304" pitchFamily="18" charset="0"/>
              </a:rPr>
              <a:t>Softwere</a:t>
            </a:r>
            <a:r>
              <a:rPr lang="en-US" sz="2400" dirty="0">
                <a:latin typeface="Times New Roman" panose="02020603050405020304" pitchFamily="18" charset="0"/>
                <a:ea typeface="Calibri" panose="020F0502020204030204" pitchFamily="34" charset="0"/>
                <a:cs typeface="Times New Roman" panose="02020603050405020304" pitchFamily="18" charset="0"/>
              </a:rPr>
              <a:t>                    :  Anaconda ,Python 3.6+</a:t>
            </a:r>
          </a:p>
          <a:p>
            <a:pPr marL="571500" indent="-457200" algn="jus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IDE                            :  </a:t>
            </a:r>
            <a:r>
              <a:rPr lang="en-US" sz="2400" dirty="0" err="1">
                <a:latin typeface="Times New Roman" panose="02020603050405020304" pitchFamily="18" charset="0"/>
                <a:ea typeface="Calibri" panose="020F0502020204030204" pitchFamily="34" charset="0"/>
                <a:cs typeface="Times New Roman" panose="02020603050405020304" pitchFamily="18" charset="0"/>
              </a:rPr>
              <a:t>jupyter</a:t>
            </a:r>
            <a:r>
              <a:rPr lang="en-US" sz="2400" dirty="0">
                <a:latin typeface="Times New Roman" panose="02020603050405020304" pitchFamily="18" charset="0"/>
                <a:ea typeface="Calibri" panose="020F0502020204030204" pitchFamily="34" charset="0"/>
                <a:cs typeface="Times New Roman" panose="02020603050405020304" pitchFamily="18" charset="0"/>
              </a:rPr>
              <a:t> Notebook</a:t>
            </a:r>
          </a:p>
        </p:txBody>
      </p:sp>
    </p:spTree>
    <p:extLst>
      <p:ext uri="{BB962C8B-B14F-4D97-AF65-F5344CB8AC3E}">
        <p14:creationId xmlns:p14="http://schemas.microsoft.com/office/powerpoint/2010/main" val="155806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0F7307-24F4-C7A8-A896-EB1134114CBF}"/>
              </a:ext>
            </a:extLst>
          </p:cNvPr>
          <p:cNvSpPr>
            <a:spLocks noGrp="1"/>
          </p:cNvSpPr>
          <p:nvPr>
            <p:ph idx="1"/>
          </p:nvPr>
        </p:nvSpPr>
        <p:spPr>
          <a:xfrm>
            <a:off x="2675822" y="2396690"/>
            <a:ext cx="6145791" cy="1212783"/>
          </a:xfrm>
        </p:spPr>
        <p:txBody>
          <a:bodyPr>
            <a:normAutofit fontScale="40000" lnSpcReduction="20000"/>
          </a:bodyPr>
          <a:lstStyle/>
          <a:p>
            <a:pPr marL="0" indent="0" algn="ctr">
              <a:buNone/>
            </a:pPr>
            <a:r>
              <a:rPr lang="en-IN" sz="4400" dirty="0">
                <a:latin typeface="Times New Roman" panose="02020603050405020304" pitchFamily="18" charset="0"/>
                <a:cs typeface="Times New Roman" panose="02020603050405020304" pitchFamily="18" charset="0"/>
              </a:rPr>
              <a:t>        															</a:t>
            </a:r>
            <a:r>
              <a:rPr lang="en-IN" sz="9000" b="1" dirty="0">
                <a:latin typeface="Times New Roman" panose="02020603050405020304" pitchFamily="18" charset="0"/>
                <a:cs typeface="Times New Roman" panose="02020603050405020304" pitchFamily="18" charset="0"/>
              </a:rPr>
              <a:t>									</a:t>
            </a:r>
            <a:r>
              <a:rPr lang="en-IN" sz="9000" b="1" u="sng" dirty="0">
                <a:latin typeface="Times New Roman" panose="02020603050405020304" pitchFamily="18" charset="0"/>
                <a:cs typeface="Times New Roman" panose="02020603050405020304" pitchFamily="18" charset="0"/>
              </a:rPr>
              <a:t>SYSTEM DESIGN</a:t>
            </a:r>
            <a:endParaRPr lang="en-IN" sz="4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899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8C402-D268-BAF3-BEEA-7EA366DF16C1}"/>
              </a:ext>
            </a:extLst>
          </p:cNvPr>
          <p:cNvSpPr>
            <a:spLocks noGrp="1"/>
          </p:cNvSpPr>
          <p:nvPr>
            <p:ph type="title"/>
          </p:nvPr>
        </p:nvSpPr>
        <p:spPr>
          <a:xfrm>
            <a:off x="838200" y="365126"/>
            <a:ext cx="10515600" cy="845288"/>
          </a:xfrm>
        </p:spPr>
        <p:txBody>
          <a:bodyPr>
            <a:normAutofit/>
          </a:bodyPr>
          <a:lstStyle/>
          <a:p>
            <a:r>
              <a:rPr lang="en-US" sz="3600" b="1" u="sng" dirty="0">
                <a:latin typeface="Times New Roman" panose="02020603050405020304" pitchFamily="18" charset="0"/>
                <a:ea typeface="Times New Roman" panose="02020603050405020304" pitchFamily="18" charset="0"/>
                <a:cs typeface="Times New Roman" panose="02020603050405020304" pitchFamily="18" charset="0"/>
              </a:rPr>
              <a:t>ARCHITECTURE</a:t>
            </a:r>
            <a:endParaRPr lang="en-IN" sz="3600" u="sng" dirty="0"/>
          </a:p>
        </p:txBody>
      </p:sp>
      <p:pic>
        <p:nvPicPr>
          <p:cNvPr id="4" name="Content Placeholder 3">
            <a:extLst>
              <a:ext uri="{FF2B5EF4-FFF2-40B4-BE49-F238E27FC236}">
                <a16:creationId xmlns:a16="http://schemas.microsoft.com/office/drawing/2014/main" id="{1EF0C002-8FC3-D469-97D7-C153336DA387}"/>
              </a:ext>
            </a:extLst>
          </p:cNvPr>
          <p:cNvPicPr>
            <a:picLocks noGrp="1" noChangeAspect="1"/>
          </p:cNvPicPr>
          <p:nvPr>
            <p:ph idx="1"/>
          </p:nvPr>
        </p:nvPicPr>
        <p:blipFill>
          <a:blip r:embed="rId2"/>
          <a:stretch>
            <a:fillRect/>
          </a:stretch>
        </p:blipFill>
        <p:spPr>
          <a:xfrm>
            <a:off x="3196544" y="1210413"/>
            <a:ext cx="8250818" cy="4966550"/>
          </a:xfrm>
          <a:prstGeom prst="rect">
            <a:avLst/>
          </a:prstGeom>
        </p:spPr>
      </p:pic>
    </p:spTree>
    <p:extLst>
      <p:ext uri="{BB962C8B-B14F-4D97-AF65-F5344CB8AC3E}">
        <p14:creationId xmlns:p14="http://schemas.microsoft.com/office/powerpoint/2010/main" val="4266793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BE5798-A19F-81B3-A59D-8C8190F35CFD}"/>
              </a:ext>
            </a:extLst>
          </p:cNvPr>
          <p:cNvSpPr txBox="1"/>
          <p:nvPr/>
        </p:nvSpPr>
        <p:spPr>
          <a:xfrm>
            <a:off x="663388" y="157517"/>
            <a:ext cx="5100918" cy="954107"/>
          </a:xfrm>
          <a:prstGeom prst="rect">
            <a:avLst/>
          </a:prstGeom>
          <a:noFill/>
        </p:spPr>
        <p:txBody>
          <a:bodyPr wrap="square" rtlCol="0">
            <a:spAutoFit/>
          </a:bodyPr>
          <a:lstStyle/>
          <a:p>
            <a:br>
              <a:rPr lang="en-IN" sz="2000" dirty="0">
                <a:effectLst/>
                <a:latin typeface="Times New Roman" panose="02020603050405020304" pitchFamily="18" charset="0"/>
                <a:ea typeface="Calibri" panose="020F0502020204030204" pitchFamily="34" charset="0"/>
                <a:cs typeface="Times New Roman" panose="02020603050405020304" pitchFamily="18" charset="0"/>
              </a:rPr>
            </a:br>
            <a:r>
              <a:rPr lang="en-US" sz="3600" b="1" u="sng" dirty="0">
                <a:latin typeface="Times New Roman" panose="02020603050405020304" pitchFamily="18" charset="0"/>
                <a:ea typeface="Calibri" panose="020F0502020204030204" pitchFamily="34" charset="0"/>
                <a:cs typeface="Times New Roman" panose="02020603050405020304" pitchFamily="18" charset="0"/>
              </a:rPr>
              <a:t>UML DIAGRAMS</a:t>
            </a:r>
            <a:endParaRPr lang="en-IN" sz="3600" u="sng" dirty="0"/>
          </a:p>
        </p:txBody>
      </p:sp>
      <p:sp>
        <p:nvSpPr>
          <p:cNvPr id="6" name="TextBox 5">
            <a:extLst>
              <a:ext uri="{FF2B5EF4-FFF2-40B4-BE49-F238E27FC236}">
                <a16:creationId xmlns:a16="http://schemas.microsoft.com/office/drawing/2014/main" id="{83E57C94-F0CE-BCF0-6CE3-130E81591F36}"/>
              </a:ext>
            </a:extLst>
          </p:cNvPr>
          <p:cNvSpPr txBox="1"/>
          <p:nvPr/>
        </p:nvSpPr>
        <p:spPr>
          <a:xfrm>
            <a:off x="1102659" y="1084730"/>
            <a:ext cx="4258235" cy="830997"/>
          </a:xfrm>
          <a:prstGeom prst="rect">
            <a:avLst/>
          </a:prstGeom>
          <a:noFill/>
        </p:spPr>
        <p:txBody>
          <a:bodyPr wrap="square" rtlCol="0">
            <a:spAutoFit/>
          </a:bodyPr>
          <a:lstStyle/>
          <a:p>
            <a:r>
              <a:rPr lang="en-US" sz="2000" b="1" dirty="0">
                <a:latin typeface="Times New Roman" panose="02020603050405020304" pitchFamily="18" charset="0"/>
                <a:ea typeface="Calibri" panose="020F0502020204030204" pitchFamily="34" charset="0"/>
              </a:rPr>
              <a:t>USE CASE DIAGRAM</a:t>
            </a:r>
            <a:r>
              <a:rPr lang="en-US" sz="2800" b="1" dirty="0">
                <a:latin typeface="Times New Roman" panose="02020603050405020304" pitchFamily="18" charset="0"/>
                <a:ea typeface="Calibri" panose="020F0502020204030204" pitchFamily="34" charset="0"/>
              </a:rPr>
              <a:t>:</a:t>
            </a:r>
            <a:endParaRPr lang="en-IN" sz="2800" dirty="0"/>
          </a:p>
          <a:p>
            <a:endParaRPr lang="en-IN" sz="2000" dirty="0"/>
          </a:p>
        </p:txBody>
      </p:sp>
      <p:pic>
        <p:nvPicPr>
          <p:cNvPr id="7" name="Picture 6">
            <a:extLst>
              <a:ext uri="{FF2B5EF4-FFF2-40B4-BE49-F238E27FC236}">
                <a16:creationId xmlns:a16="http://schemas.microsoft.com/office/drawing/2014/main" id="{217D301E-D5CE-1049-1CFB-3AD896534AE0}"/>
              </a:ext>
            </a:extLst>
          </p:cNvPr>
          <p:cNvPicPr/>
          <p:nvPr/>
        </p:nvPicPr>
        <p:blipFill>
          <a:blip r:embed="rId2"/>
          <a:stretch>
            <a:fillRect/>
          </a:stretch>
        </p:blipFill>
        <p:spPr>
          <a:xfrm>
            <a:off x="1618162" y="1748118"/>
            <a:ext cx="9157414" cy="4123764"/>
          </a:xfrm>
          <a:prstGeom prst="rect">
            <a:avLst/>
          </a:prstGeom>
        </p:spPr>
      </p:pic>
    </p:spTree>
    <p:extLst>
      <p:ext uri="{BB962C8B-B14F-4D97-AF65-F5344CB8AC3E}">
        <p14:creationId xmlns:p14="http://schemas.microsoft.com/office/powerpoint/2010/main" val="3945776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0096FC-08CF-4C4A-5D8B-088CF80E9488}"/>
              </a:ext>
            </a:extLst>
          </p:cNvPr>
          <p:cNvSpPr txBox="1"/>
          <p:nvPr/>
        </p:nvSpPr>
        <p:spPr>
          <a:xfrm flipH="1">
            <a:off x="627527" y="735105"/>
            <a:ext cx="3550025" cy="461665"/>
          </a:xfrm>
          <a:prstGeom prst="rect">
            <a:avLst/>
          </a:prstGeom>
          <a:noFill/>
        </p:spPr>
        <p:txBody>
          <a:bodyPr wrap="square" rtlCol="0">
            <a:spAutoFit/>
          </a:bodyPr>
          <a:lstStyle/>
          <a:p>
            <a:r>
              <a:rPr lang="en-US" sz="2400" b="1" u="sng" dirty="0">
                <a:latin typeface="Times New Roman" panose="02020603050405020304" pitchFamily="18" charset="0"/>
                <a:ea typeface="Calibri" panose="020F0502020204030204" pitchFamily="34" charset="0"/>
                <a:cs typeface="Times New Roman" panose="02020603050405020304" pitchFamily="18" charset="0"/>
              </a:rPr>
              <a:t>CLASS DIAGRAM </a:t>
            </a:r>
            <a:r>
              <a:rPr lang="en-US" sz="2400" b="1" dirty="0">
                <a:latin typeface="Times New Roman" panose="02020603050405020304" pitchFamily="18" charset="0"/>
                <a:ea typeface="Calibri" panose="020F0502020204030204" pitchFamily="34" charset="0"/>
                <a:cs typeface="Times New Roman" panose="02020603050405020304" pitchFamily="18" charset="0"/>
              </a:rPr>
              <a:t>:</a:t>
            </a:r>
            <a:endParaRPr lang="en-IN" sz="2400" dirty="0"/>
          </a:p>
        </p:txBody>
      </p:sp>
      <p:pic>
        <p:nvPicPr>
          <p:cNvPr id="3" name="Picture 2">
            <a:extLst>
              <a:ext uri="{FF2B5EF4-FFF2-40B4-BE49-F238E27FC236}">
                <a16:creationId xmlns:a16="http://schemas.microsoft.com/office/drawing/2014/main" id="{BB496C08-9B8E-98EA-BC41-20B1A7670380}"/>
              </a:ext>
            </a:extLst>
          </p:cNvPr>
          <p:cNvPicPr/>
          <p:nvPr/>
        </p:nvPicPr>
        <p:blipFill>
          <a:blip r:embed="rId2"/>
          <a:stretch>
            <a:fillRect/>
          </a:stretch>
        </p:blipFill>
        <p:spPr>
          <a:xfrm>
            <a:off x="2294601" y="1196770"/>
            <a:ext cx="8173231" cy="4603528"/>
          </a:xfrm>
          <a:prstGeom prst="rect">
            <a:avLst/>
          </a:prstGeom>
        </p:spPr>
      </p:pic>
    </p:spTree>
    <p:extLst>
      <p:ext uri="{BB962C8B-B14F-4D97-AF65-F5344CB8AC3E}">
        <p14:creationId xmlns:p14="http://schemas.microsoft.com/office/powerpoint/2010/main" val="1099541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66B6-2060-BFB1-10AA-3E85366113A5}"/>
              </a:ext>
            </a:extLst>
          </p:cNvPr>
          <p:cNvSpPr>
            <a:spLocks noGrp="1"/>
          </p:cNvSpPr>
          <p:nvPr>
            <p:ph type="title"/>
          </p:nvPr>
        </p:nvSpPr>
        <p:spPr>
          <a:xfrm>
            <a:off x="363071" y="171543"/>
            <a:ext cx="10515600" cy="1325563"/>
          </a:xfrm>
        </p:spPr>
        <p:txBody>
          <a:bodyPr/>
          <a:lstStyle/>
          <a:p>
            <a:r>
              <a:rPr lang="en-IN" sz="3600" b="1" u="sng" dirty="0">
                <a:latin typeface="Times New Roman" panose="02020603050405020304" pitchFamily="18" charset="0"/>
                <a:cs typeface="Times New Roman" panose="02020603050405020304" pitchFamily="18" charset="0"/>
              </a:rPr>
              <a:t>CONTENTS</a:t>
            </a:r>
            <a:r>
              <a:rPr lang="en-IN" sz="3600" u="sng" dirty="0"/>
              <a:t> </a:t>
            </a:r>
            <a:r>
              <a:rPr lang="en-IN" u="sng" dirty="0"/>
              <a:t>:</a:t>
            </a:r>
          </a:p>
        </p:txBody>
      </p:sp>
      <p:sp>
        <p:nvSpPr>
          <p:cNvPr id="3" name="Content Placeholder 2">
            <a:extLst>
              <a:ext uri="{FF2B5EF4-FFF2-40B4-BE49-F238E27FC236}">
                <a16:creationId xmlns:a16="http://schemas.microsoft.com/office/drawing/2014/main" id="{8F536788-196A-9121-2616-D08493A0CAE8}"/>
              </a:ext>
            </a:extLst>
          </p:cNvPr>
          <p:cNvSpPr>
            <a:spLocks noGrp="1"/>
          </p:cNvSpPr>
          <p:nvPr>
            <p:ph idx="1"/>
          </p:nvPr>
        </p:nvSpPr>
        <p:spPr>
          <a:xfrm>
            <a:off x="431721" y="938841"/>
            <a:ext cx="10681447" cy="5919159"/>
          </a:xfrm>
        </p:spPr>
        <p:txBody>
          <a:bodyPr>
            <a:normAutofit fontScale="47500" lnSpcReduction="20000"/>
          </a:bodyPr>
          <a:lstStyle/>
          <a:p>
            <a:pPr marL="514350" indent="-514350" algn="just">
              <a:lnSpc>
                <a:spcPct val="120000"/>
              </a:lnSpc>
              <a:buFont typeface="+mj-lt"/>
              <a:buAutoNum type="arabicPeriod"/>
            </a:pPr>
            <a:r>
              <a:rPr lang="en-IN" sz="4000" dirty="0">
                <a:latin typeface="Times New Roman" panose="02020603050405020304" pitchFamily="18" charset="0"/>
                <a:cs typeface="Times New Roman" panose="02020603050405020304" pitchFamily="18" charset="0"/>
              </a:rPr>
              <a:t>INTRODUCTION</a:t>
            </a:r>
          </a:p>
          <a:p>
            <a:pPr marL="514350" indent="-514350" algn="just">
              <a:lnSpc>
                <a:spcPct val="120000"/>
              </a:lnSpc>
              <a:buFont typeface="+mj-lt"/>
              <a:buAutoNum type="arabicPeriod"/>
            </a:pPr>
            <a:r>
              <a:rPr lang="en-US" sz="4000" dirty="0">
                <a:latin typeface="Times New Roman" panose="02020603050405020304" pitchFamily="18" charset="0"/>
                <a:cs typeface="Times New Roman" panose="02020603050405020304" pitchFamily="18" charset="0"/>
              </a:rPr>
              <a:t>PROBLEM STATEMENT</a:t>
            </a:r>
          </a:p>
          <a:p>
            <a:pPr marL="514350" indent="-514350" algn="just">
              <a:lnSpc>
                <a:spcPct val="120000"/>
              </a:lnSpc>
              <a:buFont typeface="+mj-lt"/>
              <a:buAutoNum type="arabicPeriod"/>
            </a:pPr>
            <a:r>
              <a:rPr lang="en-IN" sz="4000" dirty="0">
                <a:latin typeface="Times New Roman" panose="02020603050405020304" pitchFamily="18" charset="0"/>
                <a:cs typeface="Times New Roman" panose="02020603050405020304" pitchFamily="18" charset="0"/>
              </a:rPr>
              <a:t>EXISTING SYSTEM</a:t>
            </a:r>
            <a:endParaRPr lang="en-US" sz="4000" dirty="0">
              <a:latin typeface="Times New Roman" panose="02020603050405020304" pitchFamily="18" charset="0"/>
              <a:cs typeface="Times New Roman" panose="02020603050405020304" pitchFamily="18" charset="0"/>
            </a:endParaRPr>
          </a:p>
          <a:p>
            <a:pPr marL="514350" indent="-514350" algn="just">
              <a:lnSpc>
                <a:spcPct val="120000"/>
              </a:lnSpc>
              <a:buFont typeface="+mj-lt"/>
              <a:buAutoNum type="arabicPeriod"/>
            </a:pPr>
            <a:r>
              <a:rPr lang="en-IN" sz="4000" dirty="0">
                <a:latin typeface="Times New Roman" panose="02020603050405020304" pitchFamily="18" charset="0"/>
                <a:cs typeface="Times New Roman" panose="02020603050405020304" pitchFamily="18" charset="0"/>
              </a:rPr>
              <a:t>PROPOSED SYSTEM</a:t>
            </a:r>
          </a:p>
          <a:p>
            <a:pPr marL="514350" indent="-514350" algn="just">
              <a:lnSpc>
                <a:spcPct val="120000"/>
              </a:lnSpc>
              <a:buFont typeface="+mj-lt"/>
              <a:buAutoNum type="arabicPeriod"/>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LITERATURE SURVEY</a:t>
            </a:r>
          </a:p>
          <a:p>
            <a:pPr marL="514350" indent="-514350" algn="just">
              <a:lnSpc>
                <a:spcPct val="120000"/>
              </a:lnSpc>
              <a:buFont typeface="+mj-lt"/>
              <a:buAutoNum type="arabicPeriod"/>
            </a:pPr>
            <a:r>
              <a:rPr lang="en-US" sz="4000" dirty="0">
                <a:latin typeface="Times New Roman" panose="02020603050405020304" pitchFamily="18" charset="0"/>
                <a:cs typeface="Times New Roman" panose="02020603050405020304" pitchFamily="18" charset="0"/>
              </a:rPr>
              <a:t>OBJECTIVES</a:t>
            </a:r>
          </a:p>
          <a:p>
            <a:pPr marL="514350" indent="-514350" algn="just">
              <a:lnSpc>
                <a:spcPct val="120000"/>
              </a:lnSpc>
              <a:buFont typeface="+mj-lt"/>
              <a:buAutoNum type="arabicPeriod"/>
            </a:pPr>
            <a:r>
              <a:rPr lang="en-US" sz="4000" dirty="0">
                <a:effectLst/>
                <a:latin typeface="Times New Roman" panose="02020603050405020304" pitchFamily="18" charset="0"/>
                <a:ea typeface="Calibri" panose="020F0502020204030204" pitchFamily="34" charset="0"/>
                <a:cs typeface="Times New Roman" panose="02020603050405020304" pitchFamily="18" charset="0"/>
              </a:rPr>
              <a:t>REQUIREMENT ANALYSIS</a:t>
            </a:r>
          </a:p>
          <a:p>
            <a:pPr marL="514350" indent="-514350" algn="just">
              <a:lnSpc>
                <a:spcPct val="120000"/>
              </a:lnSpc>
              <a:buFont typeface="+mj-lt"/>
              <a:buAutoNum type="arabicPeriod"/>
            </a:pPr>
            <a:r>
              <a:rPr lang="en-US" sz="4000" dirty="0">
                <a:latin typeface="Times New Roman" panose="02020603050405020304" pitchFamily="18" charset="0"/>
                <a:cs typeface="Times New Roman" panose="02020603050405020304" pitchFamily="18" charset="0"/>
              </a:rPr>
              <a:t>SYSTEM DESIGN</a:t>
            </a:r>
          </a:p>
          <a:p>
            <a:pPr marL="514350" indent="-514350" algn="just">
              <a:lnSpc>
                <a:spcPct val="120000"/>
              </a:lnSpc>
              <a:buFont typeface="+mj-lt"/>
              <a:buAutoNum type="arabicPeriod"/>
            </a:pPr>
            <a:r>
              <a:rPr lang="en-US" sz="4000" dirty="0">
                <a:latin typeface="Times New Roman" panose="02020603050405020304" pitchFamily="18" charset="0"/>
                <a:cs typeface="Times New Roman" panose="02020603050405020304" pitchFamily="18" charset="0"/>
              </a:rPr>
              <a:t>IMPLEMENTATION TECHNOLOGIES</a:t>
            </a:r>
          </a:p>
          <a:p>
            <a:pPr marL="514350" indent="-514350" algn="just">
              <a:lnSpc>
                <a:spcPct val="120000"/>
              </a:lnSpc>
              <a:buFont typeface="+mj-lt"/>
              <a:buAutoNum type="arabicPeriod"/>
            </a:pPr>
            <a:r>
              <a:rPr lang="en-US" sz="4000" dirty="0">
                <a:latin typeface="Times New Roman" panose="02020603050405020304" pitchFamily="18" charset="0"/>
                <a:cs typeface="Times New Roman" panose="02020603050405020304" pitchFamily="18" charset="0"/>
              </a:rPr>
              <a:t>METHODOLOGY</a:t>
            </a:r>
          </a:p>
          <a:p>
            <a:pPr marL="514350" indent="-514350" algn="just">
              <a:lnSpc>
                <a:spcPct val="120000"/>
              </a:lnSpc>
              <a:buFont typeface="+mj-lt"/>
              <a:buAutoNum type="arabicPeriod"/>
            </a:pPr>
            <a:r>
              <a:rPr lang="en-US" sz="4000" dirty="0">
                <a:latin typeface="Times New Roman" panose="02020603050405020304" pitchFamily="18" charset="0"/>
                <a:cs typeface="Times New Roman" panose="02020603050405020304" pitchFamily="18" charset="0"/>
              </a:rPr>
              <a:t>CODE SNIPPETS</a:t>
            </a:r>
          </a:p>
          <a:p>
            <a:pPr marL="514350" indent="-514350" algn="just">
              <a:lnSpc>
                <a:spcPct val="120000"/>
              </a:lnSpc>
              <a:buFont typeface="+mj-lt"/>
              <a:buAutoNum type="arabicPeriod"/>
            </a:pPr>
            <a:r>
              <a:rPr lang="en-US" sz="4000" dirty="0">
                <a:latin typeface="Times New Roman" panose="02020603050405020304" pitchFamily="18" charset="0"/>
                <a:cs typeface="Times New Roman" panose="02020603050405020304" pitchFamily="18" charset="0"/>
              </a:rPr>
              <a:t>RESULTS</a:t>
            </a:r>
          </a:p>
          <a:p>
            <a:pPr marL="514350" indent="-514350" algn="just">
              <a:lnSpc>
                <a:spcPct val="120000"/>
              </a:lnSpc>
              <a:buFont typeface="+mj-lt"/>
              <a:buAutoNum type="arabicPeriod"/>
            </a:pPr>
            <a:r>
              <a:rPr lang="en-US" sz="4000" dirty="0">
                <a:latin typeface="Times New Roman" panose="02020603050405020304" pitchFamily="18" charset="0"/>
                <a:cs typeface="Times New Roman" panose="02020603050405020304" pitchFamily="18" charset="0"/>
              </a:rPr>
              <a:t>CONCLUSION</a:t>
            </a:r>
          </a:p>
          <a:p>
            <a:pPr marL="514350" indent="-514350" algn="just">
              <a:lnSpc>
                <a:spcPct val="120000"/>
              </a:lnSpc>
              <a:buFont typeface="+mj-lt"/>
              <a:buAutoNum type="arabicPeriod"/>
            </a:pPr>
            <a:r>
              <a:rPr lang="en-IN" sz="4000" dirty="0">
                <a:latin typeface="Times New Roman" panose="02020603050405020304" pitchFamily="18" charset="0"/>
                <a:cs typeface="Times New Roman" panose="02020603050405020304" pitchFamily="18" charset="0"/>
              </a:rPr>
              <a:t>REFERENCES</a:t>
            </a:r>
            <a:endParaRPr lang="en-US" sz="4000" dirty="0">
              <a:latin typeface="Times New Roman" panose="02020603050405020304" pitchFamily="18" charset="0"/>
              <a:cs typeface="Times New Roman" panose="02020603050405020304" pitchFamily="18" charset="0"/>
            </a:endParaRPr>
          </a:p>
          <a:p>
            <a:endParaRPr lang="en-IN" b="1" dirty="0"/>
          </a:p>
        </p:txBody>
      </p:sp>
    </p:spTree>
    <p:extLst>
      <p:ext uri="{BB962C8B-B14F-4D97-AF65-F5344CB8AC3E}">
        <p14:creationId xmlns:p14="http://schemas.microsoft.com/office/powerpoint/2010/main" val="743469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2063D1-C8A6-E678-4404-6D031809E58D}"/>
              </a:ext>
            </a:extLst>
          </p:cNvPr>
          <p:cNvSpPr txBox="1"/>
          <p:nvPr/>
        </p:nvSpPr>
        <p:spPr>
          <a:xfrm>
            <a:off x="573742" y="672353"/>
            <a:ext cx="4831976" cy="646331"/>
          </a:xfrm>
          <a:prstGeom prst="rect">
            <a:avLst/>
          </a:prstGeom>
          <a:noFill/>
        </p:spPr>
        <p:txBody>
          <a:bodyPr wrap="square" rtlCol="0">
            <a:spAutoFit/>
          </a:bodyPr>
          <a:lstStyle/>
          <a:p>
            <a:r>
              <a:rPr lang="en-US" sz="2400" b="1" u="sng" dirty="0">
                <a:latin typeface="Times New Roman" panose="02020603050405020304" pitchFamily="18" charset="0"/>
                <a:ea typeface="Calibri" panose="020F0502020204030204" pitchFamily="34" charset="0"/>
              </a:rPr>
              <a:t>SEQUENCE DIAGRAM </a:t>
            </a:r>
            <a:r>
              <a:rPr lang="en-US" sz="3600" b="1" u="sng" dirty="0">
                <a:latin typeface="Times New Roman" panose="02020603050405020304" pitchFamily="18" charset="0"/>
                <a:ea typeface="Calibri" panose="020F0502020204030204" pitchFamily="34" charset="0"/>
              </a:rPr>
              <a:t>:</a:t>
            </a:r>
            <a:endParaRPr lang="en-IN" sz="3600" u="sng" dirty="0"/>
          </a:p>
        </p:txBody>
      </p:sp>
      <p:pic>
        <p:nvPicPr>
          <p:cNvPr id="3" name="Picture 2">
            <a:extLst>
              <a:ext uri="{FF2B5EF4-FFF2-40B4-BE49-F238E27FC236}">
                <a16:creationId xmlns:a16="http://schemas.microsoft.com/office/drawing/2014/main" id="{BB930BFB-F147-D7BD-E288-F0AD6CEC835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60722" y="322730"/>
            <a:ext cx="5145278" cy="6436659"/>
          </a:xfrm>
          <a:prstGeom prst="rect">
            <a:avLst/>
          </a:prstGeom>
          <a:noFill/>
          <a:ln>
            <a:noFill/>
          </a:ln>
        </p:spPr>
      </p:pic>
    </p:spTree>
    <p:extLst>
      <p:ext uri="{BB962C8B-B14F-4D97-AF65-F5344CB8AC3E}">
        <p14:creationId xmlns:p14="http://schemas.microsoft.com/office/powerpoint/2010/main" val="1155707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9EDE-4FAC-5416-B7A7-BFED24B81ECB}"/>
              </a:ext>
            </a:extLst>
          </p:cNvPr>
          <p:cNvSpPr>
            <a:spLocks noGrp="1"/>
          </p:cNvSpPr>
          <p:nvPr>
            <p:ph type="title"/>
          </p:nvPr>
        </p:nvSpPr>
        <p:spPr>
          <a:xfrm>
            <a:off x="838200" y="66743"/>
            <a:ext cx="10515600" cy="997510"/>
          </a:xfrm>
        </p:spPr>
        <p:txBody>
          <a:bodyPr>
            <a:normAutofit/>
          </a:bodyPr>
          <a:lstStyle/>
          <a:p>
            <a:pPr>
              <a:lnSpc>
                <a:spcPct val="150000"/>
              </a:lnSpc>
            </a:pPr>
            <a:r>
              <a:rPr lang="en-IN" sz="3400" b="1" dirty="0">
                <a:latin typeface="Times New Roman" panose="02020603050405020304" pitchFamily="18" charset="0"/>
                <a:cs typeface="Times New Roman" panose="02020603050405020304" pitchFamily="18" charset="0"/>
              </a:rPr>
              <a:t>Implementation Technologies:</a:t>
            </a:r>
          </a:p>
        </p:txBody>
      </p:sp>
      <p:sp>
        <p:nvSpPr>
          <p:cNvPr id="3" name="Content Placeholder 2">
            <a:extLst>
              <a:ext uri="{FF2B5EF4-FFF2-40B4-BE49-F238E27FC236}">
                <a16:creationId xmlns:a16="http://schemas.microsoft.com/office/drawing/2014/main" id="{B0F21234-D887-E31B-D77C-031DE8CD725E}"/>
              </a:ext>
            </a:extLst>
          </p:cNvPr>
          <p:cNvSpPr>
            <a:spLocks noGrp="1"/>
          </p:cNvSpPr>
          <p:nvPr>
            <p:ph idx="1"/>
          </p:nvPr>
        </p:nvSpPr>
        <p:spPr>
          <a:xfrm>
            <a:off x="548640" y="1520792"/>
            <a:ext cx="11040176" cy="4899259"/>
          </a:xfrm>
        </p:spPr>
        <p:txBody>
          <a:bodyPr>
            <a:normAutofit/>
          </a:bodyPr>
          <a:lstStyle/>
          <a:p>
            <a:pPr marL="114300" indent="0" algn="just">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PYTHON</a:t>
            </a:r>
          </a:p>
          <a:p>
            <a:pPr marL="457200" algn="just">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Python is a versatile, easy-to learn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progarmminng</a:t>
            </a:r>
            <a:r>
              <a:rPr lang="en-US" sz="2400" dirty="0">
                <a:latin typeface="Times New Roman" panose="02020603050405020304" pitchFamily="18" charset="0"/>
                <a:ea typeface="Calibri" panose="020F0502020204030204" pitchFamily="34" charset="0"/>
                <a:cs typeface="Times New Roman" panose="02020603050405020304" pitchFamily="18" charset="0"/>
              </a:rPr>
              <a:t> language.</a:t>
            </a:r>
          </a:p>
          <a:p>
            <a:pPr marL="457200" algn="just">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Python is interpreter- You don’t have to compile your program before it is executed.</a:t>
            </a:r>
          </a:p>
          <a:p>
            <a:pPr marL="457200" algn="just">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Python is platform independent i.e. programs can be implemented on one machine and use them on another  machine without any changes.</a:t>
            </a:r>
          </a:p>
          <a:p>
            <a:pPr marL="114300" indent="0" algn="just">
              <a:lnSpc>
                <a:spcPct val="150000"/>
              </a:lnSpc>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Python libraries used:</a:t>
            </a:r>
          </a:p>
          <a:p>
            <a:pPr marL="457200" algn="just">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NUMPY</a:t>
            </a:r>
            <a:r>
              <a:rPr lang="en-US" sz="2400" dirty="0">
                <a:latin typeface="Times New Roman" panose="02020603050405020304" pitchFamily="18" charset="0"/>
                <a:ea typeface="Calibri" panose="020F0502020204030204" pitchFamily="34" charset="0"/>
                <a:cs typeface="Times New Roman" panose="02020603050405020304" pitchFamily="18" charset="0"/>
              </a:rPr>
              <a:t>: which stands for Numerical python, is a library of multidimensional array objects.</a:t>
            </a:r>
          </a:p>
        </p:txBody>
      </p:sp>
    </p:spTree>
    <p:extLst>
      <p:ext uri="{BB962C8B-B14F-4D97-AF65-F5344CB8AC3E}">
        <p14:creationId xmlns:p14="http://schemas.microsoft.com/office/powerpoint/2010/main" val="591645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9EDE-4FAC-5416-B7A7-BFED24B81ECB}"/>
              </a:ext>
            </a:extLst>
          </p:cNvPr>
          <p:cNvSpPr>
            <a:spLocks noGrp="1"/>
          </p:cNvSpPr>
          <p:nvPr>
            <p:ph type="title"/>
          </p:nvPr>
        </p:nvSpPr>
        <p:spPr>
          <a:xfrm>
            <a:off x="838200" y="66743"/>
            <a:ext cx="10515600" cy="997510"/>
          </a:xfrm>
        </p:spPr>
        <p:txBody>
          <a:bodyPr>
            <a:normAutofit fontScale="90000"/>
          </a:bodyPr>
          <a:lstStyle/>
          <a:p>
            <a:pPr>
              <a:lnSpc>
                <a:spcPct val="150000"/>
              </a:lnSpc>
            </a:pPr>
            <a:r>
              <a:rPr lang="en-IN" sz="3400" b="1" dirty="0">
                <a:latin typeface="Times New Roman" panose="02020603050405020304" pitchFamily="18" charset="0"/>
                <a:cs typeface="Times New Roman" panose="02020603050405020304" pitchFamily="18" charset="0"/>
              </a:rPr>
              <a:t>Implementation Technologies:(Cont.)</a:t>
            </a:r>
            <a:br>
              <a:rPr lang="en-IN" sz="3400" b="1" dirty="0">
                <a:latin typeface="Times New Roman" panose="02020603050405020304" pitchFamily="18" charset="0"/>
                <a:cs typeface="Times New Roman" panose="02020603050405020304" pitchFamily="18" charset="0"/>
              </a:rPr>
            </a:br>
            <a:r>
              <a:rPr lang="en-IN" sz="3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0F21234-D887-E31B-D77C-031DE8CD725E}"/>
              </a:ext>
            </a:extLst>
          </p:cNvPr>
          <p:cNvSpPr>
            <a:spLocks noGrp="1"/>
          </p:cNvSpPr>
          <p:nvPr>
            <p:ph idx="1"/>
          </p:nvPr>
        </p:nvSpPr>
        <p:spPr>
          <a:xfrm>
            <a:off x="575912" y="1328286"/>
            <a:ext cx="11040176" cy="3715351"/>
          </a:xfrm>
        </p:spPr>
        <p:txBody>
          <a:bodyPr>
            <a:normAutofit/>
          </a:bodyPr>
          <a:lstStyle/>
          <a:p>
            <a:pPr marL="114300" indent="0" algn="just">
              <a:lnSpc>
                <a:spcPct val="150000"/>
              </a:lnSpc>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Pandas : </a:t>
            </a:r>
            <a:r>
              <a:rPr lang="en-US" sz="2400" dirty="0">
                <a:latin typeface="Times New Roman" panose="02020603050405020304" pitchFamily="18" charset="0"/>
                <a:ea typeface="Calibri" panose="020F0502020204030204" pitchFamily="34" charset="0"/>
                <a:cs typeface="Times New Roman" panose="02020603050405020304" pitchFamily="18" charset="0"/>
              </a:rPr>
              <a:t>It gives a set of tools to perform data analysis</a:t>
            </a:r>
          </a:p>
          <a:p>
            <a:pPr marL="114300" indent="0" algn="just">
              <a:lnSpc>
                <a:spcPct val="150000"/>
              </a:lnSpc>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Matplotlib : </a:t>
            </a:r>
            <a:r>
              <a:rPr lang="en-US" sz="2400" dirty="0">
                <a:latin typeface="Times New Roman" panose="02020603050405020304" pitchFamily="18" charset="0"/>
                <a:ea typeface="Calibri" panose="020F0502020204030204" pitchFamily="34" charset="0"/>
                <a:cs typeface="Times New Roman" panose="02020603050405020304" pitchFamily="18" charset="0"/>
              </a:rPr>
              <a:t>It gives a simulation frame work for 2D plotting.</a:t>
            </a:r>
          </a:p>
          <a:p>
            <a:pPr marL="114300" indent="0" algn="just">
              <a:lnSpc>
                <a:spcPct val="150000"/>
              </a:lnSpc>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Scikit-learn</a:t>
            </a:r>
            <a:r>
              <a:rPr lang="en-US" sz="2400" dirty="0">
                <a:latin typeface="Times New Roman" panose="02020603050405020304" pitchFamily="18" charset="0"/>
                <a:ea typeface="Calibri" panose="020F0502020204030204" pitchFamily="34" charset="0"/>
                <a:cs typeface="Times New Roman" panose="02020603050405020304" pitchFamily="18" charset="0"/>
              </a:rPr>
              <a:t> : Offers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sevral</a:t>
            </a:r>
            <a:r>
              <a:rPr lang="en-US" sz="2400" dirty="0">
                <a:latin typeface="Times New Roman" panose="02020603050405020304" pitchFamily="18" charset="0"/>
                <a:ea typeface="Calibri" panose="020F0502020204030204" pitchFamily="34" charset="0"/>
                <a:cs typeface="Times New Roman" panose="02020603050405020304" pitchFamily="18" charset="0"/>
              </a:rPr>
              <a:t> supervised and unsupervised machine learning algorithms via simple python framework</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6366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9EDE-4FAC-5416-B7A7-BFED24B81ECB}"/>
              </a:ext>
            </a:extLst>
          </p:cNvPr>
          <p:cNvSpPr>
            <a:spLocks noGrp="1"/>
          </p:cNvSpPr>
          <p:nvPr>
            <p:ph type="title"/>
          </p:nvPr>
        </p:nvSpPr>
        <p:spPr>
          <a:xfrm>
            <a:off x="838200" y="66743"/>
            <a:ext cx="10515600" cy="997510"/>
          </a:xfrm>
        </p:spPr>
        <p:txBody>
          <a:bodyPr>
            <a:normAutofit fontScale="90000"/>
          </a:bodyPr>
          <a:lstStyle/>
          <a:p>
            <a:pPr>
              <a:lnSpc>
                <a:spcPct val="150000"/>
              </a:lnSpc>
            </a:pPr>
            <a:r>
              <a:rPr lang="en-IN" sz="3400" b="1" dirty="0">
                <a:latin typeface="Times New Roman" panose="02020603050405020304" pitchFamily="18" charset="0"/>
                <a:cs typeface="Times New Roman" panose="02020603050405020304" pitchFamily="18" charset="0"/>
              </a:rPr>
              <a:t>Implementation Technologies:(Cont.)</a:t>
            </a:r>
            <a:br>
              <a:rPr lang="en-IN" sz="3400" b="1" dirty="0">
                <a:latin typeface="Times New Roman" panose="02020603050405020304" pitchFamily="18" charset="0"/>
                <a:cs typeface="Times New Roman" panose="02020603050405020304" pitchFamily="18" charset="0"/>
              </a:rPr>
            </a:br>
            <a:r>
              <a:rPr lang="en-IN" sz="3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0F21234-D887-E31B-D77C-031DE8CD725E}"/>
              </a:ext>
            </a:extLst>
          </p:cNvPr>
          <p:cNvSpPr>
            <a:spLocks noGrp="1"/>
          </p:cNvSpPr>
          <p:nvPr>
            <p:ph idx="1"/>
          </p:nvPr>
        </p:nvSpPr>
        <p:spPr>
          <a:xfrm>
            <a:off x="478055" y="779645"/>
            <a:ext cx="11224661" cy="5823285"/>
          </a:xfrm>
        </p:spPr>
        <p:txBody>
          <a:bodyPr>
            <a:normAutofit/>
          </a:bodyPr>
          <a:lstStyle/>
          <a:p>
            <a:pPr marL="114300" indent="0" algn="just">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Machine learning :</a:t>
            </a:r>
          </a:p>
          <a:p>
            <a:pPr marL="457200" algn="just"/>
            <a:r>
              <a:rPr lang="en-US" sz="2400" dirty="0">
                <a:latin typeface="Times New Roman" panose="02020603050405020304" pitchFamily="18" charset="0"/>
                <a:ea typeface="Calibri" panose="020F0502020204030204" pitchFamily="34" charset="0"/>
                <a:cs typeface="Times New Roman" panose="02020603050405020304" pitchFamily="18" charset="0"/>
              </a:rPr>
              <a:t>Machine learning  is an application of artificial  intelligence (AI) that provides systems the ability  to automatically learn  and improve  from experience without being explicitly programmed.</a:t>
            </a:r>
          </a:p>
          <a:p>
            <a:pPr marL="114300" indent="0" algn="jus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ML Algorithm used:</a:t>
            </a:r>
          </a:p>
          <a:p>
            <a:pPr marL="114300" indent="0" algn="just">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Random forest classification</a:t>
            </a:r>
            <a:r>
              <a:rPr lang="en-US" sz="2400" dirty="0">
                <a:latin typeface="Times New Roman" panose="02020603050405020304" pitchFamily="18" charset="0"/>
                <a:ea typeface="Calibri" panose="020F0502020204030204" pitchFamily="34" charset="0"/>
                <a:cs typeface="Times New Roman" panose="02020603050405020304" pitchFamily="18" charset="0"/>
              </a:rPr>
              <a:t>: Random forest or random</a:t>
            </a:r>
          </a:p>
          <a:p>
            <a:pPr marL="114300" indent="0" algn="jus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Decision forest collaborative learning method for </a:t>
            </a:r>
          </a:p>
          <a:p>
            <a:pPr marL="114300" indent="0" algn="jus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Classification and regression.</a:t>
            </a:r>
          </a:p>
          <a:p>
            <a:pPr marL="457200" algn="just"/>
            <a:r>
              <a:rPr lang="en-US" sz="2400" dirty="0">
                <a:latin typeface="Times New Roman" panose="02020603050405020304" pitchFamily="18" charset="0"/>
                <a:ea typeface="Calibri" panose="020F0502020204030204" pitchFamily="34" charset="0"/>
                <a:cs typeface="Times New Roman" panose="02020603050405020304" pitchFamily="18" charset="0"/>
              </a:rPr>
              <a:t>It works by building a multiple of decision trees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trainig</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Time and outputting the class that is the mode of</a:t>
            </a:r>
          </a:p>
          <a:p>
            <a:pPr marL="114300" indent="0" algn="just">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    classes or mean prediction of individual trees.</a:t>
            </a:r>
          </a:p>
          <a:p>
            <a:pPr marL="457200" algn="just">
              <a:lnSpc>
                <a:spcPct val="150000"/>
              </a:lnSpc>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26" name="Picture 2" descr="Random forest - Wikipedia">
            <a:extLst>
              <a:ext uri="{FF2B5EF4-FFF2-40B4-BE49-F238E27FC236}">
                <a16:creationId xmlns:a16="http://schemas.microsoft.com/office/drawing/2014/main" id="{7908F260-A0C1-537F-2E4B-1025572C1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5972" y="2714324"/>
            <a:ext cx="4023360" cy="380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499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D9EDE-4FAC-5416-B7A7-BFED24B81ECB}"/>
              </a:ext>
            </a:extLst>
          </p:cNvPr>
          <p:cNvSpPr>
            <a:spLocks noGrp="1"/>
          </p:cNvSpPr>
          <p:nvPr>
            <p:ph type="title"/>
          </p:nvPr>
        </p:nvSpPr>
        <p:spPr>
          <a:xfrm>
            <a:off x="838200" y="66743"/>
            <a:ext cx="10515600" cy="997510"/>
          </a:xfrm>
        </p:spPr>
        <p:txBody>
          <a:bodyPr>
            <a:normAutofit fontScale="90000"/>
          </a:bodyPr>
          <a:lstStyle/>
          <a:p>
            <a:pPr>
              <a:lnSpc>
                <a:spcPct val="150000"/>
              </a:lnSpc>
            </a:pPr>
            <a:r>
              <a:rPr lang="en-IN" sz="3400" b="1" dirty="0">
                <a:latin typeface="Times New Roman" panose="02020603050405020304" pitchFamily="18" charset="0"/>
                <a:cs typeface="Times New Roman" panose="02020603050405020304" pitchFamily="18" charset="0"/>
              </a:rPr>
              <a:t>Implementation Technologies:(Cont.)</a:t>
            </a:r>
            <a:br>
              <a:rPr lang="en-IN" sz="3400" b="1" dirty="0">
                <a:latin typeface="Times New Roman" panose="02020603050405020304" pitchFamily="18" charset="0"/>
                <a:cs typeface="Times New Roman" panose="02020603050405020304" pitchFamily="18" charset="0"/>
              </a:rPr>
            </a:br>
            <a:r>
              <a:rPr lang="en-IN" sz="3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B0F21234-D887-E31B-D77C-031DE8CD725E}"/>
              </a:ext>
            </a:extLst>
          </p:cNvPr>
          <p:cNvSpPr>
            <a:spLocks noGrp="1"/>
          </p:cNvSpPr>
          <p:nvPr>
            <p:ph idx="1"/>
          </p:nvPr>
        </p:nvSpPr>
        <p:spPr>
          <a:xfrm>
            <a:off x="478055" y="779645"/>
            <a:ext cx="11224661" cy="5823285"/>
          </a:xfrm>
        </p:spPr>
        <p:txBody>
          <a:bodyPr>
            <a:normAutofit/>
          </a:bodyPr>
          <a:lstStyle/>
          <a:p>
            <a:pPr marL="114300" indent="0" algn="just">
              <a:lnSpc>
                <a:spcPct val="150000"/>
              </a:lnSpc>
              <a:buNone/>
            </a:pPr>
            <a:r>
              <a:rPr lang="en-US" sz="2400" b="1" dirty="0">
                <a:latin typeface="Times New Roman" panose="02020603050405020304" pitchFamily="18" charset="0"/>
                <a:ea typeface="Calibri" panose="020F0502020204030204" pitchFamily="34" charset="0"/>
                <a:cs typeface="Times New Roman" panose="02020603050405020304" pitchFamily="18" charset="0"/>
              </a:rPr>
              <a:t>Support vector Machine :</a:t>
            </a:r>
          </a:p>
          <a:p>
            <a:pPr marL="457200" algn="just">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A Support vector machine (SVM) is machine algorithm that analyzes data for     classification and regression analysis.  </a:t>
            </a:r>
          </a:p>
          <a:p>
            <a:pPr marL="457200" algn="just">
              <a:lnSpc>
                <a:spcPct val="150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SVM is controlled learning method that looks at data</a:t>
            </a:r>
          </a:p>
          <a:p>
            <a:pPr marL="114300" indent="0" algn="just">
              <a:lnSpc>
                <a:spcPct val="150000"/>
              </a:lnSpc>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And sorts it into one of two categories based on </a:t>
            </a:r>
            <a:r>
              <a:rPr lang="en-US" sz="2400" dirty="0" err="1">
                <a:latin typeface="Times New Roman" panose="02020603050405020304" pitchFamily="18" charset="0"/>
                <a:ea typeface="Calibri" panose="020F0502020204030204" pitchFamily="34" charset="0"/>
                <a:cs typeface="Times New Roman" panose="02020603050405020304" pitchFamily="18" charset="0"/>
              </a:rPr>
              <a:t>hyperline</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lnSpc>
                <a:spcPct val="150000"/>
              </a:lnSpc>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In n-Dimensional </a:t>
            </a:r>
            <a:r>
              <a:rPr lang="en-US" sz="2400" dirty="0" err="1">
                <a:latin typeface="Times New Roman" panose="02020603050405020304" pitchFamily="18" charset="0"/>
                <a:ea typeface="Calibri" panose="020F0502020204030204" pitchFamily="34" charset="0"/>
                <a:cs typeface="Times New Roman" panose="02020603050405020304" pitchFamily="18" charset="0"/>
              </a:rPr>
              <a:t>Space.N</a:t>
            </a:r>
            <a:r>
              <a:rPr lang="en-US" sz="2400" dirty="0">
                <a:latin typeface="Times New Roman" panose="02020603050405020304" pitchFamily="18" charset="0"/>
                <a:ea typeface="Calibri" panose="020F0502020204030204" pitchFamily="34" charset="0"/>
                <a:cs typeface="Times New Roman" panose="02020603050405020304" pitchFamily="18" charset="0"/>
              </a:rPr>
              <a:t> is the number  of features that</a:t>
            </a:r>
          </a:p>
          <a:p>
            <a:pPr marL="114300" indent="0" algn="just">
              <a:lnSpc>
                <a:spcPct val="150000"/>
              </a:lnSpc>
              <a:buNone/>
            </a:pPr>
            <a:r>
              <a:rPr lang="en-US" sz="2400" dirty="0">
                <a:latin typeface="Times New Roman" panose="02020603050405020304" pitchFamily="18" charset="0"/>
                <a:ea typeface="Calibri" panose="020F0502020204030204" pitchFamily="34" charset="0"/>
                <a:cs typeface="Times New Roman" panose="02020603050405020304" pitchFamily="18" charset="0"/>
              </a:rPr>
              <a:t>Classify the data points distinctly.</a:t>
            </a:r>
          </a:p>
        </p:txBody>
      </p:sp>
      <p:pic>
        <p:nvPicPr>
          <p:cNvPr id="2054" name="Picture 6" descr="Support vector machine - Wikipedia">
            <a:extLst>
              <a:ext uri="{FF2B5EF4-FFF2-40B4-BE49-F238E27FC236}">
                <a16:creationId xmlns:a16="http://schemas.microsoft.com/office/drawing/2014/main" id="{E6FB69AC-D68D-1902-7AA6-469520D73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199" y="2355745"/>
            <a:ext cx="4186989" cy="3621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455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0F66-E7A2-F766-9665-94668E559149}"/>
              </a:ext>
            </a:extLst>
          </p:cNvPr>
          <p:cNvSpPr>
            <a:spLocks noGrp="1"/>
          </p:cNvSpPr>
          <p:nvPr>
            <p:ph type="title"/>
          </p:nvPr>
        </p:nvSpPr>
        <p:spPr>
          <a:xfrm>
            <a:off x="230712" y="934272"/>
            <a:ext cx="10515600" cy="510633"/>
          </a:xfrm>
        </p:spPr>
        <p:txBody>
          <a:bodyPr>
            <a:noAutofit/>
          </a:bodyPr>
          <a:lstStyle/>
          <a:p>
            <a:r>
              <a:rPr lang="en-IN" sz="3600" b="1" u="sng" dirty="0"/>
              <a:t>METHODOLOGY:</a:t>
            </a:r>
          </a:p>
        </p:txBody>
      </p:sp>
      <p:sp>
        <p:nvSpPr>
          <p:cNvPr id="3" name="Content Placeholder 2">
            <a:extLst>
              <a:ext uri="{FF2B5EF4-FFF2-40B4-BE49-F238E27FC236}">
                <a16:creationId xmlns:a16="http://schemas.microsoft.com/office/drawing/2014/main" id="{1F4FE48B-1BCC-A612-AC29-9BCBAB2D3276}"/>
              </a:ext>
            </a:extLst>
          </p:cNvPr>
          <p:cNvSpPr>
            <a:spLocks noGrp="1"/>
          </p:cNvSpPr>
          <p:nvPr>
            <p:ph idx="1"/>
          </p:nvPr>
        </p:nvSpPr>
        <p:spPr>
          <a:xfrm>
            <a:off x="127322" y="1035934"/>
            <a:ext cx="11226478" cy="5688956"/>
          </a:xfrm>
        </p:spPr>
        <p:txBody>
          <a:bodyPr>
            <a:normAutofit/>
          </a:bodyPr>
          <a:lstStyle/>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Data collection</a:t>
            </a:r>
          </a:p>
          <a:p>
            <a:r>
              <a:rPr lang="en-IN" sz="2000" dirty="0">
                <a:latin typeface="Times New Roman" panose="02020603050405020304" pitchFamily="18" charset="0"/>
                <a:cs typeface="Times New Roman" panose="02020603050405020304" pitchFamily="18" charset="0"/>
              </a:rPr>
              <a:t>To develop an effective predictive model,Q-chat-10 </a:t>
            </a:r>
          </a:p>
          <a:p>
            <a:pPr marL="0" indent="0">
              <a:buNone/>
            </a:pPr>
            <a:r>
              <a:rPr lang="en-IN" sz="2000" dirty="0">
                <a:latin typeface="Times New Roman" panose="02020603050405020304" pitchFamily="18" charset="0"/>
                <a:cs typeface="Times New Roman" panose="02020603050405020304" pitchFamily="18" charset="0"/>
              </a:rPr>
              <a:t>data set used.</a:t>
            </a:r>
          </a:p>
          <a:p>
            <a:r>
              <a:rPr lang="en-IN" sz="2000" dirty="0">
                <a:latin typeface="Times New Roman" panose="02020603050405020304" pitchFamily="18" charset="0"/>
                <a:cs typeface="Times New Roman" panose="02020603050405020304" pitchFamily="18" charset="0"/>
              </a:rPr>
              <a:t>The dataset has age, </a:t>
            </a:r>
            <a:r>
              <a:rPr lang="en-IN" sz="2000" dirty="0" err="1">
                <a:latin typeface="Times New Roman" panose="02020603050405020304" pitchFamily="18" charset="0"/>
                <a:cs typeface="Times New Roman" panose="02020603050405020304" pitchFamily="18" charset="0"/>
              </a:rPr>
              <a:t>sex,ethnicity</a:t>
            </a:r>
            <a:r>
              <a:rPr lang="en-IN" sz="2000" dirty="0">
                <a:latin typeface="Times New Roman" panose="02020603050405020304" pitchFamily="18" charset="0"/>
                <a:cs typeface="Times New Roman" panose="02020603050405020304" pitchFamily="18" charset="0"/>
              </a:rPr>
              <a:t> and Autism.</a:t>
            </a:r>
          </a:p>
          <a:p>
            <a:pPr marL="0" indent="0">
              <a:buNone/>
            </a:pPr>
            <a:r>
              <a:rPr lang="en-IN" sz="2000" dirty="0">
                <a:latin typeface="Times New Roman" panose="02020603050405020304" pitchFamily="18" charset="0"/>
                <a:cs typeface="Times New Roman" panose="02020603050405020304" pitchFamily="18" charset="0"/>
              </a:rPr>
              <a:t>specific Screening questions focus on different </a:t>
            </a:r>
          </a:p>
          <a:p>
            <a:pPr marL="0" indent="0">
              <a:buNone/>
            </a:pPr>
            <a:r>
              <a:rPr lang="en-IN" sz="2000" dirty="0">
                <a:latin typeface="Times New Roman" panose="02020603050405020304" pitchFamily="18" charset="0"/>
                <a:cs typeface="Times New Roman" panose="02020603050405020304" pitchFamily="18" charset="0"/>
              </a:rPr>
              <a:t>Domains such as attention to </a:t>
            </a:r>
            <a:r>
              <a:rPr lang="en-IN" sz="2000" dirty="0" err="1">
                <a:latin typeface="Times New Roman" panose="02020603050405020304" pitchFamily="18" charset="0"/>
                <a:cs typeface="Times New Roman" panose="02020603050405020304" pitchFamily="18" charset="0"/>
              </a:rPr>
              <a:t>detail,attention</a:t>
            </a:r>
            <a:r>
              <a:rPr lang="en-IN" sz="2000" dirty="0">
                <a:latin typeface="Times New Roman" panose="02020603050405020304" pitchFamily="18" charset="0"/>
                <a:cs typeface="Times New Roman" panose="02020603050405020304" pitchFamily="18" charset="0"/>
              </a:rPr>
              <a:t> switching,</a:t>
            </a:r>
          </a:p>
          <a:p>
            <a:pPr marL="0" indent="0">
              <a:buNone/>
            </a:pPr>
            <a:r>
              <a:rPr lang="en-IN" sz="2000" dirty="0">
                <a:latin typeface="Times New Roman" panose="02020603050405020304" pitchFamily="18" charset="0"/>
                <a:cs typeface="Times New Roman" panose="02020603050405020304" pitchFamily="18" charset="0"/>
              </a:rPr>
              <a:t>communication, </a:t>
            </a:r>
            <a:r>
              <a:rPr lang="en-IN" sz="2000" dirty="0" err="1">
                <a:latin typeface="Times New Roman" panose="02020603050405020304" pitchFamily="18" charset="0"/>
                <a:cs typeface="Times New Roman" panose="02020603050405020304" pitchFamily="18" charset="0"/>
              </a:rPr>
              <a:t>imagination,and</a:t>
            </a:r>
            <a:r>
              <a:rPr lang="en-IN" sz="2000" dirty="0">
                <a:latin typeface="Times New Roman" panose="02020603050405020304" pitchFamily="18" charset="0"/>
                <a:cs typeface="Times New Roman" panose="02020603050405020304" pitchFamily="18" charset="0"/>
              </a:rPr>
              <a:t> social interaction.</a:t>
            </a:r>
          </a:p>
        </p:txBody>
      </p:sp>
      <p:graphicFrame>
        <p:nvGraphicFramePr>
          <p:cNvPr id="5" name="Table 5">
            <a:extLst>
              <a:ext uri="{FF2B5EF4-FFF2-40B4-BE49-F238E27FC236}">
                <a16:creationId xmlns:a16="http://schemas.microsoft.com/office/drawing/2014/main" id="{45BDAAB1-BCAA-E7E2-1A5E-445BB7E1531D}"/>
              </a:ext>
            </a:extLst>
          </p:cNvPr>
          <p:cNvGraphicFramePr>
            <a:graphicFrameLocks noGrp="1"/>
          </p:cNvGraphicFramePr>
          <p:nvPr>
            <p:extLst>
              <p:ext uri="{D42A27DB-BD31-4B8C-83A1-F6EECF244321}">
                <p14:modId xmlns:p14="http://schemas.microsoft.com/office/powerpoint/2010/main" val="4277929086"/>
              </p:ext>
            </p:extLst>
          </p:nvPr>
        </p:nvGraphicFramePr>
        <p:xfrm>
          <a:off x="6062017" y="275501"/>
          <a:ext cx="6032126" cy="6449389"/>
        </p:xfrm>
        <a:graphic>
          <a:graphicData uri="http://schemas.openxmlformats.org/drawingml/2006/table">
            <a:tbl>
              <a:tblPr firstRow="1" bandRow="1">
                <a:tableStyleId>{5C22544A-7EE6-4342-B048-85BDC9FD1C3A}</a:tableStyleId>
              </a:tblPr>
              <a:tblGrid>
                <a:gridCol w="1084989">
                  <a:extLst>
                    <a:ext uri="{9D8B030D-6E8A-4147-A177-3AD203B41FA5}">
                      <a16:colId xmlns:a16="http://schemas.microsoft.com/office/drawing/2014/main" val="1735507728"/>
                    </a:ext>
                  </a:extLst>
                </a:gridCol>
                <a:gridCol w="4947137">
                  <a:extLst>
                    <a:ext uri="{9D8B030D-6E8A-4147-A177-3AD203B41FA5}">
                      <a16:colId xmlns:a16="http://schemas.microsoft.com/office/drawing/2014/main" val="1111797707"/>
                    </a:ext>
                  </a:extLst>
                </a:gridCol>
              </a:tblGrid>
              <a:tr h="713841">
                <a:tc>
                  <a:txBody>
                    <a:bodyPr/>
                    <a:lstStyle/>
                    <a:p>
                      <a:r>
                        <a:rPr lang="en-IN" dirty="0"/>
                        <a:t>Variable in Dataset</a:t>
                      </a:r>
                    </a:p>
                  </a:txBody>
                  <a:tcPr/>
                </a:tc>
                <a:tc>
                  <a:txBody>
                    <a:bodyPr/>
                    <a:lstStyle/>
                    <a:p>
                      <a:r>
                        <a:rPr lang="en-IN" dirty="0"/>
                        <a:t>Corresponding Q-Chat-10 for children features.</a:t>
                      </a:r>
                    </a:p>
                  </a:txBody>
                  <a:tcPr/>
                </a:tc>
                <a:extLst>
                  <a:ext uri="{0D108BD9-81ED-4DB2-BD59-A6C34878D82A}">
                    <a16:rowId xmlns:a16="http://schemas.microsoft.com/office/drawing/2014/main" val="1002416711"/>
                  </a:ext>
                </a:extLst>
              </a:tr>
              <a:tr h="713841">
                <a:tc>
                  <a:txBody>
                    <a:bodyPr/>
                    <a:lstStyle/>
                    <a:p>
                      <a:r>
                        <a:rPr lang="en-IN" dirty="0"/>
                        <a:t>A1</a:t>
                      </a:r>
                    </a:p>
                  </a:txBody>
                  <a:tcPr/>
                </a:tc>
                <a:tc>
                  <a:txBody>
                    <a:bodyPr/>
                    <a:lstStyle/>
                    <a:p>
                      <a:r>
                        <a:rPr lang="en-IN" dirty="0"/>
                        <a:t>Does your child look at you when you call his/her name? </a:t>
                      </a:r>
                    </a:p>
                  </a:txBody>
                  <a:tcPr/>
                </a:tc>
                <a:extLst>
                  <a:ext uri="{0D108BD9-81ED-4DB2-BD59-A6C34878D82A}">
                    <a16:rowId xmlns:a16="http://schemas.microsoft.com/office/drawing/2014/main" val="115343819"/>
                  </a:ext>
                </a:extLst>
              </a:tr>
              <a:tr h="713841">
                <a:tc>
                  <a:txBody>
                    <a:bodyPr/>
                    <a:lstStyle/>
                    <a:p>
                      <a:r>
                        <a:rPr lang="en-IN" dirty="0"/>
                        <a:t>A2</a:t>
                      </a:r>
                    </a:p>
                  </a:txBody>
                  <a:tcPr/>
                </a:tc>
                <a:tc>
                  <a:txBody>
                    <a:bodyPr/>
                    <a:lstStyle/>
                    <a:p>
                      <a:r>
                        <a:rPr lang="en-IN" dirty="0"/>
                        <a:t>How easy is it for you to make eye contact with your child?</a:t>
                      </a:r>
                    </a:p>
                  </a:txBody>
                  <a:tcPr/>
                </a:tc>
                <a:extLst>
                  <a:ext uri="{0D108BD9-81ED-4DB2-BD59-A6C34878D82A}">
                    <a16:rowId xmlns:a16="http://schemas.microsoft.com/office/drawing/2014/main" val="1592043564"/>
                  </a:ext>
                </a:extLst>
              </a:tr>
              <a:tr h="713841">
                <a:tc>
                  <a:txBody>
                    <a:bodyPr/>
                    <a:lstStyle/>
                    <a:p>
                      <a:r>
                        <a:rPr lang="en-IN" dirty="0"/>
                        <a:t>A3</a:t>
                      </a:r>
                    </a:p>
                  </a:txBody>
                  <a:tcPr/>
                </a:tc>
                <a:tc>
                  <a:txBody>
                    <a:bodyPr/>
                    <a:lstStyle/>
                    <a:p>
                      <a:r>
                        <a:rPr lang="en-IN" dirty="0"/>
                        <a:t>Does your child point to indicate that s/he wants something?</a:t>
                      </a:r>
                    </a:p>
                  </a:txBody>
                  <a:tcPr/>
                </a:tc>
                <a:extLst>
                  <a:ext uri="{0D108BD9-81ED-4DB2-BD59-A6C34878D82A}">
                    <a16:rowId xmlns:a16="http://schemas.microsoft.com/office/drawing/2014/main" val="3732188339"/>
                  </a:ext>
                </a:extLst>
              </a:tr>
              <a:tr h="407909">
                <a:tc>
                  <a:txBody>
                    <a:bodyPr/>
                    <a:lstStyle/>
                    <a:p>
                      <a:r>
                        <a:rPr lang="en-IN" dirty="0"/>
                        <a:t>A4</a:t>
                      </a:r>
                    </a:p>
                  </a:txBody>
                  <a:tcPr/>
                </a:tc>
                <a:tc>
                  <a:txBody>
                    <a:bodyPr/>
                    <a:lstStyle/>
                    <a:p>
                      <a:r>
                        <a:rPr lang="en-IN" dirty="0"/>
                        <a:t>Does your child point to share an </a:t>
                      </a:r>
                      <a:r>
                        <a:rPr lang="en-IN"/>
                        <a:t>interest with </a:t>
                      </a:r>
                      <a:r>
                        <a:rPr lang="en-IN" dirty="0"/>
                        <a:t>you?</a:t>
                      </a:r>
                    </a:p>
                  </a:txBody>
                  <a:tcPr/>
                </a:tc>
                <a:extLst>
                  <a:ext uri="{0D108BD9-81ED-4DB2-BD59-A6C34878D82A}">
                    <a16:rowId xmlns:a16="http://schemas.microsoft.com/office/drawing/2014/main" val="1310991275"/>
                  </a:ext>
                </a:extLst>
              </a:tr>
              <a:tr h="407909">
                <a:tc>
                  <a:txBody>
                    <a:bodyPr/>
                    <a:lstStyle/>
                    <a:p>
                      <a:r>
                        <a:rPr lang="en-IN" dirty="0"/>
                        <a:t>A5</a:t>
                      </a:r>
                    </a:p>
                  </a:txBody>
                  <a:tcPr/>
                </a:tc>
                <a:tc>
                  <a:txBody>
                    <a:bodyPr/>
                    <a:lstStyle/>
                    <a:p>
                      <a:r>
                        <a:rPr lang="en-IN" dirty="0"/>
                        <a:t>Does your child pretend?</a:t>
                      </a:r>
                    </a:p>
                  </a:txBody>
                  <a:tcPr/>
                </a:tc>
                <a:extLst>
                  <a:ext uri="{0D108BD9-81ED-4DB2-BD59-A6C34878D82A}">
                    <a16:rowId xmlns:a16="http://schemas.microsoft.com/office/drawing/2014/main" val="1860344980"/>
                  </a:ext>
                </a:extLst>
              </a:tr>
              <a:tr h="407909">
                <a:tc>
                  <a:txBody>
                    <a:bodyPr/>
                    <a:lstStyle/>
                    <a:p>
                      <a:r>
                        <a:rPr lang="en-IN" dirty="0"/>
                        <a:t>A6</a:t>
                      </a:r>
                    </a:p>
                  </a:txBody>
                  <a:tcPr/>
                </a:tc>
                <a:tc>
                  <a:txBody>
                    <a:bodyPr/>
                    <a:lstStyle/>
                    <a:p>
                      <a:r>
                        <a:rPr lang="en-IN" dirty="0"/>
                        <a:t>Does your child follow where you’re looking?</a:t>
                      </a:r>
                    </a:p>
                  </a:txBody>
                  <a:tcPr/>
                </a:tc>
                <a:extLst>
                  <a:ext uri="{0D108BD9-81ED-4DB2-BD59-A6C34878D82A}">
                    <a16:rowId xmlns:a16="http://schemas.microsoft.com/office/drawing/2014/main" val="793724950"/>
                  </a:ext>
                </a:extLst>
              </a:tr>
              <a:tr h="407909">
                <a:tc>
                  <a:txBody>
                    <a:bodyPr/>
                    <a:lstStyle/>
                    <a:p>
                      <a:r>
                        <a:rPr lang="en-IN" dirty="0"/>
                        <a:t>A7</a:t>
                      </a:r>
                    </a:p>
                  </a:txBody>
                  <a:tcPr/>
                </a:tc>
                <a:tc>
                  <a:txBody>
                    <a:bodyPr/>
                    <a:lstStyle/>
                    <a:p>
                      <a:endParaRPr lang="en-IN" dirty="0"/>
                    </a:p>
                  </a:txBody>
                  <a:tcPr/>
                </a:tc>
                <a:extLst>
                  <a:ext uri="{0D108BD9-81ED-4DB2-BD59-A6C34878D82A}">
                    <a16:rowId xmlns:a16="http://schemas.microsoft.com/office/drawing/2014/main" val="672940886"/>
                  </a:ext>
                </a:extLst>
              </a:tr>
              <a:tr h="407909">
                <a:tc>
                  <a:txBody>
                    <a:bodyPr/>
                    <a:lstStyle/>
                    <a:p>
                      <a:r>
                        <a:rPr lang="en-IN" dirty="0"/>
                        <a:t>A8</a:t>
                      </a:r>
                    </a:p>
                  </a:txBody>
                  <a:tcPr/>
                </a:tc>
                <a:tc>
                  <a:txBody>
                    <a:bodyPr/>
                    <a:lstStyle/>
                    <a:p>
                      <a:r>
                        <a:rPr lang="en-IN" dirty="0"/>
                        <a:t>Would you describe your child’s first words as?</a:t>
                      </a:r>
                    </a:p>
                  </a:txBody>
                  <a:tcPr/>
                </a:tc>
                <a:extLst>
                  <a:ext uri="{0D108BD9-81ED-4DB2-BD59-A6C34878D82A}">
                    <a16:rowId xmlns:a16="http://schemas.microsoft.com/office/drawing/2014/main" val="3639405677"/>
                  </a:ext>
                </a:extLst>
              </a:tr>
              <a:tr h="407909">
                <a:tc>
                  <a:txBody>
                    <a:bodyPr/>
                    <a:lstStyle/>
                    <a:p>
                      <a:r>
                        <a:rPr lang="en-IN" dirty="0"/>
                        <a:t>A9</a:t>
                      </a:r>
                    </a:p>
                  </a:txBody>
                  <a:tcPr/>
                </a:tc>
                <a:tc>
                  <a:txBody>
                    <a:bodyPr/>
                    <a:lstStyle/>
                    <a:p>
                      <a:r>
                        <a:rPr lang="en-IN" dirty="0"/>
                        <a:t>Does your child use simple gestures?</a:t>
                      </a:r>
                    </a:p>
                  </a:txBody>
                  <a:tcPr/>
                </a:tc>
                <a:extLst>
                  <a:ext uri="{0D108BD9-81ED-4DB2-BD59-A6C34878D82A}">
                    <a16:rowId xmlns:a16="http://schemas.microsoft.com/office/drawing/2014/main" val="1890664628"/>
                  </a:ext>
                </a:extLst>
              </a:tr>
              <a:tr h="713841">
                <a:tc>
                  <a:txBody>
                    <a:bodyPr/>
                    <a:lstStyle/>
                    <a:p>
                      <a:r>
                        <a:rPr lang="en-IN" dirty="0"/>
                        <a:t>A10</a:t>
                      </a:r>
                    </a:p>
                  </a:txBody>
                  <a:tcPr/>
                </a:tc>
                <a:tc>
                  <a:txBody>
                    <a:bodyPr/>
                    <a:lstStyle/>
                    <a:p>
                      <a:r>
                        <a:rPr lang="en-IN" dirty="0"/>
                        <a:t>Does your child stare at nothing words no </a:t>
                      </a:r>
                      <a:r>
                        <a:rPr lang="en-IN" dirty="0" err="1"/>
                        <a:t>apperent</a:t>
                      </a:r>
                      <a:r>
                        <a:rPr lang="en-IN" dirty="0"/>
                        <a:t> purpose?</a:t>
                      </a:r>
                    </a:p>
                  </a:txBody>
                  <a:tcPr/>
                </a:tc>
                <a:extLst>
                  <a:ext uri="{0D108BD9-81ED-4DB2-BD59-A6C34878D82A}">
                    <a16:rowId xmlns:a16="http://schemas.microsoft.com/office/drawing/2014/main" val="1611029893"/>
                  </a:ext>
                </a:extLst>
              </a:tr>
            </a:tbl>
          </a:graphicData>
        </a:graphic>
      </p:graphicFrame>
    </p:spTree>
    <p:extLst>
      <p:ext uri="{BB962C8B-B14F-4D97-AF65-F5344CB8AC3E}">
        <p14:creationId xmlns:p14="http://schemas.microsoft.com/office/powerpoint/2010/main" val="3573052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0F66-E7A2-F766-9665-94668E559149}"/>
              </a:ext>
            </a:extLst>
          </p:cNvPr>
          <p:cNvSpPr>
            <a:spLocks noGrp="1"/>
          </p:cNvSpPr>
          <p:nvPr>
            <p:ph type="title"/>
          </p:nvPr>
        </p:nvSpPr>
        <p:spPr>
          <a:xfrm>
            <a:off x="230712" y="481884"/>
            <a:ext cx="10515600" cy="510633"/>
          </a:xfrm>
        </p:spPr>
        <p:txBody>
          <a:bodyPr>
            <a:noAutofit/>
          </a:bodyPr>
          <a:lstStyle/>
          <a:p>
            <a:r>
              <a:rPr lang="en-IN" sz="3600" b="1" u="sng" dirty="0"/>
              <a:t>METHODOLOGY:(</a:t>
            </a:r>
            <a:r>
              <a:rPr lang="en-IN" sz="3600" b="1" u="sng" dirty="0" err="1"/>
              <a:t>cont</a:t>
            </a:r>
            <a:r>
              <a:rPr lang="en-IN" sz="3600" b="1" u="sng" dirty="0"/>
              <a:t>)</a:t>
            </a:r>
          </a:p>
        </p:txBody>
      </p:sp>
      <p:sp>
        <p:nvSpPr>
          <p:cNvPr id="3" name="Content Placeholder 2">
            <a:extLst>
              <a:ext uri="{FF2B5EF4-FFF2-40B4-BE49-F238E27FC236}">
                <a16:creationId xmlns:a16="http://schemas.microsoft.com/office/drawing/2014/main" id="{1F4FE48B-1BCC-A612-AC29-9BCBAB2D3276}"/>
              </a:ext>
            </a:extLst>
          </p:cNvPr>
          <p:cNvSpPr>
            <a:spLocks noGrp="1"/>
          </p:cNvSpPr>
          <p:nvPr>
            <p:ph idx="1"/>
          </p:nvPr>
        </p:nvSpPr>
        <p:spPr>
          <a:xfrm>
            <a:off x="230712" y="1232033"/>
            <a:ext cx="11226478" cy="5011593"/>
          </a:xfrm>
        </p:spPr>
        <p:txBody>
          <a:bodyPr>
            <a:normAutofit lnSpcReduction="10000"/>
          </a:bodyPr>
          <a:lstStyle/>
          <a:p>
            <a:pPr marL="0" indent="0">
              <a:buNone/>
            </a:pPr>
            <a:r>
              <a:rPr lang="en-IN" sz="2200" b="1" dirty="0">
                <a:latin typeface="Times New Roman" panose="02020603050405020304" pitchFamily="18" charset="0"/>
                <a:cs typeface="Times New Roman" panose="02020603050405020304" pitchFamily="18" charset="0"/>
              </a:rPr>
              <a:t> Developing The predictive model:</a:t>
            </a:r>
          </a:p>
          <a:p>
            <a:r>
              <a:rPr lang="en-IN" sz="2200" dirty="0">
                <a:latin typeface="Times New Roman" panose="02020603050405020304" pitchFamily="18" charset="0"/>
                <a:cs typeface="Times New Roman" panose="02020603050405020304" pitchFamily="18" charset="0"/>
              </a:rPr>
              <a:t>By utilizing Random Forest(RF),Support vector Machine(</a:t>
            </a:r>
            <a:r>
              <a:rPr lang="en-IN" sz="2200" dirty="0" err="1">
                <a:latin typeface="Times New Roman" panose="02020603050405020304" pitchFamily="18" charset="0"/>
                <a:cs typeface="Times New Roman" panose="02020603050405020304" pitchFamily="18" charset="0"/>
              </a:rPr>
              <a:t>svm</a:t>
            </a:r>
            <a:r>
              <a:rPr lang="en-IN" sz="2200" dirty="0">
                <a:latin typeface="Times New Roman" panose="02020603050405020304" pitchFamily="18" charset="0"/>
                <a:cs typeface="Times New Roman" panose="02020603050405020304" pitchFamily="18" charset="0"/>
              </a:rPr>
              <a:t>),logistic regression algorithms, the performance and accuracy of the prediction model increase</a:t>
            </a:r>
          </a:p>
          <a:p>
            <a:r>
              <a:rPr lang="en-IN" sz="2200" dirty="0">
                <a:latin typeface="Times New Roman" panose="02020603050405020304" pitchFamily="18" charset="0"/>
                <a:cs typeface="Times New Roman" panose="02020603050405020304" pitchFamily="18" charset="0"/>
              </a:rPr>
              <a:t>The data will be divided into two sets randomly.one part will be used for training the data </a:t>
            </a:r>
          </a:p>
          <a:p>
            <a:pPr marL="0" indent="0">
              <a:buNone/>
            </a:pPr>
            <a:r>
              <a:rPr lang="en-IN" sz="2200" dirty="0">
                <a:latin typeface="Times New Roman" panose="02020603050405020304" pitchFamily="18" charset="0"/>
                <a:cs typeface="Times New Roman" panose="02020603050405020304" pitchFamily="18" charset="0"/>
              </a:rPr>
              <a:t>     And other is used for testing/evaluating the predictive model.</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Evaluating the predictive model:</a:t>
            </a:r>
          </a:p>
          <a:p>
            <a:r>
              <a:rPr lang="en-IN" sz="2000" dirty="0">
                <a:latin typeface="Times New Roman" panose="02020603050405020304" pitchFamily="18" charset="0"/>
                <a:cs typeface="Times New Roman" panose="02020603050405020304" pitchFamily="18" charset="0"/>
              </a:rPr>
              <a:t>The proposed  model is tested with the Q-chat-10 dataset and accuracy is measured</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200" b="1" dirty="0">
                <a:latin typeface="Times New Roman" panose="02020603050405020304" pitchFamily="18" charset="0"/>
                <a:cs typeface="Times New Roman" panose="02020603050405020304" pitchFamily="18" charset="0"/>
              </a:rPr>
              <a:t>Developing a web-based application:</a:t>
            </a:r>
          </a:p>
          <a:p>
            <a:r>
              <a:rPr lang="en-IN" sz="2000" dirty="0">
                <a:latin typeface="Times New Roman" panose="02020603050405020304" pitchFamily="18" charset="0"/>
                <a:cs typeface="Times New Roman" panose="02020603050405020304" pitchFamily="18" charset="0"/>
              </a:rPr>
              <a:t>By answering a set of closed-ended questions, the user will get a result of having or not having autism traits</a:t>
            </a:r>
          </a:p>
        </p:txBody>
      </p:sp>
    </p:spTree>
    <p:extLst>
      <p:ext uri="{BB962C8B-B14F-4D97-AF65-F5344CB8AC3E}">
        <p14:creationId xmlns:p14="http://schemas.microsoft.com/office/powerpoint/2010/main" val="1186828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0F66-E7A2-F766-9665-94668E559149}"/>
              </a:ext>
            </a:extLst>
          </p:cNvPr>
          <p:cNvSpPr>
            <a:spLocks noGrp="1"/>
          </p:cNvSpPr>
          <p:nvPr>
            <p:ph type="title"/>
          </p:nvPr>
        </p:nvSpPr>
        <p:spPr>
          <a:xfrm>
            <a:off x="230712" y="481884"/>
            <a:ext cx="10515600" cy="510633"/>
          </a:xfrm>
        </p:spPr>
        <p:txBody>
          <a:bodyPr>
            <a:noAutofit/>
          </a:bodyPr>
          <a:lstStyle/>
          <a:p>
            <a:r>
              <a:rPr lang="en-IN" b="1" u="sng" dirty="0"/>
              <a:t>CODE SNIPPETS:</a:t>
            </a:r>
            <a:endParaRPr lang="en-IN" sz="3600" b="1" u="sng" dirty="0"/>
          </a:p>
        </p:txBody>
      </p:sp>
      <p:sp>
        <p:nvSpPr>
          <p:cNvPr id="3" name="Content Placeholder 2">
            <a:extLst>
              <a:ext uri="{FF2B5EF4-FFF2-40B4-BE49-F238E27FC236}">
                <a16:creationId xmlns:a16="http://schemas.microsoft.com/office/drawing/2014/main" id="{1F4FE48B-1BCC-A612-AC29-9BCBAB2D3276}"/>
              </a:ext>
            </a:extLst>
          </p:cNvPr>
          <p:cNvSpPr>
            <a:spLocks noGrp="1"/>
          </p:cNvSpPr>
          <p:nvPr>
            <p:ph idx="1"/>
          </p:nvPr>
        </p:nvSpPr>
        <p:spPr>
          <a:xfrm>
            <a:off x="230712" y="1232033"/>
            <a:ext cx="3667520" cy="5011593"/>
          </a:xfrm>
        </p:spPr>
        <p:txBody>
          <a:bodyPr>
            <a:normAutofit fontScale="92500" lnSpcReduction="10000"/>
          </a:bodyPr>
          <a:lstStyle/>
          <a:p>
            <a:pPr marL="0" indent="0">
              <a:buNone/>
            </a:pPr>
            <a:r>
              <a:rPr lang="en-IN" sz="2200" b="1" dirty="0">
                <a:latin typeface="Times New Roman" panose="02020603050405020304" pitchFamily="18" charset="0"/>
                <a:cs typeface="Times New Roman" panose="02020603050405020304" pitchFamily="18" charset="0"/>
              </a:rPr>
              <a:t> Module :1</a:t>
            </a:r>
          </a:p>
          <a:p>
            <a:pPr marL="0" indent="0">
              <a:lnSpc>
                <a:spcPct val="150000"/>
              </a:lnSpc>
              <a:buNone/>
            </a:pPr>
            <a:r>
              <a:rPr lang="en-IN" sz="2200" dirty="0">
                <a:latin typeface="Times New Roman" panose="02020603050405020304" pitchFamily="18" charset="0"/>
                <a:cs typeface="Times New Roman" panose="02020603050405020304" pitchFamily="18" charset="0"/>
              </a:rPr>
              <a:t>Data reading</a:t>
            </a:r>
          </a:p>
          <a:p>
            <a:pPr marL="0" indent="0">
              <a:lnSpc>
                <a:spcPct val="150000"/>
              </a:lnSpc>
              <a:buNone/>
            </a:pPr>
            <a:r>
              <a:rPr lang="en-IN" sz="2200" dirty="0">
                <a:latin typeface="Times New Roman" panose="02020603050405020304" pitchFamily="18" charset="0"/>
                <a:cs typeface="Times New Roman" panose="02020603050405020304" pitchFamily="18" charset="0"/>
              </a:rPr>
              <a:t>1.df=</a:t>
            </a:r>
            <a:r>
              <a:rPr lang="en-IN" sz="2200" dirty="0" err="1">
                <a:latin typeface="Times New Roman" panose="02020603050405020304" pitchFamily="18" charset="0"/>
                <a:cs typeface="Times New Roman" panose="02020603050405020304" pitchFamily="18" charset="0"/>
              </a:rPr>
              <a:t>pd.read_excel</a:t>
            </a:r>
            <a:endParaRPr lang="en-IN" sz="2200" dirty="0">
              <a:latin typeface="Times New Roman" panose="02020603050405020304" pitchFamily="18" charset="0"/>
              <a:cs typeface="Times New Roman" panose="02020603050405020304" pitchFamily="18" charset="0"/>
            </a:endParaRPr>
          </a:p>
          <a:p>
            <a:pPr marL="0" indent="0">
              <a:lnSpc>
                <a:spcPct val="150000"/>
              </a:lnSpc>
              <a:buNone/>
            </a:pPr>
            <a:r>
              <a:rPr lang="en-IN" sz="2200" dirty="0">
                <a:latin typeface="Times New Roman" panose="02020603050405020304" pitchFamily="18" charset="0"/>
                <a:cs typeface="Times New Roman" panose="02020603050405020304" pitchFamily="18" charset="0"/>
              </a:rPr>
              <a:t>          </a:t>
            </a:r>
            <a:r>
              <a:rPr lang="en-IN" sz="2200" dirty="0" err="1">
                <a:latin typeface="Times New Roman" panose="02020603050405020304" pitchFamily="18" charset="0"/>
                <a:cs typeface="Times New Roman" panose="02020603050405020304" pitchFamily="18" charset="0"/>
              </a:rPr>
              <a:t>df.head</a:t>
            </a:r>
            <a:r>
              <a:rPr lang="en-IN" sz="2200" dirty="0">
                <a:latin typeface="Times New Roman" panose="02020603050405020304" pitchFamily="18" charset="0"/>
                <a:cs typeface="Times New Roman" panose="02020603050405020304" pitchFamily="18" charset="0"/>
              </a:rPr>
              <a:t>()</a:t>
            </a:r>
          </a:p>
          <a:p>
            <a:pPr marL="0" indent="0">
              <a:lnSpc>
                <a:spcPct val="150000"/>
              </a:lnSpc>
              <a:buNone/>
            </a:pPr>
            <a:r>
              <a:rPr lang="en-IN" sz="2200" dirty="0">
                <a:latin typeface="Times New Roman" panose="02020603050405020304" pitchFamily="18" charset="0"/>
                <a:cs typeface="Times New Roman" panose="02020603050405020304" pitchFamily="18" charset="0"/>
              </a:rPr>
              <a:t>2.df.isnull().sum</a:t>
            </a:r>
          </a:p>
          <a:p>
            <a:pPr marL="0" indent="0">
              <a:lnSpc>
                <a:spcPct val="150000"/>
              </a:lnSpc>
              <a:buNone/>
            </a:pPr>
            <a:r>
              <a:rPr lang="en-IN" sz="2200" dirty="0">
                <a:latin typeface="Times New Roman" panose="02020603050405020304" pitchFamily="18" charset="0"/>
                <a:cs typeface="Times New Roman" panose="02020603050405020304" pitchFamily="18" charset="0"/>
              </a:rPr>
              <a:t>3.df.describe()</a:t>
            </a:r>
          </a:p>
          <a:p>
            <a:pPr marL="0" indent="0">
              <a:lnSpc>
                <a:spcPct val="150000"/>
              </a:lnSpc>
              <a:buNone/>
            </a:pPr>
            <a:r>
              <a:rPr lang="en-IN" sz="2200" dirty="0">
                <a:latin typeface="Times New Roman" panose="02020603050405020304" pitchFamily="18" charset="0"/>
                <a:cs typeface="Times New Roman" panose="02020603050405020304" pitchFamily="18" charset="0"/>
              </a:rPr>
              <a:t>4.df.shape</a:t>
            </a:r>
          </a:p>
          <a:p>
            <a:pPr marL="0" indent="0">
              <a:lnSpc>
                <a:spcPct val="150000"/>
              </a:lnSpc>
              <a:buNone/>
            </a:pPr>
            <a:r>
              <a:rPr lang="en-IN" sz="2200" dirty="0">
                <a:latin typeface="Times New Roman" panose="02020603050405020304" pitchFamily="18" charset="0"/>
                <a:cs typeface="Times New Roman" panose="02020603050405020304" pitchFamily="18" charset="0"/>
              </a:rPr>
              <a:t>5.df.info</a:t>
            </a:r>
          </a:p>
          <a:p>
            <a:pPr marL="0" indent="0">
              <a:lnSpc>
                <a:spcPct val="150000"/>
              </a:lnSpc>
              <a:buNone/>
            </a:pPr>
            <a:r>
              <a:rPr lang="en-IN" sz="2200" dirty="0">
                <a:latin typeface="Times New Roman" panose="02020603050405020304" pitchFamily="18" charset="0"/>
                <a:cs typeface="Times New Roman" panose="02020603050405020304" pitchFamily="18" charset="0"/>
              </a:rPr>
              <a:t>6.df.dropna()</a:t>
            </a: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719B53D-FA87-C114-D36B-BC61949AC1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8232" y="134585"/>
            <a:ext cx="7974601" cy="2906789"/>
          </a:xfrm>
          <a:prstGeom prst="rect">
            <a:avLst/>
          </a:prstGeom>
        </p:spPr>
      </p:pic>
      <p:pic>
        <p:nvPicPr>
          <p:cNvPr id="9" name="Picture 8">
            <a:extLst>
              <a:ext uri="{FF2B5EF4-FFF2-40B4-BE49-F238E27FC236}">
                <a16:creationId xmlns:a16="http://schemas.microsoft.com/office/drawing/2014/main" id="{96123162-C936-8A4D-2958-32ABD5F88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2260" y="3179377"/>
            <a:ext cx="8070573" cy="3466867"/>
          </a:xfrm>
          <a:prstGeom prst="rect">
            <a:avLst/>
          </a:prstGeom>
        </p:spPr>
      </p:pic>
    </p:spTree>
    <p:extLst>
      <p:ext uri="{BB962C8B-B14F-4D97-AF65-F5344CB8AC3E}">
        <p14:creationId xmlns:p14="http://schemas.microsoft.com/office/powerpoint/2010/main" val="3636768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0F66-E7A2-F766-9665-94668E559149}"/>
              </a:ext>
            </a:extLst>
          </p:cNvPr>
          <p:cNvSpPr>
            <a:spLocks noGrp="1"/>
          </p:cNvSpPr>
          <p:nvPr>
            <p:ph type="title"/>
          </p:nvPr>
        </p:nvSpPr>
        <p:spPr>
          <a:xfrm>
            <a:off x="230712" y="481884"/>
            <a:ext cx="10515600" cy="510633"/>
          </a:xfrm>
        </p:spPr>
        <p:txBody>
          <a:bodyPr>
            <a:noAutofit/>
          </a:bodyPr>
          <a:lstStyle/>
          <a:p>
            <a:r>
              <a:rPr lang="en-IN" b="1" u="sng" dirty="0"/>
              <a:t>CODE SNIPPETS:</a:t>
            </a:r>
            <a:endParaRPr lang="en-IN" sz="3600" b="1" u="sng" dirty="0"/>
          </a:p>
        </p:txBody>
      </p:sp>
      <p:sp>
        <p:nvSpPr>
          <p:cNvPr id="3" name="Content Placeholder 2">
            <a:extLst>
              <a:ext uri="{FF2B5EF4-FFF2-40B4-BE49-F238E27FC236}">
                <a16:creationId xmlns:a16="http://schemas.microsoft.com/office/drawing/2014/main" id="{1F4FE48B-1BCC-A612-AC29-9BCBAB2D3276}"/>
              </a:ext>
            </a:extLst>
          </p:cNvPr>
          <p:cNvSpPr>
            <a:spLocks noGrp="1"/>
          </p:cNvSpPr>
          <p:nvPr>
            <p:ph idx="1"/>
          </p:nvPr>
        </p:nvSpPr>
        <p:spPr>
          <a:xfrm>
            <a:off x="230711" y="1232033"/>
            <a:ext cx="4023655" cy="5011593"/>
          </a:xfrm>
        </p:spPr>
        <p:txBody>
          <a:bodyPr>
            <a:normAutofit/>
          </a:bodyPr>
          <a:lstStyle/>
          <a:p>
            <a:pPr marL="0" indent="0">
              <a:buNone/>
            </a:pPr>
            <a:r>
              <a:rPr lang="en-IN" sz="2200" b="1" dirty="0">
                <a:latin typeface="Times New Roman" panose="02020603050405020304" pitchFamily="18" charset="0"/>
                <a:cs typeface="Times New Roman" panose="02020603050405020304" pitchFamily="18" charset="0"/>
              </a:rPr>
              <a:t> Module :2</a:t>
            </a:r>
          </a:p>
          <a:p>
            <a:pPr marL="0" indent="0">
              <a:lnSpc>
                <a:spcPct val="150000"/>
              </a:lnSpc>
              <a:buNone/>
            </a:pPr>
            <a:r>
              <a:rPr lang="en-IN" sz="2000" dirty="0">
                <a:latin typeface="Times New Roman" panose="02020603050405020304" pitchFamily="18" charset="0"/>
                <a:cs typeface="Times New Roman" panose="02020603050405020304" pitchFamily="18" charset="0"/>
              </a:rPr>
              <a:t>Graphical representation</a:t>
            </a:r>
          </a:p>
          <a:p>
            <a:pPr marL="0" indent="0">
              <a:lnSpc>
                <a:spcPct val="150000"/>
              </a:lnSpc>
              <a:buNone/>
            </a:pPr>
            <a:r>
              <a:rPr lang="en-IN" sz="2000" dirty="0">
                <a:latin typeface="Times New Roman" panose="02020603050405020304" pitchFamily="18" charset="0"/>
                <a:cs typeface="Times New Roman" panose="02020603050405020304" pitchFamily="18" charset="0"/>
              </a:rPr>
              <a:t>1.sns.countplot(x=“</a:t>
            </a:r>
            <a:r>
              <a:rPr lang="en-IN" sz="2000" dirty="0" err="1">
                <a:latin typeface="Times New Roman" panose="02020603050405020304" pitchFamily="18" charset="0"/>
                <a:cs typeface="Times New Roman" panose="02020603050405020304" pitchFamily="18" charset="0"/>
              </a:rPr>
              <a:t>attribute”data.df</a:t>
            </a:r>
            <a:r>
              <a:rPr lang="en-IN" sz="2000" dirty="0">
                <a:latin typeface="Times New Roman" panose="02020603050405020304" pitchFamily="18" charset="0"/>
                <a:cs typeface="Times New Roman" panose="02020603050405020304" pitchFamily="18" charset="0"/>
              </a:rPr>
              <a:t>)</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plt.xlinks</a:t>
            </a:r>
            <a:r>
              <a:rPr lang="en-IN" sz="2000" dirty="0">
                <a:latin typeface="Times New Roman" panose="02020603050405020304" pitchFamily="18" charset="0"/>
                <a:cs typeface="Times New Roman" panose="02020603050405020304" pitchFamily="18" charset="0"/>
              </a:rPr>
              <a:t>(rotation =90)</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sns.set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rc</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figure.figsize</a:t>
            </a:r>
            <a:r>
              <a:rPr lang="en-IN" sz="2000" dirty="0">
                <a:latin typeface="Times New Roman" panose="02020603050405020304" pitchFamily="18" charset="0"/>
                <a:cs typeface="Times New Roman" panose="02020603050405020304" pitchFamily="18" charset="0"/>
              </a:rPr>
              <a:t>’:(5,5)})</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92F382D-2F3D-446E-D427-AAAAB10A0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516" y="617383"/>
            <a:ext cx="6266047" cy="4910963"/>
          </a:xfrm>
          <a:prstGeom prst="rect">
            <a:avLst/>
          </a:prstGeom>
        </p:spPr>
      </p:pic>
    </p:spTree>
    <p:extLst>
      <p:ext uri="{BB962C8B-B14F-4D97-AF65-F5344CB8AC3E}">
        <p14:creationId xmlns:p14="http://schemas.microsoft.com/office/powerpoint/2010/main" val="4043598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0F66-E7A2-F766-9665-94668E559149}"/>
              </a:ext>
            </a:extLst>
          </p:cNvPr>
          <p:cNvSpPr>
            <a:spLocks noGrp="1"/>
          </p:cNvSpPr>
          <p:nvPr>
            <p:ph type="title"/>
          </p:nvPr>
        </p:nvSpPr>
        <p:spPr>
          <a:xfrm>
            <a:off x="230712" y="481884"/>
            <a:ext cx="10515600" cy="510633"/>
          </a:xfrm>
        </p:spPr>
        <p:txBody>
          <a:bodyPr>
            <a:noAutofit/>
          </a:bodyPr>
          <a:lstStyle/>
          <a:p>
            <a:r>
              <a:rPr lang="en-IN" b="1" u="sng" dirty="0"/>
              <a:t>CODE SNIPPETS:</a:t>
            </a:r>
            <a:endParaRPr lang="en-IN" sz="3600" b="1" u="sng" dirty="0"/>
          </a:p>
        </p:txBody>
      </p:sp>
      <p:sp>
        <p:nvSpPr>
          <p:cNvPr id="3" name="Content Placeholder 2">
            <a:extLst>
              <a:ext uri="{FF2B5EF4-FFF2-40B4-BE49-F238E27FC236}">
                <a16:creationId xmlns:a16="http://schemas.microsoft.com/office/drawing/2014/main" id="{1F4FE48B-1BCC-A612-AC29-9BCBAB2D3276}"/>
              </a:ext>
            </a:extLst>
          </p:cNvPr>
          <p:cNvSpPr>
            <a:spLocks noGrp="1"/>
          </p:cNvSpPr>
          <p:nvPr>
            <p:ph idx="1"/>
          </p:nvPr>
        </p:nvSpPr>
        <p:spPr>
          <a:xfrm>
            <a:off x="230711" y="1232033"/>
            <a:ext cx="4437542" cy="5011593"/>
          </a:xfrm>
        </p:spPr>
        <p:txBody>
          <a:bodyPr>
            <a:normAutofit/>
          </a:bodyPr>
          <a:lstStyle/>
          <a:p>
            <a:pPr marL="0" indent="0">
              <a:buNone/>
            </a:pPr>
            <a:r>
              <a:rPr lang="en-IN" sz="2200" b="1" dirty="0">
                <a:latin typeface="Times New Roman" panose="02020603050405020304" pitchFamily="18" charset="0"/>
                <a:cs typeface="Times New Roman" panose="02020603050405020304" pitchFamily="18" charset="0"/>
              </a:rPr>
              <a:t> Module :3</a:t>
            </a:r>
          </a:p>
          <a:p>
            <a:pPr marL="0" indent="0">
              <a:lnSpc>
                <a:spcPct val="150000"/>
              </a:lnSpc>
              <a:buNone/>
            </a:pPr>
            <a:r>
              <a:rPr lang="en-IN" sz="2000" dirty="0" err="1">
                <a:latin typeface="Times New Roman" panose="02020603050405020304" pitchFamily="18" charset="0"/>
                <a:cs typeface="Times New Roman" panose="02020603050405020304" pitchFamily="18" charset="0"/>
              </a:rPr>
              <a:t>Preprocessing</a:t>
            </a:r>
            <a:r>
              <a:rPr lang="en-IN" sz="2000" dirty="0">
                <a:latin typeface="Times New Roman" panose="02020603050405020304" pitchFamily="18" charset="0"/>
                <a:cs typeface="Times New Roman" panose="02020603050405020304" pitchFamily="18" charset="0"/>
              </a:rPr>
              <a:t>:</a:t>
            </a:r>
          </a:p>
          <a:p>
            <a:pPr marL="0" indent="0">
              <a:lnSpc>
                <a:spcPct val="150000"/>
              </a:lnSpc>
              <a:buNone/>
            </a:pPr>
            <a:r>
              <a:rPr lang="en-IN" sz="2000" dirty="0">
                <a:latin typeface="Times New Roman" panose="02020603050405020304" pitchFamily="18" charset="0"/>
                <a:cs typeface="Times New Roman" panose="02020603050405020304" pitchFamily="18" charset="0"/>
              </a:rPr>
              <a:t>1.label </a:t>
            </a:r>
            <a:r>
              <a:rPr lang="en-IN" sz="2000" dirty="0" err="1">
                <a:latin typeface="Times New Roman" panose="02020603050405020304" pitchFamily="18" charset="0"/>
                <a:cs typeface="Times New Roman" panose="02020603050405020304" pitchFamily="18" charset="0"/>
              </a:rPr>
              <a:t>encoded.data</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[(attribute---)]</a:t>
            </a:r>
          </a:p>
          <a:p>
            <a:pPr marL="0" indent="0">
              <a:lnSpc>
                <a:spcPct val="150000"/>
              </a:lnSpc>
              <a:buNone/>
            </a:pPr>
            <a:r>
              <a:rPr lang="en-IN" sz="2000" dirty="0">
                <a:latin typeface="Times New Roman" panose="02020603050405020304" pitchFamily="18" charset="0"/>
                <a:cs typeface="Times New Roman" panose="02020603050405020304" pitchFamily="18" charset="0"/>
              </a:rPr>
              <a:t>   label </a:t>
            </a:r>
            <a:r>
              <a:rPr lang="en-IN" sz="2000" dirty="0" err="1">
                <a:latin typeface="Times New Roman" panose="02020603050405020304" pitchFamily="18" charset="0"/>
                <a:cs typeface="Times New Roman" panose="02020603050405020304" pitchFamily="18" charset="0"/>
              </a:rPr>
              <a:t>encoded.data</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[(attribute---)]</a:t>
            </a:r>
          </a:p>
          <a:p>
            <a:pPr marL="0" indent="0">
              <a:lnSpc>
                <a:spcPct val="150000"/>
              </a:lnSpc>
              <a:buNone/>
            </a:pPr>
            <a:r>
              <a:rPr lang="en-IN" sz="2000" dirty="0">
                <a:latin typeface="Times New Roman" panose="02020603050405020304" pitchFamily="18" charset="0"/>
                <a:cs typeface="Times New Roman" panose="02020603050405020304" pitchFamily="18" charset="0"/>
              </a:rPr>
              <a:t>   label </a:t>
            </a:r>
            <a:r>
              <a:rPr lang="en-IN" sz="2000" dirty="0" err="1">
                <a:latin typeface="Times New Roman" panose="02020603050405020304" pitchFamily="18" charset="0"/>
                <a:cs typeface="Times New Roman" panose="02020603050405020304" pitchFamily="18" charset="0"/>
              </a:rPr>
              <a:t>encoded.data</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[(attribute---)]</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one_hot_encoded_data</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df</a:t>
            </a:r>
            <a:r>
              <a:rPr lang="en-IN" sz="2000" dirty="0">
                <a:latin typeface="Times New Roman" panose="02020603050405020304" pitchFamily="18" charset="0"/>
                <a:cs typeface="Times New Roman" panose="02020603050405020304" pitchFamily="18" charset="0"/>
              </a:rPr>
              <a:t>[(attribute--)]</a:t>
            </a:r>
          </a:p>
          <a:p>
            <a:pPr marL="0" indent="0">
              <a:lnSpc>
                <a:spcPct val="150000"/>
              </a:lnSpc>
              <a:buNone/>
            </a:pPr>
            <a:r>
              <a:rPr lang="en-IN" sz="2000" dirty="0">
                <a:latin typeface="Times New Roman" panose="02020603050405020304" pitchFamily="18" charset="0"/>
                <a:cs typeface="Times New Roman" panose="02020603050405020304" pitchFamily="18" charset="0"/>
              </a:rPr>
              <a:t>2.fixed_data=</a:t>
            </a:r>
            <a:r>
              <a:rPr lang="en-IN" sz="2000" dirty="0" err="1">
                <a:latin typeface="Times New Roman" panose="02020603050405020304" pitchFamily="18" charset="0"/>
                <a:cs typeface="Times New Roman" panose="02020603050405020304" pitchFamily="18" charset="0"/>
              </a:rPr>
              <a:t>pd.concat</a:t>
            </a:r>
            <a:r>
              <a:rPr lang="en-IN" sz="2000" dirty="0">
                <a:latin typeface="Times New Roman" panose="02020603050405020304" pitchFamily="18" charset="0"/>
                <a:cs typeface="Times New Roman" panose="02020603050405020304" pitchFamily="18" charset="0"/>
              </a:rPr>
              <a:t>([----)]</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fixed.data.head</a:t>
            </a:r>
            <a:r>
              <a:rPr lang="en-IN" sz="2000" dirty="0">
                <a:latin typeface="Times New Roman" panose="02020603050405020304" pitchFamily="18" charset="0"/>
                <a:cs typeface="Times New Roman" panose="02020603050405020304" pitchFamily="18" charset="0"/>
              </a:rPr>
              <a:t>()</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FA59268-AB2F-BDC0-A582-500A04A071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0843" y="343028"/>
            <a:ext cx="6937514" cy="1746871"/>
          </a:xfrm>
          <a:prstGeom prst="rect">
            <a:avLst/>
          </a:prstGeom>
        </p:spPr>
      </p:pic>
      <p:pic>
        <p:nvPicPr>
          <p:cNvPr id="8" name="Picture 7">
            <a:extLst>
              <a:ext uri="{FF2B5EF4-FFF2-40B4-BE49-F238E27FC236}">
                <a16:creationId xmlns:a16="http://schemas.microsoft.com/office/drawing/2014/main" id="{4483CEBE-78E4-2E31-C031-73881DD16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304" y="2344675"/>
            <a:ext cx="6795053" cy="3982011"/>
          </a:xfrm>
          <a:prstGeom prst="rect">
            <a:avLst/>
          </a:prstGeom>
        </p:spPr>
      </p:pic>
    </p:spTree>
    <p:extLst>
      <p:ext uri="{BB962C8B-B14F-4D97-AF65-F5344CB8AC3E}">
        <p14:creationId xmlns:p14="http://schemas.microsoft.com/office/powerpoint/2010/main" val="1854842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905A-8BF8-339E-C1E5-AFDA5CA2661E}"/>
              </a:ext>
            </a:extLst>
          </p:cNvPr>
          <p:cNvSpPr>
            <a:spLocks noGrp="1"/>
          </p:cNvSpPr>
          <p:nvPr>
            <p:ph type="title"/>
          </p:nvPr>
        </p:nvSpPr>
        <p:spPr>
          <a:xfrm>
            <a:off x="277905" y="392019"/>
            <a:ext cx="11120718" cy="567205"/>
          </a:xfrm>
        </p:spPr>
        <p:txBody>
          <a:bodyPr>
            <a:noAutofit/>
          </a:bodyPr>
          <a:lstStyle/>
          <a:p>
            <a:r>
              <a:rPr lang="en-IN" sz="3600" b="1" u="sng" dirty="0">
                <a:latin typeface="Times New Roman" panose="02020603050405020304" pitchFamily="18" charset="0"/>
                <a:cs typeface="Times New Roman" panose="02020603050405020304" pitchFamily="18" charset="0"/>
              </a:rPr>
              <a:t>INTRODUCTION</a:t>
            </a:r>
            <a:endParaRPr lang="en-US" sz="3600" b="1" u="sng" dirty="0">
              <a:ln w="0"/>
              <a:solidFill>
                <a:srgbClr val="0070C0"/>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D38B57F-D421-C9C8-0EEC-4723A471C897}"/>
              </a:ext>
            </a:extLst>
          </p:cNvPr>
          <p:cNvSpPr>
            <a:spLocks noGrp="1"/>
          </p:cNvSpPr>
          <p:nvPr>
            <p:ph idx="1"/>
          </p:nvPr>
        </p:nvSpPr>
        <p:spPr>
          <a:xfrm>
            <a:off x="277905" y="1407459"/>
            <a:ext cx="10977282" cy="5127812"/>
          </a:xfrm>
        </p:spPr>
        <p:txBody>
          <a:bodyPr>
            <a:normAutofit fontScale="25000" lnSpcReduction="20000"/>
          </a:bodyPr>
          <a:lstStyle/>
          <a:p>
            <a:pPr marL="342900" indent="-342900" algn="l">
              <a:lnSpc>
                <a:spcPct val="160000"/>
              </a:lnSpc>
              <a:buFont typeface="Wingdings" panose="05000000000000000000" pitchFamily="2" charset="2"/>
              <a:buChar char="v"/>
            </a:pPr>
            <a:r>
              <a:rPr lang="en-IN" sz="8800" dirty="0">
                <a:latin typeface="Times New Roman" panose="02020603050405020304" pitchFamily="18" charset="0"/>
                <a:cs typeface="Times New Roman" panose="02020603050405020304" pitchFamily="18" charset="0"/>
              </a:rPr>
              <a:t>Autism is an integral neurodevelopment disorder that affects the functioning of brain. It can occur at any age but usually occur in childhood, mostly children at the age of 2 or 3 have more chances of having ASD.</a:t>
            </a:r>
          </a:p>
          <a:p>
            <a:pPr marL="342900" indent="-342900" algn="l">
              <a:lnSpc>
                <a:spcPct val="160000"/>
              </a:lnSpc>
              <a:buFont typeface="Wingdings" panose="05000000000000000000" pitchFamily="2" charset="2"/>
              <a:buChar char="v"/>
            </a:pPr>
            <a:r>
              <a:rPr lang="en-IN" sz="8800" dirty="0">
                <a:latin typeface="Times New Roman" panose="02020603050405020304" pitchFamily="18" charset="0"/>
                <a:cs typeface="Times New Roman" panose="02020603050405020304" pitchFamily="18" charset="0"/>
              </a:rPr>
              <a:t>It occurs due to the combination of both genetic and environmental factors.</a:t>
            </a:r>
          </a:p>
          <a:p>
            <a:pPr marL="342900" indent="-342900" algn="l">
              <a:lnSpc>
                <a:spcPct val="160000"/>
              </a:lnSpc>
              <a:buFont typeface="Wingdings" panose="05000000000000000000" pitchFamily="2" charset="2"/>
              <a:buChar char="v"/>
            </a:pPr>
            <a:r>
              <a:rPr lang="en-IN" sz="8800" dirty="0">
                <a:latin typeface="Times New Roman" panose="02020603050405020304" pitchFamily="18" charset="0"/>
                <a:cs typeface="Times New Roman" panose="02020603050405020304" pitchFamily="18" charset="0"/>
              </a:rPr>
              <a:t>Autism is not an illness or a disease rather it is a neurological condition in which child is unable to concentrate, think, learn, focus and solve the problems.</a:t>
            </a:r>
          </a:p>
          <a:p>
            <a:pPr marL="342900" indent="-342900" algn="l">
              <a:lnSpc>
                <a:spcPct val="160000"/>
              </a:lnSpc>
              <a:buFont typeface="Wingdings" panose="05000000000000000000" pitchFamily="2" charset="2"/>
              <a:buChar char="v"/>
            </a:pPr>
            <a:r>
              <a:rPr lang="en-IN" sz="8800" dirty="0">
                <a:latin typeface="Times New Roman" panose="02020603050405020304" pitchFamily="18" charset="0"/>
                <a:cs typeface="Times New Roman" panose="02020603050405020304" pitchFamily="18" charset="0"/>
              </a:rPr>
              <a:t>They find difficulty in explaining things through facial expression or by making Gestures, It is fastest growing development disability in all over the world including India.</a:t>
            </a:r>
          </a:p>
          <a:p>
            <a:endParaRPr lang="en-IN" dirty="0"/>
          </a:p>
        </p:txBody>
      </p:sp>
    </p:spTree>
    <p:extLst>
      <p:ext uri="{BB962C8B-B14F-4D97-AF65-F5344CB8AC3E}">
        <p14:creationId xmlns:p14="http://schemas.microsoft.com/office/powerpoint/2010/main" val="3309181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0F66-E7A2-F766-9665-94668E559149}"/>
              </a:ext>
            </a:extLst>
          </p:cNvPr>
          <p:cNvSpPr>
            <a:spLocks noGrp="1"/>
          </p:cNvSpPr>
          <p:nvPr>
            <p:ph type="title"/>
          </p:nvPr>
        </p:nvSpPr>
        <p:spPr>
          <a:xfrm>
            <a:off x="230712" y="481884"/>
            <a:ext cx="10515600" cy="510633"/>
          </a:xfrm>
        </p:spPr>
        <p:txBody>
          <a:bodyPr>
            <a:noAutofit/>
          </a:bodyPr>
          <a:lstStyle/>
          <a:p>
            <a:r>
              <a:rPr lang="en-IN" b="1" u="sng" dirty="0"/>
              <a:t>CODE SNIPPETS:</a:t>
            </a:r>
            <a:endParaRPr lang="en-IN" sz="3600" b="1" u="sng" dirty="0"/>
          </a:p>
        </p:txBody>
      </p:sp>
      <p:sp>
        <p:nvSpPr>
          <p:cNvPr id="3" name="Content Placeholder 2">
            <a:extLst>
              <a:ext uri="{FF2B5EF4-FFF2-40B4-BE49-F238E27FC236}">
                <a16:creationId xmlns:a16="http://schemas.microsoft.com/office/drawing/2014/main" id="{1F4FE48B-1BCC-A612-AC29-9BCBAB2D3276}"/>
              </a:ext>
            </a:extLst>
          </p:cNvPr>
          <p:cNvSpPr>
            <a:spLocks noGrp="1"/>
          </p:cNvSpPr>
          <p:nvPr>
            <p:ph idx="1"/>
          </p:nvPr>
        </p:nvSpPr>
        <p:spPr>
          <a:xfrm>
            <a:off x="369859" y="1261850"/>
            <a:ext cx="4437542" cy="5486820"/>
          </a:xfrm>
        </p:spPr>
        <p:txBody>
          <a:bodyPr>
            <a:normAutofit lnSpcReduction="10000"/>
          </a:bodyPr>
          <a:lstStyle/>
          <a:p>
            <a:pPr marL="0" indent="0">
              <a:buNone/>
            </a:pPr>
            <a:r>
              <a:rPr lang="en-IN" sz="2200" b="1" dirty="0">
                <a:latin typeface="Times New Roman" panose="02020603050405020304" pitchFamily="18" charset="0"/>
                <a:cs typeface="Times New Roman" panose="02020603050405020304" pitchFamily="18" charset="0"/>
              </a:rPr>
              <a:t> Module :4</a:t>
            </a:r>
          </a:p>
          <a:p>
            <a:pPr marL="0" indent="0">
              <a:lnSpc>
                <a:spcPct val="150000"/>
              </a:lnSpc>
              <a:buNone/>
            </a:pPr>
            <a:r>
              <a:rPr lang="en-IN" sz="2000" dirty="0">
                <a:latin typeface="Times New Roman" panose="02020603050405020304" pitchFamily="18" charset="0"/>
                <a:cs typeface="Times New Roman" panose="02020603050405020304" pitchFamily="18" charset="0"/>
              </a:rPr>
              <a:t>Train and Test</a:t>
            </a:r>
          </a:p>
          <a:p>
            <a:pPr marL="0" indent="0">
              <a:lnSpc>
                <a:spcPct val="150000"/>
              </a:lnSpc>
              <a:buNone/>
            </a:pPr>
            <a:r>
              <a:rPr lang="en-IN" sz="2000" dirty="0">
                <a:latin typeface="Times New Roman" panose="02020603050405020304" pitchFamily="18" charset="0"/>
                <a:cs typeface="Times New Roman" panose="02020603050405020304" pitchFamily="18" charset="0"/>
              </a:rPr>
              <a:t>1.x_train,x_test,y_train,y_test=-------</a:t>
            </a:r>
          </a:p>
          <a:p>
            <a:pPr marL="0" indent="0">
              <a:lnSpc>
                <a:spcPct val="150000"/>
              </a:lnSpc>
              <a:buNone/>
            </a:pPr>
            <a:r>
              <a:rPr lang="en-IN" sz="2000" dirty="0">
                <a:latin typeface="Times New Roman" panose="02020603050405020304" pitchFamily="18" charset="0"/>
                <a:cs typeface="Times New Roman" panose="02020603050405020304" pitchFamily="18" charset="0"/>
              </a:rPr>
              <a:t>Models;</a:t>
            </a:r>
          </a:p>
          <a:p>
            <a:pPr marL="0" indent="0">
              <a:lnSpc>
                <a:spcPct val="150000"/>
              </a:lnSpc>
              <a:buNone/>
            </a:pPr>
            <a:r>
              <a:rPr lang="en-IN" sz="2000" dirty="0">
                <a:latin typeface="Times New Roman" panose="02020603050405020304" pitchFamily="18" charset="0"/>
                <a:cs typeface="Times New Roman" panose="02020603050405020304" pitchFamily="18" charset="0"/>
              </a:rPr>
              <a:t>1.Lr = Logistic regression()</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lr.fit</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x_train,y_train</a:t>
            </a:r>
            <a:r>
              <a:rPr lang="en-IN" sz="2000" dirty="0">
                <a:latin typeface="Times New Roman" panose="02020603050405020304" pitchFamily="18" charset="0"/>
                <a:cs typeface="Times New Roman" panose="02020603050405020304" pitchFamily="18" charset="0"/>
              </a:rPr>
              <a:t>)</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y_pred</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lr.predict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x_test</a:t>
            </a:r>
            <a:r>
              <a:rPr lang="en-IN" sz="2000" dirty="0">
                <a:latin typeface="Times New Roman" panose="02020603050405020304" pitchFamily="18" charset="0"/>
                <a:cs typeface="Times New Roman" panose="02020603050405020304" pitchFamily="18" charset="0"/>
              </a:rPr>
              <a:t>)</a:t>
            </a: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lraccuracy</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accuracy_score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y_test,y_pred</a:t>
            </a:r>
            <a:r>
              <a:rPr lang="en-IN" sz="2000" dirty="0">
                <a:latin typeface="Times New Roman" panose="02020603050405020304" pitchFamily="18" charset="0"/>
                <a:cs typeface="Times New Roman" panose="02020603050405020304" pitchFamily="18" charset="0"/>
              </a:rPr>
              <a:t>)</a:t>
            </a:r>
          </a:p>
          <a:p>
            <a:pPr marL="0" indent="0">
              <a:lnSpc>
                <a:spcPct val="150000"/>
              </a:lnSpc>
              <a:buNone/>
            </a:pPr>
            <a:r>
              <a:rPr lang="en-IN" sz="2000" dirty="0" err="1">
                <a:latin typeface="Times New Roman" panose="02020603050405020304" pitchFamily="18" charset="0"/>
                <a:cs typeface="Times New Roman" panose="02020603050405020304" pitchFamily="18" charset="0"/>
              </a:rPr>
              <a:t>lraccuracy</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B598504-6788-88AA-C58D-DAFF62454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1939" y="580475"/>
            <a:ext cx="7240201" cy="2361508"/>
          </a:xfrm>
          <a:prstGeom prst="rect">
            <a:avLst/>
          </a:prstGeom>
        </p:spPr>
      </p:pic>
      <p:pic>
        <p:nvPicPr>
          <p:cNvPr id="9" name="Picture 8">
            <a:extLst>
              <a:ext uri="{FF2B5EF4-FFF2-40B4-BE49-F238E27FC236}">
                <a16:creationId xmlns:a16="http://schemas.microsoft.com/office/drawing/2014/main" id="{6B83ECE7-231F-07E8-9EDF-06479DA23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2670" y="3040574"/>
            <a:ext cx="7359470" cy="3427517"/>
          </a:xfrm>
          <a:prstGeom prst="rect">
            <a:avLst/>
          </a:prstGeom>
        </p:spPr>
      </p:pic>
    </p:spTree>
    <p:extLst>
      <p:ext uri="{BB962C8B-B14F-4D97-AF65-F5344CB8AC3E}">
        <p14:creationId xmlns:p14="http://schemas.microsoft.com/office/powerpoint/2010/main" val="3085681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0F66-E7A2-F766-9665-94668E559149}"/>
              </a:ext>
            </a:extLst>
          </p:cNvPr>
          <p:cNvSpPr>
            <a:spLocks noGrp="1"/>
          </p:cNvSpPr>
          <p:nvPr>
            <p:ph type="title"/>
          </p:nvPr>
        </p:nvSpPr>
        <p:spPr>
          <a:xfrm>
            <a:off x="230712" y="481884"/>
            <a:ext cx="10515600" cy="510633"/>
          </a:xfrm>
        </p:spPr>
        <p:txBody>
          <a:bodyPr>
            <a:noAutofit/>
          </a:bodyPr>
          <a:lstStyle/>
          <a:p>
            <a:r>
              <a:rPr lang="en-IN" sz="3600" b="1" u="sng" dirty="0"/>
              <a:t>RESULTS:</a:t>
            </a:r>
          </a:p>
        </p:txBody>
      </p:sp>
      <p:pic>
        <p:nvPicPr>
          <p:cNvPr id="7" name="Picture 6">
            <a:extLst>
              <a:ext uri="{FF2B5EF4-FFF2-40B4-BE49-F238E27FC236}">
                <a16:creationId xmlns:a16="http://schemas.microsoft.com/office/drawing/2014/main" id="{ACA7E86D-51EB-3622-E43D-1CFFBC1662F9}"/>
              </a:ext>
            </a:extLst>
          </p:cNvPr>
          <p:cNvPicPr>
            <a:picLocks noChangeAspect="1"/>
          </p:cNvPicPr>
          <p:nvPr/>
        </p:nvPicPr>
        <p:blipFill>
          <a:blip r:embed="rId2"/>
          <a:stretch>
            <a:fillRect/>
          </a:stretch>
        </p:blipFill>
        <p:spPr>
          <a:xfrm>
            <a:off x="230712" y="2061878"/>
            <a:ext cx="5047481" cy="3862471"/>
          </a:xfrm>
          <a:prstGeom prst="rect">
            <a:avLst/>
          </a:prstGeom>
        </p:spPr>
      </p:pic>
      <p:sp>
        <p:nvSpPr>
          <p:cNvPr id="8" name="TextBox 7">
            <a:extLst>
              <a:ext uri="{FF2B5EF4-FFF2-40B4-BE49-F238E27FC236}">
                <a16:creationId xmlns:a16="http://schemas.microsoft.com/office/drawing/2014/main" id="{67F99720-4E7D-0D46-522C-9E827A76DE0F}"/>
              </a:ext>
            </a:extLst>
          </p:cNvPr>
          <p:cNvSpPr txBox="1"/>
          <p:nvPr/>
        </p:nvSpPr>
        <p:spPr>
          <a:xfrm>
            <a:off x="230712" y="1260910"/>
            <a:ext cx="777777" cy="369332"/>
          </a:xfrm>
          <a:prstGeom prst="rect">
            <a:avLst/>
          </a:prstGeom>
          <a:noFill/>
        </p:spPr>
        <p:txBody>
          <a:bodyPr wrap="square" rtlCol="0">
            <a:spAutoFit/>
          </a:bodyPr>
          <a:lstStyle/>
          <a:p>
            <a:r>
              <a:rPr lang="en-IN" dirty="0"/>
              <a:t>HOME</a:t>
            </a:r>
          </a:p>
        </p:txBody>
      </p:sp>
      <p:pic>
        <p:nvPicPr>
          <p:cNvPr id="10" name="Picture 9">
            <a:extLst>
              <a:ext uri="{FF2B5EF4-FFF2-40B4-BE49-F238E27FC236}">
                <a16:creationId xmlns:a16="http://schemas.microsoft.com/office/drawing/2014/main" id="{A7B311A3-1F90-C952-E608-B16605EC1403}"/>
              </a:ext>
            </a:extLst>
          </p:cNvPr>
          <p:cNvPicPr>
            <a:picLocks noChangeAspect="1"/>
          </p:cNvPicPr>
          <p:nvPr/>
        </p:nvPicPr>
        <p:blipFill>
          <a:blip r:embed="rId3"/>
          <a:stretch>
            <a:fillRect/>
          </a:stretch>
        </p:blipFill>
        <p:spPr>
          <a:xfrm>
            <a:off x="6314171" y="2061878"/>
            <a:ext cx="5256029" cy="3405272"/>
          </a:xfrm>
          <a:prstGeom prst="rect">
            <a:avLst/>
          </a:prstGeom>
        </p:spPr>
      </p:pic>
      <p:sp>
        <p:nvSpPr>
          <p:cNvPr id="12" name="TextBox 11">
            <a:extLst>
              <a:ext uri="{FF2B5EF4-FFF2-40B4-BE49-F238E27FC236}">
                <a16:creationId xmlns:a16="http://schemas.microsoft.com/office/drawing/2014/main" id="{48BB963A-8F2B-4DCD-9E87-4998B2A4D7C0}"/>
              </a:ext>
            </a:extLst>
          </p:cNvPr>
          <p:cNvSpPr txBox="1"/>
          <p:nvPr/>
        </p:nvSpPr>
        <p:spPr>
          <a:xfrm>
            <a:off x="6381548" y="1291572"/>
            <a:ext cx="1782573" cy="369332"/>
          </a:xfrm>
          <a:prstGeom prst="rect">
            <a:avLst/>
          </a:prstGeom>
          <a:noFill/>
        </p:spPr>
        <p:txBody>
          <a:bodyPr wrap="square" rtlCol="0">
            <a:spAutoFit/>
          </a:bodyPr>
          <a:lstStyle/>
          <a:p>
            <a:r>
              <a:rPr lang="en-IN" dirty="0"/>
              <a:t>File Upload</a:t>
            </a:r>
          </a:p>
        </p:txBody>
      </p:sp>
    </p:spTree>
    <p:extLst>
      <p:ext uri="{BB962C8B-B14F-4D97-AF65-F5344CB8AC3E}">
        <p14:creationId xmlns:p14="http://schemas.microsoft.com/office/powerpoint/2010/main" val="3599799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0F66-E7A2-F766-9665-94668E559149}"/>
              </a:ext>
            </a:extLst>
          </p:cNvPr>
          <p:cNvSpPr>
            <a:spLocks noGrp="1"/>
          </p:cNvSpPr>
          <p:nvPr>
            <p:ph type="title"/>
          </p:nvPr>
        </p:nvSpPr>
        <p:spPr>
          <a:xfrm>
            <a:off x="230712" y="481884"/>
            <a:ext cx="10515600" cy="510633"/>
          </a:xfrm>
        </p:spPr>
        <p:txBody>
          <a:bodyPr>
            <a:noAutofit/>
          </a:bodyPr>
          <a:lstStyle/>
          <a:p>
            <a:r>
              <a:rPr lang="en-IN" sz="3600" b="1" u="sng" dirty="0"/>
              <a:t>RESULTS:</a:t>
            </a:r>
          </a:p>
        </p:txBody>
      </p:sp>
      <p:sp>
        <p:nvSpPr>
          <p:cNvPr id="8" name="TextBox 7">
            <a:extLst>
              <a:ext uri="{FF2B5EF4-FFF2-40B4-BE49-F238E27FC236}">
                <a16:creationId xmlns:a16="http://schemas.microsoft.com/office/drawing/2014/main" id="{67F99720-4E7D-0D46-522C-9E827A76DE0F}"/>
              </a:ext>
            </a:extLst>
          </p:cNvPr>
          <p:cNvSpPr txBox="1"/>
          <p:nvPr/>
        </p:nvSpPr>
        <p:spPr>
          <a:xfrm>
            <a:off x="144085" y="1479716"/>
            <a:ext cx="3503890" cy="369332"/>
          </a:xfrm>
          <a:prstGeom prst="rect">
            <a:avLst/>
          </a:prstGeom>
          <a:noFill/>
        </p:spPr>
        <p:txBody>
          <a:bodyPr wrap="square" rtlCol="0">
            <a:spAutoFit/>
          </a:bodyPr>
          <a:lstStyle/>
          <a:p>
            <a:r>
              <a:rPr lang="en-IN" dirty="0"/>
              <a:t>Upload page with file name</a:t>
            </a:r>
          </a:p>
        </p:txBody>
      </p:sp>
      <p:sp>
        <p:nvSpPr>
          <p:cNvPr id="12" name="TextBox 11">
            <a:extLst>
              <a:ext uri="{FF2B5EF4-FFF2-40B4-BE49-F238E27FC236}">
                <a16:creationId xmlns:a16="http://schemas.microsoft.com/office/drawing/2014/main" id="{48BB963A-8F2B-4DCD-9E87-4998B2A4D7C0}"/>
              </a:ext>
            </a:extLst>
          </p:cNvPr>
          <p:cNvSpPr txBox="1"/>
          <p:nvPr/>
        </p:nvSpPr>
        <p:spPr>
          <a:xfrm>
            <a:off x="6362298" y="1479716"/>
            <a:ext cx="1782573" cy="369332"/>
          </a:xfrm>
          <a:prstGeom prst="rect">
            <a:avLst/>
          </a:prstGeom>
          <a:noFill/>
        </p:spPr>
        <p:txBody>
          <a:bodyPr wrap="square" rtlCol="0">
            <a:spAutoFit/>
          </a:bodyPr>
          <a:lstStyle/>
          <a:p>
            <a:r>
              <a:rPr lang="en-IN" dirty="0"/>
              <a:t>Uploaded data</a:t>
            </a:r>
          </a:p>
        </p:txBody>
      </p:sp>
      <p:pic>
        <p:nvPicPr>
          <p:cNvPr id="3" name="Picture 2">
            <a:extLst>
              <a:ext uri="{FF2B5EF4-FFF2-40B4-BE49-F238E27FC236}">
                <a16:creationId xmlns:a16="http://schemas.microsoft.com/office/drawing/2014/main" id="{8CEA0813-B7CF-1F89-DD6B-69C4AB56F8F0}"/>
              </a:ext>
            </a:extLst>
          </p:cNvPr>
          <p:cNvPicPr>
            <a:picLocks noChangeAspect="1"/>
          </p:cNvPicPr>
          <p:nvPr/>
        </p:nvPicPr>
        <p:blipFill>
          <a:blip r:embed="rId2"/>
          <a:stretch>
            <a:fillRect/>
          </a:stretch>
        </p:blipFill>
        <p:spPr>
          <a:xfrm>
            <a:off x="230712" y="2336248"/>
            <a:ext cx="5731510" cy="3342657"/>
          </a:xfrm>
          <a:prstGeom prst="rect">
            <a:avLst/>
          </a:prstGeom>
        </p:spPr>
      </p:pic>
      <p:pic>
        <p:nvPicPr>
          <p:cNvPr id="4" name="Picture 3">
            <a:extLst>
              <a:ext uri="{FF2B5EF4-FFF2-40B4-BE49-F238E27FC236}">
                <a16:creationId xmlns:a16="http://schemas.microsoft.com/office/drawing/2014/main" id="{CFD00409-3573-6370-83CF-A7ADACD70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9780" y="2336249"/>
            <a:ext cx="5731510" cy="3342656"/>
          </a:xfrm>
          <a:prstGeom prst="rect">
            <a:avLst/>
          </a:prstGeom>
        </p:spPr>
      </p:pic>
    </p:spTree>
    <p:extLst>
      <p:ext uri="{BB962C8B-B14F-4D97-AF65-F5344CB8AC3E}">
        <p14:creationId xmlns:p14="http://schemas.microsoft.com/office/powerpoint/2010/main" val="2428346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0F66-E7A2-F766-9665-94668E559149}"/>
              </a:ext>
            </a:extLst>
          </p:cNvPr>
          <p:cNvSpPr>
            <a:spLocks noGrp="1"/>
          </p:cNvSpPr>
          <p:nvPr>
            <p:ph type="title"/>
          </p:nvPr>
        </p:nvSpPr>
        <p:spPr>
          <a:xfrm>
            <a:off x="230712" y="481884"/>
            <a:ext cx="10515600" cy="510633"/>
          </a:xfrm>
        </p:spPr>
        <p:txBody>
          <a:bodyPr>
            <a:noAutofit/>
          </a:bodyPr>
          <a:lstStyle/>
          <a:p>
            <a:r>
              <a:rPr lang="en-IN" sz="3600" b="1" u="sng" dirty="0"/>
              <a:t>RESULTS:</a:t>
            </a:r>
          </a:p>
        </p:txBody>
      </p:sp>
      <p:sp>
        <p:nvSpPr>
          <p:cNvPr id="8" name="TextBox 7">
            <a:extLst>
              <a:ext uri="{FF2B5EF4-FFF2-40B4-BE49-F238E27FC236}">
                <a16:creationId xmlns:a16="http://schemas.microsoft.com/office/drawing/2014/main" id="{67F99720-4E7D-0D46-522C-9E827A76DE0F}"/>
              </a:ext>
            </a:extLst>
          </p:cNvPr>
          <p:cNvSpPr txBox="1"/>
          <p:nvPr/>
        </p:nvSpPr>
        <p:spPr>
          <a:xfrm>
            <a:off x="144085" y="1303887"/>
            <a:ext cx="3503890" cy="369332"/>
          </a:xfrm>
          <a:prstGeom prst="rect">
            <a:avLst/>
          </a:prstGeom>
          <a:noFill/>
        </p:spPr>
        <p:txBody>
          <a:bodyPr wrap="square" rtlCol="0">
            <a:spAutoFit/>
          </a:bodyPr>
          <a:lstStyle/>
          <a:p>
            <a:r>
              <a:rPr lang="en-IN" dirty="0"/>
              <a:t>Graphs</a:t>
            </a:r>
          </a:p>
        </p:txBody>
      </p:sp>
      <p:sp>
        <p:nvSpPr>
          <p:cNvPr id="12" name="TextBox 11">
            <a:extLst>
              <a:ext uri="{FF2B5EF4-FFF2-40B4-BE49-F238E27FC236}">
                <a16:creationId xmlns:a16="http://schemas.microsoft.com/office/drawing/2014/main" id="{48BB963A-8F2B-4DCD-9E87-4998B2A4D7C0}"/>
              </a:ext>
            </a:extLst>
          </p:cNvPr>
          <p:cNvSpPr txBox="1"/>
          <p:nvPr/>
        </p:nvSpPr>
        <p:spPr>
          <a:xfrm>
            <a:off x="6663911" y="1119221"/>
            <a:ext cx="2489714" cy="369332"/>
          </a:xfrm>
          <a:prstGeom prst="rect">
            <a:avLst/>
          </a:prstGeom>
          <a:noFill/>
        </p:spPr>
        <p:txBody>
          <a:bodyPr wrap="square" rtlCol="0">
            <a:spAutoFit/>
          </a:bodyPr>
          <a:lstStyle/>
          <a:p>
            <a:r>
              <a:rPr lang="en-IN" dirty="0" err="1"/>
              <a:t>Preprocessed</a:t>
            </a:r>
            <a:r>
              <a:rPr lang="en-IN" dirty="0"/>
              <a:t> data</a:t>
            </a:r>
          </a:p>
        </p:txBody>
      </p:sp>
      <p:pic>
        <p:nvPicPr>
          <p:cNvPr id="11" name="Picture 10">
            <a:extLst>
              <a:ext uri="{FF2B5EF4-FFF2-40B4-BE49-F238E27FC236}">
                <a16:creationId xmlns:a16="http://schemas.microsoft.com/office/drawing/2014/main" id="{7E0FC459-6A6F-DEE6-6671-BBABD669F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85" y="2002053"/>
            <a:ext cx="5380816" cy="3816417"/>
          </a:xfrm>
          <a:prstGeom prst="rect">
            <a:avLst/>
          </a:prstGeom>
        </p:spPr>
      </p:pic>
      <p:pic>
        <p:nvPicPr>
          <p:cNvPr id="13" name="Picture 12">
            <a:extLst>
              <a:ext uri="{FF2B5EF4-FFF2-40B4-BE49-F238E27FC236}">
                <a16:creationId xmlns:a16="http://schemas.microsoft.com/office/drawing/2014/main" id="{8F0D018C-F270-CAA9-351D-89190004D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8272" y="1849048"/>
            <a:ext cx="5731510" cy="2010683"/>
          </a:xfrm>
          <a:prstGeom prst="rect">
            <a:avLst/>
          </a:prstGeom>
        </p:spPr>
      </p:pic>
      <p:pic>
        <p:nvPicPr>
          <p:cNvPr id="14" name="Picture 13">
            <a:extLst>
              <a:ext uri="{FF2B5EF4-FFF2-40B4-BE49-F238E27FC236}">
                <a16:creationId xmlns:a16="http://schemas.microsoft.com/office/drawing/2014/main" id="{CB828BD3-1E93-D89B-8C56-993E7D11A7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8272" y="3859731"/>
            <a:ext cx="5731510" cy="1799924"/>
          </a:xfrm>
          <a:prstGeom prst="rect">
            <a:avLst/>
          </a:prstGeom>
        </p:spPr>
      </p:pic>
    </p:spTree>
    <p:extLst>
      <p:ext uri="{BB962C8B-B14F-4D97-AF65-F5344CB8AC3E}">
        <p14:creationId xmlns:p14="http://schemas.microsoft.com/office/powerpoint/2010/main" val="1354246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0F66-E7A2-F766-9665-94668E559149}"/>
              </a:ext>
            </a:extLst>
          </p:cNvPr>
          <p:cNvSpPr>
            <a:spLocks noGrp="1"/>
          </p:cNvSpPr>
          <p:nvPr>
            <p:ph type="title"/>
          </p:nvPr>
        </p:nvSpPr>
        <p:spPr>
          <a:xfrm>
            <a:off x="230712" y="481884"/>
            <a:ext cx="10515600" cy="510633"/>
          </a:xfrm>
        </p:spPr>
        <p:txBody>
          <a:bodyPr>
            <a:noAutofit/>
          </a:bodyPr>
          <a:lstStyle/>
          <a:p>
            <a:r>
              <a:rPr lang="en-IN" sz="3600" b="1" u="sng" dirty="0"/>
              <a:t>RESULTS:</a:t>
            </a:r>
          </a:p>
        </p:txBody>
      </p:sp>
      <p:sp>
        <p:nvSpPr>
          <p:cNvPr id="8" name="TextBox 7">
            <a:extLst>
              <a:ext uri="{FF2B5EF4-FFF2-40B4-BE49-F238E27FC236}">
                <a16:creationId xmlns:a16="http://schemas.microsoft.com/office/drawing/2014/main" id="{67F99720-4E7D-0D46-522C-9E827A76DE0F}"/>
              </a:ext>
            </a:extLst>
          </p:cNvPr>
          <p:cNvSpPr txBox="1"/>
          <p:nvPr/>
        </p:nvSpPr>
        <p:spPr>
          <a:xfrm>
            <a:off x="144085" y="1303887"/>
            <a:ext cx="3503890" cy="369332"/>
          </a:xfrm>
          <a:prstGeom prst="rect">
            <a:avLst/>
          </a:prstGeom>
          <a:noFill/>
        </p:spPr>
        <p:txBody>
          <a:bodyPr wrap="square" rtlCol="0">
            <a:spAutoFit/>
          </a:bodyPr>
          <a:lstStyle/>
          <a:p>
            <a:r>
              <a:rPr lang="en-IN" dirty="0"/>
              <a:t>Model Selection</a:t>
            </a:r>
          </a:p>
        </p:txBody>
      </p:sp>
      <p:sp>
        <p:nvSpPr>
          <p:cNvPr id="12" name="TextBox 11">
            <a:extLst>
              <a:ext uri="{FF2B5EF4-FFF2-40B4-BE49-F238E27FC236}">
                <a16:creationId xmlns:a16="http://schemas.microsoft.com/office/drawing/2014/main" id="{48BB963A-8F2B-4DCD-9E87-4998B2A4D7C0}"/>
              </a:ext>
            </a:extLst>
          </p:cNvPr>
          <p:cNvSpPr txBox="1"/>
          <p:nvPr/>
        </p:nvSpPr>
        <p:spPr>
          <a:xfrm>
            <a:off x="6663911" y="1119221"/>
            <a:ext cx="2489714" cy="369332"/>
          </a:xfrm>
          <a:prstGeom prst="rect">
            <a:avLst/>
          </a:prstGeom>
          <a:noFill/>
        </p:spPr>
        <p:txBody>
          <a:bodyPr wrap="square" rtlCol="0">
            <a:spAutoFit/>
          </a:bodyPr>
          <a:lstStyle/>
          <a:p>
            <a:r>
              <a:rPr lang="en-IN" dirty="0"/>
              <a:t>Prediction</a:t>
            </a:r>
          </a:p>
        </p:txBody>
      </p:sp>
      <p:pic>
        <p:nvPicPr>
          <p:cNvPr id="3" name="Picture 2">
            <a:extLst>
              <a:ext uri="{FF2B5EF4-FFF2-40B4-BE49-F238E27FC236}">
                <a16:creationId xmlns:a16="http://schemas.microsoft.com/office/drawing/2014/main" id="{EC5D0FAF-8EA9-42BF-2C3B-B74B88537D14}"/>
              </a:ext>
            </a:extLst>
          </p:cNvPr>
          <p:cNvPicPr>
            <a:picLocks noChangeAspect="1"/>
          </p:cNvPicPr>
          <p:nvPr/>
        </p:nvPicPr>
        <p:blipFill>
          <a:blip r:embed="rId2"/>
          <a:stretch>
            <a:fillRect/>
          </a:stretch>
        </p:blipFill>
        <p:spPr>
          <a:xfrm>
            <a:off x="144085" y="1984589"/>
            <a:ext cx="5207561" cy="3467338"/>
          </a:xfrm>
          <a:prstGeom prst="rect">
            <a:avLst/>
          </a:prstGeom>
        </p:spPr>
      </p:pic>
      <p:pic>
        <p:nvPicPr>
          <p:cNvPr id="5" name="Picture 4">
            <a:extLst>
              <a:ext uri="{FF2B5EF4-FFF2-40B4-BE49-F238E27FC236}">
                <a16:creationId xmlns:a16="http://schemas.microsoft.com/office/drawing/2014/main" id="{65E1C0B3-02F5-8793-4815-7F8D7699D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099" y="4599656"/>
            <a:ext cx="5731510" cy="1035685"/>
          </a:xfrm>
          <a:prstGeom prst="rect">
            <a:avLst/>
          </a:prstGeom>
        </p:spPr>
      </p:pic>
      <p:pic>
        <p:nvPicPr>
          <p:cNvPr id="6" name="Picture 5">
            <a:extLst>
              <a:ext uri="{FF2B5EF4-FFF2-40B4-BE49-F238E27FC236}">
                <a16:creationId xmlns:a16="http://schemas.microsoft.com/office/drawing/2014/main" id="{A84C0E06-0820-C39A-94BA-6252D8049F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1099" y="1788511"/>
            <a:ext cx="5731510" cy="2811145"/>
          </a:xfrm>
          <a:prstGeom prst="rect">
            <a:avLst/>
          </a:prstGeom>
        </p:spPr>
      </p:pic>
    </p:spTree>
    <p:extLst>
      <p:ext uri="{BB962C8B-B14F-4D97-AF65-F5344CB8AC3E}">
        <p14:creationId xmlns:p14="http://schemas.microsoft.com/office/powerpoint/2010/main" val="21880221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0F66-E7A2-F766-9665-94668E559149}"/>
              </a:ext>
            </a:extLst>
          </p:cNvPr>
          <p:cNvSpPr>
            <a:spLocks noGrp="1"/>
          </p:cNvSpPr>
          <p:nvPr>
            <p:ph type="title"/>
          </p:nvPr>
        </p:nvSpPr>
        <p:spPr>
          <a:xfrm>
            <a:off x="230712" y="453008"/>
            <a:ext cx="10515600" cy="510633"/>
          </a:xfrm>
        </p:spPr>
        <p:txBody>
          <a:bodyPr>
            <a:noAutofit/>
          </a:bodyPr>
          <a:lstStyle/>
          <a:p>
            <a:r>
              <a:rPr lang="en-IN" sz="3600" b="1" u="sng" dirty="0"/>
              <a:t>RESULTS:</a:t>
            </a:r>
          </a:p>
        </p:txBody>
      </p:sp>
      <p:sp>
        <p:nvSpPr>
          <p:cNvPr id="8" name="TextBox 7">
            <a:extLst>
              <a:ext uri="{FF2B5EF4-FFF2-40B4-BE49-F238E27FC236}">
                <a16:creationId xmlns:a16="http://schemas.microsoft.com/office/drawing/2014/main" id="{67F99720-4E7D-0D46-522C-9E827A76DE0F}"/>
              </a:ext>
            </a:extLst>
          </p:cNvPr>
          <p:cNvSpPr txBox="1"/>
          <p:nvPr/>
        </p:nvSpPr>
        <p:spPr>
          <a:xfrm>
            <a:off x="230712" y="1621799"/>
            <a:ext cx="3503890" cy="369332"/>
          </a:xfrm>
          <a:prstGeom prst="rect">
            <a:avLst/>
          </a:prstGeom>
          <a:noFill/>
        </p:spPr>
        <p:txBody>
          <a:bodyPr wrap="square" rtlCol="0">
            <a:spAutoFit/>
          </a:bodyPr>
          <a:lstStyle/>
          <a:p>
            <a:r>
              <a:rPr lang="en-IN" dirty="0"/>
              <a:t>Output :1</a:t>
            </a:r>
          </a:p>
        </p:txBody>
      </p:sp>
      <p:sp>
        <p:nvSpPr>
          <p:cNvPr id="12" name="TextBox 11">
            <a:extLst>
              <a:ext uri="{FF2B5EF4-FFF2-40B4-BE49-F238E27FC236}">
                <a16:creationId xmlns:a16="http://schemas.microsoft.com/office/drawing/2014/main" id="{48BB963A-8F2B-4DCD-9E87-4998B2A4D7C0}"/>
              </a:ext>
            </a:extLst>
          </p:cNvPr>
          <p:cNvSpPr txBox="1"/>
          <p:nvPr/>
        </p:nvSpPr>
        <p:spPr>
          <a:xfrm>
            <a:off x="6327682" y="1621799"/>
            <a:ext cx="2489714" cy="369332"/>
          </a:xfrm>
          <a:prstGeom prst="rect">
            <a:avLst/>
          </a:prstGeom>
          <a:noFill/>
        </p:spPr>
        <p:txBody>
          <a:bodyPr wrap="square" rtlCol="0">
            <a:spAutoFit/>
          </a:bodyPr>
          <a:lstStyle/>
          <a:p>
            <a:r>
              <a:rPr lang="en-IN" dirty="0"/>
              <a:t>Output :2</a:t>
            </a:r>
          </a:p>
        </p:txBody>
      </p:sp>
      <p:pic>
        <p:nvPicPr>
          <p:cNvPr id="4" name="Picture 3">
            <a:extLst>
              <a:ext uri="{FF2B5EF4-FFF2-40B4-BE49-F238E27FC236}">
                <a16:creationId xmlns:a16="http://schemas.microsoft.com/office/drawing/2014/main" id="{AA9D62AE-7373-9E91-B6A2-1A9B3511D050}"/>
              </a:ext>
            </a:extLst>
          </p:cNvPr>
          <p:cNvPicPr>
            <a:picLocks noChangeAspect="1"/>
          </p:cNvPicPr>
          <p:nvPr/>
        </p:nvPicPr>
        <p:blipFill>
          <a:blip r:embed="rId2"/>
          <a:stretch>
            <a:fillRect/>
          </a:stretch>
        </p:blipFill>
        <p:spPr>
          <a:xfrm>
            <a:off x="230712" y="2366584"/>
            <a:ext cx="5297378" cy="2933700"/>
          </a:xfrm>
          <a:prstGeom prst="rect">
            <a:avLst/>
          </a:prstGeom>
        </p:spPr>
      </p:pic>
      <p:pic>
        <p:nvPicPr>
          <p:cNvPr id="7" name="Picture 6">
            <a:extLst>
              <a:ext uri="{FF2B5EF4-FFF2-40B4-BE49-F238E27FC236}">
                <a16:creationId xmlns:a16="http://schemas.microsoft.com/office/drawing/2014/main" id="{0738B95E-95D4-47DD-15BF-538F5F488661}"/>
              </a:ext>
            </a:extLst>
          </p:cNvPr>
          <p:cNvPicPr>
            <a:picLocks noChangeAspect="1"/>
          </p:cNvPicPr>
          <p:nvPr/>
        </p:nvPicPr>
        <p:blipFill>
          <a:blip r:embed="rId3"/>
          <a:stretch>
            <a:fillRect/>
          </a:stretch>
        </p:blipFill>
        <p:spPr>
          <a:xfrm>
            <a:off x="5951641" y="2366584"/>
            <a:ext cx="5731510" cy="2926715"/>
          </a:xfrm>
          <a:prstGeom prst="rect">
            <a:avLst/>
          </a:prstGeom>
        </p:spPr>
      </p:pic>
    </p:spTree>
    <p:extLst>
      <p:ext uri="{BB962C8B-B14F-4D97-AF65-F5344CB8AC3E}">
        <p14:creationId xmlns:p14="http://schemas.microsoft.com/office/powerpoint/2010/main" val="3871819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0F66-E7A2-F766-9665-94668E559149}"/>
              </a:ext>
            </a:extLst>
          </p:cNvPr>
          <p:cNvSpPr>
            <a:spLocks noGrp="1"/>
          </p:cNvSpPr>
          <p:nvPr>
            <p:ph type="title"/>
          </p:nvPr>
        </p:nvSpPr>
        <p:spPr>
          <a:xfrm>
            <a:off x="230712" y="481884"/>
            <a:ext cx="10515600" cy="510633"/>
          </a:xfrm>
        </p:spPr>
        <p:txBody>
          <a:bodyPr>
            <a:noAutofit/>
          </a:bodyPr>
          <a:lstStyle/>
          <a:p>
            <a:r>
              <a:rPr lang="en-IN" b="1" dirty="0"/>
              <a:t>CONCLUSION:</a:t>
            </a:r>
            <a:endParaRPr lang="en-IN" sz="3600" b="1" dirty="0"/>
          </a:p>
        </p:txBody>
      </p:sp>
      <p:sp>
        <p:nvSpPr>
          <p:cNvPr id="3" name="Content Placeholder 2">
            <a:extLst>
              <a:ext uri="{FF2B5EF4-FFF2-40B4-BE49-F238E27FC236}">
                <a16:creationId xmlns:a16="http://schemas.microsoft.com/office/drawing/2014/main" id="{1F4FE48B-1BCC-A612-AC29-9BCBAB2D3276}"/>
              </a:ext>
            </a:extLst>
          </p:cNvPr>
          <p:cNvSpPr>
            <a:spLocks noGrp="1"/>
          </p:cNvSpPr>
          <p:nvPr>
            <p:ph idx="1"/>
          </p:nvPr>
        </p:nvSpPr>
        <p:spPr>
          <a:xfrm>
            <a:off x="230712" y="1232033"/>
            <a:ext cx="11226478" cy="5011593"/>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The accuracy of prediction using  Decision Tree Algorithm ,the accuracy was Random Forest Classification algorithm was    and with the Support vector machine (</a:t>
            </a:r>
            <a:r>
              <a:rPr lang="en-IN" sz="2000" dirty="0" err="1">
                <a:latin typeface="Times New Roman" panose="02020603050405020304" pitchFamily="18" charset="0"/>
                <a:cs typeface="Times New Roman" panose="02020603050405020304" pitchFamily="18" charset="0"/>
              </a:rPr>
              <a:t>svm</a:t>
            </a:r>
            <a:r>
              <a:rPr lang="en-IN" sz="2000" dirty="0">
                <a:latin typeface="Times New Roman" panose="02020603050405020304" pitchFamily="18" charset="0"/>
                <a:cs typeface="Times New Roman" panose="02020603050405020304" pitchFamily="18" charset="0"/>
              </a:rPr>
              <a:t>) algorithm prediction accuracy was100%</a:t>
            </a:r>
          </a:p>
          <a:p>
            <a:pPr>
              <a:lnSpc>
                <a:spcPct val="150000"/>
              </a:lnSpc>
            </a:pPr>
            <a:r>
              <a:rPr lang="en-IN" sz="2000" dirty="0">
                <a:latin typeface="Times New Roman" panose="02020603050405020304" pitchFamily="18" charset="0"/>
                <a:cs typeface="Times New Roman" panose="02020603050405020304" pitchFamily="18" charset="0"/>
              </a:rPr>
              <a:t>By </a:t>
            </a:r>
            <a:r>
              <a:rPr lang="en-IN" sz="2000" dirty="0" err="1">
                <a:latin typeface="Times New Roman" panose="02020603050405020304" pitchFamily="18" charset="0"/>
                <a:cs typeface="Times New Roman" panose="02020603050405020304" pitchFamily="18" charset="0"/>
              </a:rPr>
              <a:t>compareing</a:t>
            </a:r>
            <a:r>
              <a:rPr lang="en-IN" sz="2000" dirty="0">
                <a:latin typeface="Times New Roman" panose="02020603050405020304" pitchFamily="18" charset="0"/>
                <a:cs typeface="Times New Roman" panose="02020603050405020304" pitchFamily="18" charset="0"/>
              </a:rPr>
              <a:t> the </a:t>
            </a:r>
            <a:r>
              <a:rPr lang="en-IN" sz="2000" dirty="0" err="1">
                <a:latin typeface="Times New Roman" panose="02020603050405020304" pitchFamily="18" charset="0"/>
                <a:cs typeface="Times New Roman" panose="02020603050405020304" pitchFamily="18" charset="0"/>
              </a:rPr>
              <a:t>results,we</a:t>
            </a:r>
            <a:r>
              <a:rPr lang="en-IN" sz="2000" dirty="0">
                <a:latin typeface="Times New Roman" panose="02020603050405020304" pitchFamily="18" charset="0"/>
                <a:cs typeface="Times New Roman" panose="02020603050405020304" pitchFamily="18" charset="0"/>
              </a:rPr>
              <a:t> can say that the </a:t>
            </a:r>
            <a:r>
              <a:rPr lang="en-IN" sz="2000" dirty="0" err="1">
                <a:latin typeface="Times New Roman" panose="02020603050405020304" pitchFamily="18" charset="0"/>
                <a:cs typeface="Times New Roman" panose="02020603050405020304" pitchFamily="18" charset="0"/>
              </a:rPr>
              <a:t>svm</a:t>
            </a:r>
            <a:r>
              <a:rPr lang="en-IN" sz="2000" dirty="0">
                <a:latin typeface="Times New Roman" panose="02020603050405020304" pitchFamily="18" charset="0"/>
                <a:cs typeface="Times New Roman" panose="02020603050405020304" pitchFamily="18" charset="0"/>
              </a:rPr>
              <a:t> algorithm is the most suitable Machine </a:t>
            </a:r>
            <a:r>
              <a:rPr lang="en-IN" sz="2000" dirty="0" err="1">
                <a:latin typeface="Times New Roman" panose="02020603050405020304" pitchFamily="18" charset="0"/>
                <a:cs typeface="Times New Roman" panose="02020603050405020304" pitchFamily="18" charset="0"/>
              </a:rPr>
              <a:t>learing</a:t>
            </a:r>
            <a:r>
              <a:rPr lang="en-IN" sz="2000" dirty="0">
                <a:latin typeface="Times New Roman" panose="02020603050405020304" pitchFamily="18" charset="0"/>
                <a:cs typeface="Times New Roman" panose="02020603050405020304" pitchFamily="18" charset="0"/>
              </a:rPr>
              <a:t> algorithm for the prediction of Autism spectrum Disorder </a:t>
            </a:r>
          </a:p>
          <a:p>
            <a:pPr>
              <a:lnSpc>
                <a:spcPct val="150000"/>
              </a:lnSpc>
            </a:pPr>
            <a:r>
              <a:rPr lang="en-IN" sz="2000" dirty="0">
                <a:latin typeface="Times New Roman" panose="02020603050405020304" pitchFamily="18" charset="0"/>
                <a:cs typeface="Times New Roman" panose="02020603050405020304" pitchFamily="18" charset="0"/>
              </a:rPr>
              <a:t>With the help of a web </a:t>
            </a:r>
            <a:r>
              <a:rPr lang="en-IN" sz="2000" dirty="0" err="1">
                <a:latin typeface="Times New Roman" panose="02020603050405020304" pitchFamily="18" charset="0"/>
                <a:cs typeface="Times New Roman" panose="02020603050405020304" pitchFamily="18" charset="0"/>
              </a:rPr>
              <a:t>application,the</a:t>
            </a:r>
            <a:r>
              <a:rPr lang="en-IN" sz="2000" dirty="0">
                <a:latin typeface="Times New Roman" panose="02020603050405020304" pitchFamily="18" charset="0"/>
                <a:cs typeface="Times New Roman" panose="02020603050405020304" pitchFamily="18" charset="0"/>
              </a:rPr>
              <a:t> users can answer the 10 questions and get an idea of </a:t>
            </a:r>
            <a:r>
              <a:rPr lang="en-IN" sz="2000" dirty="0" err="1">
                <a:latin typeface="Times New Roman" panose="02020603050405020304" pitchFamily="18" charset="0"/>
                <a:cs typeface="Times New Roman" panose="02020603050405020304" pitchFamily="18" charset="0"/>
              </a:rPr>
              <a:t>wheather</a:t>
            </a:r>
            <a:r>
              <a:rPr lang="en-IN" sz="2000" dirty="0">
                <a:latin typeface="Times New Roman" panose="02020603050405020304" pitchFamily="18" charset="0"/>
                <a:cs typeface="Times New Roman" panose="02020603050405020304" pitchFamily="18" charset="0"/>
              </a:rPr>
              <a:t> or not their child has ASD</a:t>
            </a:r>
          </a:p>
          <a:p>
            <a:pPr>
              <a:lnSpc>
                <a:spcPct val="150000"/>
              </a:lnSpc>
            </a:pPr>
            <a:r>
              <a:rPr lang="en-IN" sz="2000" dirty="0">
                <a:latin typeface="Times New Roman" panose="02020603050405020304" pitchFamily="18" charset="0"/>
                <a:cs typeface="Times New Roman" panose="02020603050405020304" pitchFamily="18" charset="0"/>
              </a:rPr>
              <a:t>This may help the parents to consult with the doctors for early intervention.</a:t>
            </a:r>
          </a:p>
        </p:txBody>
      </p:sp>
    </p:spTree>
    <p:extLst>
      <p:ext uri="{BB962C8B-B14F-4D97-AF65-F5344CB8AC3E}">
        <p14:creationId xmlns:p14="http://schemas.microsoft.com/office/powerpoint/2010/main" val="3459014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4DF3A-61E4-DD2E-414B-ED4972F1854C}"/>
              </a:ext>
            </a:extLst>
          </p:cNvPr>
          <p:cNvSpPr>
            <a:spLocks noGrp="1"/>
          </p:cNvSpPr>
          <p:nvPr>
            <p:ph type="title"/>
          </p:nvPr>
        </p:nvSpPr>
        <p:spPr>
          <a:xfrm>
            <a:off x="838200" y="365126"/>
            <a:ext cx="10515600" cy="916828"/>
          </a:xfrm>
        </p:spPr>
        <p:txBody>
          <a:bodyPr>
            <a:normAutofit/>
          </a:bodyPr>
          <a:lstStyle/>
          <a:p>
            <a:r>
              <a:rPr lang="en-IN" sz="3600" b="1" u="sng" dirty="0">
                <a:latin typeface="Times New Roman" panose="02020603050405020304" pitchFamily="18" charset="0"/>
                <a:ea typeface="Calibri"/>
                <a:cs typeface="Times New Roman" panose="02020603050405020304" pitchFamily="18" charset="0"/>
                <a:sym typeface="Calibri"/>
              </a:rPr>
              <a:t>REFFERENCES:</a:t>
            </a:r>
            <a:endParaRPr lang="en-IN" sz="3600" u="sng" dirty="0"/>
          </a:p>
        </p:txBody>
      </p:sp>
      <p:sp>
        <p:nvSpPr>
          <p:cNvPr id="3" name="Content Placeholder 2">
            <a:extLst>
              <a:ext uri="{FF2B5EF4-FFF2-40B4-BE49-F238E27FC236}">
                <a16:creationId xmlns:a16="http://schemas.microsoft.com/office/drawing/2014/main" id="{6410D55E-F9F5-9491-D5E3-DE8724A3F447}"/>
              </a:ext>
            </a:extLst>
          </p:cNvPr>
          <p:cNvSpPr>
            <a:spLocks noGrp="1"/>
          </p:cNvSpPr>
          <p:nvPr>
            <p:ph idx="1"/>
          </p:nvPr>
        </p:nvSpPr>
        <p:spPr>
          <a:xfrm>
            <a:off x="838200" y="1407459"/>
            <a:ext cx="10515600" cy="4769504"/>
          </a:xfrm>
        </p:spPr>
        <p:txBody>
          <a:bodyPr>
            <a:normAutofit fontScale="47500" lnSpcReduction="20000"/>
          </a:bodyPr>
          <a:lstStyle/>
          <a:p>
            <a:pPr>
              <a:buFont typeface="Wingdings" panose="05000000000000000000" pitchFamily="2" charset="2"/>
              <a:buChar char="ü"/>
            </a:pPr>
            <a:r>
              <a:rPr lang="en-US" sz="3300" b="0" kern="1200" dirty="0">
                <a:effectLst/>
                <a:latin typeface="Times New Roman" panose="02020603050405020304" pitchFamily="18" charset="0"/>
                <a:cs typeface="Times New Roman" panose="02020603050405020304" pitchFamily="18" charset="0"/>
              </a:rPr>
              <a:t>Deep Analysis of Autism Spectrum Disorder Detection Techniques,</a:t>
            </a:r>
            <a:r>
              <a:rPr lang="en-US" sz="3300" kern="1200" dirty="0">
                <a:effectLst/>
                <a:latin typeface="Times New Roman" panose="02020603050405020304" pitchFamily="18" charset="0"/>
                <a:cs typeface="Times New Roman" panose="02020603050405020304" pitchFamily="18" charset="0"/>
              </a:rPr>
              <a:t>  </a:t>
            </a:r>
            <a:r>
              <a:rPr lang="en-US" sz="3300" kern="1200" dirty="0" err="1">
                <a:effectLst/>
                <a:latin typeface="Times New Roman" panose="02020603050405020304" pitchFamily="18" charset="0"/>
                <a:cs typeface="Times New Roman" panose="02020603050405020304" pitchFamily="18" charset="0"/>
              </a:rPr>
              <a:t>Anshu</a:t>
            </a:r>
            <a:r>
              <a:rPr lang="en-US" sz="3300" kern="1200" dirty="0">
                <a:effectLst/>
                <a:latin typeface="Times New Roman" panose="02020603050405020304" pitchFamily="18" charset="0"/>
                <a:cs typeface="Times New Roman" panose="02020603050405020304" pitchFamily="18" charset="0"/>
              </a:rPr>
              <a:t> Sharma, Dr. Poonam </a:t>
            </a:r>
            <a:r>
              <a:rPr lang="en-US" sz="3300" kern="1200" dirty="0" err="1">
                <a:effectLst/>
                <a:latin typeface="Times New Roman" panose="02020603050405020304" pitchFamily="18" charset="0"/>
                <a:cs typeface="Times New Roman" panose="02020603050405020304" pitchFamily="18" charset="0"/>
              </a:rPr>
              <a:t>Tanwar</a:t>
            </a:r>
            <a:r>
              <a:rPr lang="en-US" sz="3300" kern="1200" dirty="0">
                <a:effectLst/>
                <a:latin typeface="Times New Roman" panose="02020603050405020304" pitchFamily="18" charset="0"/>
                <a:cs typeface="Times New Roman" panose="02020603050405020304" pitchFamily="18" charset="0"/>
              </a:rPr>
              <a:t> </a:t>
            </a:r>
            <a:r>
              <a:rPr lang="en-US" sz="3300" dirty="0">
                <a:latin typeface="Times New Roman" panose="02020603050405020304" pitchFamily="18" charset="0"/>
                <a:cs typeface="Times New Roman" panose="02020603050405020304" pitchFamily="18" charset="0"/>
              </a:rPr>
              <a:t>,2022.</a:t>
            </a:r>
            <a:r>
              <a:rPr lang="en-IN" sz="3300" dirty="0">
                <a:latin typeface="Times New Roman" panose="02020603050405020304" pitchFamily="18" charset="0"/>
                <a:cs typeface="Times New Roman" panose="02020603050405020304" pitchFamily="18" charset="0"/>
                <a:hlinkClick r:id="rId2"/>
              </a:rPr>
              <a:t> https://ieeexplore.ieee.org/document/9160123</a:t>
            </a:r>
            <a:endParaRPr lang="en-IN"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3300" kern="1200" dirty="0">
                <a:effectLst/>
                <a:latin typeface="Times New Roman" panose="02020603050405020304" pitchFamily="18" charset="0"/>
                <a:cs typeface="Times New Roman" panose="02020603050405020304" pitchFamily="18" charset="0"/>
              </a:rPr>
              <a:t>A Machine Learning Approach to Predict Autism Spectrum Disorder. </a:t>
            </a:r>
            <a:r>
              <a:rPr lang="en-US" sz="3300" kern="1200" dirty="0" err="1">
                <a:effectLst/>
                <a:latin typeface="Times New Roman" panose="02020603050405020304" pitchFamily="18" charset="0"/>
                <a:cs typeface="Times New Roman" panose="02020603050405020304" pitchFamily="18" charset="0"/>
              </a:rPr>
              <a:t>Kazi</a:t>
            </a:r>
            <a:r>
              <a:rPr lang="en-US" sz="3300" kern="1200" dirty="0">
                <a:effectLst/>
                <a:latin typeface="Times New Roman" panose="02020603050405020304" pitchFamily="18" charset="0"/>
                <a:cs typeface="Times New Roman" panose="02020603050405020304" pitchFamily="18" charset="0"/>
              </a:rPr>
              <a:t> Shahrukh Omar , </a:t>
            </a:r>
            <a:r>
              <a:rPr lang="en-US" sz="3300" kern="1200" dirty="0" err="1">
                <a:effectLst/>
                <a:latin typeface="Times New Roman" panose="02020603050405020304" pitchFamily="18" charset="0"/>
                <a:cs typeface="Times New Roman" panose="02020603050405020304" pitchFamily="18" charset="0"/>
              </a:rPr>
              <a:t>Prodipta</a:t>
            </a:r>
            <a:r>
              <a:rPr lang="en-US" sz="3300" kern="1200" dirty="0">
                <a:effectLst/>
                <a:latin typeface="Times New Roman" panose="02020603050405020304" pitchFamily="18" charset="0"/>
                <a:cs typeface="Times New Roman" panose="02020603050405020304" pitchFamily="18" charset="0"/>
              </a:rPr>
              <a:t> Mondal , Nabila Shahnaz Khan, Md. </a:t>
            </a:r>
            <a:r>
              <a:rPr lang="en-US" sz="3300" kern="1200" dirty="0" err="1">
                <a:effectLst/>
                <a:latin typeface="Times New Roman" panose="02020603050405020304" pitchFamily="18" charset="0"/>
                <a:cs typeface="Times New Roman" panose="02020603050405020304" pitchFamily="18" charset="0"/>
              </a:rPr>
              <a:t>Rezaul</a:t>
            </a:r>
            <a:r>
              <a:rPr lang="en-US" sz="3300" kern="1200" dirty="0">
                <a:effectLst/>
                <a:latin typeface="Times New Roman" panose="02020603050405020304" pitchFamily="18" charset="0"/>
                <a:cs typeface="Times New Roman" panose="02020603050405020304" pitchFamily="18" charset="0"/>
              </a:rPr>
              <a:t> Karim Md Nazrul Islam,2019 </a:t>
            </a:r>
            <a:r>
              <a:rPr lang="en-IN" sz="3300" dirty="0">
                <a:latin typeface="Times New Roman" panose="02020603050405020304" pitchFamily="18" charset="0"/>
                <a:cs typeface="Times New Roman" panose="02020603050405020304" pitchFamily="18" charset="0"/>
                <a:hlinkClick r:id="rId3"/>
              </a:rPr>
              <a:t>https://ieeexplore.ieee.org/document/8679454</a:t>
            </a:r>
            <a:endParaRPr lang="en-IN" sz="3300" dirty="0">
              <a:latin typeface="Times New Roman" panose="02020603050405020304" pitchFamily="18" charset="0"/>
              <a:cs typeface="Times New Roman" panose="02020603050405020304" pitchFamily="18" charset="0"/>
            </a:endParaRPr>
          </a:p>
          <a:p>
            <a:pPr marL="0" indent="0">
              <a:buNone/>
            </a:pPr>
            <a:endParaRPr lang="en-IN"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3300" kern="1200" dirty="0">
                <a:effectLst/>
                <a:latin typeface="Times New Roman" panose="02020603050405020304" pitchFamily="18" charset="0"/>
                <a:cs typeface="Times New Roman" panose="02020603050405020304" pitchFamily="18" charset="0"/>
              </a:rPr>
              <a:t>Early Stage Detection of Autism Spectrum Disorder using Machine Learnin</a:t>
            </a:r>
            <a:r>
              <a:rPr lang="en-US" sz="3300" dirty="0">
                <a:latin typeface="Times New Roman" panose="02020603050405020304" pitchFamily="18" charset="0"/>
                <a:cs typeface="Times New Roman" panose="02020603050405020304" pitchFamily="18" charset="0"/>
              </a:rPr>
              <a:t>g,</a:t>
            </a:r>
            <a:r>
              <a:rPr lang="en-US" sz="3300" kern="1200" dirty="0">
                <a:effectLst/>
                <a:latin typeface="Times New Roman" panose="02020603050405020304" pitchFamily="18" charset="0"/>
                <a:cs typeface="Times New Roman" panose="02020603050405020304" pitchFamily="18" charset="0"/>
              </a:rPr>
              <a:t> Tania </a:t>
            </a:r>
            <a:r>
              <a:rPr lang="en-US" sz="3300" kern="1200" dirty="0" err="1">
                <a:effectLst/>
                <a:latin typeface="Times New Roman" panose="02020603050405020304" pitchFamily="18" charset="0"/>
                <a:cs typeface="Times New Roman" panose="02020603050405020304" pitchFamily="18" charset="0"/>
              </a:rPr>
              <a:t>Akter</a:t>
            </a:r>
            <a:r>
              <a:rPr lang="en-US" sz="3300" kern="1200" dirty="0">
                <a:effectLst/>
                <a:latin typeface="Times New Roman" panose="02020603050405020304" pitchFamily="18" charset="0"/>
                <a:cs typeface="Times New Roman" panose="02020603050405020304" pitchFamily="18" charset="0"/>
              </a:rPr>
              <a:t>, MD. </a:t>
            </a:r>
            <a:r>
              <a:rPr lang="en-US" sz="3300" kern="1200" dirty="0" err="1">
                <a:effectLst/>
                <a:latin typeface="Times New Roman" panose="02020603050405020304" pitchFamily="18" charset="0"/>
                <a:cs typeface="Times New Roman" panose="02020603050405020304" pitchFamily="18" charset="0"/>
              </a:rPr>
              <a:t>Shahriare</a:t>
            </a:r>
            <a:r>
              <a:rPr lang="en-US" sz="3300" kern="1200" dirty="0">
                <a:effectLst/>
                <a:latin typeface="Times New Roman" panose="02020603050405020304" pitchFamily="18" charset="0"/>
                <a:cs typeface="Times New Roman" panose="02020603050405020304" pitchFamily="18" charset="0"/>
              </a:rPr>
              <a:t> </a:t>
            </a:r>
            <a:r>
              <a:rPr lang="en-US" sz="3300" kern="1200" dirty="0" err="1">
                <a:effectLst/>
                <a:latin typeface="Times New Roman" panose="02020603050405020304" pitchFamily="18" charset="0"/>
                <a:cs typeface="Times New Roman" panose="02020603050405020304" pitchFamily="18" charset="0"/>
              </a:rPr>
              <a:t>satu</a:t>
            </a:r>
            <a:r>
              <a:rPr lang="en-US" sz="3300" kern="1200" dirty="0">
                <a:effectLst/>
                <a:latin typeface="Times New Roman" panose="02020603050405020304" pitchFamily="18" charset="0"/>
                <a:cs typeface="Times New Roman" panose="02020603050405020304" pitchFamily="18" charset="0"/>
              </a:rPr>
              <a:t>, MD. Imran khan,2019</a:t>
            </a:r>
            <a:r>
              <a:rPr lang="en-IN" sz="3300" dirty="0">
                <a:latin typeface="Times New Roman" panose="02020603050405020304" pitchFamily="18" charset="0"/>
                <a:cs typeface="Times New Roman" panose="02020603050405020304" pitchFamily="18" charset="0"/>
                <a:hlinkClick r:id="rId4"/>
              </a:rPr>
              <a:t>https://ieeexplore.ieee.org/document/8895818</a:t>
            </a:r>
            <a:endParaRPr lang="en-IN" sz="3300" dirty="0">
              <a:latin typeface="Times New Roman" panose="02020603050405020304" pitchFamily="18" charset="0"/>
              <a:cs typeface="Times New Roman" panose="02020603050405020304" pitchFamily="18" charset="0"/>
            </a:endParaRPr>
          </a:p>
          <a:p>
            <a:pPr marL="0" indent="0">
              <a:buNone/>
            </a:pPr>
            <a:endParaRPr lang="en-IN"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3300" kern="1200" dirty="0">
                <a:effectLst/>
                <a:latin typeface="Times New Roman" panose="02020603050405020304" pitchFamily="18" charset="0"/>
                <a:cs typeface="Times New Roman" panose="02020603050405020304" pitchFamily="18" charset="0"/>
              </a:rPr>
              <a:t>A Survey on Predicting Autism Spectrum Disorder using Machine Learning Techniques, </a:t>
            </a:r>
            <a:r>
              <a:rPr lang="en-US" sz="3300" dirty="0">
                <a:effectLst/>
                <a:latin typeface="Times New Roman" panose="02020603050405020304" pitchFamily="18" charset="0"/>
                <a:ea typeface="Calibri" panose="020F0502020204030204" pitchFamily="34" charset="0"/>
                <a:cs typeface="Times New Roman" panose="02020603050405020304" pitchFamily="18" charset="0"/>
              </a:rPr>
              <a:t>N. Priya and C. Radhika, 2019  </a:t>
            </a:r>
            <a:r>
              <a:rPr lang="en-IN" sz="3300" dirty="0">
                <a:latin typeface="Times New Roman" panose="02020603050405020304" pitchFamily="18" charset="0"/>
                <a:cs typeface="Times New Roman" panose="02020603050405020304" pitchFamily="18" charset="0"/>
                <a:hlinkClick r:id="rId5"/>
              </a:rPr>
              <a:t>https://www.researchtrend.net/ijet/pdf/A%20Survey%20on%20Predicting%20Autism%20Spectrum%20Disorder%20using%20Machine%20Learning%20Techniques%20N.%20PRIYA.pdf</a:t>
            </a:r>
            <a:endParaRPr lang="en-IN" sz="3300" dirty="0">
              <a:latin typeface="Times New Roman" panose="02020603050405020304" pitchFamily="18" charset="0"/>
              <a:cs typeface="Times New Roman" panose="02020603050405020304" pitchFamily="18" charset="0"/>
            </a:endParaRPr>
          </a:p>
          <a:p>
            <a:pPr marL="0" indent="0">
              <a:buNone/>
            </a:pPr>
            <a:endParaRPr lang="en-IN" sz="33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3300" kern="1200" dirty="0">
                <a:effectLst/>
                <a:latin typeface="Times New Roman" panose="02020603050405020304" pitchFamily="18" charset="0"/>
                <a:cs typeface="Times New Roman" panose="02020603050405020304" pitchFamily="18" charset="0"/>
              </a:rPr>
              <a:t>Autism Spectrum Disorder detection Using Machine Learning Approach, </a:t>
            </a:r>
            <a:r>
              <a:rPr lang="en-US" sz="3300" b="0" kern="1200" dirty="0">
                <a:effectLst/>
                <a:latin typeface="Times New Roman" panose="02020603050405020304" pitchFamily="18" charset="0"/>
                <a:cs typeface="Times New Roman" panose="02020603050405020304" pitchFamily="18" charset="0"/>
              </a:rPr>
              <a:t>Nabila zaman, </a:t>
            </a:r>
            <a:r>
              <a:rPr lang="en-US" sz="3300" b="0" kern="1200" dirty="0" err="1">
                <a:effectLst/>
                <a:latin typeface="Times New Roman" panose="02020603050405020304" pitchFamily="18" charset="0"/>
                <a:cs typeface="Times New Roman" panose="02020603050405020304" pitchFamily="18" charset="0"/>
              </a:rPr>
              <a:t>jannatul</a:t>
            </a:r>
            <a:r>
              <a:rPr lang="en-US" sz="3300" b="0" kern="1200" dirty="0">
                <a:effectLst/>
                <a:latin typeface="Times New Roman" panose="02020603050405020304" pitchFamily="18" charset="0"/>
                <a:cs typeface="Times New Roman" panose="02020603050405020304" pitchFamily="18" charset="0"/>
              </a:rPr>
              <a:t> </a:t>
            </a:r>
            <a:r>
              <a:rPr lang="en-US" sz="3300" b="0" kern="1200" dirty="0" err="1">
                <a:effectLst/>
                <a:latin typeface="Times New Roman" panose="02020603050405020304" pitchFamily="18" charset="0"/>
                <a:cs typeface="Times New Roman" panose="02020603050405020304" pitchFamily="18" charset="0"/>
              </a:rPr>
              <a:t>ferdus,Abdus</a:t>
            </a:r>
            <a:r>
              <a:rPr lang="en-US" sz="3300" b="0" kern="1200" dirty="0">
                <a:effectLst/>
                <a:latin typeface="Times New Roman" panose="02020603050405020304" pitchFamily="18" charset="0"/>
                <a:cs typeface="Times New Roman" panose="02020603050405020304" pitchFamily="18" charset="0"/>
              </a:rPr>
              <a:t> sattar</a:t>
            </a:r>
            <a:r>
              <a:rPr lang="en-US" sz="3300" dirty="0">
                <a:latin typeface="Times New Roman" panose="02020603050405020304" pitchFamily="18" charset="0"/>
                <a:cs typeface="Times New Roman" panose="02020603050405020304" pitchFamily="18" charset="0"/>
              </a:rPr>
              <a:t>,2021 </a:t>
            </a:r>
            <a:r>
              <a:rPr lang="en-IN" sz="3300" dirty="0">
                <a:latin typeface="Times New Roman" panose="02020603050405020304" pitchFamily="18" charset="0"/>
                <a:cs typeface="Times New Roman" panose="02020603050405020304" pitchFamily="18" charset="0"/>
                <a:hlinkClick r:id="rId6"/>
              </a:rPr>
              <a:t>https://ieeexplore.ieee.org/document/9579522</a:t>
            </a:r>
            <a:r>
              <a:rPr lang="en-IN" sz="3300" dirty="0">
                <a:latin typeface="Times New Roman" panose="02020603050405020304" pitchFamily="18" charset="0"/>
                <a:cs typeface="Times New Roman" panose="02020603050405020304" pitchFamily="18" charset="0"/>
              </a:rPr>
              <a:t>.</a:t>
            </a:r>
            <a:endParaRPr lang="en-IN" sz="3300" kern="1200" dirty="0">
              <a:solidFill>
                <a:schemeClr val="dk1"/>
              </a:solidFill>
              <a:effectLst/>
              <a:latin typeface="Times New Roman" panose="02020603050405020304" pitchFamily="18" charset="0"/>
              <a:ea typeface="+mn-ea"/>
              <a:cs typeface="Times New Roman" panose="02020603050405020304" pitchFamily="18" charset="0"/>
            </a:endParaRPr>
          </a:p>
          <a:p>
            <a:pPr marL="0" indent="0">
              <a:buNone/>
            </a:pPr>
            <a:r>
              <a:rPr lang="en-US" sz="3300" b="1"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33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dirty="0"/>
          </a:p>
        </p:txBody>
      </p:sp>
    </p:spTree>
    <p:extLst>
      <p:ext uri="{BB962C8B-B14F-4D97-AF65-F5344CB8AC3E}">
        <p14:creationId xmlns:p14="http://schemas.microsoft.com/office/powerpoint/2010/main" val="1491982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E4A74C-3CD2-EC8B-B10D-665F5366E3DB}"/>
              </a:ext>
            </a:extLst>
          </p:cNvPr>
          <p:cNvSpPr txBox="1"/>
          <p:nvPr/>
        </p:nvSpPr>
        <p:spPr>
          <a:xfrm flipH="1">
            <a:off x="3398645" y="2755927"/>
            <a:ext cx="4973321" cy="923330"/>
          </a:xfrm>
          <a:prstGeom prst="rect">
            <a:avLst/>
          </a:prstGeom>
          <a:noFill/>
        </p:spPr>
        <p:txBody>
          <a:bodyPr wrap="square" rtlCol="0">
            <a:spAutoFit/>
          </a:bodyPr>
          <a:lstStyle/>
          <a:p>
            <a:r>
              <a:rPr lang="en-IN"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65371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905A-8BF8-339E-C1E5-AFDA5CA2661E}"/>
              </a:ext>
            </a:extLst>
          </p:cNvPr>
          <p:cNvSpPr>
            <a:spLocks noGrp="1"/>
          </p:cNvSpPr>
          <p:nvPr>
            <p:ph type="title"/>
          </p:nvPr>
        </p:nvSpPr>
        <p:spPr>
          <a:xfrm>
            <a:off x="277905" y="392020"/>
            <a:ext cx="11120718" cy="710640"/>
          </a:xfrm>
        </p:spPr>
        <p:txBody>
          <a:bodyPr>
            <a:normAutofit/>
          </a:bodyPr>
          <a:lstStyle/>
          <a:p>
            <a:r>
              <a:rPr lang="en-IN" sz="3600" b="1" u="sng" dirty="0">
                <a:latin typeface="Times New Roman" panose="02020603050405020304" pitchFamily="18" charset="0"/>
                <a:cs typeface="Times New Roman" panose="02020603050405020304" pitchFamily="18" charset="0"/>
              </a:rPr>
              <a:t>INTRODUCTION</a:t>
            </a:r>
            <a:endParaRPr lang="en-US" sz="3600" b="1" u="sng" dirty="0">
              <a:ln w="0"/>
              <a:solidFill>
                <a:srgbClr val="0070C0"/>
              </a:solidFill>
              <a:effectLst>
                <a:outerShdw blurRad="38100" dist="19050" dir="2700000" algn="tl" rotWithShape="0">
                  <a:schemeClr val="dk1">
                    <a:alpha val="40000"/>
                  </a:schemeClr>
                </a:outerShdw>
              </a:effectLst>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D38B57F-D421-C9C8-0EEC-4723A471C897}"/>
              </a:ext>
            </a:extLst>
          </p:cNvPr>
          <p:cNvSpPr>
            <a:spLocks noGrp="1"/>
          </p:cNvSpPr>
          <p:nvPr>
            <p:ph idx="1"/>
          </p:nvPr>
        </p:nvSpPr>
        <p:spPr>
          <a:xfrm>
            <a:off x="277905" y="1362635"/>
            <a:ext cx="10977282" cy="5172636"/>
          </a:xfrm>
        </p:spPr>
        <p:txBody>
          <a:bodyPr>
            <a:normAutofit fontScale="25000" lnSpcReduction="20000"/>
          </a:bodyPr>
          <a:lstStyle/>
          <a:p>
            <a:pPr algn="just">
              <a:lnSpc>
                <a:spcPct val="170000"/>
              </a:lnSpc>
              <a:buFont typeface="Wingdings" panose="05000000000000000000" pitchFamily="2" charset="2"/>
              <a:buChar char="v"/>
            </a:pPr>
            <a:r>
              <a:rPr lang="en-US" sz="8800" dirty="0" err="1">
                <a:latin typeface="Times New Roman" panose="02020603050405020304" pitchFamily="18" charset="0"/>
                <a:cs typeface="Times New Roman" panose="02020603050405020304" pitchFamily="18" charset="0"/>
              </a:rPr>
              <a:t>Autisum</a:t>
            </a:r>
            <a:r>
              <a:rPr lang="en-US" sz="8800" dirty="0">
                <a:latin typeface="Times New Roman" panose="02020603050405020304" pitchFamily="18" charset="0"/>
                <a:cs typeface="Times New Roman" panose="02020603050405020304" pitchFamily="18" charset="0"/>
              </a:rPr>
              <a:t> can be caused: Genetic- either of parents is suffering from this disorder, some other member in the family is autistic, and Complications during Pregnancy, child has not received proper and timely vaccination and so on. </a:t>
            </a:r>
          </a:p>
          <a:p>
            <a:pPr algn="just">
              <a:lnSpc>
                <a:spcPct val="170000"/>
              </a:lnSpc>
              <a:buFont typeface="Wingdings" panose="05000000000000000000" pitchFamily="2" charset="2"/>
              <a:buChar char="v"/>
            </a:pPr>
            <a:r>
              <a:rPr lang="en-US" sz="8800" dirty="0">
                <a:effectLst/>
                <a:latin typeface="Times New Roman" panose="02020603050405020304" pitchFamily="18" charset="0"/>
                <a:ea typeface="Calibri" panose="020F0502020204030204" pitchFamily="34" charset="0"/>
                <a:cs typeface="Times New Roman" panose="02020603050405020304" pitchFamily="18" charset="0"/>
              </a:rPr>
              <a:t>Detecting autism traits through screening tests is very expensive and time consuming. With the advancement of artificial intelligence and machine learning (ML), autism can be predicted at quite early stage.</a:t>
            </a:r>
          </a:p>
          <a:p>
            <a:pPr algn="just">
              <a:lnSpc>
                <a:spcPct val="170000"/>
              </a:lnSpc>
              <a:buFont typeface="Wingdings" panose="05000000000000000000" pitchFamily="2" charset="2"/>
              <a:buChar char="v"/>
            </a:pPr>
            <a:r>
              <a:rPr lang="en-US" sz="8800" dirty="0">
                <a:latin typeface="Times New Roman" panose="02020603050405020304" pitchFamily="18" charset="0"/>
                <a:ea typeface="Calibri" panose="020F0502020204030204" pitchFamily="34" charset="0"/>
                <a:cs typeface="Times New Roman" panose="02020603050405020304" pitchFamily="18" charset="0"/>
              </a:rPr>
              <a:t>This project is to analyze various Machine learning algorithms, used by various researcher like SVM (support Vector Machine), Random Forest, Decision Trees, Logistic Regression and compare the result based on their accuracy and efficiency.</a:t>
            </a:r>
            <a:endParaRPr lang="en-IN" sz="8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buNone/>
            </a:pPr>
            <a:endParaRPr lang="en-US" sz="8800" dirty="0">
              <a:latin typeface="Times New Roman" panose="02020603050405020304" pitchFamily="18" charset="0"/>
              <a:cs typeface="Times New Roman" panose="02020603050405020304" pitchFamily="18" charset="0"/>
            </a:endParaRPr>
          </a:p>
          <a:p>
            <a:pPr marL="0" indent="0" algn="just">
              <a:lnSpc>
                <a:spcPct val="170000"/>
              </a:lnSpc>
              <a:buNone/>
            </a:pPr>
            <a:endParaRPr lang="en-US" sz="8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936314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11426-AFF7-75DD-3B77-8BA4071EB9C2}"/>
              </a:ext>
            </a:extLst>
          </p:cNvPr>
          <p:cNvSpPr>
            <a:spLocks noGrp="1"/>
          </p:cNvSpPr>
          <p:nvPr>
            <p:ph type="title"/>
          </p:nvPr>
        </p:nvSpPr>
        <p:spPr/>
        <p:txBody>
          <a:bodyPr/>
          <a:lstStyle/>
          <a:p>
            <a:r>
              <a:rPr lang="en-IN" sz="3600" b="1" u="sng" dirty="0">
                <a:latin typeface="Times New Roman" panose="02020603050405020304" pitchFamily="18" charset="0"/>
                <a:cs typeface="Times New Roman" panose="02020603050405020304" pitchFamily="18" charset="0"/>
              </a:rPr>
              <a:t>PROBLEM STATEMENT</a:t>
            </a:r>
            <a:r>
              <a:rPr lang="en-IN" b="1" u="sng" dirty="0">
                <a:latin typeface="Times New Roman" panose="02020603050405020304" pitchFamily="18" charset="0"/>
                <a:cs typeface="Times New Roman" panose="02020603050405020304" pitchFamily="18" charset="0"/>
              </a:rPr>
              <a:t>:</a:t>
            </a:r>
            <a:endParaRPr lang="en-IN" u="sng" dirty="0"/>
          </a:p>
        </p:txBody>
      </p:sp>
      <p:sp>
        <p:nvSpPr>
          <p:cNvPr id="3" name="Content Placeholder 2">
            <a:extLst>
              <a:ext uri="{FF2B5EF4-FFF2-40B4-BE49-F238E27FC236}">
                <a16:creationId xmlns:a16="http://schemas.microsoft.com/office/drawing/2014/main" id="{B800D6D1-3107-B018-CB07-39D95870D439}"/>
              </a:ext>
            </a:extLst>
          </p:cNvPr>
          <p:cNvSpPr>
            <a:spLocks noGrp="1"/>
          </p:cNvSpPr>
          <p:nvPr>
            <p:ph idx="1"/>
          </p:nvPr>
        </p:nvSpPr>
        <p:spPr>
          <a:xfrm>
            <a:off x="744711" y="1488613"/>
            <a:ext cx="8596668" cy="3880773"/>
          </a:xfrm>
        </p:spPr>
        <p:txBody>
          <a:bodyPr>
            <a:normAutofit/>
          </a:bodyPr>
          <a:lstStyle/>
          <a:p>
            <a:pPr algn="just">
              <a:buFont typeface="Wingdings" panose="05000000000000000000" pitchFamily="2" charset="2"/>
              <a:buChar char="v"/>
            </a:pPr>
            <a:endParaRPr lang="en-US" sz="2000" b="0" i="0" dirty="0">
              <a:solidFill>
                <a:srgbClr val="4D5156"/>
              </a:solidFill>
              <a:effectLst/>
              <a:latin typeface="Times New Roman" panose="02020603050405020304" pitchFamily="18" charset="0"/>
              <a:cs typeface="Times New Roman" panose="02020603050405020304" pitchFamily="18" charset="0"/>
            </a:endParaRPr>
          </a:p>
          <a:p>
            <a:pPr algn="just"/>
            <a:r>
              <a:rPr lang="en-US" sz="2200" dirty="0">
                <a:solidFill>
                  <a:srgbClr val="4D5156"/>
                </a:solidFill>
                <a:latin typeface="Times New Roman" panose="02020603050405020304" pitchFamily="18" charset="0"/>
                <a:cs typeface="Times New Roman" panose="02020603050405020304" pitchFamily="18" charset="0"/>
              </a:rPr>
              <a:t>D</a:t>
            </a:r>
            <a:r>
              <a:rPr lang="en-US" sz="2200" b="0" i="0" dirty="0">
                <a:solidFill>
                  <a:srgbClr val="4D5156"/>
                </a:solidFill>
                <a:effectLst/>
                <a:latin typeface="Times New Roman" panose="02020603050405020304" pitchFamily="18" charset="0"/>
                <a:cs typeface="Times New Roman" panose="02020603050405020304" pitchFamily="18" charset="0"/>
              </a:rPr>
              <a:t>iagnosis of autism can be predicted at quite early stage</a:t>
            </a:r>
            <a:r>
              <a:rPr lang="en-US" sz="2200" dirty="0">
                <a:solidFill>
                  <a:srgbClr val="4D5156"/>
                </a:solidFill>
                <a:latin typeface="Times New Roman" panose="02020603050405020304" pitchFamily="18" charset="0"/>
                <a:cs typeface="Times New Roman" panose="02020603050405020304" pitchFamily="18" charset="0"/>
              </a:rPr>
              <a:t> using machine learning techniques</a:t>
            </a:r>
            <a:r>
              <a:rPr lang="en-US" sz="2000" dirty="0">
                <a:solidFill>
                  <a:srgbClr val="4D5156"/>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1536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1FB7-6769-B0E7-3C5D-E67CAF1AEE4A}"/>
              </a:ext>
            </a:extLst>
          </p:cNvPr>
          <p:cNvSpPr>
            <a:spLocks noGrp="1"/>
          </p:cNvSpPr>
          <p:nvPr>
            <p:ph type="title"/>
          </p:nvPr>
        </p:nvSpPr>
        <p:spPr>
          <a:xfrm>
            <a:off x="838200" y="365125"/>
            <a:ext cx="10515600" cy="746499"/>
          </a:xfrm>
        </p:spPr>
        <p:txBody>
          <a:bodyPr>
            <a:normAutofit/>
          </a:bodyPr>
          <a:lstStyle/>
          <a:p>
            <a:r>
              <a:rPr lang="en-IN" sz="3600" b="1" u="sng" dirty="0">
                <a:latin typeface="Times New Roman" panose="02020603050405020304" pitchFamily="18" charset="0"/>
                <a:cs typeface="Times New Roman" panose="02020603050405020304" pitchFamily="18" charset="0"/>
              </a:rPr>
              <a:t>EXISTING SYSTEM:</a:t>
            </a:r>
            <a:endParaRPr lang="en-IN" sz="3600" u="sng" dirty="0"/>
          </a:p>
        </p:txBody>
      </p:sp>
      <p:sp>
        <p:nvSpPr>
          <p:cNvPr id="3" name="Content Placeholder 2">
            <a:extLst>
              <a:ext uri="{FF2B5EF4-FFF2-40B4-BE49-F238E27FC236}">
                <a16:creationId xmlns:a16="http://schemas.microsoft.com/office/drawing/2014/main" id="{971185A3-3C0E-7CDA-AD30-94114606395A}"/>
              </a:ext>
            </a:extLst>
          </p:cNvPr>
          <p:cNvSpPr>
            <a:spLocks noGrp="1"/>
          </p:cNvSpPr>
          <p:nvPr>
            <p:ph idx="1"/>
          </p:nvPr>
        </p:nvSpPr>
        <p:spPr>
          <a:xfrm>
            <a:off x="838200" y="1503680"/>
            <a:ext cx="10515600" cy="4989195"/>
          </a:xfrm>
        </p:spPr>
        <p:txBody>
          <a:bodyPr>
            <a:noAutofit/>
          </a:bodyPr>
          <a:lstStyle/>
          <a:p>
            <a:pPr algn="just">
              <a:lnSpc>
                <a:spcPct val="150000"/>
              </a:lnSpc>
              <a:spcAft>
                <a:spcPts val="80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Most of the current existing systems uses older machine learning algorithms like logistic regression, Decision Tree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etc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which are efficient in processing but fails to generate good accuracy. There are some systems which uses Deep learning for autism detection but they require high processing power are a bit complex to use.</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Low accuracy.</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High complexity.</a:t>
            </a: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spcAft>
                <a:spcPts val="800"/>
              </a:spcAft>
              <a:buFont typeface="Symbol" panose="05050102010706020507" pitchFamily="18" charset="2"/>
              <a:buChar char=""/>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Difficult to scale.</a:t>
            </a:r>
            <a:endParaRPr lang="en-IN" sz="2200" dirty="0"/>
          </a:p>
        </p:txBody>
      </p:sp>
    </p:spTree>
    <p:extLst>
      <p:ext uri="{BB962C8B-B14F-4D97-AF65-F5344CB8AC3E}">
        <p14:creationId xmlns:p14="http://schemas.microsoft.com/office/powerpoint/2010/main" val="3663453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9922-F207-726B-B1D1-BC4654B48A01}"/>
              </a:ext>
            </a:extLst>
          </p:cNvPr>
          <p:cNvSpPr>
            <a:spLocks noGrp="1"/>
          </p:cNvSpPr>
          <p:nvPr>
            <p:ph type="title"/>
          </p:nvPr>
        </p:nvSpPr>
        <p:spPr>
          <a:xfrm>
            <a:off x="838200" y="365125"/>
            <a:ext cx="10515600" cy="880969"/>
          </a:xfrm>
        </p:spPr>
        <p:txBody>
          <a:bodyPr>
            <a:normAutofit/>
          </a:bodyPr>
          <a:lstStyle/>
          <a:p>
            <a:r>
              <a:rPr lang="en-US" sz="3600" b="1" u="sng"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3600" u="sng" dirty="0"/>
          </a:p>
        </p:txBody>
      </p:sp>
      <p:sp>
        <p:nvSpPr>
          <p:cNvPr id="3" name="Content Placeholder 2">
            <a:extLst>
              <a:ext uri="{FF2B5EF4-FFF2-40B4-BE49-F238E27FC236}">
                <a16:creationId xmlns:a16="http://schemas.microsoft.com/office/drawing/2014/main" id="{065F4913-A12C-B1B9-2FAC-53890E9CDF7A}"/>
              </a:ext>
            </a:extLst>
          </p:cNvPr>
          <p:cNvSpPr>
            <a:spLocks noGrp="1"/>
          </p:cNvSpPr>
          <p:nvPr>
            <p:ph idx="1"/>
          </p:nvPr>
        </p:nvSpPr>
        <p:spPr>
          <a:xfrm>
            <a:off x="736600" y="1510665"/>
            <a:ext cx="10515600" cy="4982210"/>
          </a:xfrm>
        </p:spPr>
        <p:txBody>
          <a:bodyPr>
            <a:normAutofit fontScale="25000" lnSpcReduction="20000"/>
          </a:bodyPr>
          <a:lstStyle/>
          <a:p>
            <a:pPr marL="571500" indent="-571500" algn="just">
              <a:lnSpc>
                <a:spcPct val="170000"/>
              </a:lnSpc>
              <a:spcAft>
                <a:spcPts val="800"/>
              </a:spcAft>
              <a:buFont typeface="Wingdings" panose="05000000000000000000" pitchFamily="2" charset="2"/>
              <a:buChar char="v"/>
            </a:pPr>
            <a:r>
              <a:rPr lang="en-US" sz="8000" dirty="0">
                <a:effectLst/>
                <a:latin typeface="Times New Roman" panose="02020603050405020304" pitchFamily="18" charset="0"/>
                <a:ea typeface="Calibri" panose="020F0502020204030204" pitchFamily="34" charset="0"/>
                <a:cs typeface="Times New Roman" panose="02020603050405020304" pitchFamily="18" charset="0"/>
              </a:rPr>
              <a:t>With the advancement of artificial intelligence and machine learning (ML), autism can be predicted at quite early stage. The main aim of this project is to analyze various Machine learning algorithms, used by various researcher like SVM (support Vector Machine), Random Forest, Decision Trees, Logistic Regression, and compare the result based on their accuracy and efficiency.</a:t>
            </a:r>
            <a:endParaRPr lang="en-US" sz="8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70000"/>
              </a:lnSpc>
              <a:spcAft>
                <a:spcPts val="800"/>
              </a:spcAft>
              <a:buNone/>
            </a:pPr>
            <a:r>
              <a:rPr lang="en-US" sz="8000" b="1" dirty="0">
                <a:latin typeface="Times New Roman" panose="02020603050405020304" pitchFamily="18" charset="0"/>
                <a:ea typeface="Calibri" panose="020F0502020204030204" pitchFamily="34" charset="0"/>
                <a:cs typeface="Times New Roman" panose="02020603050405020304" pitchFamily="18" charset="0"/>
              </a:rPr>
              <a:t> </a:t>
            </a:r>
            <a:r>
              <a:rPr lang="en-US" sz="80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80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lvl="1" indent="-457200" algn="just">
              <a:lnSpc>
                <a:spcPct val="170000"/>
              </a:lnSpc>
              <a:buFont typeface="Wingdings" panose="05000000000000000000" pitchFamily="2" charset="2"/>
              <a:buChar char="v"/>
            </a:pPr>
            <a:r>
              <a:rPr lang="en-US" sz="8000" dirty="0">
                <a:latin typeface="Times New Roman" panose="02020603050405020304" pitchFamily="18" charset="0"/>
                <a:cs typeface="Times New Roman" panose="02020603050405020304" pitchFamily="18" charset="0"/>
              </a:rPr>
              <a:t>High accuracy.</a:t>
            </a:r>
            <a:endParaRPr lang="en-IN" sz="8000" dirty="0">
              <a:latin typeface="Times New Roman" panose="02020603050405020304" pitchFamily="18" charset="0"/>
              <a:cs typeface="Times New Roman" panose="02020603050405020304" pitchFamily="18" charset="0"/>
            </a:endParaRPr>
          </a:p>
          <a:p>
            <a:pPr marL="914400" lvl="1" indent="-457200" algn="just">
              <a:lnSpc>
                <a:spcPct val="170000"/>
              </a:lnSpc>
              <a:buFont typeface="Wingdings" panose="05000000000000000000" pitchFamily="2" charset="2"/>
              <a:buChar char="v"/>
            </a:pPr>
            <a:r>
              <a:rPr lang="en-US" sz="8000" dirty="0">
                <a:latin typeface="Times New Roman" panose="02020603050405020304" pitchFamily="18" charset="0"/>
                <a:cs typeface="Times New Roman" panose="02020603050405020304" pitchFamily="18" charset="0"/>
              </a:rPr>
              <a:t>Low complexity.</a:t>
            </a:r>
            <a:endParaRPr lang="en-IN" sz="8000" dirty="0">
              <a:latin typeface="Times New Roman" panose="02020603050405020304" pitchFamily="18" charset="0"/>
              <a:cs typeface="Times New Roman" panose="02020603050405020304" pitchFamily="18" charset="0"/>
            </a:endParaRPr>
          </a:p>
          <a:p>
            <a:pPr marL="914400" lvl="1" indent="-457200" algn="just">
              <a:lnSpc>
                <a:spcPct val="170000"/>
              </a:lnSpc>
              <a:buFont typeface="Wingdings" panose="05000000000000000000" pitchFamily="2" charset="2"/>
              <a:buChar char="v"/>
            </a:pPr>
            <a:r>
              <a:rPr lang="en-US" sz="8000" dirty="0">
                <a:latin typeface="Times New Roman" panose="02020603050405020304" pitchFamily="18" charset="0"/>
                <a:cs typeface="Times New Roman" panose="02020603050405020304" pitchFamily="18" charset="0"/>
              </a:rPr>
              <a:t>Easy to scale.</a:t>
            </a:r>
            <a:endParaRPr lang="en-IN" sz="8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6539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80D0-346B-DD76-7554-941B7C33B3DB}"/>
              </a:ext>
            </a:extLst>
          </p:cNvPr>
          <p:cNvSpPr>
            <a:spLocks noGrp="1"/>
          </p:cNvSpPr>
          <p:nvPr>
            <p:ph type="title"/>
          </p:nvPr>
        </p:nvSpPr>
        <p:spPr>
          <a:xfrm>
            <a:off x="238492" y="37071"/>
            <a:ext cx="11170920" cy="1325563"/>
          </a:xfrm>
        </p:spPr>
        <p:txBody>
          <a:bodyPr/>
          <a:lstStyle/>
          <a:p>
            <a:r>
              <a:rPr lang="en-IN" sz="3600" b="1" i="0" u="sng" dirty="0">
                <a:effectLst/>
                <a:latin typeface="Times New Roman" panose="02020603050405020304" pitchFamily="18" charset="0"/>
                <a:cs typeface="Times New Roman" panose="02020603050405020304" pitchFamily="18" charset="0"/>
              </a:rPr>
              <a:t>LITERATURE SURVEY</a:t>
            </a:r>
            <a:r>
              <a:rPr lang="en-IN" sz="4400" b="1" i="0" u="sng" dirty="0">
                <a:effectLst/>
                <a:latin typeface="Times New Roman" panose="02020603050405020304" pitchFamily="18" charset="0"/>
                <a:cs typeface="Times New Roman" panose="02020603050405020304" pitchFamily="18" charset="0"/>
              </a:rPr>
              <a:t>:</a:t>
            </a:r>
            <a:br>
              <a:rPr lang="en-IN" sz="4000" b="1" i="0" u="sng" dirty="0">
                <a:effectLst/>
                <a:latin typeface="Times New Roman" panose="02020603050405020304" pitchFamily="18" charset="0"/>
                <a:cs typeface="Times New Roman" panose="02020603050405020304" pitchFamily="18" charset="0"/>
              </a:rPr>
            </a:br>
            <a:endParaRPr lang="en-IN" u="sng" dirty="0"/>
          </a:p>
        </p:txBody>
      </p:sp>
      <p:graphicFrame>
        <p:nvGraphicFramePr>
          <p:cNvPr id="10" name="Table 10">
            <a:extLst>
              <a:ext uri="{FF2B5EF4-FFF2-40B4-BE49-F238E27FC236}">
                <a16:creationId xmlns:a16="http://schemas.microsoft.com/office/drawing/2014/main" id="{53FA506C-1867-1781-D6BB-5591245D83BB}"/>
              </a:ext>
            </a:extLst>
          </p:cNvPr>
          <p:cNvGraphicFramePr>
            <a:graphicFrameLocks noGrp="1"/>
          </p:cNvGraphicFramePr>
          <p:nvPr>
            <p:ph idx="1"/>
            <p:extLst>
              <p:ext uri="{D42A27DB-BD31-4B8C-83A1-F6EECF244321}">
                <p14:modId xmlns:p14="http://schemas.microsoft.com/office/powerpoint/2010/main" val="347961763"/>
              </p:ext>
            </p:extLst>
          </p:nvPr>
        </p:nvGraphicFramePr>
        <p:xfrm>
          <a:off x="238492" y="852495"/>
          <a:ext cx="11436574" cy="4984377"/>
        </p:xfrm>
        <a:graphic>
          <a:graphicData uri="http://schemas.openxmlformats.org/drawingml/2006/table">
            <a:tbl>
              <a:tblPr firstRow="1" bandRow="1">
                <a:tableStyleId>{5C22544A-7EE6-4342-B048-85BDC9FD1C3A}</a:tableStyleId>
              </a:tblPr>
              <a:tblGrid>
                <a:gridCol w="1178414">
                  <a:extLst>
                    <a:ext uri="{9D8B030D-6E8A-4147-A177-3AD203B41FA5}">
                      <a16:colId xmlns:a16="http://schemas.microsoft.com/office/drawing/2014/main" val="3217432510"/>
                    </a:ext>
                  </a:extLst>
                </a:gridCol>
                <a:gridCol w="1163663">
                  <a:extLst>
                    <a:ext uri="{9D8B030D-6E8A-4147-A177-3AD203B41FA5}">
                      <a16:colId xmlns:a16="http://schemas.microsoft.com/office/drawing/2014/main" val="2052799973"/>
                    </a:ext>
                  </a:extLst>
                </a:gridCol>
                <a:gridCol w="2673838">
                  <a:extLst>
                    <a:ext uri="{9D8B030D-6E8A-4147-A177-3AD203B41FA5}">
                      <a16:colId xmlns:a16="http://schemas.microsoft.com/office/drawing/2014/main" val="1688030951"/>
                    </a:ext>
                  </a:extLst>
                </a:gridCol>
                <a:gridCol w="1779282">
                  <a:extLst>
                    <a:ext uri="{9D8B030D-6E8A-4147-A177-3AD203B41FA5}">
                      <a16:colId xmlns:a16="http://schemas.microsoft.com/office/drawing/2014/main" val="669257126"/>
                    </a:ext>
                  </a:extLst>
                </a:gridCol>
                <a:gridCol w="1712285">
                  <a:extLst>
                    <a:ext uri="{9D8B030D-6E8A-4147-A177-3AD203B41FA5}">
                      <a16:colId xmlns:a16="http://schemas.microsoft.com/office/drawing/2014/main" val="3619973798"/>
                    </a:ext>
                  </a:extLst>
                </a:gridCol>
                <a:gridCol w="1810743">
                  <a:extLst>
                    <a:ext uri="{9D8B030D-6E8A-4147-A177-3AD203B41FA5}">
                      <a16:colId xmlns:a16="http://schemas.microsoft.com/office/drawing/2014/main" val="3636682059"/>
                    </a:ext>
                  </a:extLst>
                </a:gridCol>
                <a:gridCol w="1118349">
                  <a:extLst>
                    <a:ext uri="{9D8B030D-6E8A-4147-A177-3AD203B41FA5}">
                      <a16:colId xmlns:a16="http://schemas.microsoft.com/office/drawing/2014/main" val="424426843"/>
                    </a:ext>
                  </a:extLst>
                </a:gridCol>
              </a:tblGrid>
              <a:tr h="538288">
                <a:tc>
                  <a:txBody>
                    <a:bodyPr/>
                    <a:lstStyle/>
                    <a:p>
                      <a:r>
                        <a:rPr lang="en-IN" sz="1600" dirty="0">
                          <a:latin typeface="Times New Roman" panose="02020603050405020304" pitchFamily="18" charset="0"/>
                          <a:cs typeface="Times New Roman" panose="02020603050405020304" pitchFamily="18" charset="0"/>
                        </a:rPr>
                        <a:t>SL.NO</a:t>
                      </a:r>
                    </a:p>
                  </a:txBody>
                  <a:tcPr/>
                </a:tc>
                <a:tc>
                  <a:txBody>
                    <a:bodyPr/>
                    <a:lstStyle/>
                    <a:p>
                      <a:r>
                        <a:rPr lang="en-IN" sz="1600" dirty="0">
                          <a:latin typeface="Times New Roman" panose="02020603050405020304" pitchFamily="18" charset="0"/>
                          <a:cs typeface="Times New Roman" panose="02020603050405020304" pitchFamily="18" charset="0"/>
                        </a:rPr>
                        <a:t>TITLE</a:t>
                      </a:r>
                    </a:p>
                  </a:txBody>
                  <a:tcPr/>
                </a:tc>
                <a:tc>
                  <a:txBody>
                    <a:bodyPr/>
                    <a:lstStyle/>
                    <a:p>
                      <a:r>
                        <a:rPr lang="en-IN" sz="1600" dirty="0">
                          <a:latin typeface="Times New Roman" panose="02020603050405020304" pitchFamily="18" charset="0"/>
                          <a:cs typeface="Times New Roman" panose="02020603050405020304" pitchFamily="18" charset="0"/>
                        </a:rPr>
                        <a:t>AUTHOR</a:t>
                      </a:r>
                    </a:p>
                  </a:txBody>
                  <a:tcPr/>
                </a:tc>
                <a:tc>
                  <a:txBody>
                    <a:bodyPr/>
                    <a:lstStyle/>
                    <a:p>
                      <a:r>
                        <a:rPr lang="en-IN" sz="1600" dirty="0">
                          <a:latin typeface="Times New Roman" panose="02020603050405020304" pitchFamily="18" charset="0"/>
                          <a:cs typeface="Times New Roman" panose="02020603050405020304" pitchFamily="18" charset="0"/>
                        </a:rPr>
                        <a:t>ALGORITHMS</a:t>
                      </a:r>
                    </a:p>
                  </a:txBody>
                  <a:tcPr/>
                </a:tc>
                <a:tc>
                  <a:txBody>
                    <a:bodyPr/>
                    <a:lstStyle/>
                    <a:p>
                      <a:r>
                        <a:rPr lang="en-US" sz="1600" dirty="0">
                          <a:latin typeface="Times New Roman" panose="02020603050405020304" pitchFamily="18" charset="0"/>
                          <a:cs typeface="Times New Roman" panose="02020603050405020304" pitchFamily="18" charset="0"/>
                        </a:rPr>
                        <a:t>Advantages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Disadvantages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1079447873"/>
                  </a:ext>
                </a:extLst>
              </a:tr>
              <a:tr h="2363236">
                <a:tc>
                  <a:txBody>
                    <a:bodyPr/>
                    <a:lstStyle/>
                    <a:p>
                      <a:r>
                        <a:rPr lang="en-IN" sz="1600" dirty="0">
                          <a:latin typeface="Times New Roman" panose="02020603050405020304" pitchFamily="18" charset="0"/>
                          <a:cs typeface="Times New Roman" panose="02020603050405020304" pitchFamily="18" charset="0"/>
                        </a:rPr>
                        <a:t>01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Deep Analysis of Autism Spectrum Disorder Detection Techniques</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Anshu</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Sharma, </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600" kern="1200" dirty="0">
                          <a:solidFill>
                            <a:schemeClr val="dk1"/>
                          </a:solidFill>
                          <a:effectLst/>
                          <a:latin typeface="Times New Roman" panose="02020603050405020304" pitchFamily="18" charset="0"/>
                          <a:ea typeface="+mn-ea"/>
                          <a:cs typeface="Times New Roman" panose="02020603050405020304" pitchFamily="18" charset="0"/>
                        </a:rPr>
                        <a:t>Dr. Poonam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Tanwar</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(2022)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cs typeface="Times New Roman" panose="02020603050405020304" pitchFamily="18" charset="0"/>
                        </a:rPr>
                        <a:t>Convolutional neural network (CNN). Artificial Neural Network (ANN), K Nearest Neighbors’ (KNN)</a:t>
                      </a:r>
                      <a:endParaRPr lang="en-IN" sz="1600" dirty="0">
                        <a:effectLst/>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Long term achieve of data.</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High Accuracy.</a:t>
                      </a:r>
                    </a:p>
                  </a:txBody>
                  <a:tcPr/>
                </a:tc>
                <a:tc>
                  <a:txBody>
                    <a:bodyPr/>
                    <a:lstStyle/>
                    <a:p>
                      <a:pPr lvl="0"/>
                      <a:r>
                        <a:rPr lang="en-IN" sz="1600" kern="1200" dirty="0">
                          <a:solidFill>
                            <a:schemeClr val="dk1"/>
                          </a:solidFill>
                          <a:effectLst/>
                          <a:latin typeface="Times New Roman" panose="02020603050405020304" pitchFamily="18" charset="0"/>
                          <a:ea typeface="+mn-ea"/>
                          <a:cs typeface="Times New Roman" panose="02020603050405020304" pitchFamily="18" charset="0"/>
                        </a:rPr>
                        <a:t>These studies didn’t provide any definitive conclusion about predicting autism traits in terms of different age groups.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98.27%</a:t>
                      </a:r>
                    </a:p>
                  </a:txBody>
                  <a:tcPr/>
                </a:tc>
                <a:extLst>
                  <a:ext uri="{0D108BD9-81ED-4DB2-BD59-A6C34878D82A}">
                    <a16:rowId xmlns:a16="http://schemas.microsoft.com/office/drawing/2014/main" val="1526713212"/>
                  </a:ext>
                </a:extLst>
              </a:tr>
              <a:tr h="2082853">
                <a:tc>
                  <a:txBody>
                    <a:bodyPr/>
                    <a:lstStyle/>
                    <a:p>
                      <a:r>
                        <a:rPr lang="en-IN" sz="1600" dirty="0">
                          <a:latin typeface="Times New Roman" panose="02020603050405020304" pitchFamily="18" charset="0"/>
                          <a:cs typeface="Times New Roman" panose="02020603050405020304" pitchFamily="18" charset="0"/>
                        </a:rPr>
                        <a:t>02</a:t>
                      </a: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A  Machine Learning Approach to Predict Autism Spectrum Disorder</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Kazi</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Shahrukh Omar ,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Prodipta</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Mondal , Nabila Shahnaz Khan, Md.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Rezaul</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Karim Md Nazrul Islam</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(2019)</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Random Forest(RF),</a:t>
                      </a:r>
                    </a:p>
                    <a:p>
                      <a:r>
                        <a:rPr lang="en-IN" sz="1600" dirty="0">
                          <a:latin typeface="Times New Roman" panose="02020603050405020304" pitchFamily="18" charset="0"/>
                          <a:cs typeface="Times New Roman" panose="02020603050405020304" pitchFamily="18" charset="0"/>
                        </a:rPr>
                        <a:t>CART algorithm</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Easy process of complicated </a:t>
                      </a:r>
                    </a:p>
                    <a:p>
                      <a:r>
                        <a:rPr lang="en-IN" sz="1600" dirty="0">
                          <a:latin typeface="Times New Roman" panose="02020603050405020304" pitchFamily="18" charset="0"/>
                          <a:cs typeface="Times New Roman" panose="02020603050405020304" pitchFamily="18" charset="0"/>
                        </a:rPr>
                        <a:t>Sessions.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Easy to scale</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Times New Roman" panose="02020603050405020304" pitchFamily="18" charset="0"/>
                          <a:ea typeface="+mn-ea"/>
                          <a:cs typeface="Times New Roman" panose="02020603050405020304" pitchFamily="18" charset="0"/>
                        </a:rPr>
                        <a:t>screening tests is very expensive and time consuming.</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85%</a:t>
                      </a:r>
                    </a:p>
                  </a:txBody>
                  <a:tcPr/>
                </a:tc>
                <a:extLst>
                  <a:ext uri="{0D108BD9-81ED-4DB2-BD59-A6C34878D82A}">
                    <a16:rowId xmlns:a16="http://schemas.microsoft.com/office/drawing/2014/main" val="3584993929"/>
                  </a:ext>
                </a:extLst>
              </a:tr>
            </a:tbl>
          </a:graphicData>
        </a:graphic>
      </p:graphicFrame>
    </p:spTree>
    <p:extLst>
      <p:ext uri="{BB962C8B-B14F-4D97-AF65-F5344CB8AC3E}">
        <p14:creationId xmlns:p14="http://schemas.microsoft.com/office/powerpoint/2010/main" val="11464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67FE-B8D1-86A4-AC66-5F5F9960BA8F}"/>
              </a:ext>
            </a:extLst>
          </p:cNvPr>
          <p:cNvSpPr>
            <a:spLocks noGrp="1"/>
          </p:cNvSpPr>
          <p:nvPr>
            <p:ph type="title"/>
          </p:nvPr>
        </p:nvSpPr>
        <p:spPr>
          <a:xfrm>
            <a:off x="237567" y="126719"/>
            <a:ext cx="11183471" cy="1325563"/>
          </a:xfrm>
        </p:spPr>
        <p:txBody>
          <a:bodyPr/>
          <a:lstStyle/>
          <a:p>
            <a:r>
              <a:rPr lang="en-IN" sz="3600" b="1" i="0" u="sng" dirty="0">
                <a:effectLst/>
                <a:latin typeface="Times New Roman" panose="02020603050405020304" pitchFamily="18" charset="0"/>
                <a:cs typeface="Times New Roman" panose="02020603050405020304" pitchFamily="18" charset="0"/>
              </a:rPr>
              <a:t>LITERATURE SURVEY:</a:t>
            </a:r>
            <a:br>
              <a:rPr lang="en-IN" sz="4000" b="1" i="0" u="sng" dirty="0">
                <a:effectLst/>
                <a:latin typeface="Times New Roman" panose="02020603050405020304" pitchFamily="18" charset="0"/>
                <a:cs typeface="Times New Roman" panose="02020603050405020304" pitchFamily="18" charset="0"/>
              </a:rPr>
            </a:br>
            <a:endParaRPr lang="en-IN" u="sng" dirty="0"/>
          </a:p>
        </p:txBody>
      </p:sp>
      <p:graphicFrame>
        <p:nvGraphicFramePr>
          <p:cNvPr id="8" name="Table 8">
            <a:extLst>
              <a:ext uri="{FF2B5EF4-FFF2-40B4-BE49-F238E27FC236}">
                <a16:creationId xmlns:a16="http://schemas.microsoft.com/office/drawing/2014/main" id="{80214066-DF11-D0AD-A04A-B369A35E990B}"/>
              </a:ext>
            </a:extLst>
          </p:cNvPr>
          <p:cNvGraphicFramePr>
            <a:graphicFrameLocks noGrp="1"/>
          </p:cNvGraphicFramePr>
          <p:nvPr>
            <p:ph idx="1"/>
            <p:extLst>
              <p:ext uri="{D42A27DB-BD31-4B8C-83A1-F6EECF244321}">
                <p14:modId xmlns:p14="http://schemas.microsoft.com/office/powerpoint/2010/main" val="3102893024"/>
              </p:ext>
            </p:extLst>
          </p:nvPr>
        </p:nvGraphicFramePr>
        <p:xfrm>
          <a:off x="528919" y="1153899"/>
          <a:ext cx="10892119" cy="5029331"/>
        </p:xfrm>
        <a:graphic>
          <a:graphicData uri="http://schemas.openxmlformats.org/drawingml/2006/table">
            <a:tbl>
              <a:tblPr firstRow="1" bandRow="1">
                <a:tableStyleId>{5C22544A-7EE6-4342-B048-85BDC9FD1C3A}</a:tableStyleId>
              </a:tblPr>
              <a:tblGrid>
                <a:gridCol w="730513">
                  <a:extLst>
                    <a:ext uri="{9D8B030D-6E8A-4147-A177-3AD203B41FA5}">
                      <a16:colId xmlns:a16="http://schemas.microsoft.com/office/drawing/2014/main" val="1660742761"/>
                    </a:ext>
                  </a:extLst>
                </a:gridCol>
                <a:gridCol w="1854376">
                  <a:extLst>
                    <a:ext uri="{9D8B030D-6E8A-4147-A177-3AD203B41FA5}">
                      <a16:colId xmlns:a16="http://schemas.microsoft.com/office/drawing/2014/main" val="1399651882"/>
                    </a:ext>
                  </a:extLst>
                </a:gridCol>
                <a:gridCol w="1620237">
                  <a:extLst>
                    <a:ext uri="{9D8B030D-6E8A-4147-A177-3AD203B41FA5}">
                      <a16:colId xmlns:a16="http://schemas.microsoft.com/office/drawing/2014/main" val="2486323664"/>
                    </a:ext>
                  </a:extLst>
                </a:gridCol>
                <a:gridCol w="1770087">
                  <a:extLst>
                    <a:ext uri="{9D8B030D-6E8A-4147-A177-3AD203B41FA5}">
                      <a16:colId xmlns:a16="http://schemas.microsoft.com/office/drawing/2014/main" val="154351694"/>
                    </a:ext>
                  </a:extLst>
                </a:gridCol>
                <a:gridCol w="1760720">
                  <a:extLst>
                    <a:ext uri="{9D8B030D-6E8A-4147-A177-3AD203B41FA5}">
                      <a16:colId xmlns:a16="http://schemas.microsoft.com/office/drawing/2014/main" val="2796737911"/>
                    </a:ext>
                  </a:extLst>
                </a:gridCol>
                <a:gridCol w="2013590">
                  <a:extLst>
                    <a:ext uri="{9D8B030D-6E8A-4147-A177-3AD203B41FA5}">
                      <a16:colId xmlns:a16="http://schemas.microsoft.com/office/drawing/2014/main" val="3658156021"/>
                    </a:ext>
                  </a:extLst>
                </a:gridCol>
                <a:gridCol w="1142596">
                  <a:extLst>
                    <a:ext uri="{9D8B030D-6E8A-4147-A177-3AD203B41FA5}">
                      <a16:colId xmlns:a16="http://schemas.microsoft.com/office/drawing/2014/main" val="4026949844"/>
                    </a:ext>
                  </a:extLst>
                </a:gridCol>
              </a:tblGrid>
              <a:tr h="8432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SL.NO</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TITLE</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AUTHOR</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ALGORITHMS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ADVANTAGES</a:t>
                      </a:r>
                    </a:p>
                  </a:txBody>
                  <a:tcPr/>
                </a:tc>
                <a:tc>
                  <a:txBody>
                    <a:bodyPr/>
                    <a:lstStyle/>
                    <a:p>
                      <a:r>
                        <a:rPr lang="en-IN" sz="1600" dirty="0">
                          <a:latin typeface="Times New Roman" panose="02020603050405020304" pitchFamily="18" charset="0"/>
                          <a:cs typeface="Times New Roman" panose="02020603050405020304" pitchFamily="18" charset="0"/>
                        </a:rPr>
                        <a:t>DISADVANTAGES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RESULT</a:t>
                      </a:r>
                    </a:p>
                  </a:txBody>
                  <a:tcPr/>
                </a:tc>
                <a:extLst>
                  <a:ext uri="{0D108BD9-81ED-4DB2-BD59-A6C34878D82A}">
                    <a16:rowId xmlns:a16="http://schemas.microsoft.com/office/drawing/2014/main" val="1104031054"/>
                  </a:ext>
                </a:extLst>
              </a:tr>
              <a:tr h="2093042">
                <a:tc>
                  <a:txBody>
                    <a:bodyPr/>
                    <a:lstStyle/>
                    <a:p>
                      <a:r>
                        <a:rPr lang="en-IN" sz="1600" dirty="0">
                          <a:latin typeface="Times New Roman" panose="02020603050405020304" pitchFamily="18" charset="0"/>
                          <a:cs typeface="Times New Roman" panose="02020603050405020304" pitchFamily="18" charset="0"/>
                        </a:rPr>
                        <a:t>03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A Survey on Predicting Autism Spectrum Disorder using Machine Learning Techniques.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N. Priya and C. Radhika</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(2019)</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Random Forest(Rf),</a:t>
                      </a:r>
                    </a:p>
                    <a:p>
                      <a:r>
                        <a:rPr lang="en-IN" sz="1600" dirty="0">
                          <a:latin typeface="Times New Roman" panose="02020603050405020304" pitchFamily="18" charset="0"/>
                          <a:cs typeface="Times New Roman" panose="02020603050405020304" pitchFamily="18" charset="0"/>
                        </a:rPr>
                        <a:t>ANN,</a:t>
                      </a:r>
                    </a:p>
                    <a:p>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It is easier to implement and very efficient to train.</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Difficult to store the data for long period.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dk1"/>
                          </a:solidFill>
                          <a:effectLst/>
                          <a:latin typeface="Times New Roman" panose="02020603050405020304" pitchFamily="18" charset="0"/>
                          <a:ea typeface="+mn-ea"/>
                          <a:cs typeface="Times New Roman" panose="02020603050405020304" pitchFamily="18" charset="0"/>
                        </a:rPr>
                        <a:t>Children affected by autism will have less social coordination, swinging emotions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88%</a:t>
                      </a:r>
                    </a:p>
                  </a:txBody>
                  <a:tcPr/>
                </a:tc>
                <a:extLst>
                  <a:ext uri="{0D108BD9-81ED-4DB2-BD59-A6C34878D82A}">
                    <a16:rowId xmlns:a16="http://schemas.microsoft.com/office/drawing/2014/main" val="1454694341"/>
                  </a:ext>
                </a:extLst>
              </a:tr>
              <a:tr h="2093042">
                <a:tc>
                  <a:txBody>
                    <a:bodyPr/>
                    <a:lstStyle/>
                    <a:p>
                      <a:r>
                        <a:rPr lang="en-IN" sz="1600" dirty="0">
                          <a:latin typeface="Times New Roman" panose="02020603050405020304" pitchFamily="18" charset="0"/>
                          <a:cs typeface="Times New Roman" panose="02020603050405020304" pitchFamily="18" charset="0"/>
                        </a:rPr>
                        <a:t>04</a:t>
                      </a:r>
                    </a:p>
                  </a:txBody>
                  <a:tcPr/>
                </a:tc>
                <a:tc>
                  <a:txBody>
                    <a:bodyPr/>
                    <a:lstStyle/>
                    <a:p>
                      <a:r>
                        <a:rPr lang="en-US" sz="1600" kern="1200" dirty="0">
                          <a:solidFill>
                            <a:schemeClr val="dk1"/>
                          </a:solidFill>
                          <a:effectLst/>
                          <a:latin typeface="Times New Roman" panose="02020603050405020304" pitchFamily="18" charset="0"/>
                          <a:ea typeface="+mn-ea"/>
                          <a:cs typeface="Times New Roman" panose="02020603050405020304" pitchFamily="18" charset="0"/>
                        </a:rPr>
                        <a:t>Autism Spectrum Disorder detection Using Machine Learning Approach.</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r>
                        <a:rPr lang="en-US" sz="1600" b="1"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Nabila zaman,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jannatul</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ferdus</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Abdus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sattar</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2021</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Random forest,</a:t>
                      </a:r>
                    </a:p>
                    <a:p>
                      <a:r>
                        <a:rPr lang="en-IN" sz="1600" dirty="0" err="1">
                          <a:latin typeface="Times New Roman" panose="02020603050405020304" pitchFamily="18" charset="0"/>
                          <a:cs typeface="Times New Roman" panose="02020603050405020304" pitchFamily="18" charset="0"/>
                        </a:rPr>
                        <a:t>SVM,Decision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Tree,Adaboost</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Helps kid with ASD in learning self-care and social skills.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Difficult to process complicated procedures.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96.20%</a:t>
                      </a:r>
                    </a:p>
                  </a:txBody>
                  <a:tcPr/>
                </a:tc>
                <a:extLst>
                  <a:ext uri="{0D108BD9-81ED-4DB2-BD59-A6C34878D82A}">
                    <a16:rowId xmlns:a16="http://schemas.microsoft.com/office/drawing/2014/main" val="1414165110"/>
                  </a:ext>
                </a:extLst>
              </a:tr>
            </a:tbl>
          </a:graphicData>
        </a:graphic>
      </p:graphicFrame>
    </p:spTree>
    <p:extLst>
      <p:ext uri="{BB962C8B-B14F-4D97-AF65-F5344CB8AC3E}">
        <p14:creationId xmlns:p14="http://schemas.microsoft.com/office/powerpoint/2010/main" val="16731491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1512</TotalTime>
  <Words>2491</Words>
  <Application>Microsoft Office PowerPoint</Application>
  <PresentationFormat>Widescreen</PresentationFormat>
  <Paragraphs>318</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Symbol</vt:lpstr>
      <vt:lpstr>Times New Roman</vt:lpstr>
      <vt:lpstr>Trebuchet MS</vt:lpstr>
      <vt:lpstr>Wingdings</vt:lpstr>
      <vt:lpstr>Wingdings 3</vt:lpstr>
      <vt:lpstr>Facet</vt:lpstr>
      <vt:lpstr>       VISVESVARAYA TECHNOLOGICAL UNIVERSITY         BELAGAVI – 590018 , KARNATAKA   </vt:lpstr>
      <vt:lpstr>CONTENTS :</vt:lpstr>
      <vt:lpstr>INTRODUCTION</vt:lpstr>
      <vt:lpstr>INTRODUCTION</vt:lpstr>
      <vt:lpstr>PROBLEM STATEMENT:</vt:lpstr>
      <vt:lpstr>EXISTING SYSTEM:</vt:lpstr>
      <vt:lpstr>PROPOSED SYSTEM:</vt:lpstr>
      <vt:lpstr>LITERATURE SURVEY: </vt:lpstr>
      <vt:lpstr>LITERATURE SURVEY: </vt:lpstr>
      <vt:lpstr>LITERATURE SURVEY: </vt:lpstr>
      <vt:lpstr>OBJECTIVES:</vt:lpstr>
      <vt:lpstr>REQUIREMENTS ANALYSIS: Non –functional Requirements</vt:lpstr>
      <vt:lpstr>REQUIREMENTS ANALYSIS: Functional Requirements</vt:lpstr>
      <vt:lpstr>Resources and Environment:</vt:lpstr>
      <vt:lpstr>Resources and Environment:</vt:lpstr>
      <vt:lpstr>PowerPoint Presentation</vt:lpstr>
      <vt:lpstr>ARCHITECTURE</vt:lpstr>
      <vt:lpstr>PowerPoint Presentation</vt:lpstr>
      <vt:lpstr>PowerPoint Presentation</vt:lpstr>
      <vt:lpstr>PowerPoint Presentation</vt:lpstr>
      <vt:lpstr>Implementation Technologies:</vt:lpstr>
      <vt:lpstr>Implementation Technologies:(Cont.)         </vt:lpstr>
      <vt:lpstr>Implementation Technologies:(Cont.)         </vt:lpstr>
      <vt:lpstr>Implementation Technologies:(Cont.)         </vt:lpstr>
      <vt:lpstr>METHODOLOGY:</vt:lpstr>
      <vt:lpstr>METHODOLOGY:(cont)</vt:lpstr>
      <vt:lpstr>CODE SNIPPETS:</vt:lpstr>
      <vt:lpstr>CODE SNIPPETS:</vt:lpstr>
      <vt:lpstr>CODE SNIPPETS:</vt:lpstr>
      <vt:lpstr>CODE SNIPPETS:</vt:lpstr>
      <vt:lpstr>RESULTS:</vt:lpstr>
      <vt:lpstr>RESULTS:</vt:lpstr>
      <vt:lpstr>RESULTS:</vt:lpstr>
      <vt:lpstr>RESULTS:</vt:lpstr>
      <vt:lpstr>RESULTS:</vt:lpstr>
      <vt:lpstr>CONCLUSION:</vt:lpstr>
      <vt:lpstr>REFFERENCES: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KRISHNARAJENDRA SILVER JUBILEE TECHNOLOGICAL INSTITUTE</dc:title>
  <dc:creator>Basavaraj Ankalagi</dc:creator>
  <cp:lastModifiedBy>sachin</cp:lastModifiedBy>
  <cp:revision>44</cp:revision>
  <dcterms:created xsi:type="dcterms:W3CDTF">2022-12-22T18:40:03Z</dcterms:created>
  <dcterms:modified xsi:type="dcterms:W3CDTF">2023-05-12T14:29:01Z</dcterms:modified>
</cp:coreProperties>
</file>