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45" r:id="rId3"/>
    <p:sldId id="259" r:id="rId4"/>
    <p:sldId id="365" r:id="rId5"/>
    <p:sldId id="323" r:id="rId6"/>
    <p:sldId id="324" r:id="rId7"/>
    <p:sldId id="347" r:id="rId8"/>
    <p:sldId id="348" r:id="rId9"/>
    <p:sldId id="349" r:id="rId10"/>
    <p:sldId id="366" r:id="rId11"/>
    <p:sldId id="350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68" r:id="rId20"/>
    <p:sldId id="359" r:id="rId21"/>
    <p:sldId id="362" r:id="rId22"/>
    <p:sldId id="360" r:id="rId23"/>
    <p:sldId id="36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8458200" cy="2689225"/>
          </a:xfr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LNG Safety Worldwide case studies</a:t>
            </a:r>
            <a:endParaRPr lang="en-US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457200"/>
            <a:ext cx="9153841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487025"/>
            <a:ext cx="8763000" cy="60016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Description of Incident:</a:t>
            </a:r>
          </a:p>
          <a:p>
            <a:pPr>
              <a:buFont typeface="Arial" pitchFamily="34" charset="0"/>
              <a:buChar char="•"/>
            </a:pP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Proper precautions have been in place in all of the LNG facilities built and placed in service.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One of TETCO LNG storage tanks in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staten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island had been in service for over 3 years. It was taken out of service for repairs.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tank was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warmed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purged of the remaining combustible gases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with inert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nitrogen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and then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filled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with fresh recirculation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air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construction crew entered to begin repai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  work in April 1972.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10 months later in Febrauary,1973, an unknown cause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ignited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Mylar line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polyurethane foam insulation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inside the tank.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Initial SOPs called for the use of explosion proof equipment within the tank; however non explosion proof irons or vacuum  cleaners ignited the Mylar liner.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rapid rise in temperature caused corresponding rise in pressure.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pressure increase lifted the tank’s concrete dome.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then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collapsed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killing 37 construction workers inside.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733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Lessons Learnt :</a:t>
            </a:r>
          </a:p>
          <a:p>
            <a:pPr marL="624078" indent="-51435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undertaking any maintenance work, all precautions should be taken.</a:t>
            </a:r>
          </a:p>
          <a:p>
            <a:pPr marL="624078" indent="-51435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purging nitrogen might not have been done completely,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as a result adequate neutralization of the enclosure has not been achieved.</a:t>
            </a:r>
          </a:p>
          <a:p>
            <a:pPr marL="624078" indent="-51435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an explosion at any isolated location,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5% of natural gas concentration is enough.</a:t>
            </a: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effectLst/>
              </a:rPr>
              <a:t>Case Study 3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Cove Point LNG facility, Maryland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1"/>
            <a:ext cx="8229600" cy="3124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Lusby, Maryland, at the cove  point LNG facility, a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pump seal failed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releasing gas vapors, which entered and settled in an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electrical conduit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worker switched off a circuit breaker, igniting the gas vapors, killing a worker and causing heavy damage to the building.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762000"/>
            <a:ext cx="8229600" cy="9541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Year of Occurrence 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October 1979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Place 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Cove Point,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Maryland,US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487025"/>
            <a:ext cx="8763000" cy="60939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000" u="sng" dirty="0" smtClean="0">
                <a:latin typeface="Times New Roman" pitchFamily="18" charset="0"/>
                <a:cs typeface="Times New Roman" pitchFamily="18" charset="0"/>
              </a:rPr>
              <a:t>Description of Incident:</a:t>
            </a:r>
          </a:p>
          <a:p>
            <a:endParaRPr lang="en-US" sz="3000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0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An explosion occurred within an electrical substation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leaked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through LNG pump electrical penetration seal vaporized, </a:t>
            </a:r>
            <a:r>
              <a:rPr lang="en-US" sz="3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passed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through </a:t>
            </a:r>
            <a:r>
              <a:rPr lang="en-US" sz="3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200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feet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of underground electrical conduit, and entered the </a:t>
            </a:r>
            <a:r>
              <a:rPr lang="en-US" sz="3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substation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Since no NG was expected in this building, gas detectors were not installed in th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e building.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The normal </a:t>
            </a:r>
            <a:r>
              <a:rPr lang="en-US" sz="3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3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cing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contacts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of a </a:t>
            </a:r>
            <a:r>
              <a:rPr lang="en-US" sz="3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circuit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breaker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ignited the natural gas-air mixture resulting in an explosion in LNG regasification terminal.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The explosion killed one operator, seriously injuring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other and causing $3 million damages.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733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Lessons Learnt :</a:t>
            </a:r>
          </a:p>
          <a:p>
            <a:pPr marL="624078" indent="-51435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possible leakage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point from LNG tank should be check listed for isolation compliance.</a:t>
            </a:r>
          </a:p>
          <a:p>
            <a:pPr marL="624078" indent="-514350">
              <a:buAutoNum type="arabicPeriod"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National fire codes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were changed as a result of the accident.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effectLst/>
              </a:rPr>
              <a:t>Case Study 4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Sonatrach</a:t>
            </a:r>
            <a:r>
              <a:rPr lang="en-US" sz="2800" dirty="0" smtClean="0"/>
              <a:t> LNG liquefaction facility, Algeria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229600" cy="419099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Explosion at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Sonatrach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LNG liquefaction facility killed 27, injured 80, destroyed 3 LNG trains.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Production was down to 76% for the year.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cold H/C leak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occurred and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hydrocarbon gases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were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drawn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into the combustion air for a high pressure steam boiler.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explosion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inside the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boiler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fire box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precipitated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larger explosion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vapors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outside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box.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762000"/>
            <a:ext cx="8229600" cy="9541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Year of Occurrence 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January 2004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Place 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Skikda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Algeria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096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 r="5074" b="9697"/>
          <a:stretch>
            <a:fillRect/>
          </a:stretch>
        </p:blipFill>
        <p:spPr bwMode="auto">
          <a:xfrm>
            <a:off x="4867275" y="4019550"/>
            <a:ext cx="427672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effectLst/>
              </a:rPr>
              <a:t>Case Study 1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East Ohio Natural Gas Company, Cleveland Ohio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487025"/>
            <a:ext cx="8763000" cy="60016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Description of Incident:</a:t>
            </a:r>
          </a:p>
          <a:p>
            <a:pPr>
              <a:buFont typeface="Arial" pitchFamily="34" charset="0"/>
              <a:buChar char="•"/>
            </a:pP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steam boiler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that was part of an LNG liquefaction production plant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exploded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triggering a second more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massive vapor cloud explosion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fire that took eight hours to extinguish.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explosions and fire destroyed a portion of 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 LNG plant and caused death, injury and material damage outside the plant’s boundaries.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Sonatrach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government owned oil company, owns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skikda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LNG liquefaction plant.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plant had 6 LNG producing unit called “trains”, storage tanks and other buildings.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plant uses steam boilers to make high pressure steam for its steam turbines.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turbines supply power to the plants refrigerant compressors that liquefy the NG.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487025"/>
            <a:ext cx="8763000" cy="3046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explosion of the gas vapor cloud occurred between two sections of one production train :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Where natural gas liquids(C3 and C2) are separated from methane. And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Where methane is liquefied. Fire destroyed three LNG trains, but no damage was done on any LNG storage tanks or the remaining 3 trains.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27 people were killed and 56 were wounded.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733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Lessons Learnt :</a:t>
            </a:r>
          </a:p>
          <a:p>
            <a:pPr marL="624078" indent="-51435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 possible leakage point from LNG tank should be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checklisted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isolation compliance.</a:t>
            </a:r>
          </a:p>
          <a:p>
            <a:pPr marL="624078" indent="-51435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LNG liquefaction plant being very vulnerable for leakages, the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gas detectors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should be placed at all locations where such concentrations can lead to explosion on fire.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144000" cy="6662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229600" cy="4648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East Ohio Natural Gas Company experienced a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failure of an LNG tank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128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people perished in the explosion and fire.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tank did not had a retaining wall, and it was made during world war II, when metal rationing was very strict.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steel of the tank was made up of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extremely low amount of nickel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which made the tank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brittle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when exposed to the extreme cold of LNG, and the tank ruptured, spilling LNG into the city sewer system.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762000"/>
            <a:ext cx="8229600" cy="9541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Year of Occurrence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October 1944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Place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: Cleveland, Ohio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57200"/>
            <a:ext cx="6477000" cy="4730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5450" y="3914775"/>
            <a:ext cx="363855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487025"/>
            <a:ext cx="8763000" cy="60939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600" u="sng" dirty="0" smtClean="0">
                <a:latin typeface="Times New Roman" pitchFamily="18" charset="0"/>
                <a:cs typeface="Times New Roman" pitchFamily="18" charset="0"/>
              </a:rPr>
              <a:t>Description of Incident:</a:t>
            </a:r>
          </a:p>
          <a:p>
            <a:endParaRPr lang="en-US" sz="2600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6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At 2:30 pm on Friday afternoon October 20, 1944, </a:t>
            </a:r>
            <a:r>
              <a:rPr lang="en-US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above ground storage tank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number 4, holding liquefied natural gas in the East Ohio Gas Company’s tank farm, began to emit a </a:t>
            </a:r>
            <a:r>
              <a:rPr lang="en-US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vapor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that poured from a </a:t>
            </a:r>
            <a:r>
              <a:rPr lang="en-US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seam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on the </a:t>
            </a:r>
            <a:r>
              <a:rPr lang="en-US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side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of the </a:t>
            </a:r>
            <a:r>
              <a:rPr lang="en-US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tank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tank was located near Lake Erie and </a:t>
            </a:r>
            <a:r>
              <a:rPr lang="en-US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winds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from the </a:t>
            </a:r>
            <a:r>
              <a:rPr lang="en-US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lake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pushed the vapor into mixed use section of Cleveland, where it dropped into the </a:t>
            </a:r>
            <a:r>
              <a:rPr lang="en-US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sewer lines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via the catch basins located in the street gutters.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As the </a:t>
            </a:r>
            <a:r>
              <a:rPr lang="en-US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gas mixture flowed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mixed with air and sewer gas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US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mix ignited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In the ensuing explosion, </a:t>
            </a:r>
            <a:r>
              <a:rPr lang="en-US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manhole covers launched skyward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jets of fire erupted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from depths of the sewer lines.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8393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 first it was thought that the disaster was contained, and people returned home thinking the matter was being taken care by the fire department.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 3:00 PM, a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second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above ground tank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exploded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leveling the tank farm.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explosions and fires continued to occur, trapping many who had returned to the safety of their homes.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Housewives found their homes suddenly engulfed in flames as the explosion travelled through the sewers and up through the drains.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Within split of seconds homes and clothes were on fire.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733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Lessons Learnt :</a:t>
            </a:r>
          </a:p>
          <a:p>
            <a:pPr marL="624078" indent="-51435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explosion had a long range impact on the natural gas industry. Post disaster, the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above ground storage system’s vulnerability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was brought into light and below ground storage of NG grew in popularity.</a:t>
            </a:r>
          </a:p>
          <a:p>
            <a:pPr marL="624078" indent="-51435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Improper selection of material could be attributed to poor design.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effectLst/>
              </a:rPr>
              <a:t>Case Study 2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Texas Eastern Transmission Corporation(TETCO), Staten Island, New York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1"/>
            <a:ext cx="8229600" cy="3124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repairing the interior of an empty storage tank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started.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pressure increased inside the tank so fast the concrete dome on the tank lifted and then collapsed falling inside the tank and killing 37 construction workers below.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 LNG was involved in this accident.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762000"/>
            <a:ext cx="8229600" cy="9541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Year of Occurrence 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February 1973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Place 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Staten Island, NY, US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1190</TotalTime>
  <Words>1203</Words>
  <Application>Microsoft Office PowerPoint</Application>
  <PresentationFormat>On-screen Show (4:3)</PresentationFormat>
  <Paragraphs>88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Urban</vt:lpstr>
      <vt:lpstr>LNG Safety Worldwide case studies</vt:lpstr>
      <vt:lpstr>Case Study 1</vt:lpstr>
      <vt:lpstr>Slide 3</vt:lpstr>
      <vt:lpstr>Slide 4</vt:lpstr>
      <vt:lpstr>Slide 5</vt:lpstr>
      <vt:lpstr> </vt:lpstr>
      <vt:lpstr> </vt:lpstr>
      <vt:lpstr>Case Study 2</vt:lpstr>
      <vt:lpstr>Slide 9</vt:lpstr>
      <vt:lpstr>Slide 10</vt:lpstr>
      <vt:lpstr>Slide 11</vt:lpstr>
      <vt:lpstr> </vt:lpstr>
      <vt:lpstr>Case Study 3</vt:lpstr>
      <vt:lpstr>Slide 14</vt:lpstr>
      <vt:lpstr>Slide 15</vt:lpstr>
      <vt:lpstr> </vt:lpstr>
      <vt:lpstr>Case Study 4</vt:lpstr>
      <vt:lpstr>Slide 18</vt:lpstr>
      <vt:lpstr>Slide 19</vt:lpstr>
      <vt:lpstr>Slide 20</vt:lpstr>
      <vt:lpstr>Slide 21</vt:lpstr>
      <vt:lpstr> </vt:lpstr>
      <vt:lpstr>Slide 23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LNG Process Chain</dc:title>
  <dc:creator>Namrata Bist</dc:creator>
  <cp:lastModifiedBy>Namrata.bist</cp:lastModifiedBy>
  <cp:revision>341</cp:revision>
  <dcterms:created xsi:type="dcterms:W3CDTF">2006-08-16T00:00:00Z</dcterms:created>
  <dcterms:modified xsi:type="dcterms:W3CDTF">2019-10-29T09:17:18Z</dcterms:modified>
</cp:coreProperties>
</file>