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430" r:id="rId4"/>
    <p:sldId id="433" r:id="rId5"/>
    <p:sldId id="259" r:id="rId6"/>
    <p:sldId id="435" r:id="rId7"/>
    <p:sldId id="429" r:id="rId8"/>
    <p:sldId id="421" r:id="rId9"/>
    <p:sldId id="419" r:id="rId10"/>
    <p:sldId id="447" r:id="rId11"/>
    <p:sldId id="425" r:id="rId12"/>
    <p:sldId id="448" r:id="rId13"/>
    <p:sldId id="269" r:id="rId14"/>
    <p:sldId id="446" r:id="rId15"/>
    <p:sldId id="260" r:id="rId16"/>
    <p:sldId id="4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Model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Logistic Regression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Sheet1!$C$3:$F$3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Sheet1!$C$4:$F$4</c:f>
              <c:numCache>
                <c:formatCode>0%</c:formatCode>
                <c:ptCount val="4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D-4D3D-A711-9D0990778662}"/>
            </c:ext>
          </c:extLst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Decision Tree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Sheet1!$C$3:$F$3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Sheet1!$C$5:$F$5</c:f>
              <c:numCache>
                <c:formatCode>0%</c:formatCode>
                <c:ptCount val="4"/>
                <c:pt idx="0">
                  <c:v>0.84</c:v>
                </c:pt>
                <c:pt idx="1">
                  <c:v>0.84</c:v>
                </c:pt>
                <c:pt idx="2">
                  <c:v>0.84</c:v>
                </c:pt>
                <c:pt idx="3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FD-4D3D-A711-9D0990778662}"/>
            </c:ext>
          </c:extLst>
        </c:ser>
        <c:ser>
          <c:idx val="2"/>
          <c:order val="2"/>
          <c:tx>
            <c:strRef>
              <c:f>Sheet1!$B$6</c:f>
              <c:strCache>
                <c:ptCount val="1"/>
                <c:pt idx="0">
                  <c:v>Random Forest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Sheet1!$C$3:$F$3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Sheet1!$C$6:$F$6</c:f>
              <c:numCache>
                <c:formatCode>0%</c:formatCode>
                <c:ptCount val="4"/>
                <c:pt idx="0">
                  <c:v>0.85</c:v>
                </c:pt>
                <c:pt idx="1">
                  <c:v>0.86</c:v>
                </c:pt>
                <c:pt idx="2">
                  <c:v>0.85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FD-4D3D-A711-9D0990778662}"/>
            </c:ext>
          </c:extLst>
        </c:ser>
        <c:ser>
          <c:idx val="3"/>
          <c:order val="3"/>
          <c:tx>
            <c:strRef>
              <c:f>Sheet1!$B$7</c:f>
              <c:strCache>
                <c:ptCount val="1"/>
                <c:pt idx="0">
                  <c:v>Support Vector Machine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Sheet1!$C$3:$F$3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Sheet1!$C$7:$F$7</c:f>
              <c:numCache>
                <c:formatCode>0%</c:formatCode>
                <c:ptCount val="4"/>
                <c:pt idx="0">
                  <c:v>0.85</c:v>
                </c:pt>
                <c:pt idx="1">
                  <c:v>0.88</c:v>
                </c:pt>
                <c:pt idx="2">
                  <c:v>0.85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FD-4D3D-A711-9D0990778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13501087"/>
        <c:axId val="1613501567"/>
      </c:barChart>
      <c:catAx>
        <c:axId val="1613501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501567"/>
        <c:crosses val="autoZero"/>
        <c:auto val="1"/>
        <c:lblAlgn val="ctr"/>
        <c:lblOffset val="100"/>
        <c:noMultiLvlLbl val="0"/>
      </c:catAx>
      <c:valAx>
        <c:axId val="161350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501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5A46-870C-A6F3-0720-68D5A95DD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9E629-6430-E094-BB94-9102962F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7BF3-C8E5-DCDC-71F7-E7D449AE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1DD2-196C-0D72-E544-BCF09BD6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8BC0-451C-788C-3359-88448DB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7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43FB-4FD8-CC11-5ABA-00F8A2AE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43575-24B8-7FE3-68FF-4BD4E2573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ADB9-D305-9113-4493-014A9A9C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84B0-D8A6-0C14-7CA2-952C3D76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21B32-3560-E826-FB89-8EA835C4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4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6856A-F98A-09BD-B50E-593F74C7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D42B7-5CCB-2A39-E273-F180BA8FF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37A5-8CFB-BB0C-FAE9-6775927C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1E95-3F15-4149-E7B5-F0F6E2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7C45-AF58-3D5A-0068-1D9DBF18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9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4C31DA-14CA-CFBA-5089-9BCD0585380D}"/>
              </a:ext>
            </a:extLst>
          </p:cNvPr>
          <p:cNvGrpSpPr/>
          <p:nvPr userDrawn="1"/>
        </p:nvGrpSpPr>
        <p:grpSpPr>
          <a:xfrm>
            <a:off x="-21770" y="0"/>
            <a:ext cx="12213771" cy="6858000"/>
            <a:chOff x="-21770" y="0"/>
            <a:chExt cx="12213771" cy="6858000"/>
          </a:xfrm>
        </p:grpSpPr>
        <p:pic>
          <p:nvPicPr>
            <p:cNvPr id="6" name="Picture 5" descr="Tech Background&quot; Images – Browse 8,227 Stock Photos, Vectors, and Video |  Adobe Stock">
              <a:extLst>
                <a:ext uri="{FF2B5EF4-FFF2-40B4-BE49-F238E27FC236}">
                  <a16:creationId xmlns:a16="http://schemas.microsoft.com/office/drawing/2014/main" id="{912EDB8F-0820-57F6-5CDA-EEB6AC9EF3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" t="2332" r="1954" b="1250"/>
            <a:stretch>
              <a:fillRect/>
            </a:stretch>
          </p:blipFill>
          <p:spPr bwMode="auto">
            <a:xfrm>
              <a:off x="-21770" y="0"/>
              <a:ext cx="12213771" cy="6858000"/>
            </a:xfrm>
            <a:custGeom>
              <a:avLst/>
              <a:gdLst>
                <a:gd name="connsiteX0" fmla="*/ 0 w 12213771"/>
                <a:gd name="connsiteY0" fmla="*/ 0 h 6858000"/>
                <a:gd name="connsiteX1" fmla="*/ 12213771 w 12213771"/>
                <a:gd name="connsiteY1" fmla="*/ 0 h 6858000"/>
                <a:gd name="connsiteX2" fmla="*/ 12213771 w 12213771"/>
                <a:gd name="connsiteY2" fmla="*/ 6858000 h 6858000"/>
                <a:gd name="connsiteX3" fmla="*/ 0 w 1221377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3771" h="6858000">
                  <a:moveTo>
                    <a:pt x="0" y="0"/>
                  </a:moveTo>
                  <a:lnTo>
                    <a:pt x="12213771" y="0"/>
                  </a:lnTo>
                  <a:lnTo>
                    <a:pt x="12213771" y="685800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30BAD-0593-FBF1-1D42-9B72719147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794" y="913775"/>
              <a:ext cx="5159490" cy="142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46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0E8D-AC14-19D7-C553-33D62188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DA9E-500B-E340-3708-11E8EBFA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8E96D-2D0F-AB16-8842-F6848B39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DACA-A79B-4BCF-335C-61D6614E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540F-1DB8-3F8D-8D54-88092B0A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6EA0-8BDC-F264-E5A3-2DB07EB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4C82-E7C7-9ECE-D9EF-0CA3CD5FD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82FA-D2AD-D7CB-79E2-91F0A4B8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CAB9-E9AC-9388-7038-55E02056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0D7B-E93E-41EC-01D4-702BBB4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1E5-E6A5-AFFD-330C-B4EAFDCA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E0A2-1445-AD2D-53BA-23DF308F0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47E0A-B069-0D10-6B6E-9410931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9E490-A38A-2BAF-AD7C-E91F20AD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70651-63E1-52B8-1854-462A5092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BBAA-ADE5-E2C9-7837-3AF5FBA6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9050-48FD-6878-E348-DBCCDA8C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EB72D-B5DA-C62A-4971-BE3B2A015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B799B-13EC-14BB-E7EB-4245CC860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5B8E-6245-D0C1-C694-2C9A677B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8BF56-E48F-BD7B-E06E-269F7DEAB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49E78-3083-4FD0-0F5F-95DEE38C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04A6F-0BE7-86FA-F6B9-D1E5A214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F9B3C-938F-2DF4-9F99-1133CF5A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2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D7C7-ADCB-AF57-9791-6C13F62B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3F92-4B78-F3CC-FB4C-B2399CA4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6110C-2065-749E-718C-208F51F0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C0E17-56C5-2E4E-70A3-E089AAD1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BC3D0-ABFA-0270-05B4-7094213A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4A8BF-88D6-10F3-AC87-4237BEF0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9820-2AFE-FD90-663E-93F2FE66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A6B6-4E74-2A75-20EC-F9C0E15D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694D-E433-2D15-D8D4-04DA680B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B68A1-54D1-A5A3-91AF-21E4F04A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A533-404A-6643-7844-ED05522B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98417-FE28-4553-A882-A0C45AC8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E0D5B-5507-D9F9-378C-2F930F3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9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39E4-880E-5CAA-A79C-4D17F057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8DD06-F127-CA05-B3FA-3D2A0429D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E13FC-D5D8-F918-7496-2E0D4D7B2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47F82-BBAF-6766-D515-5C31973E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91CB1-D26D-79A7-A46E-CB0D43A2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9333A-4734-5F82-601B-0371BEA8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F944C-4201-3310-FA71-CF56DDDC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A46A-9FC2-428B-BA77-D4A36AC0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B414-DF99-37AC-B93E-683B333B4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EEE9-CB3D-4EB3-9B55-5111F199B52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B7C8-C35E-DCDA-A393-5CBFF4B13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39C9-BAC0-33F9-DD2D-70DF85E6B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9B3D-DD99-4424-88BD-49629BDE9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2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225F15-9B21-01FF-BD6D-D04F30F7A091}"/>
              </a:ext>
            </a:extLst>
          </p:cNvPr>
          <p:cNvSpPr/>
          <p:nvPr/>
        </p:nvSpPr>
        <p:spPr>
          <a:xfrm>
            <a:off x="703619" y="2957650"/>
            <a:ext cx="10784762" cy="1559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</a:rPr>
              <a:t>Predicting Osteoporosis Risk </a:t>
            </a:r>
          </a:p>
        </p:txBody>
      </p:sp>
    </p:spTree>
    <p:extLst>
      <p:ext uri="{BB962C8B-B14F-4D97-AF65-F5344CB8AC3E}">
        <p14:creationId xmlns:p14="http://schemas.microsoft.com/office/powerpoint/2010/main" val="102433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E4917-AFD1-0353-EA1B-42F71F3C5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294F829B-860E-4B4B-2E94-711AD512E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56133-8CBB-0586-6D7C-72F9C095A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F3C25-CE77-7822-FCAC-19A799D1F127}"/>
              </a:ext>
            </a:extLst>
          </p:cNvPr>
          <p:cNvSpPr txBox="1"/>
          <p:nvPr/>
        </p:nvSpPr>
        <p:spPr>
          <a:xfrm>
            <a:off x="834886" y="1800987"/>
            <a:ext cx="7245627" cy="326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Rockwell" panose="02060603020205020403" pitchFamily="18" charset="0"/>
              </a:rPr>
              <a:t>Split into X (features) and y (target = osteoporosis)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Rockwell" panose="02060603020205020403" pitchFamily="18" charset="0"/>
              </a:rPr>
              <a:t>Train-test split: </a:t>
            </a:r>
            <a:r>
              <a:rPr lang="en-US" sz="2000" i="0" dirty="0">
                <a:effectLst/>
                <a:latin typeface="Rockwell" panose="02060603020205020403" pitchFamily="18" charset="0"/>
              </a:rPr>
              <a:t>80% training, 20% testing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Rockwell" panose="02060603020205020403" pitchFamily="18" charset="0"/>
              </a:rPr>
              <a:t>Checked for feature importance </a:t>
            </a:r>
          </a:p>
          <a:p>
            <a:pPr marL="268288" algn="just">
              <a:lnSpc>
                <a:spcPct val="150000"/>
              </a:lnSpc>
            </a:pPr>
            <a:r>
              <a:rPr lang="en-US" sz="2000" i="0" dirty="0">
                <a:effectLst/>
                <a:latin typeface="Rockwell" panose="02060603020205020403" pitchFamily="18" charset="0"/>
              </a:rPr>
              <a:t>(using models like Random Forest)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FEBD6-950F-0A84-4356-D177D962AB61}"/>
              </a:ext>
            </a:extLst>
          </p:cNvPr>
          <p:cNvSpPr txBox="1"/>
          <p:nvPr/>
        </p:nvSpPr>
        <p:spPr>
          <a:xfrm>
            <a:off x="444829" y="1022744"/>
            <a:ext cx="462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Feature Engineering</a:t>
            </a:r>
            <a:endParaRPr lang="en-IN" sz="3200" dirty="0">
              <a:latin typeface="Rockwell" panose="02060603020205020403" pitchFamily="18" charset="0"/>
            </a:endParaRPr>
          </a:p>
        </p:txBody>
      </p:sp>
      <p:pic>
        <p:nvPicPr>
          <p:cNvPr id="22" name="Picture 21" descr="A hand pointing at a group of people&#10;&#10;Description automatically generated">
            <a:extLst>
              <a:ext uri="{FF2B5EF4-FFF2-40B4-BE49-F238E27FC236}">
                <a16:creationId xmlns:a16="http://schemas.microsoft.com/office/drawing/2014/main" id="{77EE5939-5029-F6E7-42E1-5BDAB8478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13" y="1909004"/>
            <a:ext cx="4562787" cy="43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7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-121298" y="-16688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2E2FA6-E90D-0FA7-03B2-ECEA30EDCDF0}"/>
              </a:ext>
            </a:extLst>
          </p:cNvPr>
          <p:cNvSpPr txBox="1"/>
          <p:nvPr/>
        </p:nvSpPr>
        <p:spPr>
          <a:xfrm>
            <a:off x="363894" y="871407"/>
            <a:ext cx="480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MODEL SELECTION</a:t>
            </a:r>
            <a:endParaRPr lang="en-IN" sz="2800" dirty="0"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E26E7-A1D5-1AC8-11BF-F4D4FBCDD193}"/>
              </a:ext>
            </a:extLst>
          </p:cNvPr>
          <p:cNvSpPr txBox="1"/>
          <p:nvPr/>
        </p:nvSpPr>
        <p:spPr>
          <a:xfrm>
            <a:off x="363894" y="1821057"/>
            <a:ext cx="280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Rockwell" panose="02060603020205020403" pitchFamily="18" charset="0"/>
              </a:rPr>
              <a:t> Models used:</a:t>
            </a:r>
            <a:endParaRPr lang="en-IN" sz="2400" b="1" dirty="0"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ED9CC-3135-FE10-E34D-6F609066E8D5}"/>
              </a:ext>
            </a:extLst>
          </p:cNvPr>
          <p:cNvSpPr txBox="1"/>
          <p:nvPr/>
        </p:nvSpPr>
        <p:spPr>
          <a:xfrm>
            <a:off x="824948" y="2282722"/>
            <a:ext cx="7494104" cy="30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ckwell" panose="02060603020205020403" pitchFamily="18" charset="0"/>
              </a:rPr>
              <a:t>Logistic Regression: </a:t>
            </a:r>
            <a:r>
              <a:rPr lang="en-US" sz="2000" dirty="0">
                <a:latin typeface="Rockwell" panose="02060603020205020403" pitchFamily="18" charset="0"/>
              </a:rPr>
              <a:t>Simple and interpretable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ckwell" panose="02060603020205020403" pitchFamily="18" charset="0"/>
              </a:rPr>
              <a:t>Decision Tree: </a:t>
            </a:r>
            <a:r>
              <a:rPr lang="en-US" sz="2000" dirty="0">
                <a:latin typeface="Rockwell" panose="02060603020205020403" pitchFamily="18" charset="0"/>
              </a:rPr>
              <a:t>Great for visual logic and categorical data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ckwell" panose="02060603020205020403" pitchFamily="18" charset="0"/>
              </a:rPr>
              <a:t>Random Forest: </a:t>
            </a:r>
            <a:r>
              <a:rPr lang="en-US" sz="2000" dirty="0">
                <a:latin typeface="Rockwell" panose="02060603020205020403" pitchFamily="18" charset="0"/>
              </a:rPr>
              <a:t>Powerful ensemble model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ckwell" panose="02060603020205020403" pitchFamily="18" charset="0"/>
              </a:rPr>
              <a:t>Support Vector Machine (SVM): </a:t>
            </a:r>
            <a:r>
              <a:rPr lang="en-US" sz="2000" dirty="0">
                <a:latin typeface="Rockwell" panose="02060603020205020403" pitchFamily="18" charset="0"/>
              </a:rPr>
              <a:t>Best for small complex datasets</a:t>
            </a:r>
            <a:endParaRPr lang="en-IN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E4B9C-FA00-4194-6E55-5999B65E9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3BD44F16-78D7-772B-50D7-1D0BBCA0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-121298" y="-16688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C5A73-87BC-2DA3-709A-99A4FA4ED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F9178-EC58-BA8F-1D30-1E5488EA93C3}"/>
              </a:ext>
            </a:extLst>
          </p:cNvPr>
          <p:cNvSpPr txBox="1"/>
          <p:nvPr/>
        </p:nvSpPr>
        <p:spPr>
          <a:xfrm>
            <a:off x="397145" y="1006409"/>
            <a:ext cx="598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Rockwell" panose="02060603020205020403" pitchFamily="18" charset="0"/>
              </a:rPr>
              <a:t> Confusion Matrix &amp; ROC Curve:</a:t>
            </a:r>
            <a:endParaRPr lang="en-IN" sz="2400" b="1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50754-57F3-75A6-274F-C834E4E76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8" y="2076416"/>
            <a:ext cx="3244910" cy="3775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D0043-0EA5-2543-2FB0-26B0A5A55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804" y="2076415"/>
            <a:ext cx="3337708" cy="3775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FC09EA-FA1D-CDFA-FE45-96AE56BF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107" y="2076415"/>
            <a:ext cx="4725219" cy="3775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4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A30664B2-8809-B4E3-D215-B8F578B56C7B}"/>
              </a:ext>
            </a:extLst>
          </p:cNvPr>
          <p:cNvSpPr/>
          <p:nvPr/>
        </p:nvSpPr>
        <p:spPr>
          <a:xfrm>
            <a:off x="7608851" y="665257"/>
            <a:ext cx="4471172" cy="1584176"/>
          </a:xfrm>
          <a:prstGeom prst="round1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8FAADC"/>
            </a:solidFill>
            <a:prstDash val="lgDash"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64988-FA95-C1C3-4958-C4546E003DCA}"/>
              </a:ext>
            </a:extLst>
          </p:cNvPr>
          <p:cNvSpPr/>
          <p:nvPr/>
        </p:nvSpPr>
        <p:spPr>
          <a:xfrm>
            <a:off x="2321188" y="209938"/>
            <a:ext cx="1780601" cy="36003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E3963-A93A-06E1-3123-75EE80C9177D}"/>
              </a:ext>
            </a:extLst>
          </p:cNvPr>
          <p:cNvSpPr/>
          <p:nvPr/>
        </p:nvSpPr>
        <p:spPr>
          <a:xfrm>
            <a:off x="5694327" y="236205"/>
            <a:ext cx="1907165" cy="3600399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3FF50C-602C-0405-83A2-F79F639EE925}"/>
              </a:ext>
            </a:extLst>
          </p:cNvPr>
          <p:cNvSpPr/>
          <p:nvPr/>
        </p:nvSpPr>
        <p:spPr>
          <a:xfrm>
            <a:off x="4532542" y="209937"/>
            <a:ext cx="1907165" cy="36003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0B884-D022-2C78-D330-A52A4F39E834}"/>
              </a:ext>
            </a:extLst>
          </p:cNvPr>
          <p:cNvSpPr/>
          <p:nvPr/>
        </p:nvSpPr>
        <p:spPr>
          <a:xfrm>
            <a:off x="3447690" y="209938"/>
            <a:ext cx="1780601" cy="3600399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0">
                <a:schemeClr val="tx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25ED14-B345-D995-0224-777E3457DEBC}"/>
              </a:ext>
            </a:extLst>
          </p:cNvPr>
          <p:cNvSpPr/>
          <p:nvPr/>
        </p:nvSpPr>
        <p:spPr>
          <a:xfrm>
            <a:off x="119336" y="569980"/>
            <a:ext cx="7118029" cy="2439684"/>
          </a:xfrm>
          <a:prstGeom prst="roundRect">
            <a:avLst>
              <a:gd name="adj" fmla="val 2863"/>
            </a:avLst>
          </a:prstGeom>
          <a:solidFill>
            <a:schemeClr val="bg1">
              <a:alpha val="24000"/>
            </a:schemeClr>
          </a:solidFill>
          <a:ln>
            <a:gradFill flip="none" rotWithShape="1">
              <a:gsLst>
                <a:gs pos="54000">
                  <a:schemeClr val="bg1">
                    <a:alpha val="65000"/>
                  </a:schemeClr>
                </a:gs>
                <a:gs pos="100000">
                  <a:srgbClr val="00FF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4034EF68-6670-A72D-E22E-E1E871356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10682"/>
              </p:ext>
            </p:extLst>
          </p:nvPr>
        </p:nvGraphicFramePr>
        <p:xfrm>
          <a:off x="185962" y="657984"/>
          <a:ext cx="6984776" cy="2312274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2381646">
                  <a:extLst>
                    <a:ext uri="{9D8B030D-6E8A-4147-A177-3AD203B41FA5}">
                      <a16:colId xmlns:a16="http://schemas.microsoft.com/office/drawing/2014/main" val="2604262945"/>
                    </a:ext>
                  </a:extLst>
                </a:gridCol>
                <a:gridCol w="1218754">
                  <a:extLst>
                    <a:ext uri="{9D8B030D-6E8A-4147-A177-3AD203B41FA5}">
                      <a16:colId xmlns:a16="http://schemas.microsoft.com/office/drawing/2014/main" val="339496029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5604175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8904111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84318755"/>
                    </a:ext>
                  </a:extLst>
                </a:gridCol>
              </a:tblGrid>
              <a:tr h="51605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igh Tower Text" panose="02040502050506030303" pitchFamily="18" charset="0"/>
                        </a:rPr>
                        <a:t>Support Vector Machine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WC Rhesus B Bta" panose="02000000000000000000" pitchFamily="50" charset="0"/>
                          <a:cs typeface="+mn-cs"/>
                        </a:rPr>
                        <a:t>85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</a:t>
                      </a: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</a:t>
                      </a: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5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ea typeface="WC Rhesus B Bta" panose="02000000000000000000" pitchFamily="50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</a:t>
                      </a: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5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ea typeface="WC Rhesus B Bta" panose="02000000000000000000" pitchFamily="50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492696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igh Tower Text" panose="02040502050506030303" pitchFamily="18" charset="0"/>
                        </a:rPr>
                        <a:t>Random Forest Classifier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WC Rhesus B Bta" panose="02000000000000000000" pitchFamily="50" charset="0"/>
                          <a:cs typeface="+mn-cs"/>
                        </a:rPr>
                        <a:t>85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86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ea typeface="WC Rhesus B Bta" panose="02000000000000000000" pitchFamily="50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</a:t>
                      </a: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5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ea typeface="WC Rhesus B Bta" panose="02000000000000000000" pitchFamily="50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85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ea typeface="WC Rhesus B Bta" panose="02000000000000000000" pitchFamily="50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962873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igh Tower Text" panose="02040502050506030303" pitchFamily="18" charset="0"/>
                        </a:rPr>
                        <a:t>Decision Tree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WC Rhesus B Bta" panose="02000000000000000000" pitchFamily="50" charset="0"/>
                          <a:cs typeface="+mn-cs"/>
                        </a:rPr>
                        <a:t>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84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</a:t>
                      </a: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4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ea typeface="WC Rhesus B Bta" panose="02000000000000000000" pitchFamily="50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84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ea typeface="WC Rhesus B Bta" panose="02000000000000000000" pitchFamily="50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589019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igh Tower Text" panose="02040502050506030303" pitchFamily="18" charset="0"/>
                        </a:rPr>
                        <a:t>Logistic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WC Rhesus B Bta" panose="02000000000000000000" pitchFamily="50" charset="0"/>
                          <a:cs typeface="+mn-cs"/>
                        </a:rPr>
                        <a:t>81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81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81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ea typeface="WC Rhesus B Bta" panose="02000000000000000000" pitchFamily="50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Futura BdCn BT"/>
                          <a:ea typeface="+mn-ea"/>
                          <a:cs typeface="+mn-cs"/>
                        </a:rPr>
                        <a:t>81</a:t>
                      </a:r>
                      <a:endParaRPr lang="en-US" sz="18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Futura BdCn BT"/>
                        <a:ea typeface="WC Rhesus B Bta" panose="02000000000000000000" pitchFamily="50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117286"/>
                  </a:ext>
                </a:extLst>
              </a:tr>
            </a:tbl>
          </a:graphicData>
        </a:graphic>
      </p:graphicFrame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917F727-D307-6100-A5F4-2714960A9ADC}"/>
              </a:ext>
            </a:extLst>
          </p:cNvPr>
          <p:cNvSpPr/>
          <p:nvPr/>
        </p:nvSpPr>
        <p:spPr>
          <a:xfrm>
            <a:off x="2558348" y="-63339"/>
            <a:ext cx="1180826" cy="6313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64C107-9A05-5347-EA6A-0ADA9D257350}"/>
              </a:ext>
            </a:extLst>
          </p:cNvPr>
          <p:cNvSpPr/>
          <p:nvPr/>
        </p:nvSpPr>
        <p:spPr>
          <a:xfrm>
            <a:off x="3709651" y="-28542"/>
            <a:ext cx="1180826" cy="6313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A3570E86-FC25-130E-AEF5-F7BDF92905C0}"/>
              </a:ext>
            </a:extLst>
          </p:cNvPr>
          <p:cNvSpPr/>
          <p:nvPr/>
        </p:nvSpPr>
        <p:spPr>
          <a:xfrm>
            <a:off x="4888538" y="-63340"/>
            <a:ext cx="1180826" cy="6313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6EDD6147-42C0-A932-1488-5C150C79F664}"/>
              </a:ext>
            </a:extLst>
          </p:cNvPr>
          <p:cNvSpPr/>
          <p:nvPr/>
        </p:nvSpPr>
        <p:spPr>
          <a:xfrm>
            <a:off x="6056370" y="-53463"/>
            <a:ext cx="1164608" cy="67415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C5AB5-7F39-661B-ED9B-AF061C84CC9A}"/>
              </a:ext>
            </a:extLst>
          </p:cNvPr>
          <p:cNvSpPr txBox="1"/>
          <p:nvPr/>
        </p:nvSpPr>
        <p:spPr>
          <a:xfrm rot="20622025">
            <a:off x="2408948" y="63264"/>
            <a:ext cx="145478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utura BdCn BT"/>
              </a:rPr>
              <a:t>Accuracy</a:t>
            </a:r>
            <a:endParaRPr lang="en-US" sz="1400" dirty="0">
              <a:solidFill>
                <a:schemeClr val="bg1"/>
              </a:solidFill>
              <a:latin typeface="Futura BdCn BT" panose="020B0706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8D8BA-1058-59B7-96B8-E0486B037606}"/>
              </a:ext>
            </a:extLst>
          </p:cNvPr>
          <p:cNvSpPr txBox="1"/>
          <p:nvPr/>
        </p:nvSpPr>
        <p:spPr>
          <a:xfrm rot="20622025">
            <a:off x="4724038" y="66929"/>
            <a:ext cx="14547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Futura BdCn BT"/>
              </a:rPr>
              <a:t>Recall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Futura BdCn BT" panose="020B07060202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726DD-63FE-C39B-EFEC-16B5ED370EA4}"/>
              </a:ext>
            </a:extLst>
          </p:cNvPr>
          <p:cNvSpPr txBox="1"/>
          <p:nvPr/>
        </p:nvSpPr>
        <p:spPr>
          <a:xfrm rot="20622025">
            <a:off x="3523725" y="119488"/>
            <a:ext cx="14547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Futura BdCn BT"/>
              </a:rPr>
              <a:t>Precision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Futura BdCn BT" panose="020B0706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AE8E2-C116-1036-DFA4-456FA11C2240}"/>
              </a:ext>
            </a:extLst>
          </p:cNvPr>
          <p:cNvSpPr txBox="1"/>
          <p:nvPr/>
        </p:nvSpPr>
        <p:spPr>
          <a:xfrm rot="20622025">
            <a:off x="5901422" y="108951"/>
            <a:ext cx="14547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Futura BdCn BT"/>
              </a:rPr>
              <a:t>F1-Score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Futura BdCn BT" panose="020B07060202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74D48-0314-FBF5-3AA7-61409BEFF908}"/>
              </a:ext>
            </a:extLst>
          </p:cNvPr>
          <p:cNvSpPr txBox="1"/>
          <p:nvPr/>
        </p:nvSpPr>
        <p:spPr>
          <a:xfrm>
            <a:off x="3176696" y="248675"/>
            <a:ext cx="65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 BdCn BT"/>
              </a:rPr>
              <a:t>%</a:t>
            </a:r>
            <a:endParaRPr lang="en-IN" dirty="0">
              <a:solidFill>
                <a:schemeClr val="bg1"/>
              </a:solidFill>
              <a:latin typeface="Futura BdCn B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92EF8C-BE93-3337-D4B1-DAED12AC68CE}"/>
              </a:ext>
            </a:extLst>
          </p:cNvPr>
          <p:cNvSpPr txBox="1"/>
          <p:nvPr/>
        </p:nvSpPr>
        <p:spPr>
          <a:xfrm>
            <a:off x="4300064" y="288782"/>
            <a:ext cx="65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utura BdCn BT"/>
              </a:rPr>
              <a:t>%</a:t>
            </a:r>
            <a:endParaRPr lang="en-IN" dirty="0">
              <a:solidFill>
                <a:schemeClr val="tx2">
                  <a:lumMod val="50000"/>
                </a:schemeClr>
              </a:solidFill>
              <a:latin typeface="Futura BdCn B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80AF09-C685-21A6-30E8-804C63DE644C}"/>
              </a:ext>
            </a:extLst>
          </p:cNvPr>
          <p:cNvSpPr txBox="1"/>
          <p:nvPr/>
        </p:nvSpPr>
        <p:spPr>
          <a:xfrm>
            <a:off x="6694550" y="328017"/>
            <a:ext cx="65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utura BdCn BT"/>
              </a:rPr>
              <a:t>%</a:t>
            </a:r>
            <a:endParaRPr lang="en-IN" dirty="0">
              <a:solidFill>
                <a:schemeClr val="tx2">
                  <a:lumMod val="50000"/>
                </a:schemeClr>
              </a:solidFill>
              <a:latin typeface="Futura BdCn B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A36FFA-7A48-CC5F-97D5-ED8E58695AE5}"/>
              </a:ext>
            </a:extLst>
          </p:cNvPr>
          <p:cNvSpPr txBox="1"/>
          <p:nvPr/>
        </p:nvSpPr>
        <p:spPr>
          <a:xfrm>
            <a:off x="5503600" y="258964"/>
            <a:ext cx="65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 BdCn BT"/>
              </a:rPr>
              <a:t>%</a:t>
            </a:r>
            <a:endParaRPr lang="en-IN" dirty="0">
              <a:solidFill>
                <a:schemeClr val="bg1"/>
              </a:solidFill>
              <a:latin typeface="Futura BdCn B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1AD50-F1C5-4D35-A79A-8AB52C829E3B}"/>
              </a:ext>
            </a:extLst>
          </p:cNvPr>
          <p:cNvSpPr txBox="1"/>
          <p:nvPr/>
        </p:nvSpPr>
        <p:spPr>
          <a:xfrm>
            <a:off x="8951870" y="272427"/>
            <a:ext cx="175264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08948"/>
                      <a:gd name="connsiteY0" fmla="*/ 0 h 323165"/>
                      <a:gd name="connsiteX1" fmla="*/ 533162 w 1508948"/>
                      <a:gd name="connsiteY1" fmla="*/ 0 h 323165"/>
                      <a:gd name="connsiteX2" fmla="*/ 1051234 w 1508948"/>
                      <a:gd name="connsiteY2" fmla="*/ 0 h 323165"/>
                      <a:gd name="connsiteX3" fmla="*/ 1508948 w 1508948"/>
                      <a:gd name="connsiteY3" fmla="*/ 0 h 323165"/>
                      <a:gd name="connsiteX4" fmla="*/ 1508948 w 1508948"/>
                      <a:gd name="connsiteY4" fmla="*/ 323165 h 323165"/>
                      <a:gd name="connsiteX5" fmla="*/ 1036144 w 1508948"/>
                      <a:gd name="connsiteY5" fmla="*/ 323165 h 323165"/>
                      <a:gd name="connsiteX6" fmla="*/ 533162 w 1508948"/>
                      <a:gd name="connsiteY6" fmla="*/ 323165 h 323165"/>
                      <a:gd name="connsiteX7" fmla="*/ 0 w 1508948"/>
                      <a:gd name="connsiteY7" fmla="*/ 323165 h 323165"/>
                      <a:gd name="connsiteX8" fmla="*/ 0 w 1508948"/>
                      <a:gd name="connsiteY8" fmla="*/ 0 h 323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948" h="323165" fill="none" extrusionOk="0">
                        <a:moveTo>
                          <a:pt x="0" y="0"/>
                        </a:moveTo>
                        <a:cubicBezTo>
                          <a:pt x="163708" y="21949"/>
                          <a:pt x="316819" y="1798"/>
                          <a:pt x="533162" y="0"/>
                        </a:cubicBezTo>
                        <a:cubicBezTo>
                          <a:pt x="749505" y="-1798"/>
                          <a:pt x="808834" y="14525"/>
                          <a:pt x="1051234" y="0"/>
                        </a:cubicBezTo>
                        <a:cubicBezTo>
                          <a:pt x="1293634" y="-14525"/>
                          <a:pt x="1291922" y="-22054"/>
                          <a:pt x="1508948" y="0"/>
                        </a:cubicBezTo>
                        <a:cubicBezTo>
                          <a:pt x="1515147" y="135464"/>
                          <a:pt x="1498995" y="197515"/>
                          <a:pt x="1508948" y="323165"/>
                        </a:cubicBezTo>
                        <a:cubicBezTo>
                          <a:pt x="1327579" y="326297"/>
                          <a:pt x="1250993" y="333350"/>
                          <a:pt x="1036144" y="323165"/>
                        </a:cubicBezTo>
                        <a:cubicBezTo>
                          <a:pt x="821295" y="312980"/>
                          <a:pt x="774635" y="313687"/>
                          <a:pt x="533162" y="323165"/>
                        </a:cubicBezTo>
                        <a:cubicBezTo>
                          <a:pt x="291689" y="332643"/>
                          <a:pt x="245310" y="312282"/>
                          <a:pt x="0" y="323165"/>
                        </a:cubicBezTo>
                        <a:cubicBezTo>
                          <a:pt x="-11474" y="256534"/>
                          <a:pt x="-2140" y="77286"/>
                          <a:pt x="0" y="0"/>
                        </a:cubicBezTo>
                        <a:close/>
                      </a:path>
                      <a:path w="1508948" h="323165" stroke="0" extrusionOk="0">
                        <a:moveTo>
                          <a:pt x="0" y="0"/>
                        </a:moveTo>
                        <a:cubicBezTo>
                          <a:pt x="197720" y="-7680"/>
                          <a:pt x="335400" y="-22815"/>
                          <a:pt x="487893" y="0"/>
                        </a:cubicBezTo>
                        <a:cubicBezTo>
                          <a:pt x="640386" y="22815"/>
                          <a:pt x="762981" y="15977"/>
                          <a:pt x="945607" y="0"/>
                        </a:cubicBezTo>
                        <a:cubicBezTo>
                          <a:pt x="1128233" y="-15977"/>
                          <a:pt x="1279789" y="14052"/>
                          <a:pt x="1508948" y="0"/>
                        </a:cubicBezTo>
                        <a:cubicBezTo>
                          <a:pt x="1499738" y="104630"/>
                          <a:pt x="1510569" y="188380"/>
                          <a:pt x="1508948" y="323165"/>
                        </a:cubicBezTo>
                        <a:cubicBezTo>
                          <a:pt x="1375968" y="316727"/>
                          <a:pt x="1198521" y="322809"/>
                          <a:pt x="1036144" y="323165"/>
                        </a:cubicBezTo>
                        <a:cubicBezTo>
                          <a:pt x="873767" y="323521"/>
                          <a:pt x="629731" y="345716"/>
                          <a:pt x="502983" y="323165"/>
                        </a:cubicBezTo>
                        <a:cubicBezTo>
                          <a:pt x="376235" y="300614"/>
                          <a:pt x="244548" y="315036"/>
                          <a:pt x="0" y="323165"/>
                        </a:cubicBezTo>
                        <a:cubicBezTo>
                          <a:pt x="-13108" y="243965"/>
                          <a:pt x="11679" y="1484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5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defRPr>
            </a:lvl1pPr>
          </a:lstStyle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Understanding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C8DA9-C267-8857-248F-F3DA9CAF2417}"/>
              </a:ext>
            </a:extLst>
          </p:cNvPr>
          <p:cNvSpPr txBox="1"/>
          <p:nvPr/>
        </p:nvSpPr>
        <p:spPr>
          <a:xfrm>
            <a:off x="7703401" y="1146411"/>
            <a:ext cx="4399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Recall: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The model’s ability to find all actual osteoporosis cases.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8EAD4D-CD6C-DD88-7FE9-6B9659F8A6FD}"/>
              </a:ext>
            </a:extLst>
          </p:cNvPr>
          <p:cNvSpPr txBox="1"/>
          <p:nvPr/>
        </p:nvSpPr>
        <p:spPr>
          <a:xfrm>
            <a:off x="7682477" y="709728"/>
            <a:ext cx="4399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Precision: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How often the model is correct when it predicts someone has osteoporosis.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52BF4E-A450-7E67-8692-0F7D7F70500B}"/>
              </a:ext>
            </a:extLst>
          </p:cNvPr>
          <p:cNvSpPr txBox="1"/>
          <p:nvPr/>
        </p:nvSpPr>
        <p:spPr>
          <a:xfrm>
            <a:off x="7724325" y="1577298"/>
            <a:ext cx="43999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F1 Score: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 balance between precision and recall — useful when it’s important to avoid both false positives and false negatives.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98881E9-7B48-4330-BBD2-DAC794980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516" y="244788"/>
            <a:ext cx="424980" cy="42498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094C428-03C6-A9DE-F54A-E3D46E916193}"/>
              </a:ext>
            </a:extLst>
          </p:cNvPr>
          <p:cNvGrpSpPr/>
          <p:nvPr/>
        </p:nvGrpSpPr>
        <p:grpSpPr>
          <a:xfrm>
            <a:off x="356238" y="3290862"/>
            <a:ext cx="7082650" cy="3288680"/>
            <a:chOff x="-23210" y="2911336"/>
            <a:chExt cx="7082650" cy="3288680"/>
          </a:xfrm>
        </p:grpSpPr>
        <p:sp>
          <p:nvSpPr>
            <p:cNvPr id="34" name="Rectangle: Diagonal Corners Rounded 33">
              <a:extLst>
                <a:ext uri="{FF2B5EF4-FFF2-40B4-BE49-F238E27FC236}">
                  <a16:creationId xmlns:a16="http://schemas.microsoft.com/office/drawing/2014/main" id="{5691FC68-B2FF-9E33-F474-76B4344240CD}"/>
                </a:ext>
              </a:extLst>
            </p:cNvPr>
            <p:cNvSpPr/>
            <p:nvPr/>
          </p:nvSpPr>
          <p:spPr>
            <a:xfrm>
              <a:off x="-23210" y="2911336"/>
              <a:ext cx="7082650" cy="3288680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10C847A-D80E-F3BC-FBF8-9B6BF0FACCC4}"/>
                </a:ext>
              </a:extLst>
            </p:cNvPr>
            <p:cNvGrpSpPr/>
            <p:nvPr/>
          </p:nvGrpSpPr>
          <p:grpSpPr>
            <a:xfrm>
              <a:off x="119335" y="3113078"/>
              <a:ext cx="6669090" cy="2782039"/>
              <a:chOff x="119335" y="3113078"/>
              <a:chExt cx="6669090" cy="278203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2481C3-17F6-219C-8F8A-113874B6E043}"/>
                  </a:ext>
                </a:extLst>
              </p:cNvPr>
              <p:cNvGrpSpPr/>
              <p:nvPr/>
            </p:nvGrpSpPr>
            <p:grpSpPr>
              <a:xfrm>
                <a:off x="119335" y="3123469"/>
                <a:ext cx="6669090" cy="2771648"/>
                <a:chOff x="119335" y="3123469"/>
                <a:chExt cx="6669090" cy="2771648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05A9D0-515F-6AEF-AD95-15417A722477}"/>
                    </a:ext>
                  </a:extLst>
                </p:cNvPr>
                <p:cNvSpPr txBox="1"/>
                <p:nvPr/>
              </p:nvSpPr>
              <p:spPr>
                <a:xfrm>
                  <a:off x="492304" y="3747568"/>
                  <a:ext cx="629612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>
                          <a:lumMod val="75000"/>
                        </a:schemeClr>
                      </a:solidFill>
                      <a:latin typeface="Century Gothic" panose="020B0502020202020204" pitchFamily="34" charset="0"/>
                    </a:rPr>
                    <a:t>SVM Dominates: Achieved 85% accuracy with the highest precision (88%), making it excellent for minimizing false positives. Ideal for cautious medical screening.</a:t>
                  </a:r>
                  <a:endParaRPr lang="en-IN" sz="1200" b="1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8AEE508-49A3-9D7D-FFF2-C02083F7D0E6}"/>
                    </a:ext>
                  </a:extLst>
                </p:cNvPr>
                <p:cNvSpPr txBox="1"/>
                <p:nvPr/>
              </p:nvSpPr>
              <p:spPr>
                <a:xfrm>
                  <a:off x="119335" y="3123469"/>
                  <a:ext cx="29302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600" b="1" dirty="0">
                      <a:solidFill>
                        <a:schemeClr val="accent1">
                          <a:lumMod val="75000"/>
                        </a:schemeClr>
                      </a:solidFill>
                      <a:latin typeface="Century Gothic" panose="020B0502020202020204" pitchFamily="34" charset="0"/>
                    </a:rPr>
                    <a:t>Experimental Results :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4136AEE-70F8-8045-91FD-C77D506C35A2}"/>
                    </a:ext>
                  </a:extLst>
                </p:cNvPr>
                <p:cNvSpPr/>
                <p:nvPr/>
              </p:nvSpPr>
              <p:spPr>
                <a:xfrm>
                  <a:off x="492305" y="3712009"/>
                  <a:ext cx="6202245" cy="538932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E4E7DFE1-5E4D-8555-A2F4-7C6636DB4CF6}"/>
                    </a:ext>
                  </a:extLst>
                </p:cNvPr>
                <p:cNvSpPr/>
                <p:nvPr/>
              </p:nvSpPr>
              <p:spPr>
                <a:xfrm>
                  <a:off x="492305" y="5396010"/>
                  <a:ext cx="6172506" cy="499107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DAF9CBA7-9AA0-AD20-5E53-2299BAC6EFC9}"/>
                    </a:ext>
                  </a:extLst>
                </p:cNvPr>
                <p:cNvSpPr/>
                <p:nvPr/>
              </p:nvSpPr>
              <p:spPr>
                <a:xfrm>
                  <a:off x="492306" y="4385523"/>
                  <a:ext cx="6172506" cy="853212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D573016-597B-CBE7-EC1C-4E25491DA11A}"/>
                    </a:ext>
                  </a:extLst>
                </p:cNvPr>
                <p:cNvSpPr txBox="1"/>
                <p:nvPr/>
              </p:nvSpPr>
              <p:spPr>
                <a:xfrm>
                  <a:off x="475957" y="4408216"/>
                  <a:ext cx="6172506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>
                          <a:lumMod val="75000"/>
                        </a:schemeClr>
                      </a:solidFill>
                      <a:latin typeface="Century Gothic" panose="020B0502020202020204" pitchFamily="34" charset="0"/>
                    </a:rPr>
                    <a:t>Random Forest &amp; Decision Tree Consistency: Both models show strong performance (85–84% accuracy).</a:t>
                  </a:r>
                </a:p>
                <a:p>
                  <a:r>
                    <a:rPr lang="en-US" sz="1200" b="1" dirty="0">
                      <a:solidFill>
                        <a:schemeClr val="accent1">
                          <a:lumMod val="75000"/>
                        </a:schemeClr>
                      </a:solidFill>
                      <a:latin typeface="Century Gothic" panose="020B0502020202020204" pitchFamily="34" charset="0"/>
                    </a:rPr>
                    <a:t>Random Forest: Higher recall (85%) – better at detecting actual cases.</a:t>
                  </a:r>
                </a:p>
                <a:p>
                  <a:r>
                    <a:rPr lang="en-US" sz="1200" b="1" dirty="0">
                      <a:solidFill>
                        <a:schemeClr val="accent1">
                          <a:lumMod val="75000"/>
                        </a:schemeClr>
                      </a:solidFill>
                      <a:latin typeface="Century Gothic" panose="020B0502020202020204" pitchFamily="34" charset="0"/>
                    </a:rPr>
                    <a:t>Decision Tree: Balanced precision and recall (84%) – interpretable and reliable.</a:t>
                  </a:r>
                  <a:endParaRPr lang="en-IN" sz="1200" b="1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16C48C9-89FD-B240-65CA-1EAECE504EF1}"/>
                    </a:ext>
                  </a:extLst>
                </p:cNvPr>
                <p:cNvSpPr txBox="1"/>
                <p:nvPr/>
              </p:nvSpPr>
              <p:spPr>
                <a:xfrm>
                  <a:off x="492305" y="5433452"/>
                  <a:ext cx="617250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>
                          <a:lumMod val="75000"/>
                        </a:schemeClr>
                      </a:solidFill>
                      <a:latin typeface="Century Gothic" panose="020B0502020202020204" pitchFamily="34" charset="0"/>
                    </a:rPr>
                    <a:t>Logistic Regression: Simple and interpretable with 81% accuracy and precision, but slightly lower recall (81%) – may miss some at-risk patients.</a:t>
                  </a:r>
                </a:p>
              </p:txBody>
            </p:sp>
          </p:grp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7F32703-B780-F9C2-0B13-4EF65FFA8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9179" y="3113078"/>
                <a:ext cx="424800" cy="424800"/>
              </a:xfrm>
              <a:prstGeom prst="rect">
                <a:avLst/>
              </a:prstGeom>
            </p:spPr>
          </p:pic>
        </p:grp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284F41-9C4D-8E55-25A7-E48C9ED50D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765353"/>
              </p:ext>
            </p:extLst>
          </p:nvPr>
        </p:nvGraphicFramePr>
        <p:xfrm>
          <a:off x="7545216" y="2334486"/>
          <a:ext cx="4520015" cy="443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8969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71DEFB-47F1-1A0E-9BF3-79F42A76C806}"/>
              </a:ext>
            </a:extLst>
          </p:cNvPr>
          <p:cNvSpPr txBox="1"/>
          <p:nvPr/>
        </p:nvSpPr>
        <p:spPr>
          <a:xfrm>
            <a:off x="-1126078" y="-30000"/>
            <a:ext cx="6858002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oudy Old Style" panose="02020502050305020303" pitchFamily="18" charset="0"/>
                <a:ea typeface="+mj-ea"/>
                <a:cs typeface="+mj-cs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3747E-987A-BB39-9390-0914DEE48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924" y="2545104"/>
            <a:ext cx="1859611" cy="4360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C97B8-9238-71D2-5C46-D7E2744F748D}"/>
              </a:ext>
            </a:extLst>
          </p:cNvPr>
          <p:cNvSpPr txBox="1"/>
          <p:nvPr/>
        </p:nvSpPr>
        <p:spPr>
          <a:xfrm>
            <a:off x="-1126078" y="-91323"/>
            <a:ext cx="6858002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  <a:ea typeface="+mj-ea"/>
                <a:cs typeface="+mj-cs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2768D-AB0D-A548-F8F5-C26A9B166449}"/>
              </a:ext>
            </a:extLst>
          </p:cNvPr>
          <p:cNvSpPr txBox="1"/>
          <p:nvPr/>
        </p:nvSpPr>
        <p:spPr>
          <a:xfrm>
            <a:off x="2063472" y="3187984"/>
            <a:ext cx="280831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900" b="1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defRPr>
            </a:lvl1pPr>
          </a:lstStyle>
          <a:p>
            <a:pPr algn="ctr"/>
            <a:r>
              <a:rPr lang="en-IN" sz="2800" dirty="0"/>
              <a:t>Limitations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9ADE7-87BA-E101-3EFD-50EA7FD1009C}"/>
              </a:ext>
            </a:extLst>
          </p:cNvPr>
          <p:cNvSpPr txBox="1"/>
          <p:nvPr/>
        </p:nvSpPr>
        <p:spPr>
          <a:xfrm>
            <a:off x="2063552" y="5496940"/>
            <a:ext cx="403244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Future </a:t>
            </a:r>
            <a:r>
              <a:rPr lang="en-IN" sz="28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research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95447-3331-FA24-5BD8-697BB95D9556}"/>
              </a:ext>
            </a:extLst>
          </p:cNvPr>
          <p:cNvSpPr txBox="1"/>
          <p:nvPr/>
        </p:nvSpPr>
        <p:spPr>
          <a:xfrm>
            <a:off x="2220164" y="1294498"/>
            <a:ext cx="288151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Key </a:t>
            </a:r>
            <a:r>
              <a:rPr lang="en-IN" sz="28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Findings</a:t>
            </a:r>
            <a:endParaRPr lang="en-IN" sz="2900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0A6D1-65E7-1286-F884-CD253FBB6B3A}"/>
              </a:ext>
            </a:extLst>
          </p:cNvPr>
          <p:cNvSpPr txBox="1"/>
          <p:nvPr/>
        </p:nvSpPr>
        <p:spPr>
          <a:xfrm>
            <a:off x="2201272" y="4951494"/>
            <a:ext cx="965026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i="0">
                <a:effectLst/>
                <a:latin typeface="Söhne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External Validation: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model was tested only on a split portion of the same dataset — not on real-world or unseen clinical data.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53660-5978-FC6B-024A-9F040FF41B7F}"/>
              </a:ext>
            </a:extLst>
          </p:cNvPr>
          <p:cNvSpPr txBox="1"/>
          <p:nvPr/>
        </p:nvSpPr>
        <p:spPr>
          <a:xfrm>
            <a:off x="2194976" y="3717601"/>
            <a:ext cx="965026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i="0">
                <a:effectLst/>
                <a:latin typeface="Söhne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Limited Dataset Size: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model was trained on a single dataset with limited instances, which may affect generalizability.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0352A-52ED-4CA2-9D6D-632FACBB2599}"/>
              </a:ext>
            </a:extLst>
          </p:cNvPr>
          <p:cNvSpPr txBox="1"/>
          <p:nvPr/>
        </p:nvSpPr>
        <p:spPr>
          <a:xfrm>
            <a:off x="2201272" y="4334750"/>
            <a:ext cx="965026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effectLst/>
                <a:latin typeface="Söhne"/>
              </a:defRPr>
            </a:lvl1pPr>
          </a:lstStyle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Missing Lifestyle/Genetic Factors:</a:t>
            </a:r>
            <a:endParaRPr lang="en-US" sz="1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Important factors like bone density scores, genetic history, and detailed nutrition/lifestyle were not available in the dataset.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737B4-3A1F-82F5-6EB9-B488A4D006D7}"/>
              </a:ext>
            </a:extLst>
          </p:cNvPr>
          <p:cNvSpPr txBox="1"/>
          <p:nvPr/>
        </p:nvSpPr>
        <p:spPr>
          <a:xfrm>
            <a:off x="2201272" y="6046387"/>
            <a:ext cx="965026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 i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defRPr>
            </a:lvl1pPr>
          </a:lstStyle>
          <a:p>
            <a:r>
              <a:rPr lang="en-US" b="0" dirty="0"/>
              <a:t>Future research should use larger, diverse clinical datasets and include features like DEXA scans, diet, and genetics to improve accuracy. Incorporating explainable AI will enhance transparency and clinical trust.</a:t>
            </a:r>
            <a:endParaRPr lang="en-IN" b="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543B75B-7229-675E-15FD-FA75A5CF68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923" y="1240216"/>
            <a:ext cx="540000" cy="54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A6962B-9EAE-3FED-870D-5E946F2097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07" y="5435617"/>
            <a:ext cx="601257" cy="6012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41FFE2-56B9-43B3-2AE5-3DEA6416494D}"/>
              </a:ext>
            </a:extLst>
          </p:cNvPr>
          <p:cNvSpPr txBox="1"/>
          <p:nvPr/>
        </p:nvSpPr>
        <p:spPr>
          <a:xfrm>
            <a:off x="2201272" y="1841539"/>
            <a:ext cx="965026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 i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defRPr>
            </a:lvl1pPr>
          </a:lstStyle>
          <a:p>
            <a:r>
              <a:rPr lang="en-US" b="0" dirty="0"/>
              <a:t>Random Forest &amp; SVM achieved the best accuracy (85%), with SVM having the highest precision (88%).</a:t>
            </a:r>
            <a:endParaRPr lang="en-IN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8CE21F-7660-4104-5FB3-36ED3758F8D9}"/>
              </a:ext>
            </a:extLst>
          </p:cNvPr>
          <p:cNvSpPr txBox="1"/>
          <p:nvPr/>
        </p:nvSpPr>
        <p:spPr>
          <a:xfrm>
            <a:off x="2194976" y="2160154"/>
            <a:ext cx="965656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The study utilized the Osteoporosis Risk Prediction dataset with 1958 instances, and all models were implemented on Jupyter Notebook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E1D5BF-FEBE-E921-CDB3-453AE7859878}"/>
              </a:ext>
            </a:extLst>
          </p:cNvPr>
          <p:cNvSpPr txBox="1"/>
          <p:nvPr/>
        </p:nvSpPr>
        <p:spPr>
          <a:xfrm>
            <a:off x="2201272" y="2695709"/>
            <a:ext cx="965026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Age, prior fracture, hormonal changes, calcium &amp; vitamin D were the top predictors. </a:t>
            </a:r>
          </a:p>
          <a:p>
            <a:r>
              <a:rPr lang="en-US" dirty="0"/>
              <a:t>All models performed above 80% accuracy, proving the model's reliability.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68390AD-A337-FD55-BD7D-6A55CEEADC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9" y="3186963"/>
            <a:ext cx="538609" cy="538609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80BE8565-3DF8-20EB-6631-181FA9DBBCB7}"/>
              </a:ext>
            </a:extLst>
          </p:cNvPr>
          <p:cNvSpPr/>
          <p:nvPr/>
        </p:nvSpPr>
        <p:spPr>
          <a:xfrm rot="5400000">
            <a:off x="7371211" y="-4759803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21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7C23D091-4E53-5230-3D89-2CF4B05D0E16}"/>
              </a:ext>
            </a:extLst>
          </p:cNvPr>
          <p:cNvSpPr txBox="1">
            <a:spLocks/>
          </p:cNvSpPr>
          <p:nvPr/>
        </p:nvSpPr>
        <p:spPr>
          <a:xfrm>
            <a:off x="678883" y="1709738"/>
            <a:ext cx="10834234" cy="285273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6000" b="1" i="0" u="none" strike="noStrike" kern="1200" cap="none" spc="0" normalizeH="0" baseline="0" noProof="0">
                <a:ln>
                  <a:noFill/>
                </a:ln>
                <a:solidFill>
                  <a:srgbClr val="161A3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</a:br>
            <a:r>
              <a:rPr kumimoji="0" lang="en-IN" sz="6000" b="1" i="0" u="none" strike="noStrike" kern="1200" cap="none" spc="0" normalizeH="0" baseline="0" noProof="0">
                <a:ln>
                  <a:noFill/>
                </a:ln>
                <a:solidFill>
                  <a:srgbClr val="161A3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Questions ?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161A3E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677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Blue rectangle">
            <a:extLst>
              <a:ext uri="{FF2B5EF4-FFF2-40B4-BE49-F238E27FC236}">
                <a16:creationId xmlns:a16="http://schemas.microsoft.com/office/drawing/2014/main" id="{872EB73D-A1C9-35AF-1819-340040CCAB53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11636-C615-FA9C-5633-F21CA195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80" y="2766218"/>
            <a:ext cx="646684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845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D5B65F9C-ED4C-1602-B913-3A2EB0971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28864"/>
          <a:stretch/>
        </p:blipFill>
        <p:spPr>
          <a:xfrm>
            <a:off x="7032919" y="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344C5-228E-F045-01B5-63A5ECF78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F5FCF-8DC9-98FB-E48A-4251EA574F9D}"/>
              </a:ext>
            </a:extLst>
          </p:cNvPr>
          <p:cNvSpPr txBox="1"/>
          <p:nvPr/>
        </p:nvSpPr>
        <p:spPr>
          <a:xfrm>
            <a:off x="86367" y="1383474"/>
            <a:ext cx="6946552" cy="2585323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C1A55"/>
                </a:solidFill>
                <a:latin typeface="Rockwell" panose="02060603020205020403" pitchFamily="18" charset="0"/>
              </a:rPr>
              <a:t>Predicting Osteoporosis Risk Analysis</a:t>
            </a:r>
            <a:endParaRPr lang="en-IN" sz="5400" b="1" dirty="0">
              <a:solidFill>
                <a:srgbClr val="1C1A55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56D77-F299-2AFA-67C4-C0AC405938F8}"/>
              </a:ext>
            </a:extLst>
          </p:cNvPr>
          <p:cNvSpPr txBox="1"/>
          <p:nvPr/>
        </p:nvSpPr>
        <p:spPr>
          <a:xfrm>
            <a:off x="223358" y="5203552"/>
            <a:ext cx="66725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“In the evolving landscape of healthcare, this project uses machine learning to anticipate osteoporosis risk early and help doctors take proactive measures to improve patient outcomes.”</a:t>
            </a:r>
            <a:br>
              <a:rPr lang="en-US" dirty="0">
                <a:latin typeface="Rockwell" panose="02060603020205020403" pitchFamily="18" charset="0"/>
              </a:rPr>
            </a:b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B1345-C3DD-C953-0A64-8A22840DD589}"/>
              </a:ext>
            </a:extLst>
          </p:cNvPr>
          <p:cNvSpPr txBox="1"/>
          <p:nvPr/>
        </p:nvSpPr>
        <p:spPr>
          <a:xfrm>
            <a:off x="8699702" y="5779489"/>
            <a:ext cx="3487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ckwell" panose="02060603020205020403" pitchFamily="18" charset="0"/>
              </a:rPr>
              <a:t>Presented By </a:t>
            </a:r>
            <a:r>
              <a:rPr lang="en-US" sz="1600" b="1" dirty="0">
                <a:latin typeface="Rockwell" panose="02060603020205020403" pitchFamily="18" charset="0"/>
              </a:rPr>
              <a:t>:</a:t>
            </a:r>
            <a:r>
              <a:rPr lang="en-US" sz="1600" dirty="0">
                <a:latin typeface="Rockwell" panose="02060603020205020403" pitchFamily="18" charset="0"/>
              </a:rPr>
              <a:t> Pratik D. Bokade</a:t>
            </a:r>
            <a:endParaRPr lang="en-IN" sz="1600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6422-9935-6BE6-5C7F-0919C515D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5" y="1072047"/>
            <a:ext cx="3910530" cy="4131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98F04-0D3A-6EB3-4F8C-EB6BF3FEF59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73" y="1072047"/>
            <a:ext cx="1207927" cy="12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6DC04-E119-85B1-C625-F0A0AA601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531D6161-303B-E7BA-2E15-0EEF9AD2C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28864"/>
          <a:stretch/>
        </p:blipFill>
        <p:spPr>
          <a:xfrm>
            <a:off x="7417837" y="24948"/>
            <a:ext cx="473684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593E94-8C3A-D7BB-2825-B7F19B083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3CE296FD-137C-D2A2-4996-28F417B50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671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338ACF1-3AE7-AAAF-377A-D04467241B6B}"/>
              </a:ext>
            </a:extLst>
          </p:cNvPr>
          <p:cNvSpPr/>
          <p:nvPr/>
        </p:nvSpPr>
        <p:spPr>
          <a:xfrm rot="246739" flipH="1">
            <a:off x="7015363" y="1706987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F9522-728B-1B71-5A35-C44DCEF535E5}"/>
              </a:ext>
            </a:extLst>
          </p:cNvPr>
          <p:cNvSpPr/>
          <p:nvPr/>
        </p:nvSpPr>
        <p:spPr>
          <a:xfrm rot="246739" flipH="1">
            <a:off x="7003397" y="3008393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74DC6EF-1A6C-770A-BFF7-D4079E013C7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91" y="371475"/>
            <a:ext cx="9703682" cy="680706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B97E9BE-27CA-BC26-2086-A3EFF7E8B9C3}"/>
              </a:ext>
            </a:extLst>
          </p:cNvPr>
          <p:cNvSpPr/>
          <p:nvPr/>
        </p:nvSpPr>
        <p:spPr>
          <a:xfrm rot="246739" flipH="1">
            <a:off x="7025206" y="4443161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6E5FD1-661C-0867-DCA9-912FCA499B2D}"/>
              </a:ext>
            </a:extLst>
          </p:cNvPr>
          <p:cNvSpPr/>
          <p:nvPr/>
        </p:nvSpPr>
        <p:spPr>
          <a:xfrm rot="246739" flipH="1">
            <a:off x="6932425" y="5680014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F8D7B1-0570-F962-C914-1C665E8B0584}"/>
              </a:ext>
            </a:extLst>
          </p:cNvPr>
          <p:cNvSpPr/>
          <p:nvPr/>
        </p:nvSpPr>
        <p:spPr>
          <a:xfrm rot="21353261">
            <a:off x="1402699" y="1706987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596EB-A5E2-95F3-0EEC-93192626F0DC}"/>
              </a:ext>
            </a:extLst>
          </p:cNvPr>
          <p:cNvSpPr/>
          <p:nvPr/>
        </p:nvSpPr>
        <p:spPr>
          <a:xfrm rot="21353261">
            <a:off x="1474156" y="2995267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72D0F0-2E0F-F9C0-5852-D030C5AE3E71}"/>
              </a:ext>
            </a:extLst>
          </p:cNvPr>
          <p:cNvSpPr/>
          <p:nvPr/>
        </p:nvSpPr>
        <p:spPr>
          <a:xfrm rot="21353261">
            <a:off x="1422756" y="4435125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F2F784-0DF4-03C2-CCB3-DDC65E9304D1}"/>
              </a:ext>
            </a:extLst>
          </p:cNvPr>
          <p:cNvSpPr/>
          <p:nvPr/>
        </p:nvSpPr>
        <p:spPr>
          <a:xfrm rot="21353261">
            <a:off x="1441051" y="5680014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6FAB3F-4ED4-AF39-F0FD-4F4B80D44599}"/>
              </a:ext>
            </a:extLst>
          </p:cNvPr>
          <p:cNvGrpSpPr/>
          <p:nvPr/>
        </p:nvGrpSpPr>
        <p:grpSpPr>
          <a:xfrm>
            <a:off x="1133697" y="848147"/>
            <a:ext cx="9924606" cy="5904656"/>
            <a:chOff x="1133697" y="476672"/>
            <a:chExt cx="9924606" cy="590465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D7D7708-4B77-DC92-BDCD-38A49519E8BB}"/>
                </a:ext>
              </a:extLst>
            </p:cNvPr>
            <p:cNvSpPr/>
            <p:nvPr/>
          </p:nvSpPr>
          <p:spPr>
            <a:xfrm>
              <a:off x="5385566" y="476672"/>
              <a:ext cx="1360800" cy="5904656"/>
            </a:xfrm>
            <a:prstGeom prst="roundRect">
              <a:avLst/>
            </a:prstGeom>
            <a:noFill/>
            <a:ln w="142875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100000">
                    <a:schemeClr val="bg1">
                      <a:alpha val="80000"/>
                    </a:schemeClr>
                  </a:gs>
                  <a:gs pos="65000">
                    <a:schemeClr val="bg1">
                      <a:alpha val="80000"/>
                    </a:schemeClr>
                  </a:gs>
                </a:gsLst>
                <a:lin ang="16200000" scaled="1"/>
                <a:tileRect/>
              </a:gradFill>
            </a:ln>
            <a:effectLst>
              <a:outerShdw blurRad="228600" dist="38100" dir="2700000" algn="tl" rotWithShape="0">
                <a:schemeClr val="bg2">
                  <a:lumMod val="25000"/>
                  <a:alpha val="79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FE2586-0C96-90B0-2950-B836349EFE48}"/>
                </a:ext>
              </a:extLst>
            </p:cNvPr>
            <p:cNvGrpSpPr/>
            <p:nvPr/>
          </p:nvGrpSpPr>
          <p:grpSpPr>
            <a:xfrm>
              <a:off x="1133697" y="866706"/>
              <a:ext cx="9924606" cy="4963516"/>
              <a:chOff x="1136064" y="866706"/>
              <a:chExt cx="9924606" cy="4963516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83F359F3-CBB7-97E5-D81F-15B1CE4AAEA1}"/>
                  </a:ext>
                </a:extLst>
              </p:cNvPr>
              <p:cNvSpPr/>
              <p:nvPr/>
            </p:nvSpPr>
            <p:spPr>
              <a:xfrm>
                <a:off x="1137600" y="2164175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  <a:alpha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B1E2502F-1055-6F63-3897-77EDE9B7E759}"/>
                  </a:ext>
                </a:extLst>
              </p:cNvPr>
              <p:cNvSpPr/>
              <p:nvPr/>
            </p:nvSpPr>
            <p:spPr>
              <a:xfrm>
                <a:off x="1137600" y="3585041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  <a:alpha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56B3920-9CFA-CACF-AEE5-C07CBF67473F}"/>
                  </a:ext>
                </a:extLst>
              </p:cNvPr>
              <p:cNvSpPr/>
              <p:nvPr/>
            </p:nvSpPr>
            <p:spPr>
              <a:xfrm>
                <a:off x="1137600" y="4856400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  <a:alpha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49C9426-381B-567F-8F95-3C4815C09777}"/>
                  </a:ext>
                </a:extLst>
              </p:cNvPr>
              <p:cNvSpPr/>
              <p:nvPr/>
            </p:nvSpPr>
            <p:spPr>
              <a:xfrm>
                <a:off x="6444000" y="866706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70AA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B527CEC-E7F5-BA6F-82A4-869005B35A00}"/>
                  </a:ext>
                </a:extLst>
              </p:cNvPr>
              <p:cNvSpPr/>
              <p:nvPr/>
            </p:nvSpPr>
            <p:spPr>
              <a:xfrm>
                <a:off x="6444000" y="2166198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70AA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96C9D3E-40D9-315C-E887-C2202973BE04}"/>
                  </a:ext>
                </a:extLst>
              </p:cNvPr>
              <p:cNvSpPr/>
              <p:nvPr/>
            </p:nvSpPr>
            <p:spPr>
              <a:xfrm>
                <a:off x="6444000" y="3585600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70AA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67C5D419-EE80-8178-D85F-D8342790F77F}"/>
                  </a:ext>
                </a:extLst>
              </p:cNvPr>
              <p:cNvSpPr/>
              <p:nvPr/>
            </p:nvSpPr>
            <p:spPr>
              <a:xfrm>
                <a:off x="6444000" y="4857201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70AA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65E8FE3-52F2-0B50-ACBD-4F8792DEECC8}"/>
                  </a:ext>
                </a:extLst>
              </p:cNvPr>
              <p:cNvSpPr/>
              <p:nvPr/>
            </p:nvSpPr>
            <p:spPr>
              <a:xfrm>
                <a:off x="1136064" y="866706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  <a:alpha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DDC0A49-DB3D-3250-D0A8-6836B54C63BE}"/>
                  </a:ext>
                </a:extLst>
              </p:cNvPr>
              <p:cNvSpPr/>
              <p:nvPr/>
            </p:nvSpPr>
            <p:spPr>
              <a:xfrm>
                <a:off x="1598470" y="937815"/>
                <a:ext cx="4029356" cy="788396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BD3C6CF-5A9B-D7C8-3A8E-7228E9236719}"/>
                  </a:ext>
                </a:extLst>
              </p:cNvPr>
              <p:cNvSpPr/>
              <p:nvPr/>
            </p:nvSpPr>
            <p:spPr>
              <a:xfrm>
                <a:off x="1558800" y="2225065"/>
                <a:ext cx="4028771" cy="788399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BDC2F0BB-5653-7FCA-36E3-7C7004110911}"/>
                  </a:ext>
                </a:extLst>
              </p:cNvPr>
              <p:cNvSpPr/>
              <p:nvPr/>
            </p:nvSpPr>
            <p:spPr>
              <a:xfrm>
                <a:off x="6566400" y="4935600"/>
                <a:ext cx="4028771" cy="788396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A0C7A08-E55E-79B8-2C6E-DEDFB26DB685}"/>
                  </a:ext>
                </a:extLst>
              </p:cNvPr>
              <p:cNvSpPr/>
              <p:nvPr/>
            </p:nvSpPr>
            <p:spPr>
              <a:xfrm>
                <a:off x="6567535" y="3675600"/>
                <a:ext cx="4028771" cy="788396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2E0808E0-8DC1-A1F6-52AD-DA0CF7D71D0C}"/>
                  </a:ext>
                </a:extLst>
              </p:cNvPr>
              <p:cNvSpPr/>
              <p:nvPr/>
            </p:nvSpPr>
            <p:spPr>
              <a:xfrm>
                <a:off x="6566400" y="2242800"/>
                <a:ext cx="4028771" cy="788397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3FE85B5-BDC7-332F-9783-521AFD73EBF9}"/>
                  </a:ext>
                </a:extLst>
              </p:cNvPr>
              <p:cNvSpPr/>
              <p:nvPr/>
            </p:nvSpPr>
            <p:spPr>
              <a:xfrm>
                <a:off x="6566400" y="946800"/>
                <a:ext cx="4028771" cy="788398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D7B003A-0B11-A19A-2EF6-C27FD97BE106}"/>
                  </a:ext>
                </a:extLst>
              </p:cNvPr>
              <p:cNvSpPr/>
              <p:nvPr/>
            </p:nvSpPr>
            <p:spPr>
              <a:xfrm>
                <a:off x="1558800" y="4935600"/>
                <a:ext cx="4028771" cy="788397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7AFB43F6-2521-66A1-B5CD-DBEE164EB359}"/>
                  </a:ext>
                </a:extLst>
              </p:cNvPr>
              <p:cNvSpPr/>
              <p:nvPr/>
            </p:nvSpPr>
            <p:spPr>
              <a:xfrm>
                <a:off x="1558800" y="3675266"/>
                <a:ext cx="4028771" cy="788399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Top Corners Rounded 63">
                <a:extLst>
                  <a:ext uri="{FF2B5EF4-FFF2-40B4-BE49-F238E27FC236}">
                    <a16:creationId xmlns:a16="http://schemas.microsoft.com/office/drawing/2014/main" id="{0C3FFB5E-A778-8795-920C-2093161CE22C}"/>
                  </a:ext>
                </a:extLst>
              </p:cNvPr>
              <p:cNvSpPr/>
              <p:nvPr/>
            </p:nvSpPr>
            <p:spPr>
              <a:xfrm rot="16200000" flipH="1">
                <a:off x="6305196" y="1168670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Top Corners Rounded 64">
                <a:extLst>
                  <a:ext uri="{FF2B5EF4-FFF2-40B4-BE49-F238E27FC236}">
                    <a16:creationId xmlns:a16="http://schemas.microsoft.com/office/drawing/2014/main" id="{E4E17C6F-CA60-76BE-304E-E8931C30404B}"/>
                  </a:ext>
                </a:extLst>
              </p:cNvPr>
              <p:cNvSpPr/>
              <p:nvPr/>
            </p:nvSpPr>
            <p:spPr>
              <a:xfrm rot="5400000">
                <a:off x="5065727" y="1168670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: Top Corners Rounded 65">
                <a:extLst>
                  <a:ext uri="{FF2B5EF4-FFF2-40B4-BE49-F238E27FC236}">
                    <a16:creationId xmlns:a16="http://schemas.microsoft.com/office/drawing/2014/main" id="{18A35562-7DDD-F99A-239E-F0A675F2636A}"/>
                  </a:ext>
                </a:extLst>
              </p:cNvPr>
              <p:cNvSpPr/>
              <p:nvPr/>
            </p:nvSpPr>
            <p:spPr>
              <a:xfrm rot="5400000">
                <a:off x="5030391" y="3895294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Top Corners Rounded 66">
                <a:extLst>
                  <a:ext uri="{FF2B5EF4-FFF2-40B4-BE49-F238E27FC236}">
                    <a16:creationId xmlns:a16="http://schemas.microsoft.com/office/drawing/2014/main" id="{59A679E2-61CB-B38B-8B78-1C0C6DD0DD3D}"/>
                  </a:ext>
                </a:extLst>
              </p:cNvPr>
              <p:cNvSpPr/>
              <p:nvPr/>
            </p:nvSpPr>
            <p:spPr>
              <a:xfrm rot="16200000" flipH="1">
                <a:off x="6319363" y="3895200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: Top Corners Rounded 67">
                <a:extLst>
                  <a:ext uri="{FF2B5EF4-FFF2-40B4-BE49-F238E27FC236}">
                    <a16:creationId xmlns:a16="http://schemas.microsoft.com/office/drawing/2014/main" id="{76B30241-7E6E-0633-33B1-D6B234A37F33}"/>
                  </a:ext>
                </a:extLst>
              </p:cNvPr>
              <p:cNvSpPr/>
              <p:nvPr/>
            </p:nvSpPr>
            <p:spPr>
              <a:xfrm rot="5400000">
                <a:off x="5065200" y="2466000"/>
                <a:ext cx="8460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: Top Corners Rounded 68">
                <a:extLst>
                  <a:ext uri="{FF2B5EF4-FFF2-40B4-BE49-F238E27FC236}">
                    <a16:creationId xmlns:a16="http://schemas.microsoft.com/office/drawing/2014/main" id="{60787E6F-0AF9-80DE-D46C-AD39363E711C}"/>
                  </a:ext>
                </a:extLst>
              </p:cNvPr>
              <p:cNvSpPr/>
              <p:nvPr/>
            </p:nvSpPr>
            <p:spPr>
              <a:xfrm rot="16200000" flipH="1">
                <a:off x="6305196" y="5148000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Top Corners Rounded 69">
                <a:extLst>
                  <a:ext uri="{FF2B5EF4-FFF2-40B4-BE49-F238E27FC236}">
                    <a16:creationId xmlns:a16="http://schemas.microsoft.com/office/drawing/2014/main" id="{7F881093-171B-7A09-04A8-ADCF4C282710}"/>
                  </a:ext>
                </a:extLst>
              </p:cNvPr>
              <p:cNvSpPr/>
              <p:nvPr/>
            </p:nvSpPr>
            <p:spPr>
              <a:xfrm rot="16200000" flipH="1">
                <a:off x="6308458" y="2470816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Top Corners Rounded 70">
                <a:extLst>
                  <a:ext uri="{FF2B5EF4-FFF2-40B4-BE49-F238E27FC236}">
                    <a16:creationId xmlns:a16="http://schemas.microsoft.com/office/drawing/2014/main" id="{BD93DCC5-F923-B3D9-1017-93B80111081C}"/>
                  </a:ext>
                </a:extLst>
              </p:cNvPr>
              <p:cNvSpPr/>
              <p:nvPr/>
            </p:nvSpPr>
            <p:spPr>
              <a:xfrm rot="5400000">
                <a:off x="5015812" y="5146439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BCE9EF0-769A-6D7C-C01D-EB41A0DC2093}"/>
              </a:ext>
            </a:extLst>
          </p:cNvPr>
          <p:cNvSpPr txBox="1"/>
          <p:nvPr/>
        </p:nvSpPr>
        <p:spPr>
          <a:xfrm>
            <a:off x="1586185" y="1438181"/>
            <a:ext cx="72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01</a:t>
            </a:r>
          </a:p>
        </p:txBody>
      </p:sp>
      <p:sp>
        <p:nvSpPr>
          <p:cNvPr id="73" name="TextBox 72">
            <a:hlinkClick r:id="rId5" action="ppaction://hlinksldjump"/>
            <a:extLst>
              <a:ext uri="{FF2B5EF4-FFF2-40B4-BE49-F238E27FC236}">
                <a16:creationId xmlns:a16="http://schemas.microsoft.com/office/drawing/2014/main" id="{64FE8923-4EEE-2590-9465-52B7E5BCCE7E}"/>
              </a:ext>
            </a:extLst>
          </p:cNvPr>
          <p:cNvSpPr txBox="1"/>
          <p:nvPr/>
        </p:nvSpPr>
        <p:spPr>
          <a:xfrm>
            <a:off x="2265941" y="1279905"/>
            <a:ext cx="255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Introduction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E18A48-D27C-33EE-2B5E-496583C7187C}"/>
              </a:ext>
            </a:extLst>
          </p:cNvPr>
          <p:cNvCxnSpPr/>
          <p:nvPr/>
        </p:nvCxnSpPr>
        <p:spPr>
          <a:xfrm>
            <a:off x="2266731" y="13434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ECACA5-4ACC-417B-5F67-8FA94A58C313}"/>
              </a:ext>
            </a:extLst>
          </p:cNvPr>
          <p:cNvCxnSpPr/>
          <p:nvPr/>
        </p:nvCxnSpPr>
        <p:spPr>
          <a:xfrm>
            <a:off x="2266731" y="53574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7F1C55B-0B3D-0E87-0C7D-7C4B7BB06D67}"/>
              </a:ext>
            </a:extLst>
          </p:cNvPr>
          <p:cNvCxnSpPr/>
          <p:nvPr/>
        </p:nvCxnSpPr>
        <p:spPr>
          <a:xfrm>
            <a:off x="2266731" y="40974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F70ADE-5C02-521E-EDA7-00E083B8D5BA}"/>
              </a:ext>
            </a:extLst>
          </p:cNvPr>
          <p:cNvCxnSpPr/>
          <p:nvPr/>
        </p:nvCxnSpPr>
        <p:spPr>
          <a:xfrm>
            <a:off x="2266731" y="26430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5F6CF24-553F-C6B1-7774-DABAC36241CF}"/>
              </a:ext>
            </a:extLst>
          </p:cNvPr>
          <p:cNvCxnSpPr/>
          <p:nvPr/>
        </p:nvCxnSpPr>
        <p:spPr>
          <a:xfrm>
            <a:off x="7630603" y="53574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C666F24-0C36-EC55-9946-687C207706D1}"/>
              </a:ext>
            </a:extLst>
          </p:cNvPr>
          <p:cNvCxnSpPr/>
          <p:nvPr/>
        </p:nvCxnSpPr>
        <p:spPr>
          <a:xfrm>
            <a:off x="7630603" y="40974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644351-E158-7F83-2E5B-EEF230D4C557}"/>
              </a:ext>
            </a:extLst>
          </p:cNvPr>
          <p:cNvCxnSpPr/>
          <p:nvPr/>
        </p:nvCxnSpPr>
        <p:spPr>
          <a:xfrm>
            <a:off x="7630603" y="26682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9530AD-76B9-45DC-C770-CCB592979465}"/>
              </a:ext>
            </a:extLst>
          </p:cNvPr>
          <p:cNvCxnSpPr/>
          <p:nvPr/>
        </p:nvCxnSpPr>
        <p:spPr>
          <a:xfrm>
            <a:off x="7628627" y="13686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78A8BF3-92E8-BC89-A60D-FCBAC83E686B}"/>
              </a:ext>
            </a:extLst>
          </p:cNvPr>
          <p:cNvSpPr txBox="1"/>
          <p:nvPr/>
        </p:nvSpPr>
        <p:spPr>
          <a:xfrm>
            <a:off x="1561117" y="2716557"/>
            <a:ext cx="754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91BE91-390C-254F-D338-E036BE9089F6}"/>
              </a:ext>
            </a:extLst>
          </p:cNvPr>
          <p:cNvSpPr txBox="1"/>
          <p:nvPr/>
        </p:nvSpPr>
        <p:spPr>
          <a:xfrm>
            <a:off x="1562400" y="5450107"/>
            <a:ext cx="7591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2AFBCD-2D62-9B6A-8C45-945923C5770A}"/>
              </a:ext>
            </a:extLst>
          </p:cNvPr>
          <p:cNvSpPr txBox="1"/>
          <p:nvPr/>
        </p:nvSpPr>
        <p:spPr>
          <a:xfrm>
            <a:off x="6882230" y="1405142"/>
            <a:ext cx="72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BB0C7C-B96E-1E31-871E-77176389FE7E}"/>
              </a:ext>
            </a:extLst>
          </p:cNvPr>
          <p:cNvSpPr txBox="1"/>
          <p:nvPr/>
        </p:nvSpPr>
        <p:spPr>
          <a:xfrm>
            <a:off x="6886259" y="5399964"/>
            <a:ext cx="72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E73F41-4E6C-FC11-C51E-DDA72C39F045}"/>
              </a:ext>
            </a:extLst>
          </p:cNvPr>
          <p:cNvSpPr txBox="1"/>
          <p:nvPr/>
        </p:nvSpPr>
        <p:spPr>
          <a:xfrm>
            <a:off x="6892775" y="4153369"/>
            <a:ext cx="72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14C380-2A72-9F12-C5E3-5A3CB2A0E0F8}"/>
              </a:ext>
            </a:extLst>
          </p:cNvPr>
          <p:cNvSpPr txBox="1"/>
          <p:nvPr/>
        </p:nvSpPr>
        <p:spPr>
          <a:xfrm>
            <a:off x="6877512" y="2705284"/>
            <a:ext cx="72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CCD1D1-CB7D-DFAC-A6D2-DC916146EC16}"/>
              </a:ext>
            </a:extLst>
          </p:cNvPr>
          <p:cNvSpPr txBox="1"/>
          <p:nvPr/>
        </p:nvSpPr>
        <p:spPr>
          <a:xfrm>
            <a:off x="1562400" y="4198583"/>
            <a:ext cx="759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C7E675-BFD4-A805-FDB2-53301894318F}"/>
              </a:ext>
            </a:extLst>
          </p:cNvPr>
          <p:cNvSpPr txBox="1"/>
          <p:nvPr/>
        </p:nvSpPr>
        <p:spPr>
          <a:xfrm>
            <a:off x="2253497" y="1536894"/>
            <a:ext cx="303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Reason / Issues causing Osteoporosis Diseases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CAEB7F-1A48-EB61-6993-DEC695CFCAAA}"/>
              </a:ext>
            </a:extLst>
          </p:cNvPr>
          <p:cNvSpPr txBox="1"/>
          <p:nvPr/>
        </p:nvSpPr>
        <p:spPr>
          <a:xfrm>
            <a:off x="2253600" y="1700704"/>
            <a:ext cx="280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Models and early detection bring essential benefits</a:t>
            </a:r>
          </a:p>
        </p:txBody>
      </p:sp>
      <p:sp>
        <p:nvSpPr>
          <p:cNvPr id="91" name="TextBox 90">
            <a:hlinkClick r:id="" action="ppaction://noaction"/>
            <a:extLst>
              <a:ext uri="{FF2B5EF4-FFF2-40B4-BE49-F238E27FC236}">
                <a16:creationId xmlns:a16="http://schemas.microsoft.com/office/drawing/2014/main" id="{6A17208E-BFB4-DD86-11C4-D45E32C051F1}"/>
              </a:ext>
            </a:extLst>
          </p:cNvPr>
          <p:cNvSpPr txBox="1"/>
          <p:nvPr/>
        </p:nvSpPr>
        <p:spPr>
          <a:xfrm>
            <a:off x="7622203" y="1264807"/>
            <a:ext cx="2556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Data Gathering /Data Refinement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876997-7CB9-98AA-222C-7763AFF578C7}"/>
              </a:ext>
            </a:extLst>
          </p:cNvPr>
          <p:cNvSpPr txBox="1"/>
          <p:nvPr/>
        </p:nvSpPr>
        <p:spPr>
          <a:xfrm>
            <a:off x="2276566" y="2542016"/>
            <a:ext cx="293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A6C66C-F683-F522-FDE3-CB6C300D83C8}"/>
              </a:ext>
            </a:extLst>
          </p:cNvPr>
          <p:cNvSpPr txBox="1"/>
          <p:nvPr/>
        </p:nvSpPr>
        <p:spPr>
          <a:xfrm>
            <a:off x="2262306" y="3000102"/>
            <a:ext cx="28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Find patterns  and identify trends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8D8EEA-6612-6FF5-D7E9-C865CFC62D22}"/>
              </a:ext>
            </a:extLst>
          </p:cNvPr>
          <p:cNvSpPr txBox="1"/>
          <p:nvPr/>
        </p:nvSpPr>
        <p:spPr>
          <a:xfrm>
            <a:off x="2253234" y="3143475"/>
            <a:ext cx="28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Gain valuable insights from the dataset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8327F5-139E-3261-7CA0-97F5018769EC}"/>
              </a:ext>
            </a:extLst>
          </p:cNvPr>
          <p:cNvSpPr txBox="1"/>
          <p:nvPr/>
        </p:nvSpPr>
        <p:spPr>
          <a:xfrm>
            <a:off x="7621200" y="2596256"/>
            <a:ext cx="255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Feature Extraction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0F77D4-3FF7-AB8C-168E-044284954579}"/>
              </a:ext>
            </a:extLst>
          </p:cNvPr>
          <p:cNvSpPr txBox="1"/>
          <p:nvPr/>
        </p:nvSpPr>
        <p:spPr>
          <a:xfrm>
            <a:off x="7639200" y="2863655"/>
            <a:ext cx="307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Divide Features into X and 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B11609-B496-5215-3296-75E66634A44A}"/>
              </a:ext>
            </a:extLst>
          </p:cNvPr>
          <p:cNvSpPr txBox="1"/>
          <p:nvPr/>
        </p:nvSpPr>
        <p:spPr>
          <a:xfrm>
            <a:off x="7640007" y="3065164"/>
            <a:ext cx="344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Machine Learning / Deep learning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25EFE0-B42C-B7A2-827C-D5CE9A06E564}"/>
              </a:ext>
            </a:extLst>
          </p:cNvPr>
          <p:cNvSpPr txBox="1"/>
          <p:nvPr/>
        </p:nvSpPr>
        <p:spPr>
          <a:xfrm>
            <a:off x="2253420" y="4030900"/>
            <a:ext cx="2931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Methodology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A237D7-4F33-0C00-B57C-4C726E6B40A4}"/>
              </a:ext>
            </a:extLst>
          </p:cNvPr>
          <p:cNvSpPr txBox="1"/>
          <p:nvPr/>
        </p:nvSpPr>
        <p:spPr>
          <a:xfrm>
            <a:off x="2225201" y="4313999"/>
            <a:ext cx="28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Algorithms or Models Used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FBDAC4-737D-CC9A-DDE2-A1440814DE1F}"/>
              </a:ext>
            </a:extLst>
          </p:cNvPr>
          <p:cNvSpPr txBox="1"/>
          <p:nvPr/>
        </p:nvSpPr>
        <p:spPr>
          <a:xfrm>
            <a:off x="2227324" y="4502906"/>
            <a:ext cx="28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Compare each Evaluate Algorithm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7273CB-1EEA-095B-BE92-AECF5DE07A80}"/>
              </a:ext>
            </a:extLst>
          </p:cNvPr>
          <p:cNvSpPr txBox="1"/>
          <p:nvPr/>
        </p:nvSpPr>
        <p:spPr>
          <a:xfrm>
            <a:off x="7621200" y="4050241"/>
            <a:ext cx="255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Experimental 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2E4BD4-94DF-D555-20C6-15419CCD111D}"/>
              </a:ext>
            </a:extLst>
          </p:cNvPr>
          <p:cNvSpPr txBox="1"/>
          <p:nvPr/>
        </p:nvSpPr>
        <p:spPr>
          <a:xfrm>
            <a:off x="7639200" y="4320474"/>
            <a:ext cx="307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Visuals of Compared models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0FD739-B9C9-AC98-F115-3335CAE68016}"/>
              </a:ext>
            </a:extLst>
          </p:cNvPr>
          <p:cNvSpPr txBox="1"/>
          <p:nvPr/>
        </p:nvSpPr>
        <p:spPr>
          <a:xfrm>
            <a:off x="7639200" y="4535125"/>
            <a:ext cx="307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Accuracy, confusion matrix  of models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3B2A30-70D2-E624-CF20-65F617B16577}"/>
              </a:ext>
            </a:extLst>
          </p:cNvPr>
          <p:cNvSpPr txBox="1"/>
          <p:nvPr/>
        </p:nvSpPr>
        <p:spPr>
          <a:xfrm>
            <a:off x="2253600" y="5320751"/>
            <a:ext cx="2931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9E5173-2B48-C37B-7AFD-A47DE5827DA3}"/>
              </a:ext>
            </a:extLst>
          </p:cNvPr>
          <p:cNvSpPr txBox="1"/>
          <p:nvPr/>
        </p:nvSpPr>
        <p:spPr>
          <a:xfrm>
            <a:off x="2224800" y="5571649"/>
            <a:ext cx="28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Importance of the used approach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4B81E5-0328-7ACC-ACBB-447A59D5BFFF}"/>
              </a:ext>
            </a:extLst>
          </p:cNvPr>
          <p:cNvSpPr txBox="1"/>
          <p:nvPr/>
        </p:nvSpPr>
        <p:spPr>
          <a:xfrm>
            <a:off x="2224800" y="5746583"/>
            <a:ext cx="28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Suggestion for future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2EF644-45F2-8F6F-A087-235150AD7158}"/>
              </a:ext>
            </a:extLst>
          </p:cNvPr>
          <p:cNvSpPr txBox="1"/>
          <p:nvPr/>
        </p:nvSpPr>
        <p:spPr>
          <a:xfrm>
            <a:off x="7591745" y="5259841"/>
            <a:ext cx="2894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Appendices and references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A231FA-AC70-EE51-BB93-5D66B000ED04}"/>
              </a:ext>
            </a:extLst>
          </p:cNvPr>
          <p:cNvSpPr txBox="1"/>
          <p:nvPr/>
        </p:nvSpPr>
        <p:spPr>
          <a:xfrm>
            <a:off x="7591739" y="5756196"/>
            <a:ext cx="307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Links and codes used in the project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8115F2-3431-5623-BF0D-C79CBF993231}"/>
              </a:ext>
            </a:extLst>
          </p:cNvPr>
          <p:cNvSpPr txBox="1"/>
          <p:nvPr/>
        </p:nvSpPr>
        <p:spPr>
          <a:xfrm>
            <a:off x="7615687" y="1751531"/>
            <a:ext cx="280564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Comprehensive Dataset Overview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B0F222-EA94-1C84-4A5F-A935CFB76F7F}"/>
              </a:ext>
            </a:extLst>
          </p:cNvPr>
          <p:cNvSpPr txBox="1"/>
          <p:nvPr/>
        </p:nvSpPr>
        <p:spPr>
          <a:xfrm>
            <a:off x="7615321" y="1907106"/>
            <a:ext cx="280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Refinement and Data Preparation Steps</a:t>
            </a:r>
          </a:p>
        </p:txBody>
      </p:sp>
    </p:spTree>
    <p:extLst>
      <p:ext uri="{BB962C8B-B14F-4D97-AF65-F5344CB8AC3E}">
        <p14:creationId xmlns:p14="http://schemas.microsoft.com/office/powerpoint/2010/main" val="90679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54D14-0D16-84C6-F96B-6A02ED968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6F81A561-EE68-3D04-826A-578FF2DB0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28864"/>
          <a:stretch/>
        </p:blipFill>
        <p:spPr>
          <a:xfrm>
            <a:off x="7587463" y="24948"/>
            <a:ext cx="456721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99FDD3-7973-707C-38E1-81F4CD7B7DD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2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0163" y="1234837"/>
            <a:ext cx="4388324" cy="4388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5928AF-D01E-5C22-A073-DBF9626BB6D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943577">
            <a:off x="6690343" y="3112700"/>
            <a:ext cx="701101" cy="701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E5D22-5538-9E87-F5AE-69FF75053DC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32551" flipH="1">
            <a:off x="6924479" y="431052"/>
            <a:ext cx="701101" cy="7011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AC4716-81B7-9DBB-ED99-40EAA3672B55}"/>
              </a:ext>
            </a:extLst>
          </p:cNvPr>
          <p:cNvGrpSpPr/>
          <p:nvPr/>
        </p:nvGrpSpPr>
        <p:grpSpPr>
          <a:xfrm>
            <a:off x="6442848" y="1610792"/>
            <a:ext cx="1454797" cy="831944"/>
            <a:chOff x="6785257" y="5867269"/>
            <a:chExt cx="1454797" cy="8319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DBDC69-50BD-551C-7439-62AA8F7F40C2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52A558-739A-3668-A265-92E11E0A10F1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11" name="Right Triangle 10">
                <a:extLst>
                  <a:ext uri="{FF2B5EF4-FFF2-40B4-BE49-F238E27FC236}">
                    <a16:creationId xmlns:a16="http://schemas.microsoft.com/office/drawing/2014/main" id="{A1E3AAC0-6A3A-64D8-229F-2D0B16B7F59E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E090D36C-9468-7629-7A85-0EFF0997D74C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AEEB70FC-A850-536A-0D22-2D2F10DCE314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788048C8-79FF-AE1B-DBAF-D175E96DA815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E037EBB2-4196-4519-1095-F0FDEFF0BADB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1C207C-1AB6-1D10-2D0D-9E41F300A513}"/>
              </a:ext>
            </a:extLst>
          </p:cNvPr>
          <p:cNvGrpSpPr/>
          <p:nvPr/>
        </p:nvGrpSpPr>
        <p:grpSpPr>
          <a:xfrm rot="4246982">
            <a:off x="6451874" y="677596"/>
            <a:ext cx="1454797" cy="831944"/>
            <a:chOff x="6785257" y="5867269"/>
            <a:chExt cx="1454797" cy="83194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A7B007-144C-69B7-EA8C-E6A4F90E5B0C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FEC191-9295-55C6-17A5-B0AF5C940819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31" name="Right Triangle 30">
                <a:extLst>
                  <a:ext uri="{FF2B5EF4-FFF2-40B4-BE49-F238E27FC236}">
                    <a16:creationId xmlns:a16="http://schemas.microsoft.com/office/drawing/2014/main" id="{EE42A68C-F6E4-EE25-EA60-23D69C1B216E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id="{AB4A8EEB-7F15-60C6-F97C-7B5639F24CD5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C0BC27F2-D3A5-1DA2-45CF-8063E803A4D2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7B6718E3-2472-0003-1600-5FB7212A5F04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ight Triangle 34">
                <a:extLst>
                  <a:ext uri="{FF2B5EF4-FFF2-40B4-BE49-F238E27FC236}">
                    <a16:creationId xmlns:a16="http://schemas.microsoft.com/office/drawing/2014/main" id="{6E57B171-D193-6138-4CA4-6C4288167154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133B76-2211-0A49-B252-6C174A857983}"/>
              </a:ext>
            </a:extLst>
          </p:cNvPr>
          <p:cNvGrpSpPr/>
          <p:nvPr/>
        </p:nvGrpSpPr>
        <p:grpSpPr>
          <a:xfrm rot="3763409">
            <a:off x="6442791" y="2525174"/>
            <a:ext cx="1454797" cy="831944"/>
            <a:chOff x="6785257" y="5867269"/>
            <a:chExt cx="1454797" cy="83194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68A7BE2-0C3E-B985-1176-4AD19C747FA6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048631F-C132-4537-0DFC-276D667CE1EE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51" name="Right Triangle 50">
                <a:extLst>
                  <a:ext uri="{FF2B5EF4-FFF2-40B4-BE49-F238E27FC236}">
                    <a16:creationId xmlns:a16="http://schemas.microsoft.com/office/drawing/2014/main" id="{B2D242C1-3D43-16A5-0CEB-A39FE2BBF192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>
                <a:extLst>
                  <a:ext uri="{FF2B5EF4-FFF2-40B4-BE49-F238E27FC236}">
                    <a16:creationId xmlns:a16="http://schemas.microsoft.com/office/drawing/2014/main" id="{5C8FE3B3-BD88-82EE-6720-C86C54113F15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Triangle 52">
                <a:extLst>
                  <a:ext uri="{FF2B5EF4-FFF2-40B4-BE49-F238E27FC236}">
                    <a16:creationId xmlns:a16="http://schemas.microsoft.com/office/drawing/2014/main" id="{CE57C0BD-A62E-32A4-E659-662012A614A2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ight Triangle 53">
                <a:extLst>
                  <a:ext uri="{FF2B5EF4-FFF2-40B4-BE49-F238E27FC236}">
                    <a16:creationId xmlns:a16="http://schemas.microsoft.com/office/drawing/2014/main" id="{04108CE4-AD48-84B2-91CE-AE6089D51476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ight Triangle 54">
                <a:extLst>
                  <a:ext uri="{FF2B5EF4-FFF2-40B4-BE49-F238E27FC236}">
                    <a16:creationId xmlns:a16="http://schemas.microsoft.com/office/drawing/2014/main" id="{E54D9ECF-329E-BEB3-FF0F-35FEB7FA4D10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25AE0E-317E-A12D-9038-E2FB4C9C5B88}"/>
              </a:ext>
            </a:extLst>
          </p:cNvPr>
          <p:cNvGrpSpPr/>
          <p:nvPr/>
        </p:nvGrpSpPr>
        <p:grpSpPr>
          <a:xfrm>
            <a:off x="6482552" y="3327525"/>
            <a:ext cx="1454797" cy="831944"/>
            <a:chOff x="6785257" y="5867269"/>
            <a:chExt cx="1454797" cy="83194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0CA20A-7E8A-FA40-467E-7EF582515CBD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20B2454-44AC-CF8D-AE27-4BC5216BD64A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23AE0A52-49BC-A325-3A31-3FCC7BDE38B6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ight Triangle 63">
                <a:extLst>
                  <a:ext uri="{FF2B5EF4-FFF2-40B4-BE49-F238E27FC236}">
                    <a16:creationId xmlns:a16="http://schemas.microsoft.com/office/drawing/2014/main" id="{352B2C72-2726-0522-D115-48E03C607FBF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ight Triangle 64">
                <a:extLst>
                  <a:ext uri="{FF2B5EF4-FFF2-40B4-BE49-F238E27FC236}">
                    <a16:creationId xmlns:a16="http://schemas.microsoft.com/office/drawing/2014/main" id="{05719BFF-C793-FB38-0138-96BEF19C700C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Triangle 65">
                <a:extLst>
                  <a:ext uri="{FF2B5EF4-FFF2-40B4-BE49-F238E27FC236}">
                    <a16:creationId xmlns:a16="http://schemas.microsoft.com/office/drawing/2014/main" id="{7677F322-2D01-A376-2869-087C5B5D220E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ight Triangle 66">
                <a:extLst>
                  <a:ext uri="{FF2B5EF4-FFF2-40B4-BE49-F238E27FC236}">
                    <a16:creationId xmlns:a16="http://schemas.microsoft.com/office/drawing/2014/main" id="{C8044DE8-F9FC-C3F9-DCFB-FF7EE60F3B2B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AAC9B89-5AD8-11A3-65FE-F56D5EE22CB3}"/>
              </a:ext>
            </a:extLst>
          </p:cNvPr>
          <p:cNvGrpSpPr/>
          <p:nvPr/>
        </p:nvGrpSpPr>
        <p:grpSpPr>
          <a:xfrm rot="3965514">
            <a:off x="6401410" y="4331589"/>
            <a:ext cx="1454797" cy="831944"/>
            <a:chOff x="6785257" y="5867269"/>
            <a:chExt cx="1454797" cy="8319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C05DA54-B423-5F7E-38DF-58A64E8BED56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2BCA040-E9D9-15C1-0B17-6C2D9359A23C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71" name="Right Triangle 70">
                <a:extLst>
                  <a:ext uri="{FF2B5EF4-FFF2-40B4-BE49-F238E27FC236}">
                    <a16:creationId xmlns:a16="http://schemas.microsoft.com/office/drawing/2014/main" id="{9B915D16-D50C-E46C-6BC6-D8F787F459DD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ight Triangle 71">
                <a:extLst>
                  <a:ext uri="{FF2B5EF4-FFF2-40B4-BE49-F238E27FC236}">
                    <a16:creationId xmlns:a16="http://schemas.microsoft.com/office/drawing/2014/main" id="{3A4D5C46-4087-E008-E150-CB761CB6A95D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ight Triangle 72">
                <a:extLst>
                  <a:ext uri="{FF2B5EF4-FFF2-40B4-BE49-F238E27FC236}">
                    <a16:creationId xmlns:a16="http://schemas.microsoft.com/office/drawing/2014/main" id="{A157CECB-E556-236C-2799-C0851E49700D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Triangle 73">
                <a:extLst>
                  <a:ext uri="{FF2B5EF4-FFF2-40B4-BE49-F238E27FC236}">
                    <a16:creationId xmlns:a16="http://schemas.microsoft.com/office/drawing/2014/main" id="{529101E0-572E-67C0-59E9-9028219702DB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ight Triangle 74">
                <a:extLst>
                  <a:ext uri="{FF2B5EF4-FFF2-40B4-BE49-F238E27FC236}">
                    <a16:creationId xmlns:a16="http://schemas.microsoft.com/office/drawing/2014/main" id="{59F225AF-B12A-668C-D445-5AEC7AFDEB1C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0A79ED-547C-C751-045C-A9E4F7435A5A}"/>
              </a:ext>
            </a:extLst>
          </p:cNvPr>
          <p:cNvGrpSpPr/>
          <p:nvPr/>
        </p:nvGrpSpPr>
        <p:grpSpPr>
          <a:xfrm>
            <a:off x="6430239" y="5390225"/>
            <a:ext cx="1454797" cy="831944"/>
            <a:chOff x="6785257" y="5867269"/>
            <a:chExt cx="1454797" cy="8319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2868E3A-9E12-3591-E5C9-E51363F607FB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0FDA994-D36E-54A5-7916-95CC32D8789B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79" name="Right Triangle 78">
                <a:extLst>
                  <a:ext uri="{FF2B5EF4-FFF2-40B4-BE49-F238E27FC236}">
                    <a16:creationId xmlns:a16="http://schemas.microsoft.com/office/drawing/2014/main" id="{84098D0F-BB5D-82F9-7015-0E23201497A2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ight Triangle 79">
                <a:extLst>
                  <a:ext uri="{FF2B5EF4-FFF2-40B4-BE49-F238E27FC236}">
                    <a16:creationId xmlns:a16="http://schemas.microsoft.com/office/drawing/2014/main" id="{0F5E5082-A2AD-D4C2-B06F-CBA6AD328556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ight Triangle 80">
                <a:extLst>
                  <a:ext uri="{FF2B5EF4-FFF2-40B4-BE49-F238E27FC236}">
                    <a16:creationId xmlns:a16="http://schemas.microsoft.com/office/drawing/2014/main" id="{354D1115-6F14-98A6-4014-52724D0EB927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Triangle 81">
                <a:extLst>
                  <a:ext uri="{FF2B5EF4-FFF2-40B4-BE49-F238E27FC236}">
                    <a16:creationId xmlns:a16="http://schemas.microsoft.com/office/drawing/2014/main" id="{9B2F2B07-2FDF-623A-F22A-7883E1F0CE64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ight Triangle 82">
                <a:extLst>
                  <a:ext uri="{FF2B5EF4-FFF2-40B4-BE49-F238E27FC236}">
                    <a16:creationId xmlns:a16="http://schemas.microsoft.com/office/drawing/2014/main" id="{D06F6D2B-DF04-E2E6-7678-52AA9D70311B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EB1DEC5-14A1-FCBD-CF58-CB99A479F5A2}"/>
              </a:ext>
            </a:extLst>
          </p:cNvPr>
          <p:cNvGrpSpPr/>
          <p:nvPr/>
        </p:nvGrpSpPr>
        <p:grpSpPr>
          <a:xfrm>
            <a:off x="2783632" y="5229200"/>
            <a:ext cx="3847232" cy="1256880"/>
            <a:chOff x="4963887" y="5221960"/>
            <a:chExt cx="3847232" cy="125688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4D8A1A0-BFF7-B5C0-7384-EB0099E40599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FFE68F6-1075-5D11-5BDF-83E6A35C73FA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alpha val="80000"/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435885A-173E-2F19-80F8-89B0CAA06E8D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F03E1E-164C-AA06-1BF9-67B76F236F59}"/>
                </a:ext>
              </a:extLst>
            </p:cNvPr>
            <p:cNvSpPr txBox="1"/>
            <p:nvPr/>
          </p:nvSpPr>
          <p:spPr>
            <a:xfrm>
              <a:off x="7725005" y="544366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CD07E71-29C7-0470-32BA-5283DC6C2F9D}"/>
                </a:ext>
              </a:extLst>
            </p:cNvPr>
            <p:cNvSpPr txBox="1"/>
            <p:nvPr/>
          </p:nvSpPr>
          <p:spPr>
            <a:xfrm>
              <a:off x="7776278" y="567148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D66DE95-286C-B963-5A85-272D900C7817}"/>
                </a:ext>
              </a:extLst>
            </p:cNvPr>
            <p:cNvSpPr txBox="1"/>
            <p:nvPr/>
          </p:nvSpPr>
          <p:spPr>
            <a:xfrm>
              <a:off x="5537762" y="5952414"/>
              <a:ext cx="2168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1D26D7A-3CF8-335E-95D1-4E4B81F83850}"/>
                </a:ext>
              </a:extLst>
            </p:cNvPr>
            <p:cNvSpPr txBox="1"/>
            <p:nvPr/>
          </p:nvSpPr>
          <p:spPr>
            <a:xfrm>
              <a:off x="5202489" y="5317718"/>
              <a:ext cx="2137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entury" panose="02040604050505020304" pitchFamily="18" charset="0"/>
                </a:rPr>
                <a:t>Data Collection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273FE1F-9FD7-24AF-EF67-A307E8ED821D}"/>
              </a:ext>
            </a:extLst>
          </p:cNvPr>
          <p:cNvGrpSpPr/>
          <p:nvPr/>
        </p:nvGrpSpPr>
        <p:grpSpPr>
          <a:xfrm>
            <a:off x="2806088" y="3566976"/>
            <a:ext cx="3847232" cy="1256880"/>
            <a:chOff x="4963887" y="5221960"/>
            <a:chExt cx="3847232" cy="12568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DDBA2D1-0B67-1C05-CB04-453FCF0B9B10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3824728-B3DB-3172-BB11-93B6E84C8BAC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56DDB41A-6F09-F7CC-9BBE-E968EF130737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24BB043-ACBE-AD2B-FD37-F73F1E2DECA6}"/>
                </a:ext>
              </a:extLst>
            </p:cNvPr>
            <p:cNvSpPr txBox="1"/>
            <p:nvPr/>
          </p:nvSpPr>
          <p:spPr>
            <a:xfrm>
              <a:off x="7725005" y="544366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STEP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8971422-811F-B8BE-DB09-F8FFEF7E514B}"/>
                </a:ext>
              </a:extLst>
            </p:cNvPr>
            <p:cNvSpPr txBox="1"/>
            <p:nvPr/>
          </p:nvSpPr>
          <p:spPr>
            <a:xfrm>
              <a:off x="7776278" y="567148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03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EC728F-A98F-B346-A3F6-427B5A1E2A30}"/>
              </a:ext>
            </a:extLst>
          </p:cNvPr>
          <p:cNvGrpSpPr/>
          <p:nvPr/>
        </p:nvGrpSpPr>
        <p:grpSpPr>
          <a:xfrm>
            <a:off x="2806088" y="1955452"/>
            <a:ext cx="3847232" cy="1256880"/>
            <a:chOff x="4963887" y="5221960"/>
            <a:chExt cx="3847232" cy="1256880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AC76DF7-ADE6-2D57-2B39-BE74F1EDAB8B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12F94E0-884B-C433-D709-F67B8596752E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FDB844E-DA5B-6AC2-32AC-B3F5CD3150F3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635ACC7-EEA8-354E-B3BB-6AC47F4597BE}"/>
                </a:ext>
              </a:extLst>
            </p:cNvPr>
            <p:cNvSpPr txBox="1"/>
            <p:nvPr/>
          </p:nvSpPr>
          <p:spPr>
            <a:xfrm>
              <a:off x="7725005" y="544366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91E71A8-5227-3001-001F-D02B5F2A6665}"/>
                </a:ext>
              </a:extLst>
            </p:cNvPr>
            <p:cNvSpPr txBox="1"/>
            <p:nvPr/>
          </p:nvSpPr>
          <p:spPr>
            <a:xfrm>
              <a:off x="7776278" y="567148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05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68FC104-1901-7B74-4550-81656510931F}"/>
              </a:ext>
            </a:extLst>
          </p:cNvPr>
          <p:cNvGrpSpPr/>
          <p:nvPr/>
        </p:nvGrpSpPr>
        <p:grpSpPr>
          <a:xfrm>
            <a:off x="2828544" y="293228"/>
            <a:ext cx="3847232" cy="1256880"/>
            <a:chOff x="4963887" y="5221960"/>
            <a:chExt cx="3847232" cy="1256880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FD5DA4A-059C-A19E-BC17-E5FEC88C7B77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F5385F2-9BCC-76D4-7DDD-C255D0E3E711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98E53C2-D30A-2551-D3D8-280AB844C740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A42588D-AB0D-A41B-CFDA-400DFD7CB82C}"/>
                </a:ext>
              </a:extLst>
            </p:cNvPr>
            <p:cNvSpPr txBox="1"/>
            <p:nvPr/>
          </p:nvSpPr>
          <p:spPr>
            <a:xfrm>
              <a:off x="7725005" y="544366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STEP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EF0679-3A42-393A-9571-A18D6BF72F71}"/>
                </a:ext>
              </a:extLst>
            </p:cNvPr>
            <p:cNvSpPr txBox="1"/>
            <p:nvPr/>
          </p:nvSpPr>
          <p:spPr>
            <a:xfrm>
              <a:off x="7776278" y="567148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07</a:t>
              </a:r>
            </a:p>
          </p:txBody>
        </p:sp>
      </p:grp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7F4347D-7E0E-3D46-52EC-6587FA4F810A}"/>
              </a:ext>
            </a:extLst>
          </p:cNvPr>
          <p:cNvSpPr/>
          <p:nvPr/>
        </p:nvSpPr>
        <p:spPr>
          <a:xfrm>
            <a:off x="7586965" y="4462222"/>
            <a:ext cx="3847232" cy="125688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7FBC18E-BABD-F82D-D2C8-3BC9533C7915}"/>
              </a:ext>
            </a:extLst>
          </p:cNvPr>
          <p:cNvSpPr/>
          <p:nvPr/>
        </p:nvSpPr>
        <p:spPr>
          <a:xfrm>
            <a:off x="7622801" y="4462222"/>
            <a:ext cx="1256880" cy="12568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alpha val="80000"/>
                  <a:lumMod val="44000"/>
                  <a:lumOff val="56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A7B4E1B-B658-FF75-9F7F-45E89087D907}"/>
              </a:ext>
            </a:extLst>
          </p:cNvPr>
          <p:cNvSpPr/>
          <p:nvPr/>
        </p:nvSpPr>
        <p:spPr>
          <a:xfrm>
            <a:off x="7783826" y="4623247"/>
            <a:ext cx="934830" cy="934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9F5224-7294-874F-4952-F6EA8E5A5AE4}"/>
              </a:ext>
            </a:extLst>
          </p:cNvPr>
          <p:cNvSpPr txBox="1"/>
          <p:nvPr/>
        </p:nvSpPr>
        <p:spPr>
          <a:xfrm>
            <a:off x="7793568" y="4683931"/>
            <a:ext cx="91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STEP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9B9341-9B0B-C381-1F06-2A7F2591BD25}"/>
              </a:ext>
            </a:extLst>
          </p:cNvPr>
          <p:cNvSpPr txBox="1"/>
          <p:nvPr/>
        </p:nvSpPr>
        <p:spPr>
          <a:xfrm>
            <a:off x="7844841" y="4911746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78F1C5-BEC7-DE7B-F06F-AFDA6501AC51}"/>
              </a:ext>
            </a:extLst>
          </p:cNvPr>
          <p:cNvSpPr txBox="1"/>
          <p:nvPr/>
        </p:nvSpPr>
        <p:spPr>
          <a:xfrm>
            <a:off x="9302593" y="4439693"/>
            <a:ext cx="17521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700" dirty="0"/>
              <a:t>Exploratory Data Analysis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6A555A-CB04-19E6-E8CD-4D2306288473}"/>
              </a:ext>
            </a:extLst>
          </p:cNvPr>
          <p:cNvSpPr txBox="1"/>
          <p:nvPr/>
        </p:nvSpPr>
        <p:spPr>
          <a:xfrm>
            <a:off x="2951651" y="3689023"/>
            <a:ext cx="22780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700" dirty="0"/>
              <a:t>PREPROCESSING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6A6A59-6306-A864-A1E1-4D8074B24123}"/>
              </a:ext>
            </a:extLst>
          </p:cNvPr>
          <p:cNvGrpSpPr/>
          <p:nvPr/>
        </p:nvGrpSpPr>
        <p:grpSpPr>
          <a:xfrm>
            <a:off x="7622801" y="2667818"/>
            <a:ext cx="3847232" cy="1256880"/>
            <a:chOff x="6204712" y="4509220"/>
            <a:chExt cx="3847232" cy="1256880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9F159BF-4BA9-8B20-B125-70A3DF6C8F00}"/>
                </a:ext>
              </a:extLst>
            </p:cNvPr>
            <p:cNvSpPr/>
            <p:nvPr/>
          </p:nvSpPr>
          <p:spPr>
            <a:xfrm>
              <a:off x="6204712" y="450922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345BC770-8098-91A8-B92A-D2A2F16F3A8B}"/>
                </a:ext>
              </a:extLst>
            </p:cNvPr>
            <p:cNvSpPr/>
            <p:nvPr/>
          </p:nvSpPr>
          <p:spPr>
            <a:xfrm>
              <a:off x="6240548" y="45092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E1E529C-D770-6FA2-6740-CA17319CC846}"/>
                </a:ext>
              </a:extLst>
            </p:cNvPr>
            <p:cNvSpPr/>
            <p:nvPr/>
          </p:nvSpPr>
          <p:spPr>
            <a:xfrm>
              <a:off x="6401573" y="46702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E4AEB9C-B618-A836-CC52-E33E86B3542A}"/>
                </a:ext>
              </a:extLst>
            </p:cNvPr>
            <p:cNvSpPr txBox="1"/>
            <p:nvPr/>
          </p:nvSpPr>
          <p:spPr>
            <a:xfrm>
              <a:off x="6411315" y="473092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STEP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4284211-5DD3-5F25-A55D-3AD681F24B2D}"/>
                </a:ext>
              </a:extLst>
            </p:cNvPr>
            <p:cNvSpPr txBox="1"/>
            <p:nvPr/>
          </p:nvSpPr>
          <p:spPr>
            <a:xfrm>
              <a:off x="6462588" y="495874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04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A180CC-31D9-7383-C7A3-5F782061FC75}"/>
              </a:ext>
            </a:extLst>
          </p:cNvPr>
          <p:cNvGrpSpPr/>
          <p:nvPr/>
        </p:nvGrpSpPr>
        <p:grpSpPr>
          <a:xfrm>
            <a:off x="7622801" y="873414"/>
            <a:ext cx="3847232" cy="1256880"/>
            <a:chOff x="6204712" y="4509220"/>
            <a:chExt cx="3847232" cy="1256880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D1CFD03-D198-EC56-AD91-E8A46F09F420}"/>
                </a:ext>
              </a:extLst>
            </p:cNvPr>
            <p:cNvSpPr/>
            <p:nvPr/>
          </p:nvSpPr>
          <p:spPr>
            <a:xfrm>
              <a:off x="6204712" y="450922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0EE6D6CC-CD69-60F7-CEEF-B5F86D16947F}"/>
                </a:ext>
              </a:extLst>
            </p:cNvPr>
            <p:cNvSpPr/>
            <p:nvPr/>
          </p:nvSpPr>
          <p:spPr>
            <a:xfrm>
              <a:off x="6240548" y="45092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6C8BEF3-567A-1C9B-D1B7-8F9AEF603489}"/>
                </a:ext>
              </a:extLst>
            </p:cNvPr>
            <p:cNvSpPr/>
            <p:nvPr/>
          </p:nvSpPr>
          <p:spPr>
            <a:xfrm>
              <a:off x="6401573" y="46702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544FA2-50D8-3912-2D79-6D1E598F8FD0}"/>
                </a:ext>
              </a:extLst>
            </p:cNvPr>
            <p:cNvSpPr txBox="1"/>
            <p:nvPr/>
          </p:nvSpPr>
          <p:spPr>
            <a:xfrm>
              <a:off x="6411315" y="473092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STEP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06980C1-5C61-A12E-2530-696BC7396C3B}"/>
                </a:ext>
              </a:extLst>
            </p:cNvPr>
            <p:cNvSpPr txBox="1"/>
            <p:nvPr/>
          </p:nvSpPr>
          <p:spPr>
            <a:xfrm>
              <a:off x="6462588" y="495874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06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E7C8B8FC-F444-661B-6891-74DCC282FA97}"/>
              </a:ext>
            </a:extLst>
          </p:cNvPr>
          <p:cNvSpPr txBox="1"/>
          <p:nvPr/>
        </p:nvSpPr>
        <p:spPr>
          <a:xfrm rot="16200000">
            <a:off x="-2482752" y="2818320"/>
            <a:ext cx="6858004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oudy Old Style" panose="02020502050305020303" pitchFamily="18" charset="0"/>
                <a:ea typeface="+mj-ea"/>
                <a:cs typeface="+mj-cs"/>
              </a:rPr>
              <a:t>WORK FLOW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F965ED-4EEF-DD08-7209-B23BEB101DDC}"/>
              </a:ext>
            </a:extLst>
          </p:cNvPr>
          <p:cNvSpPr txBox="1"/>
          <p:nvPr/>
        </p:nvSpPr>
        <p:spPr>
          <a:xfrm rot="16200000">
            <a:off x="-2536136" y="2828835"/>
            <a:ext cx="6858002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oudy Old Style" panose="02020502050305020303" pitchFamily="18" charset="0"/>
                <a:ea typeface="+mj-ea"/>
                <a:cs typeface="+mj-cs"/>
              </a:rPr>
              <a:t>WORK FLOW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48AC4A6-DAC4-1F36-4693-77D0E60014A9}"/>
              </a:ext>
            </a:extLst>
          </p:cNvPr>
          <p:cNvSpPr txBox="1"/>
          <p:nvPr/>
        </p:nvSpPr>
        <p:spPr>
          <a:xfrm>
            <a:off x="2807423" y="5694290"/>
            <a:ext cx="257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Gathering and organizing data to train machine learning models.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D907DCD-D307-D8AA-C747-C600703FCC37}"/>
              </a:ext>
            </a:extLst>
          </p:cNvPr>
          <p:cNvSpPr txBox="1"/>
          <p:nvPr/>
        </p:nvSpPr>
        <p:spPr>
          <a:xfrm>
            <a:off x="8887352" y="5039341"/>
            <a:ext cx="257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Analyzing and visualizing data patterns to understand its characteristics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3D2CF6B-DA64-6052-B490-A61A7B61D87B}"/>
              </a:ext>
            </a:extLst>
          </p:cNvPr>
          <p:cNvSpPr txBox="1"/>
          <p:nvPr/>
        </p:nvSpPr>
        <p:spPr>
          <a:xfrm>
            <a:off x="2839372" y="4021685"/>
            <a:ext cx="254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Preparing and cleaning data to enhance its quality and suitability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4E2B7EB-3322-6939-4F16-0187AECE9596}"/>
              </a:ext>
            </a:extLst>
          </p:cNvPr>
          <p:cNvSpPr txBox="1"/>
          <p:nvPr/>
        </p:nvSpPr>
        <p:spPr>
          <a:xfrm>
            <a:off x="8958560" y="2652531"/>
            <a:ext cx="24732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700" dirty="0"/>
              <a:t>Split Train  And Test Data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F873878-DF2F-1D41-749B-2A690E71746F}"/>
              </a:ext>
            </a:extLst>
          </p:cNvPr>
          <p:cNvSpPr txBox="1"/>
          <p:nvPr/>
        </p:nvSpPr>
        <p:spPr>
          <a:xfrm>
            <a:off x="8915517" y="3252124"/>
            <a:ext cx="254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Dividing the dataset into training and testing sets to evaluate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836DFA-58CE-8C24-5CC7-F2766E26BC7E}"/>
              </a:ext>
            </a:extLst>
          </p:cNvPr>
          <p:cNvSpPr txBox="1"/>
          <p:nvPr/>
        </p:nvSpPr>
        <p:spPr>
          <a:xfrm>
            <a:off x="2828544" y="1924866"/>
            <a:ext cx="25756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700" dirty="0"/>
              <a:t>Model Selection and </a:t>
            </a:r>
          </a:p>
          <a:p>
            <a:r>
              <a:rPr lang="en-US" sz="1700" dirty="0"/>
              <a:t>Model Training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45D7A0-1408-0FE5-DC8B-0F43CF400C6F}"/>
              </a:ext>
            </a:extLst>
          </p:cNvPr>
          <p:cNvSpPr txBox="1"/>
          <p:nvPr/>
        </p:nvSpPr>
        <p:spPr>
          <a:xfrm>
            <a:off x="2828544" y="2507240"/>
            <a:ext cx="254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Choosing a suitable machine learning algorithm and optimizing its parameters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CC8C7E-28F6-1E18-14D7-2F9F26D89E1B}"/>
              </a:ext>
            </a:extLst>
          </p:cNvPr>
          <p:cNvSpPr txBox="1"/>
          <p:nvPr/>
        </p:nvSpPr>
        <p:spPr>
          <a:xfrm>
            <a:off x="8915857" y="933903"/>
            <a:ext cx="25756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700" dirty="0"/>
              <a:t>Model Evaluation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B762B-A20A-9423-0279-1E507BB3FDD6}"/>
              </a:ext>
            </a:extLst>
          </p:cNvPr>
          <p:cNvSpPr txBox="1"/>
          <p:nvPr/>
        </p:nvSpPr>
        <p:spPr>
          <a:xfrm>
            <a:off x="8925259" y="1348335"/>
            <a:ext cx="255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Assessing the performance of a machine learning model using metrics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B8908B9-BD97-7730-EADB-65E589FF2C42}"/>
              </a:ext>
            </a:extLst>
          </p:cNvPr>
          <p:cNvSpPr txBox="1"/>
          <p:nvPr/>
        </p:nvSpPr>
        <p:spPr>
          <a:xfrm>
            <a:off x="2828543" y="385518"/>
            <a:ext cx="25756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700" dirty="0"/>
              <a:t>Monitor and Update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FF9DF46-37EA-7140-4AA1-4A309666857C}"/>
              </a:ext>
            </a:extLst>
          </p:cNvPr>
          <p:cNvSpPr txBox="1"/>
          <p:nvPr/>
        </p:nvSpPr>
        <p:spPr>
          <a:xfrm>
            <a:off x="2828203" y="749206"/>
            <a:ext cx="258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Continuously monitor the model's performance in the real-world scenario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0500559F-AB2E-CF37-CDC4-BFF3EE903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28864"/>
          <a:stretch/>
        </p:blipFill>
        <p:spPr>
          <a:xfrm>
            <a:off x="7587463" y="24948"/>
            <a:ext cx="456721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CCA5E-C014-D629-122F-1D90FC21C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CBE5D-3457-0528-93F1-57FF9BAB0324}"/>
              </a:ext>
            </a:extLst>
          </p:cNvPr>
          <p:cNvSpPr txBox="1"/>
          <p:nvPr/>
        </p:nvSpPr>
        <p:spPr>
          <a:xfrm>
            <a:off x="436880" y="702999"/>
            <a:ext cx="425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INTRODUCTION </a:t>
            </a:r>
            <a:endParaRPr lang="en-IN" sz="3200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6B8B8-50A0-2817-0894-3C6B71BAF4CA}"/>
              </a:ext>
            </a:extLst>
          </p:cNvPr>
          <p:cNvSpPr txBox="1"/>
          <p:nvPr/>
        </p:nvSpPr>
        <p:spPr>
          <a:xfrm>
            <a:off x="551236" y="1601807"/>
            <a:ext cx="6984092" cy="425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ckwell" panose="02060603020205020403" pitchFamily="18" charset="0"/>
              </a:rPr>
              <a:t>What is Osteoporosis?</a:t>
            </a:r>
          </a:p>
          <a:p>
            <a:pPr marL="268288">
              <a:lnSpc>
                <a:spcPct val="150000"/>
              </a:lnSpc>
            </a:pPr>
            <a:r>
              <a:rPr lang="en-US" b="0" i="0" dirty="0">
                <a:effectLst/>
                <a:latin typeface="Rockwell" panose="02060603020205020403" pitchFamily="18" charset="0"/>
              </a:rPr>
              <a:t>A condition in which bones become weak and brittle, leading to fractures.</a:t>
            </a:r>
          </a:p>
          <a:p>
            <a:pPr>
              <a:lnSpc>
                <a:spcPct val="150000"/>
              </a:lnSpc>
            </a:pPr>
            <a:endParaRPr lang="en-US" sz="1000" b="0" i="0" dirty="0">
              <a:effectLst/>
              <a:latin typeface="Rockwell" panose="020606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Why</a:t>
            </a:r>
            <a:r>
              <a:rPr lang="en-US" b="1" i="0" dirty="0">
                <a:effectLst/>
                <a:latin typeface="Rockwell" panose="02060603020205020403" pitchFamily="18" charset="0"/>
              </a:rPr>
              <a:t> is early detection important?</a:t>
            </a:r>
          </a:p>
          <a:p>
            <a:pPr marL="268288">
              <a:lnSpc>
                <a:spcPct val="150000"/>
              </a:lnSpc>
            </a:pPr>
            <a:r>
              <a:rPr lang="en-US" b="0" i="0" dirty="0">
                <a:effectLst/>
                <a:latin typeface="Rockwell" panose="02060603020205020403" pitchFamily="18" charset="0"/>
              </a:rPr>
              <a:t>Fractures caused by osteoporosis are serious and costly, especially in older adults.</a:t>
            </a:r>
          </a:p>
          <a:p>
            <a:pPr marL="268288">
              <a:lnSpc>
                <a:spcPct val="150000"/>
              </a:lnSpc>
            </a:pPr>
            <a:endParaRPr lang="en-US" sz="1000" b="0" i="0" dirty="0">
              <a:effectLst/>
              <a:latin typeface="Rockwell" panose="020606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ckwell" panose="02060603020205020403" pitchFamily="18" charset="0"/>
              </a:rPr>
              <a:t>Goal of the Project:</a:t>
            </a:r>
          </a:p>
          <a:p>
            <a:pPr marL="268288">
              <a:lnSpc>
                <a:spcPct val="150000"/>
              </a:lnSpc>
            </a:pPr>
            <a:r>
              <a:rPr lang="en-US" b="0" i="0" dirty="0">
                <a:effectLst/>
                <a:latin typeface="Rockwell" panose="02060603020205020403" pitchFamily="18" charset="0"/>
              </a:rPr>
              <a:t>To build a model that can predict the risk of osteoporosis in patients using demographic, medical, and lifestyle data.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B0121F-018C-37C6-AC22-C38157D40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90" t="19057" r="7506" b="16358"/>
          <a:stretch/>
        </p:blipFill>
        <p:spPr>
          <a:xfrm>
            <a:off x="7785797" y="4901773"/>
            <a:ext cx="4406203" cy="1227748"/>
          </a:xfrm>
          <a:prstGeom prst="rect">
            <a:avLst/>
          </a:prstGeom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FAAA9EB0-3BFB-DA36-1930-8D64229CF829}"/>
              </a:ext>
            </a:extLst>
          </p:cNvPr>
          <p:cNvSpPr txBox="1"/>
          <p:nvPr/>
        </p:nvSpPr>
        <p:spPr>
          <a:xfrm>
            <a:off x="8256866" y="3471269"/>
            <a:ext cx="1909176" cy="1683153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lvl="0" indent="0" algn="ctr">
              <a:lnSpc>
                <a:spcPts val="15505"/>
              </a:lnSpc>
              <a:spcBef>
                <a:spcPct val="0"/>
              </a:spcBef>
            </a:pPr>
            <a:r>
              <a:rPr lang="en-US"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mat Pro Heavy" panose="00000A00000000000000" pitchFamily="2" charset="0"/>
              </a:rPr>
              <a:t>8.9M+</a:t>
            </a: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2C7960A4-4508-3FF7-390D-34374F0A79BE}"/>
              </a:ext>
            </a:extLst>
          </p:cNvPr>
          <p:cNvSpPr/>
          <p:nvPr/>
        </p:nvSpPr>
        <p:spPr>
          <a:xfrm>
            <a:off x="7802525" y="5310383"/>
            <a:ext cx="2740964" cy="752922"/>
          </a:xfrm>
          <a:custGeom>
            <a:avLst/>
            <a:gdLst/>
            <a:ahLst/>
            <a:cxnLst/>
            <a:rect l="l" t="t" r="r" b="b"/>
            <a:pathLst>
              <a:path w="856174" h="110203">
                <a:moveTo>
                  <a:pt x="25897" y="0"/>
                </a:moveTo>
                <a:lnTo>
                  <a:pt x="830277" y="0"/>
                </a:lnTo>
                <a:cubicBezTo>
                  <a:pt x="844579" y="0"/>
                  <a:pt x="856174" y="11595"/>
                  <a:pt x="856174" y="25897"/>
                </a:cubicBezTo>
                <a:lnTo>
                  <a:pt x="856174" y="84306"/>
                </a:lnTo>
                <a:cubicBezTo>
                  <a:pt x="856174" y="91174"/>
                  <a:pt x="853446" y="97761"/>
                  <a:pt x="848589" y="102618"/>
                </a:cubicBezTo>
                <a:cubicBezTo>
                  <a:pt x="843732" y="107475"/>
                  <a:pt x="837145" y="110203"/>
                  <a:pt x="830277" y="110203"/>
                </a:cubicBezTo>
                <a:lnTo>
                  <a:pt x="25897" y="110203"/>
                </a:lnTo>
                <a:cubicBezTo>
                  <a:pt x="11595" y="110203"/>
                  <a:pt x="0" y="98609"/>
                  <a:pt x="0" y="84306"/>
                </a:cubicBezTo>
                <a:lnTo>
                  <a:pt x="0" y="25897"/>
                </a:lnTo>
                <a:cubicBezTo>
                  <a:pt x="0" y="19029"/>
                  <a:pt x="2728" y="12442"/>
                  <a:pt x="7585" y="7585"/>
                </a:cubicBezTo>
                <a:cubicBezTo>
                  <a:pt x="12442" y="2728"/>
                  <a:pt x="19029" y="0"/>
                  <a:pt x="25897" y="0"/>
                </a:cubicBezTo>
                <a:close/>
              </a:path>
            </a:pathLst>
          </a:custGeom>
          <a:solidFill>
            <a:srgbClr val="D2DDF1">
              <a:alpha val="75000"/>
            </a:srgbClr>
          </a:solidFill>
          <a:ln cap="sq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D5ADF9F5-DD78-D198-2A0C-AB6A9A3B10DB}"/>
              </a:ext>
            </a:extLst>
          </p:cNvPr>
          <p:cNvSpPr txBox="1"/>
          <p:nvPr/>
        </p:nvSpPr>
        <p:spPr>
          <a:xfrm>
            <a:off x="7827739" y="5655140"/>
            <a:ext cx="2697525" cy="44127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/>
            <a:r>
              <a:rPr lang="en-US" sz="1500" b="1" spc="283" dirty="0">
                <a:solidFill>
                  <a:srgbClr val="1C1A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rPr>
              <a:t>Fractures Caused By Osteoporosis </a:t>
            </a:r>
          </a:p>
          <a:p>
            <a:pPr algn="ctr"/>
            <a:r>
              <a:rPr lang="en-US" sz="1500" b="1" spc="283" dirty="0">
                <a:solidFill>
                  <a:srgbClr val="1C1A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rPr>
              <a:t>(each year)</a:t>
            </a:r>
          </a:p>
          <a:p>
            <a:pPr algn="ctr">
              <a:lnSpc>
                <a:spcPts val="3992"/>
              </a:lnSpc>
            </a:pPr>
            <a:endParaRPr lang="en-US" sz="1500" spc="283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6B95BA5A-3084-72F1-B35F-750A168E4CD0}"/>
              </a:ext>
            </a:extLst>
          </p:cNvPr>
          <p:cNvSpPr txBox="1"/>
          <p:nvPr/>
        </p:nvSpPr>
        <p:spPr>
          <a:xfrm>
            <a:off x="10817252" y="3473357"/>
            <a:ext cx="1109279" cy="1660070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marL="0" lvl="0" indent="0" algn="ctr">
              <a:lnSpc>
                <a:spcPts val="15505"/>
              </a:lnSpc>
              <a:spcBef>
                <a:spcPct val="0"/>
              </a:spcBef>
            </a:pPr>
            <a:r>
              <a:rPr lang="en-US"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mat Pro Heavy" panose="00000A00000000000000" pitchFamily="2" charset="0"/>
              </a:rPr>
              <a:t>50%</a:t>
            </a:r>
          </a:p>
        </p:txBody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705CC5D8-3923-A1E4-DFDD-2108D762E9A9}"/>
              </a:ext>
            </a:extLst>
          </p:cNvPr>
          <p:cNvSpPr/>
          <p:nvPr/>
        </p:nvSpPr>
        <p:spPr>
          <a:xfrm>
            <a:off x="10616182" y="5270626"/>
            <a:ext cx="1527208" cy="659593"/>
          </a:xfrm>
          <a:custGeom>
            <a:avLst/>
            <a:gdLst/>
            <a:ahLst/>
            <a:cxnLst/>
            <a:rect l="l" t="t" r="r" b="b"/>
            <a:pathLst>
              <a:path w="856174" h="110203">
                <a:moveTo>
                  <a:pt x="25897" y="0"/>
                </a:moveTo>
                <a:lnTo>
                  <a:pt x="830277" y="0"/>
                </a:lnTo>
                <a:cubicBezTo>
                  <a:pt x="844579" y="0"/>
                  <a:pt x="856174" y="11595"/>
                  <a:pt x="856174" y="25897"/>
                </a:cubicBezTo>
                <a:lnTo>
                  <a:pt x="856174" y="84306"/>
                </a:lnTo>
                <a:cubicBezTo>
                  <a:pt x="856174" y="91174"/>
                  <a:pt x="853446" y="97761"/>
                  <a:pt x="848589" y="102618"/>
                </a:cubicBezTo>
                <a:cubicBezTo>
                  <a:pt x="843732" y="107475"/>
                  <a:pt x="837145" y="110203"/>
                  <a:pt x="830277" y="110203"/>
                </a:cubicBezTo>
                <a:lnTo>
                  <a:pt x="25897" y="110203"/>
                </a:lnTo>
                <a:cubicBezTo>
                  <a:pt x="11595" y="110203"/>
                  <a:pt x="0" y="98609"/>
                  <a:pt x="0" y="84306"/>
                </a:cubicBezTo>
                <a:lnTo>
                  <a:pt x="0" y="25897"/>
                </a:lnTo>
                <a:cubicBezTo>
                  <a:pt x="0" y="19029"/>
                  <a:pt x="2728" y="12442"/>
                  <a:pt x="7585" y="7585"/>
                </a:cubicBezTo>
                <a:cubicBezTo>
                  <a:pt x="12442" y="2728"/>
                  <a:pt x="19029" y="0"/>
                  <a:pt x="25897" y="0"/>
                </a:cubicBezTo>
                <a:close/>
              </a:path>
            </a:pathLst>
          </a:custGeom>
          <a:solidFill>
            <a:srgbClr val="D2DDF1">
              <a:alpha val="75000"/>
            </a:srgbClr>
          </a:solidFill>
          <a:ln cap="sq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2CE9B-191F-AC95-9BCD-6732B3B099E2}"/>
              </a:ext>
            </a:extLst>
          </p:cNvPr>
          <p:cNvGrpSpPr/>
          <p:nvPr/>
        </p:nvGrpSpPr>
        <p:grpSpPr>
          <a:xfrm>
            <a:off x="9048555" y="1769986"/>
            <a:ext cx="1738116" cy="1660069"/>
            <a:chOff x="3874409" y="1306977"/>
            <a:chExt cx="4438039" cy="423875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931302-ADB6-986B-18CC-1B0AB377E570}"/>
                </a:ext>
              </a:extLst>
            </p:cNvPr>
            <p:cNvSpPr/>
            <p:nvPr/>
          </p:nvSpPr>
          <p:spPr>
            <a:xfrm>
              <a:off x="3982920" y="1306977"/>
              <a:ext cx="4238756" cy="4238756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831B612-E47F-97EE-93C4-BD1AF309AA80}"/>
                </a:ext>
              </a:extLst>
            </p:cNvPr>
            <p:cNvSpPr/>
            <p:nvPr/>
          </p:nvSpPr>
          <p:spPr>
            <a:xfrm>
              <a:off x="7285307" y="1609040"/>
              <a:ext cx="190006" cy="190006"/>
            </a:xfrm>
            <a:prstGeom prst="ellipse">
              <a:avLst/>
            </a:prstGeom>
            <a:solidFill>
              <a:srgbClr val="557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619682-94CC-3EB9-671E-3830C9D25D1D}"/>
                </a:ext>
              </a:extLst>
            </p:cNvPr>
            <p:cNvSpPr/>
            <p:nvPr/>
          </p:nvSpPr>
          <p:spPr>
            <a:xfrm>
              <a:off x="4534180" y="4843424"/>
              <a:ext cx="190005" cy="190005"/>
            </a:xfrm>
            <a:prstGeom prst="ellipse">
              <a:avLst/>
            </a:prstGeom>
            <a:solidFill>
              <a:srgbClr val="557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7A69F21-28F1-7171-870C-1E34257F4FE3}"/>
                </a:ext>
              </a:extLst>
            </p:cNvPr>
            <p:cNvSpPr/>
            <p:nvPr/>
          </p:nvSpPr>
          <p:spPr>
            <a:xfrm>
              <a:off x="8122442" y="3230654"/>
              <a:ext cx="190006" cy="190006"/>
            </a:xfrm>
            <a:prstGeom prst="ellipse">
              <a:avLst/>
            </a:prstGeom>
            <a:solidFill>
              <a:srgbClr val="557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40CB9B5-C32B-66F8-E58B-D33F6D7A6E40}"/>
                </a:ext>
              </a:extLst>
            </p:cNvPr>
            <p:cNvSpPr/>
            <p:nvPr/>
          </p:nvSpPr>
          <p:spPr>
            <a:xfrm>
              <a:off x="3874409" y="3288802"/>
              <a:ext cx="190006" cy="190006"/>
            </a:xfrm>
            <a:prstGeom prst="ellipse">
              <a:avLst/>
            </a:prstGeom>
            <a:solidFill>
              <a:srgbClr val="557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90DA4C-46AD-000E-DF4B-A395775786CE}"/>
                </a:ext>
              </a:extLst>
            </p:cNvPr>
            <p:cNvSpPr/>
            <p:nvPr/>
          </p:nvSpPr>
          <p:spPr>
            <a:xfrm>
              <a:off x="4759440" y="1582319"/>
              <a:ext cx="190006" cy="190006"/>
            </a:xfrm>
            <a:prstGeom prst="ellipse">
              <a:avLst/>
            </a:prstGeom>
            <a:solidFill>
              <a:srgbClr val="557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FC2047-3CFE-34E1-2375-79ECEB6C1489}"/>
                </a:ext>
              </a:extLst>
            </p:cNvPr>
            <p:cNvSpPr/>
            <p:nvPr/>
          </p:nvSpPr>
          <p:spPr>
            <a:xfrm>
              <a:off x="7644981" y="4752077"/>
              <a:ext cx="190006" cy="190006"/>
            </a:xfrm>
            <a:prstGeom prst="ellipse">
              <a:avLst/>
            </a:prstGeom>
            <a:solidFill>
              <a:srgbClr val="557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68D6361-6246-AF77-48AD-CAB3AA489016}"/>
              </a:ext>
            </a:extLst>
          </p:cNvPr>
          <p:cNvSpPr txBox="1"/>
          <p:nvPr/>
        </p:nvSpPr>
        <p:spPr>
          <a:xfrm>
            <a:off x="9313584" y="1950673"/>
            <a:ext cx="1165653" cy="1274444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Factors Of Osteoporosis. </a:t>
            </a:r>
            <a:endParaRPr lang="en-IN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61D6D3-4AD4-7021-96A5-6C78600B89D2}"/>
              </a:ext>
            </a:extLst>
          </p:cNvPr>
          <p:cNvSpPr txBox="1"/>
          <p:nvPr/>
        </p:nvSpPr>
        <p:spPr>
          <a:xfrm>
            <a:off x="10786671" y="1095202"/>
            <a:ext cx="142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anose="020B0604030504040204" pitchFamily="34" charset="0"/>
              </a:rPr>
              <a:t>Hormonal Changes</a:t>
            </a:r>
            <a:endParaRPr lang="en-IN" sz="1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32D374-6469-8D13-8EB4-58CB86FC3142}"/>
              </a:ext>
            </a:extLst>
          </p:cNvPr>
          <p:cNvSpPr txBox="1"/>
          <p:nvPr/>
        </p:nvSpPr>
        <p:spPr>
          <a:xfrm>
            <a:off x="7812577" y="1287774"/>
            <a:ext cx="142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anose="020B0604030504040204" pitchFamily="34" charset="0"/>
              </a:rPr>
              <a:t>Age</a:t>
            </a:r>
            <a:endParaRPr lang="en-IN" sz="1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anose="020B060403050404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DADF22-D8CB-E068-07AC-69286505ABAD}"/>
              </a:ext>
            </a:extLst>
          </p:cNvPr>
          <p:cNvSpPr txBox="1"/>
          <p:nvPr/>
        </p:nvSpPr>
        <p:spPr>
          <a:xfrm>
            <a:off x="7425745" y="2417211"/>
            <a:ext cx="142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anose="020B0604030504040204" pitchFamily="34" charset="0"/>
              </a:rPr>
              <a:t>Physical Inactivity</a:t>
            </a:r>
            <a:endParaRPr lang="en-IN" sz="1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anose="020B060403050404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158E35-B9AB-E4E4-2382-7EC3FE6DF044}"/>
              </a:ext>
            </a:extLst>
          </p:cNvPr>
          <p:cNvSpPr txBox="1"/>
          <p:nvPr/>
        </p:nvSpPr>
        <p:spPr>
          <a:xfrm>
            <a:off x="10928777" y="2398723"/>
            <a:ext cx="142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anose="020B0604030504040204" pitchFamily="34" charset="0"/>
              </a:rPr>
              <a:t>Medications</a:t>
            </a:r>
            <a:endParaRPr lang="en-IN" sz="1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F764D2-76FD-4F61-DF28-F6E7CD1D6EC7}"/>
              </a:ext>
            </a:extLst>
          </p:cNvPr>
          <p:cNvSpPr txBox="1"/>
          <p:nvPr/>
        </p:nvSpPr>
        <p:spPr>
          <a:xfrm>
            <a:off x="7478540" y="3278491"/>
            <a:ext cx="174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anose="020B0604030504040204" pitchFamily="34" charset="0"/>
              </a:rPr>
              <a:t>Low Calcium &amp; Vitamin D Intake</a:t>
            </a:r>
            <a:endParaRPr lang="en-IN" sz="1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D64DCA-9B46-296C-C0B9-1627EBECDDE0}"/>
              </a:ext>
            </a:extLst>
          </p:cNvPr>
          <p:cNvSpPr txBox="1"/>
          <p:nvPr/>
        </p:nvSpPr>
        <p:spPr>
          <a:xfrm>
            <a:off x="10777569" y="3471269"/>
            <a:ext cx="174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anose="020B0604030504040204" pitchFamily="34" charset="0"/>
              </a:rPr>
              <a:t>A</a:t>
            </a:r>
            <a:r>
              <a:rPr lang="en-IN" sz="1400" b="0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anose="020B0604030504040204" pitchFamily="34" charset="0"/>
              </a:rPr>
              <a:t>lcohol</a:t>
            </a:r>
            <a:endParaRPr lang="en-IN" sz="1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anose="020B0604030504040204" pitchFamily="34" charset="0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296508D3-7046-B48C-0854-139BCCB00694}"/>
              </a:ext>
            </a:extLst>
          </p:cNvPr>
          <p:cNvSpPr txBox="1"/>
          <p:nvPr/>
        </p:nvSpPr>
        <p:spPr>
          <a:xfrm>
            <a:off x="10595941" y="5378886"/>
            <a:ext cx="1574509" cy="46294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/>
            <a:r>
              <a:rPr lang="en-US" sz="1500" b="1" spc="283" dirty="0">
                <a:solidFill>
                  <a:srgbClr val="1C1A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rPr>
              <a:t>Never Fully Recover</a:t>
            </a:r>
            <a:endParaRPr lang="en-US" sz="1500" spc="283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892B334-572F-CD5F-E4ED-4E3297708508}"/>
              </a:ext>
            </a:extLst>
          </p:cNvPr>
          <p:cNvCxnSpPr>
            <a:cxnSpLocks/>
          </p:cNvCxnSpPr>
          <p:nvPr/>
        </p:nvCxnSpPr>
        <p:spPr>
          <a:xfrm flipH="1">
            <a:off x="11109605" y="3759663"/>
            <a:ext cx="531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8CA9061-6AE4-E254-3CE3-3F8BA6C5802E}"/>
              </a:ext>
            </a:extLst>
          </p:cNvPr>
          <p:cNvCxnSpPr>
            <a:cxnSpLocks/>
          </p:cNvCxnSpPr>
          <p:nvPr/>
        </p:nvCxnSpPr>
        <p:spPr>
          <a:xfrm flipH="1">
            <a:off x="8591810" y="3760137"/>
            <a:ext cx="531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89DAA61-3D69-DC81-25D3-E1C00B29AF4A}"/>
              </a:ext>
            </a:extLst>
          </p:cNvPr>
          <p:cNvCxnSpPr>
            <a:cxnSpLocks/>
          </p:cNvCxnSpPr>
          <p:nvPr/>
        </p:nvCxnSpPr>
        <p:spPr>
          <a:xfrm flipH="1">
            <a:off x="8443694" y="1599829"/>
            <a:ext cx="531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87ED9BD-7691-4C4C-BB15-16CA244E04D8}"/>
              </a:ext>
            </a:extLst>
          </p:cNvPr>
          <p:cNvCxnSpPr>
            <a:cxnSpLocks/>
          </p:cNvCxnSpPr>
          <p:nvPr/>
        </p:nvCxnSpPr>
        <p:spPr>
          <a:xfrm flipH="1">
            <a:off x="10876308" y="1602479"/>
            <a:ext cx="531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D5C544A-1E78-4574-26FB-B284BEA93E5A}"/>
              </a:ext>
            </a:extLst>
          </p:cNvPr>
          <p:cNvCxnSpPr>
            <a:cxnSpLocks/>
            <a:endCxn id="31" idx="2"/>
          </p:cNvCxnSpPr>
          <p:nvPr/>
        </p:nvCxnSpPr>
        <p:spPr>
          <a:xfrm flipH="1">
            <a:off x="10384401" y="1602479"/>
            <a:ext cx="491907" cy="32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EEE5F9C-07EE-9984-EEA9-EA4CC8A4FB1B}"/>
              </a:ext>
            </a:extLst>
          </p:cNvPr>
          <p:cNvCxnSpPr>
            <a:cxnSpLocks/>
          </p:cNvCxnSpPr>
          <p:nvPr/>
        </p:nvCxnSpPr>
        <p:spPr>
          <a:xfrm>
            <a:off x="8974853" y="1595551"/>
            <a:ext cx="438451" cy="32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63C5EC7-018E-5597-179F-DA5E5D34F0E4}"/>
              </a:ext>
            </a:extLst>
          </p:cNvPr>
          <p:cNvCxnSpPr>
            <a:cxnSpLocks/>
          </p:cNvCxnSpPr>
          <p:nvPr/>
        </p:nvCxnSpPr>
        <p:spPr>
          <a:xfrm flipH="1">
            <a:off x="10749464" y="2571100"/>
            <a:ext cx="28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4045F6D-A7A0-8AA7-BAB5-12B3417C3312}"/>
              </a:ext>
            </a:extLst>
          </p:cNvPr>
          <p:cNvCxnSpPr>
            <a:cxnSpLocks/>
          </p:cNvCxnSpPr>
          <p:nvPr/>
        </p:nvCxnSpPr>
        <p:spPr>
          <a:xfrm flipH="1" flipV="1">
            <a:off x="10540724" y="3172366"/>
            <a:ext cx="568881" cy="58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BA2E1AA-49FB-CF6A-3976-9300DBB82DBC}"/>
              </a:ext>
            </a:extLst>
          </p:cNvPr>
          <p:cNvCxnSpPr>
            <a:cxnSpLocks/>
          </p:cNvCxnSpPr>
          <p:nvPr/>
        </p:nvCxnSpPr>
        <p:spPr>
          <a:xfrm flipV="1">
            <a:off x="9121707" y="3205239"/>
            <a:ext cx="210594" cy="56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2E4725C-BF34-0885-E817-A31568753BB6}"/>
              </a:ext>
            </a:extLst>
          </p:cNvPr>
          <p:cNvCxnSpPr>
            <a:cxnSpLocks/>
          </p:cNvCxnSpPr>
          <p:nvPr/>
        </p:nvCxnSpPr>
        <p:spPr>
          <a:xfrm>
            <a:off x="8589371" y="2599772"/>
            <a:ext cx="476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5455593-07CA-5D32-FBE7-9D1506041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500" b="92500" l="10000" r="90500">
                        <a14:foregroundMark x1="66500" y1="8500" x2="66500" y2="8500"/>
                        <a14:foregroundMark x1="35000" y1="92500" x2="35000" y2="92500"/>
                        <a14:foregroundMark x1="10000" y1="72000" x2="10000" y2="72000"/>
                        <a14:foregroundMark x1="90500" y1="27000" x2="90500" y2="2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2539" y="2077283"/>
            <a:ext cx="1041013" cy="104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7A0A-A58C-0B03-F3A6-4358676F0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E7351EF0-E55F-AE10-64C0-83F96CA80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28864"/>
          <a:stretch/>
        </p:blipFill>
        <p:spPr>
          <a:xfrm>
            <a:off x="7587463" y="24948"/>
            <a:ext cx="456721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7D7B63-7DDC-7D3A-873E-9E3A409D5618}"/>
              </a:ext>
            </a:extLst>
          </p:cNvPr>
          <p:cNvCxnSpPr>
            <a:cxnSpLocks/>
          </p:cNvCxnSpPr>
          <p:nvPr/>
        </p:nvCxnSpPr>
        <p:spPr>
          <a:xfrm>
            <a:off x="2752037" y="6173520"/>
            <a:ext cx="1077447" cy="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65807-EABF-2914-81F4-CA28D854D3FD}"/>
              </a:ext>
            </a:extLst>
          </p:cNvPr>
          <p:cNvCxnSpPr>
            <a:cxnSpLocks/>
          </p:cNvCxnSpPr>
          <p:nvPr/>
        </p:nvCxnSpPr>
        <p:spPr>
          <a:xfrm>
            <a:off x="2963046" y="4554271"/>
            <a:ext cx="90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117C69-923E-3961-D3E3-0BCFB1ECD045}"/>
              </a:ext>
            </a:extLst>
          </p:cNvPr>
          <p:cNvCxnSpPr>
            <a:cxnSpLocks/>
          </p:cNvCxnSpPr>
          <p:nvPr/>
        </p:nvCxnSpPr>
        <p:spPr>
          <a:xfrm>
            <a:off x="2783632" y="5298858"/>
            <a:ext cx="1077447" cy="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9B8519-8E99-D3E5-B506-057FB8EF95D7}"/>
              </a:ext>
            </a:extLst>
          </p:cNvPr>
          <p:cNvCxnSpPr>
            <a:cxnSpLocks/>
          </p:cNvCxnSpPr>
          <p:nvPr/>
        </p:nvCxnSpPr>
        <p:spPr>
          <a:xfrm>
            <a:off x="1971741" y="2975708"/>
            <a:ext cx="0" cy="72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4">
            <a:extLst>
              <a:ext uri="{FF2B5EF4-FFF2-40B4-BE49-F238E27FC236}">
                <a16:creationId xmlns:a16="http://schemas.microsoft.com/office/drawing/2014/main" id="{5F3A01F8-F3C8-CC6B-841E-B0912113BF7C}"/>
              </a:ext>
            </a:extLst>
          </p:cNvPr>
          <p:cNvSpPr/>
          <p:nvPr/>
        </p:nvSpPr>
        <p:spPr>
          <a:xfrm>
            <a:off x="1038233" y="3498949"/>
            <a:ext cx="1840927" cy="575640"/>
          </a:xfrm>
          <a:prstGeom prst="rect">
            <a:avLst/>
          </a:prstGeom>
          <a:solidFill>
            <a:srgbClr val="D2DDF1">
              <a:alpha val="75000"/>
            </a:srgbClr>
          </a:solidFill>
          <a:ln cap="sq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AAE6E3C2-36A7-6F28-0138-D1E220F66419}"/>
              </a:ext>
            </a:extLst>
          </p:cNvPr>
          <p:cNvSpPr/>
          <p:nvPr/>
        </p:nvSpPr>
        <p:spPr>
          <a:xfrm>
            <a:off x="4507842" y="3252926"/>
            <a:ext cx="1840927" cy="402734"/>
          </a:xfrm>
          <a:prstGeom prst="rect">
            <a:avLst/>
          </a:prstGeom>
          <a:solidFill>
            <a:srgbClr val="D2DDF1">
              <a:alpha val="75000"/>
            </a:srgbClr>
          </a:solidFill>
          <a:ln cap="sq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015ED5-31C0-612D-07B4-FE310EBDE812}"/>
              </a:ext>
            </a:extLst>
          </p:cNvPr>
          <p:cNvCxnSpPr>
            <a:cxnSpLocks/>
          </p:cNvCxnSpPr>
          <p:nvPr/>
        </p:nvCxnSpPr>
        <p:spPr>
          <a:xfrm>
            <a:off x="2941198" y="2852936"/>
            <a:ext cx="90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D6A8FA-9508-97A9-0687-628E4499C9CA}"/>
              </a:ext>
            </a:extLst>
          </p:cNvPr>
          <p:cNvCxnSpPr>
            <a:cxnSpLocks/>
          </p:cNvCxnSpPr>
          <p:nvPr/>
        </p:nvCxnSpPr>
        <p:spPr>
          <a:xfrm>
            <a:off x="2956691" y="3065257"/>
            <a:ext cx="90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9063511-06AA-1B4F-FDD5-FD040BB4DF40}"/>
              </a:ext>
            </a:extLst>
          </p:cNvPr>
          <p:cNvSpPr/>
          <p:nvPr/>
        </p:nvSpPr>
        <p:spPr>
          <a:xfrm>
            <a:off x="9400726" y="3477648"/>
            <a:ext cx="1206481" cy="193036"/>
          </a:xfrm>
          <a:prstGeom prst="ellipse">
            <a:avLst/>
          </a:prstGeom>
          <a:solidFill>
            <a:schemeClr val="tx1">
              <a:lumMod val="65000"/>
              <a:lumOff val="3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C02C90-26C3-A01E-2C70-80D730F34B0F}"/>
              </a:ext>
            </a:extLst>
          </p:cNvPr>
          <p:cNvSpPr/>
          <p:nvPr/>
        </p:nvSpPr>
        <p:spPr>
          <a:xfrm>
            <a:off x="9185516" y="1813310"/>
            <a:ext cx="858881" cy="174794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7CEE2B-0BF1-E08C-0229-6B426FC7F0E6}"/>
              </a:ext>
            </a:extLst>
          </p:cNvPr>
          <p:cNvSpPr/>
          <p:nvPr/>
        </p:nvSpPr>
        <p:spPr>
          <a:xfrm>
            <a:off x="10001658" y="1793130"/>
            <a:ext cx="894729" cy="1949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D0063B8-0B5F-43A5-512C-BB5CF2AC4393}"/>
              </a:ext>
            </a:extLst>
          </p:cNvPr>
          <p:cNvSpPr/>
          <p:nvPr/>
        </p:nvSpPr>
        <p:spPr>
          <a:xfrm rot="5400000">
            <a:off x="10229288" y="-164659"/>
            <a:ext cx="45719" cy="1878617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99115">
                <a:schemeClr val="accent1">
                  <a:lumMod val="75000"/>
                </a:schemeClr>
              </a:gs>
              <a:gs pos="1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9549FD0-DEE6-EB9F-35B1-3B98955BC7B0}"/>
              </a:ext>
            </a:extLst>
          </p:cNvPr>
          <p:cNvSpPr/>
          <p:nvPr/>
        </p:nvSpPr>
        <p:spPr>
          <a:xfrm>
            <a:off x="2901632" y="404664"/>
            <a:ext cx="6506736" cy="739972"/>
          </a:xfrm>
          <a:custGeom>
            <a:avLst/>
            <a:gdLst>
              <a:gd name="connsiteX0" fmla="*/ 0 w 5335173"/>
              <a:gd name="connsiteY0" fmla="*/ 0 h 1100800"/>
              <a:gd name="connsiteX1" fmla="*/ 4614203 w 5335173"/>
              <a:gd name="connsiteY1" fmla="*/ 0 h 1100800"/>
              <a:gd name="connsiteX2" fmla="*/ 4614203 w 5335173"/>
              <a:gd name="connsiteY2" fmla="*/ 3 h 1100800"/>
              <a:gd name="connsiteX3" fmla="*/ 5110922 w 5335173"/>
              <a:gd name="connsiteY3" fmla="*/ 453935 h 1100800"/>
              <a:gd name="connsiteX4" fmla="*/ 5335173 w 5335173"/>
              <a:gd name="connsiteY4" fmla="*/ 453935 h 1100800"/>
              <a:gd name="connsiteX5" fmla="*/ 5335173 w 5335173"/>
              <a:gd name="connsiteY5" fmla="*/ 640081 h 1100800"/>
              <a:gd name="connsiteX6" fmla="*/ 5113605 w 5335173"/>
              <a:gd name="connsiteY6" fmla="*/ 640081 h 1100800"/>
              <a:gd name="connsiteX7" fmla="*/ 5113605 w 5335173"/>
              <a:gd name="connsiteY7" fmla="*/ 644416 h 1100800"/>
              <a:gd name="connsiteX8" fmla="*/ 4614203 w 5335173"/>
              <a:gd name="connsiteY8" fmla="*/ 1100800 h 1100800"/>
              <a:gd name="connsiteX9" fmla="*/ 4614203 w 5335173"/>
              <a:gd name="connsiteY9" fmla="*/ 1100799 h 1100800"/>
              <a:gd name="connsiteX10" fmla="*/ 0 w 5335173"/>
              <a:gd name="connsiteY10" fmla="*/ 1100798 h 11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5173" h="1100800">
                <a:moveTo>
                  <a:pt x="0" y="0"/>
                </a:moveTo>
                <a:lnTo>
                  <a:pt x="4614203" y="0"/>
                </a:lnTo>
                <a:lnTo>
                  <a:pt x="4614203" y="3"/>
                </a:lnTo>
                <a:lnTo>
                  <a:pt x="5110922" y="453935"/>
                </a:lnTo>
                <a:lnTo>
                  <a:pt x="5335173" y="453935"/>
                </a:lnTo>
                <a:lnTo>
                  <a:pt x="5335173" y="640081"/>
                </a:lnTo>
                <a:lnTo>
                  <a:pt x="5113605" y="640081"/>
                </a:lnTo>
                <a:lnTo>
                  <a:pt x="5113605" y="644416"/>
                </a:lnTo>
                <a:lnTo>
                  <a:pt x="4614203" y="1100800"/>
                </a:lnTo>
                <a:lnTo>
                  <a:pt x="4614203" y="1100799"/>
                </a:lnTo>
                <a:lnTo>
                  <a:pt x="0" y="1100798"/>
                </a:lnTo>
                <a:close/>
              </a:path>
            </a:pathLst>
          </a:custGeom>
          <a:gradFill flip="none" rotWithShape="1">
            <a:gsLst>
              <a:gs pos="84000">
                <a:schemeClr val="bg1"/>
              </a:gs>
              <a:gs pos="21000">
                <a:schemeClr val="accent1">
                  <a:lumMod val="20000"/>
                  <a:lumOff val="80000"/>
                </a:schemeClr>
              </a:gs>
              <a:gs pos="58000">
                <a:schemeClr val="bg1">
                  <a:alpha val="91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99115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DCA4FDF-F2E2-7209-3F16-DB50BF5D67B6}"/>
              </a:ext>
            </a:extLst>
          </p:cNvPr>
          <p:cNvSpPr/>
          <p:nvPr/>
        </p:nvSpPr>
        <p:spPr>
          <a:xfrm rot="5400000">
            <a:off x="6135949" y="-1933757"/>
            <a:ext cx="739973" cy="5428382"/>
          </a:xfrm>
          <a:custGeom>
            <a:avLst/>
            <a:gdLst>
              <a:gd name="connsiteX0" fmla="*/ 0 w 1100799"/>
              <a:gd name="connsiteY0" fmla="*/ 5113604 h 5113604"/>
              <a:gd name="connsiteX1" fmla="*/ 0 w 1100799"/>
              <a:gd name="connsiteY1" fmla="*/ 499401 h 5113604"/>
              <a:gd name="connsiteX2" fmla="*/ 3 w 1100799"/>
              <a:gd name="connsiteY2" fmla="*/ 499401 h 5113604"/>
              <a:gd name="connsiteX3" fmla="*/ 456386 w 1100799"/>
              <a:gd name="connsiteY3" fmla="*/ 0 h 5113604"/>
              <a:gd name="connsiteX4" fmla="*/ 644415 w 1100799"/>
              <a:gd name="connsiteY4" fmla="*/ 0 h 5113604"/>
              <a:gd name="connsiteX5" fmla="*/ 1100799 w 1100799"/>
              <a:gd name="connsiteY5" fmla="*/ 499401 h 5113604"/>
              <a:gd name="connsiteX6" fmla="*/ 1100798 w 1100799"/>
              <a:gd name="connsiteY6" fmla="*/ 499401 h 5113604"/>
              <a:gd name="connsiteX7" fmla="*/ 1100797 w 1100799"/>
              <a:gd name="connsiteY7" fmla="*/ 5113604 h 511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0799" h="5113604">
                <a:moveTo>
                  <a:pt x="0" y="5113604"/>
                </a:moveTo>
                <a:lnTo>
                  <a:pt x="0" y="499401"/>
                </a:lnTo>
                <a:lnTo>
                  <a:pt x="3" y="499401"/>
                </a:lnTo>
                <a:lnTo>
                  <a:pt x="456386" y="0"/>
                </a:lnTo>
                <a:lnTo>
                  <a:pt x="644415" y="0"/>
                </a:lnTo>
                <a:lnTo>
                  <a:pt x="1100799" y="499401"/>
                </a:lnTo>
                <a:lnTo>
                  <a:pt x="1100798" y="499401"/>
                </a:lnTo>
                <a:lnTo>
                  <a:pt x="1100797" y="5113604"/>
                </a:lnTo>
                <a:close/>
              </a:path>
            </a:pathLst>
          </a:custGeom>
          <a:gradFill>
            <a:gsLst>
              <a:gs pos="94000">
                <a:schemeClr val="accent1">
                  <a:lumMod val="75000"/>
                </a:schemeClr>
              </a:gs>
              <a:gs pos="38000">
                <a:schemeClr val="accent5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BCC09F27-9FC6-0ED9-B73E-199DD6EFD64E}"/>
              </a:ext>
            </a:extLst>
          </p:cNvPr>
          <p:cNvSpPr/>
          <p:nvPr/>
        </p:nvSpPr>
        <p:spPr>
          <a:xfrm rot="5400000">
            <a:off x="9238356" y="584044"/>
            <a:ext cx="340024" cy="381210"/>
          </a:xfrm>
          <a:prstGeom prst="trapezoid">
            <a:avLst>
              <a:gd name="adj" fmla="val 3399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8C951D-46A6-9073-B895-37D7D19C0EE3}"/>
              </a:ext>
            </a:extLst>
          </p:cNvPr>
          <p:cNvGrpSpPr/>
          <p:nvPr/>
        </p:nvGrpSpPr>
        <p:grpSpPr>
          <a:xfrm>
            <a:off x="3415240" y="404662"/>
            <a:ext cx="430346" cy="739974"/>
            <a:chOff x="3889158" y="3425606"/>
            <a:chExt cx="579224" cy="110758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7DACA73-23F4-E7D8-49E0-80DC41E6D8A0}"/>
                </a:ext>
              </a:extLst>
            </p:cNvPr>
            <p:cNvSpPr/>
            <p:nvPr/>
          </p:nvSpPr>
          <p:spPr>
            <a:xfrm>
              <a:off x="4008980" y="3519633"/>
              <a:ext cx="339576" cy="926318"/>
            </a:xfrm>
            <a:custGeom>
              <a:avLst/>
              <a:gdLst>
                <a:gd name="connsiteX0" fmla="*/ 0 w 469482"/>
                <a:gd name="connsiteY0" fmla="*/ 0 h 926317"/>
                <a:gd name="connsiteX1" fmla="*/ 31790 w 469482"/>
                <a:gd name="connsiteY1" fmla="*/ 8307 h 926317"/>
                <a:gd name="connsiteX2" fmla="*/ 234741 w 469482"/>
                <a:gd name="connsiteY2" fmla="*/ 28034 h 926317"/>
                <a:gd name="connsiteX3" fmla="*/ 437693 w 469482"/>
                <a:gd name="connsiteY3" fmla="*/ 8307 h 926317"/>
                <a:gd name="connsiteX4" fmla="*/ 469482 w 469482"/>
                <a:gd name="connsiteY4" fmla="*/ 0 h 926317"/>
                <a:gd name="connsiteX5" fmla="*/ 469482 w 469482"/>
                <a:gd name="connsiteY5" fmla="*/ 926317 h 926317"/>
                <a:gd name="connsiteX6" fmla="*/ 437693 w 469482"/>
                <a:gd name="connsiteY6" fmla="*/ 918010 h 926317"/>
                <a:gd name="connsiteX7" fmla="*/ 234741 w 469482"/>
                <a:gd name="connsiteY7" fmla="*/ 898283 h 926317"/>
                <a:gd name="connsiteX8" fmla="*/ 31790 w 469482"/>
                <a:gd name="connsiteY8" fmla="*/ 918010 h 926317"/>
                <a:gd name="connsiteX9" fmla="*/ 0 w 469482"/>
                <a:gd name="connsiteY9" fmla="*/ 926317 h 92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482" h="926317">
                  <a:moveTo>
                    <a:pt x="0" y="0"/>
                  </a:moveTo>
                  <a:lnTo>
                    <a:pt x="31790" y="8307"/>
                  </a:lnTo>
                  <a:cubicBezTo>
                    <a:pt x="94169" y="21010"/>
                    <a:pt x="162751" y="28034"/>
                    <a:pt x="234741" y="28034"/>
                  </a:cubicBezTo>
                  <a:cubicBezTo>
                    <a:pt x="306731" y="28034"/>
                    <a:pt x="375314" y="21010"/>
                    <a:pt x="437693" y="8307"/>
                  </a:cubicBezTo>
                  <a:lnTo>
                    <a:pt x="469482" y="0"/>
                  </a:lnTo>
                  <a:lnTo>
                    <a:pt x="469482" y="926317"/>
                  </a:lnTo>
                  <a:lnTo>
                    <a:pt x="437693" y="918010"/>
                  </a:lnTo>
                  <a:cubicBezTo>
                    <a:pt x="375314" y="905308"/>
                    <a:pt x="306731" y="898283"/>
                    <a:pt x="234741" y="898283"/>
                  </a:cubicBezTo>
                  <a:cubicBezTo>
                    <a:pt x="162751" y="898283"/>
                    <a:pt x="94169" y="905308"/>
                    <a:pt x="31790" y="918010"/>
                  </a:cubicBezTo>
                  <a:lnTo>
                    <a:pt x="0" y="926317"/>
                  </a:lnTo>
                  <a:close/>
                </a:path>
              </a:pathLst>
            </a:custGeom>
            <a:gradFill>
              <a:gsLst>
                <a:gs pos="58000">
                  <a:schemeClr val="tx1">
                    <a:lumMod val="75000"/>
                    <a:lumOff val="25000"/>
                  </a:schemeClr>
                </a:gs>
                <a:gs pos="0">
                  <a:schemeClr val="tx1">
                    <a:lumMod val="95000"/>
                    <a:lumOff val="5000"/>
                  </a:schemeClr>
                </a:gs>
                <a:gs pos="99115">
                  <a:schemeClr val="tx1">
                    <a:lumMod val="95000"/>
                    <a:lumOff val="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F60B1203-3860-4C81-6C83-EA9BFF6CA03A}"/>
                </a:ext>
              </a:extLst>
            </p:cNvPr>
            <p:cNvSpPr/>
            <p:nvPr/>
          </p:nvSpPr>
          <p:spPr>
            <a:xfrm rot="5400000" flipH="1" flipV="1">
              <a:off x="3838100" y="3902910"/>
              <a:ext cx="1100800" cy="15976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119BBA4E-1305-D518-089E-FA5CFB8604BA}"/>
                </a:ext>
              </a:extLst>
            </p:cNvPr>
            <p:cNvSpPr/>
            <p:nvPr/>
          </p:nvSpPr>
          <p:spPr>
            <a:xfrm rot="5400000" flipH="1" flipV="1">
              <a:off x="3418640" y="3896124"/>
              <a:ext cx="1100800" cy="15976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DEB7C6F-E260-3140-94B7-434987679B5D}"/>
              </a:ext>
            </a:extLst>
          </p:cNvPr>
          <p:cNvSpPr/>
          <p:nvPr/>
        </p:nvSpPr>
        <p:spPr>
          <a:xfrm>
            <a:off x="1271464" y="538270"/>
            <a:ext cx="2144263" cy="402733"/>
          </a:xfrm>
          <a:custGeom>
            <a:avLst/>
            <a:gdLst>
              <a:gd name="connsiteX0" fmla="*/ 0 w 5335173"/>
              <a:gd name="connsiteY0" fmla="*/ 0 h 1100800"/>
              <a:gd name="connsiteX1" fmla="*/ 4614203 w 5335173"/>
              <a:gd name="connsiteY1" fmla="*/ 0 h 1100800"/>
              <a:gd name="connsiteX2" fmla="*/ 4614203 w 5335173"/>
              <a:gd name="connsiteY2" fmla="*/ 3 h 1100800"/>
              <a:gd name="connsiteX3" fmla="*/ 5110922 w 5335173"/>
              <a:gd name="connsiteY3" fmla="*/ 453935 h 1100800"/>
              <a:gd name="connsiteX4" fmla="*/ 5335173 w 5335173"/>
              <a:gd name="connsiteY4" fmla="*/ 453935 h 1100800"/>
              <a:gd name="connsiteX5" fmla="*/ 5335173 w 5335173"/>
              <a:gd name="connsiteY5" fmla="*/ 640081 h 1100800"/>
              <a:gd name="connsiteX6" fmla="*/ 5113605 w 5335173"/>
              <a:gd name="connsiteY6" fmla="*/ 640081 h 1100800"/>
              <a:gd name="connsiteX7" fmla="*/ 5113605 w 5335173"/>
              <a:gd name="connsiteY7" fmla="*/ 644416 h 1100800"/>
              <a:gd name="connsiteX8" fmla="*/ 4614203 w 5335173"/>
              <a:gd name="connsiteY8" fmla="*/ 1100800 h 1100800"/>
              <a:gd name="connsiteX9" fmla="*/ 4614203 w 5335173"/>
              <a:gd name="connsiteY9" fmla="*/ 1100799 h 1100800"/>
              <a:gd name="connsiteX10" fmla="*/ 0 w 5335173"/>
              <a:gd name="connsiteY10" fmla="*/ 1100798 h 11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5173" h="1100800">
                <a:moveTo>
                  <a:pt x="0" y="0"/>
                </a:moveTo>
                <a:lnTo>
                  <a:pt x="4614203" y="0"/>
                </a:lnTo>
                <a:lnTo>
                  <a:pt x="4614203" y="3"/>
                </a:lnTo>
                <a:lnTo>
                  <a:pt x="5110922" y="453935"/>
                </a:lnTo>
                <a:lnTo>
                  <a:pt x="5335173" y="453935"/>
                </a:lnTo>
                <a:lnTo>
                  <a:pt x="5335173" y="640081"/>
                </a:lnTo>
                <a:lnTo>
                  <a:pt x="5113605" y="640081"/>
                </a:lnTo>
                <a:lnTo>
                  <a:pt x="5113605" y="644416"/>
                </a:lnTo>
                <a:lnTo>
                  <a:pt x="4614203" y="1100800"/>
                </a:lnTo>
                <a:lnTo>
                  <a:pt x="4614203" y="1100799"/>
                </a:lnTo>
                <a:lnTo>
                  <a:pt x="0" y="1100798"/>
                </a:lnTo>
                <a:close/>
              </a:path>
            </a:pathLst>
          </a:custGeom>
          <a:gradFill flip="none" rotWithShape="1">
            <a:gsLst>
              <a:gs pos="84000">
                <a:schemeClr val="bg1"/>
              </a:gs>
              <a:gs pos="21000">
                <a:schemeClr val="accent1">
                  <a:lumMod val="20000"/>
                  <a:lumOff val="80000"/>
                </a:schemeClr>
              </a:gs>
              <a:gs pos="58000">
                <a:schemeClr val="bg1">
                  <a:alpha val="91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99115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9AC8C38-97A6-9A41-5BE8-9F6E502C0534}"/>
              </a:ext>
            </a:extLst>
          </p:cNvPr>
          <p:cNvSpPr/>
          <p:nvPr/>
        </p:nvSpPr>
        <p:spPr>
          <a:xfrm>
            <a:off x="2879160" y="255497"/>
            <a:ext cx="160551" cy="10383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99115">
                <a:schemeClr val="bg1">
                  <a:lumMod val="65000"/>
                </a:schemeClr>
              </a:gs>
              <a:gs pos="41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70A5941-4BCB-CB41-EDA4-ACF503E43135}"/>
              </a:ext>
            </a:extLst>
          </p:cNvPr>
          <p:cNvSpPr/>
          <p:nvPr/>
        </p:nvSpPr>
        <p:spPr>
          <a:xfrm rot="10800000">
            <a:off x="1191189" y="318051"/>
            <a:ext cx="160550" cy="8793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99115">
                <a:schemeClr val="bg1">
                  <a:lumMod val="65000"/>
                </a:schemeClr>
              </a:gs>
              <a:gs pos="41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0D2A13-E5D1-68B2-0E56-B0B931D0C26E}"/>
              </a:ext>
            </a:extLst>
          </p:cNvPr>
          <p:cNvSpPr txBox="1"/>
          <p:nvPr/>
        </p:nvSpPr>
        <p:spPr>
          <a:xfrm>
            <a:off x="3724992" y="491723"/>
            <a:ext cx="529158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oudy Old Style" panose="02020502050305020303" pitchFamily="18" charset="0"/>
                <a:ea typeface="+mj-ea"/>
                <a:cs typeface="+mj-cs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Data Collection &amp; Refinement</a:t>
            </a:r>
          </a:p>
        </p:txBody>
      </p:sp>
      <p:sp>
        <p:nvSpPr>
          <p:cNvPr id="59" name="Oval 53">
            <a:extLst>
              <a:ext uri="{FF2B5EF4-FFF2-40B4-BE49-F238E27FC236}">
                <a16:creationId xmlns:a16="http://schemas.microsoft.com/office/drawing/2014/main" id="{D1426DE8-DC57-8215-5E0B-62D39554C7B9}"/>
              </a:ext>
            </a:extLst>
          </p:cNvPr>
          <p:cNvSpPr>
            <a:spLocks noChangeAspect="1"/>
          </p:cNvSpPr>
          <p:nvPr/>
        </p:nvSpPr>
        <p:spPr>
          <a:xfrm>
            <a:off x="11145737" y="780434"/>
            <a:ext cx="45719" cy="73150"/>
          </a:xfrm>
          <a:custGeom>
            <a:avLst/>
            <a:gdLst>
              <a:gd name="connsiteX0" fmla="*/ 0 w 193637"/>
              <a:gd name="connsiteY0" fmla="*/ 158676 h 317351"/>
              <a:gd name="connsiteX1" fmla="*/ 96819 w 193637"/>
              <a:gd name="connsiteY1" fmla="*/ 0 h 317351"/>
              <a:gd name="connsiteX2" fmla="*/ 193638 w 193637"/>
              <a:gd name="connsiteY2" fmla="*/ 158676 h 317351"/>
              <a:gd name="connsiteX3" fmla="*/ 96819 w 193637"/>
              <a:gd name="connsiteY3" fmla="*/ 317352 h 317351"/>
              <a:gd name="connsiteX4" fmla="*/ 0 w 193637"/>
              <a:gd name="connsiteY4" fmla="*/ 158676 h 317351"/>
              <a:gd name="connsiteX0" fmla="*/ 0 w 193638"/>
              <a:gd name="connsiteY0" fmla="*/ 158676 h 317352"/>
              <a:gd name="connsiteX1" fmla="*/ 96819 w 193638"/>
              <a:gd name="connsiteY1" fmla="*/ 0 h 317352"/>
              <a:gd name="connsiteX2" fmla="*/ 193638 w 193638"/>
              <a:gd name="connsiteY2" fmla="*/ 158676 h 317352"/>
              <a:gd name="connsiteX3" fmla="*/ 96819 w 193638"/>
              <a:gd name="connsiteY3" fmla="*/ 317352 h 317352"/>
              <a:gd name="connsiteX4" fmla="*/ 0 w 193638"/>
              <a:gd name="connsiteY4" fmla="*/ 158676 h 31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638" h="317352">
                <a:moveTo>
                  <a:pt x="0" y="158676"/>
                </a:moveTo>
                <a:cubicBezTo>
                  <a:pt x="0" y="71042"/>
                  <a:pt x="91757" y="0"/>
                  <a:pt x="96819" y="0"/>
                </a:cubicBezTo>
                <a:cubicBezTo>
                  <a:pt x="101881" y="0"/>
                  <a:pt x="193638" y="71042"/>
                  <a:pt x="193638" y="158676"/>
                </a:cubicBezTo>
                <a:cubicBezTo>
                  <a:pt x="193638" y="246310"/>
                  <a:pt x="150291" y="317352"/>
                  <a:pt x="96819" y="317352"/>
                </a:cubicBezTo>
                <a:cubicBezTo>
                  <a:pt x="43347" y="317352"/>
                  <a:pt x="0" y="246310"/>
                  <a:pt x="0" y="15867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1AA9DA8C-F1B7-D86D-5520-2C467027035C}"/>
              </a:ext>
            </a:extLst>
          </p:cNvPr>
          <p:cNvSpPr/>
          <p:nvPr/>
        </p:nvSpPr>
        <p:spPr>
          <a:xfrm>
            <a:off x="7955304" y="1983758"/>
            <a:ext cx="4034250" cy="48196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A492B23-BABD-1C9C-DFB5-7061A5B99CC0}"/>
              </a:ext>
            </a:extLst>
          </p:cNvPr>
          <p:cNvSpPr/>
          <p:nvPr/>
        </p:nvSpPr>
        <p:spPr>
          <a:xfrm>
            <a:off x="8019008" y="6258426"/>
            <a:ext cx="3970545" cy="544982"/>
          </a:xfrm>
          <a:custGeom>
            <a:avLst/>
            <a:gdLst>
              <a:gd name="connsiteX0" fmla="*/ 0 w 1574431"/>
              <a:gd name="connsiteY0" fmla="*/ 0 h 215701"/>
              <a:gd name="connsiteX1" fmla="*/ 1574431 w 1574431"/>
              <a:gd name="connsiteY1" fmla="*/ 0 h 215701"/>
              <a:gd name="connsiteX2" fmla="*/ 1573939 w 1574431"/>
              <a:gd name="connsiteY2" fmla="*/ 4879 h 215701"/>
              <a:gd name="connsiteX3" fmla="*/ 1315268 w 1574431"/>
              <a:gd name="connsiteY3" fmla="*/ 215701 h 215701"/>
              <a:gd name="connsiteX4" fmla="*/ 259162 w 1574431"/>
              <a:gd name="connsiteY4" fmla="*/ 215701 h 215701"/>
              <a:gd name="connsiteX5" fmla="*/ 492 w 1574431"/>
              <a:gd name="connsiteY5" fmla="*/ 4879 h 2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431" h="215701">
                <a:moveTo>
                  <a:pt x="0" y="0"/>
                </a:moveTo>
                <a:lnTo>
                  <a:pt x="1574431" y="0"/>
                </a:lnTo>
                <a:lnTo>
                  <a:pt x="1573939" y="4879"/>
                </a:lnTo>
                <a:cubicBezTo>
                  <a:pt x="1549319" y="125195"/>
                  <a:pt x="1442863" y="215701"/>
                  <a:pt x="1315268" y="215701"/>
                </a:cubicBezTo>
                <a:lnTo>
                  <a:pt x="259162" y="215701"/>
                </a:lnTo>
                <a:cubicBezTo>
                  <a:pt x="131567" y="215701"/>
                  <a:pt x="25112" y="125195"/>
                  <a:pt x="492" y="487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3C619F9-728E-8137-7CE8-305ADEB5D07C}"/>
              </a:ext>
            </a:extLst>
          </p:cNvPr>
          <p:cNvSpPr/>
          <p:nvPr/>
        </p:nvSpPr>
        <p:spPr>
          <a:xfrm>
            <a:off x="9942923" y="3260946"/>
            <a:ext cx="216024" cy="6759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39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C9B83131-0A89-5376-F880-619BB5E0B65A}"/>
              </a:ext>
            </a:extLst>
          </p:cNvPr>
          <p:cNvSpPr/>
          <p:nvPr/>
        </p:nvSpPr>
        <p:spPr>
          <a:xfrm>
            <a:off x="10905309" y="6198658"/>
            <a:ext cx="1275385" cy="63439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39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29C96EE6-A29D-97B3-4CF6-C421CD9E6544}"/>
              </a:ext>
            </a:extLst>
          </p:cNvPr>
          <p:cNvSpPr/>
          <p:nvPr/>
        </p:nvSpPr>
        <p:spPr>
          <a:xfrm>
            <a:off x="9604755" y="2056563"/>
            <a:ext cx="410678" cy="7825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39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36073D3E-D4E3-9234-8666-9B760450B7A6}"/>
              </a:ext>
            </a:extLst>
          </p:cNvPr>
          <p:cNvSpPr/>
          <p:nvPr/>
        </p:nvSpPr>
        <p:spPr>
          <a:xfrm>
            <a:off x="10105833" y="2060184"/>
            <a:ext cx="114103" cy="720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39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F3F0610A-1728-E1C8-A43D-29AED55D4AA2}"/>
              </a:ext>
            </a:extLst>
          </p:cNvPr>
          <p:cNvSpPr/>
          <p:nvPr/>
        </p:nvSpPr>
        <p:spPr>
          <a:xfrm rot="5400000" flipH="1">
            <a:off x="10434755" y="2457356"/>
            <a:ext cx="169390" cy="514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BBCFEA5-99C0-D1A4-B066-52D70EF7E61F}"/>
              </a:ext>
            </a:extLst>
          </p:cNvPr>
          <p:cNvSpPr/>
          <p:nvPr/>
        </p:nvSpPr>
        <p:spPr>
          <a:xfrm rot="5400000" flipH="1" flipV="1">
            <a:off x="10286516" y="2705235"/>
            <a:ext cx="671484" cy="16205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ectangle: Top Corners Rounded 158">
            <a:extLst>
              <a:ext uri="{FF2B5EF4-FFF2-40B4-BE49-F238E27FC236}">
                <a16:creationId xmlns:a16="http://schemas.microsoft.com/office/drawing/2014/main" id="{9AF53777-6B25-83DB-3A40-87B251078411}"/>
              </a:ext>
            </a:extLst>
          </p:cNvPr>
          <p:cNvSpPr/>
          <p:nvPr/>
        </p:nvSpPr>
        <p:spPr>
          <a:xfrm>
            <a:off x="8800196" y="1073882"/>
            <a:ext cx="2419621" cy="73340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40CECB17-1F2E-FE85-A2AE-5C8F8C033941}"/>
              </a:ext>
            </a:extLst>
          </p:cNvPr>
          <p:cNvSpPr/>
          <p:nvPr/>
        </p:nvSpPr>
        <p:spPr>
          <a:xfrm>
            <a:off x="9368560" y="1345374"/>
            <a:ext cx="316339" cy="424670"/>
          </a:xfrm>
          <a:custGeom>
            <a:avLst/>
            <a:gdLst>
              <a:gd name="connsiteX0" fmla="*/ 71080 w 316339"/>
              <a:gd name="connsiteY0" fmla="*/ 0 h 426469"/>
              <a:gd name="connsiteX1" fmla="*/ 316339 w 316339"/>
              <a:gd name="connsiteY1" fmla="*/ 0 h 426469"/>
              <a:gd name="connsiteX2" fmla="*/ 245259 w 316339"/>
              <a:gd name="connsiteY2" fmla="*/ 71080 h 426469"/>
              <a:gd name="connsiteX3" fmla="*/ 245259 w 316339"/>
              <a:gd name="connsiteY3" fmla="*/ 426469 h 426469"/>
              <a:gd name="connsiteX4" fmla="*/ 0 w 316339"/>
              <a:gd name="connsiteY4" fmla="*/ 426469 h 426469"/>
              <a:gd name="connsiteX5" fmla="*/ 0 w 316339"/>
              <a:gd name="connsiteY5" fmla="*/ 71080 h 426469"/>
              <a:gd name="connsiteX6" fmla="*/ 71080 w 316339"/>
              <a:gd name="connsiteY6" fmla="*/ 0 h 42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339" h="426469">
                <a:moveTo>
                  <a:pt x="71080" y="0"/>
                </a:moveTo>
                <a:lnTo>
                  <a:pt x="316339" y="0"/>
                </a:lnTo>
                <a:cubicBezTo>
                  <a:pt x="277083" y="0"/>
                  <a:pt x="245259" y="31824"/>
                  <a:pt x="245259" y="71080"/>
                </a:cubicBezTo>
                <a:lnTo>
                  <a:pt x="245259" y="426469"/>
                </a:lnTo>
                <a:lnTo>
                  <a:pt x="0" y="426469"/>
                </a:lnTo>
                <a:lnTo>
                  <a:pt x="0" y="71080"/>
                </a:lnTo>
                <a:cubicBezTo>
                  <a:pt x="0" y="31824"/>
                  <a:pt x="31824" y="0"/>
                  <a:pt x="71080" y="0"/>
                </a:cubicBezTo>
                <a:close/>
              </a:path>
            </a:pathLst>
          </a:custGeom>
          <a:solidFill>
            <a:schemeClr val="bg1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0CFD776D-0315-355C-08C7-7B53103608E3}"/>
              </a:ext>
            </a:extLst>
          </p:cNvPr>
          <p:cNvSpPr/>
          <p:nvPr/>
        </p:nvSpPr>
        <p:spPr>
          <a:xfrm rot="5400000">
            <a:off x="9961247" y="1539518"/>
            <a:ext cx="406966" cy="595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E5D26FD-44CD-B5D0-3DE2-84D45BA35804}"/>
              </a:ext>
            </a:extLst>
          </p:cNvPr>
          <p:cNvSpPr/>
          <p:nvPr/>
        </p:nvSpPr>
        <p:spPr>
          <a:xfrm rot="10800000">
            <a:off x="11266137" y="1475623"/>
            <a:ext cx="197220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EF8D7968-4361-4D32-3401-58AAAA638A11}"/>
              </a:ext>
            </a:extLst>
          </p:cNvPr>
          <p:cNvSpPr/>
          <p:nvPr/>
        </p:nvSpPr>
        <p:spPr>
          <a:xfrm rot="10800000">
            <a:off x="9586289" y="1599827"/>
            <a:ext cx="197220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4D312A8-7678-C94B-ECB2-E6E30AE2DAD4}"/>
              </a:ext>
            </a:extLst>
          </p:cNvPr>
          <p:cNvSpPr/>
          <p:nvPr/>
        </p:nvSpPr>
        <p:spPr>
          <a:xfrm rot="10800000" flipV="1">
            <a:off x="9563049" y="1420736"/>
            <a:ext cx="440921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2B075BB-968D-C12C-1EEC-D879D54397AB}"/>
              </a:ext>
            </a:extLst>
          </p:cNvPr>
          <p:cNvSpPr/>
          <p:nvPr/>
        </p:nvSpPr>
        <p:spPr>
          <a:xfrm rot="10800000">
            <a:off x="10888322" y="1478514"/>
            <a:ext cx="246044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126A6F8-0ABE-74E2-3AA7-144B0819C505}"/>
              </a:ext>
            </a:extLst>
          </p:cNvPr>
          <p:cNvSpPr/>
          <p:nvPr/>
        </p:nvSpPr>
        <p:spPr>
          <a:xfrm rot="5400000" flipV="1">
            <a:off x="10576118" y="1564938"/>
            <a:ext cx="407678" cy="601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339B114-42D3-07C3-51FA-F10AA33A7092}"/>
              </a:ext>
            </a:extLst>
          </p:cNvPr>
          <p:cNvSpPr/>
          <p:nvPr/>
        </p:nvSpPr>
        <p:spPr>
          <a:xfrm rot="5400000" flipH="1">
            <a:off x="10113475" y="2457356"/>
            <a:ext cx="169390" cy="514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1" name="Freeform 4">
            <a:extLst>
              <a:ext uri="{FF2B5EF4-FFF2-40B4-BE49-F238E27FC236}">
                <a16:creationId xmlns:a16="http://schemas.microsoft.com/office/drawing/2014/main" id="{57D7592E-2CB6-1864-AD77-01DBBEAE67B5}"/>
              </a:ext>
            </a:extLst>
          </p:cNvPr>
          <p:cNvSpPr/>
          <p:nvPr/>
        </p:nvSpPr>
        <p:spPr>
          <a:xfrm>
            <a:off x="4500395" y="2271033"/>
            <a:ext cx="1840927" cy="402734"/>
          </a:xfrm>
          <a:prstGeom prst="rect">
            <a:avLst/>
          </a:prstGeom>
          <a:solidFill>
            <a:srgbClr val="D2DDF1">
              <a:alpha val="75000"/>
            </a:srgbClr>
          </a:solidFill>
          <a:ln cap="sq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172" name="TextBox 9">
            <a:extLst>
              <a:ext uri="{FF2B5EF4-FFF2-40B4-BE49-F238E27FC236}">
                <a16:creationId xmlns:a16="http://schemas.microsoft.com/office/drawing/2014/main" id="{91BA0B28-AFF9-AC2E-525F-FD8B1ADBA1A2}"/>
              </a:ext>
            </a:extLst>
          </p:cNvPr>
          <p:cNvSpPr txBox="1"/>
          <p:nvPr/>
        </p:nvSpPr>
        <p:spPr>
          <a:xfrm>
            <a:off x="4232686" y="3107388"/>
            <a:ext cx="2455779" cy="694936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algn="ctr">
              <a:defRPr sz="1500" b="1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defRPr>
            </a:lvl1pPr>
          </a:lstStyle>
          <a:p>
            <a:r>
              <a:rPr lang="en-US" sz="1400" dirty="0">
                <a:latin typeface="Eras Medium ITC" panose="020B0602030504020804" pitchFamily="34" charset="0"/>
              </a:rPr>
              <a:t>COLUMNS</a:t>
            </a:r>
          </a:p>
        </p:txBody>
      </p:sp>
      <p:sp>
        <p:nvSpPr>
          <p:cNvPr id="173" name="Freeform 4">
            <a:extLst>
              <a:ext uri="{FF2B5EF4-FFF2-40B4-BE49-F238E27FC236}">
                <a16:creationId xmlns:a16="http://schemas.microsoft.com/office/drawing/2014/main" id="{F0ADD787-F391-CFCB-DF3F-3BE03D9A1AA3}"/>
              </a:ext>
            </a:extLst>
          </p:cNvPr>
          <p:cNvSpPr/>
          <p:nvPr/>
        </p:nvSpPr>
        <p:spPr>
          <a:xfrm>
            <a:off x="703516" y="2750359"/>
            <a:ext cx="2537096" cy="402734"/>
          </a:xfrm>
          <a:prstGeom prst="round2DiagRect">
            <a:avLst/>
          </a:prstGeom>
          <a:solidFill>
            <a:srgbClr val="D2DDF1">
              <a:alpha val="75000"/>
            </a:srgbClr>
          </a:solidFill>
          <a:ln cap="sq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174" name="TextBox 9">
            <a:extLst>
              <a:ext uri="{FF2B5EF4-FFF2-40B4-BE49-F238E27FC236}">
                <a16:creationId xmlns:a16="http://schemas.microsoft.com/office/drawing/2014/main" id="{EB58487A-DA65-D364-7DB6-68C8C7347C3E}"/>
              </a:ext>
            </a:extLst>
          </p:cNvPr>
          <p:cNvSpPr txBox="1"/>
          <p:nvPr/>
        </p:nvSpPr>
        <p:spPr>
          <a:xfrm>
            <a:off x="744174" y="2578358"/>
            <a:ext cx="2455779" cy="694936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algn="ctr">
              <a:defRPr sz="1500" b="1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defRPr>
            </a:lvl1pPr>
          </a:lstStyle>
          <a:p>
            <a:r>
              <a:rPr lang="en-US" dirty="0">
                <a:latin typeface="Eras Medium ITC" panose="020B0602030504020804" pitchFamily="34" charset="0"/>
              </a:rPr>
              <a:t>Osteoporosis_1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068E280-92A3-5F84-8AFB-11B37AC887AC}"/>
              </a:ext>
            </a:extLst>
          </p:cNvPr>
          <p:cNvSpPr txBox="1"/>
          <p:nvPr/>
        </p:nvSpPr>
        <p:spPr>
          <a:xfrm>
            <a:off x="538087" y="1828863"/>
            <a:ext cx="2877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mat Pro Heavy" panose="00000A00000000000000" pitchFamily="2" charset="0"/>
              </a:rPr>
              <a:t>Osteoporosis Risk Prediction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F4A613F6-3B41-DD22-0BBF-48B9ED354A25}"/>
              </a:ext>
            </a:extLst>
          </p:cNvPr>
          <p:cNvSpPr txBox="1"/>
          <p:nvPr/>
        </p:nvSpPr>
        <p:spPr>
          <a:xfrm>
            <a:off x="4371791" y="2100497"/>
            <a:ext cx="2113027" cy="69493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/>
            <a:r>
              <a:rPr lang="en-US" sz="1400" b="1" spc="283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MingLiU-ExtB" panose="02020500000000000000" pitchFamily="18" charset="-120"/>
              </a:rPr>
              <a:t>ROWS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7D76370-2E62-12A1-D5BD-1C000670C307}"/>
              </a:ext>
            </a:extLst>
          </p:cNvPr>
          <p:cNvCxnSpPr>
            <a:cxnSpLocks/>
          </p:cNvCxnSpPr>
          <p:nvPr/>
        </p:nvCxnSpPr>
        <p:spPr>
          <a:xfrm flipV="1">
            <a:off x="3861079" y="3065257"/>
            <a:ext cx="0" cy="25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B4915B5-C0C8-81A0-EFDA-F514B1D64BFB}"/>
              </a:ext>
            </a:extLst>
          </p:cNvPr>
          <p:cNvCxnSpPr>
            <a:cxnSpLocks/>
          </p:cNvCxnSpPr>
          <p:nvPr/>
        </p:nvCxnSpPr>
        <p:spPr>
          <a:xfrm flipV="1">
            <a:off x="3845586" y="2594069"/>
            <a:ext cx="0" cy="25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592C336-BB97-F9B8-92D2-3CBDE29019AD}"/>
              </a:ext>
            </a:extLst>
          </p:cNvPr>
          <p:cNvCxnSpPr>
            <a:cxnSpLocks/>
          </p:cNvCxnSpPr>
          <p:nvPr/>
        </p:nvCxnSpPr>
        <p:spPr>
          <a:xfrm>
            <a:off x="3845586" y="2594069"/>
            <a:ext cx="635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EFBEBA5-6DEC-565C-A773-D349E1F4E0C1}"/>
              </a:ext>
            </a:extLst>
          </p:cNvPr>
          <p:cNvCxnSpPr>
            <a:cxnSpLocks/>
          </p:cNvCxnSpPr>
          <p:nvPr/>
        </p:nvCxnSpPr>
        <p:spPr>
          <a:xfrm>
            <a:off x="3861079" y="3324124"/>
            <a:ext cx="635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4">
            <a:extLst>
              <a:ext uri="{FF2B5EF4-FFF2-40B4-BE49-F238E27FC236}">
                <a16:creationId xmlns:a16="http://schemas.microsoft.com/office/drawing/2014/main" id="{201CAC91-2F97-D830-4960-C57F992C76FF}"/>
              </a:ext>
            </a:extLst>
          </p:cNvPr>
          <p:cNvSpPr txBox="1"/>
          <p:nvPr/>
        </p:nvSpPr>
        <p:spPr>
          <a:xfrm>
            <a:off x="4934712" y="1677185"/>
            <a:ext cx="987183" cy="1583126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lvl="0" indent="0" algn="ctr">
              <a:lnSpc>
                <a:spcPts val="15505"/>
              </a:lnSpc>
              <a:spcBef>
                <a:spcPct val="0"/>
              </a:spcBef>
              <a:defRPr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mat Pro Heavy" panose="00000A00000000000000" pitchFamily="2" charset="0"/>
              </a:defRPr>
            </a:lvl1pPr>
          </a:lstStyle>
          <a:p>
            <a:r>
              <a:rPr lang="en-US" dirty="0">
                <a:solidFill>
                  <a:srgbClr val="1C1A55"/>
                </a:solidFill>
              </a:rPr>
              <a:t>16</a:t>
            </a:r>
          </a:p>
        </p:txBody>
      </p:sp>
      <p:sp>
        <p:nvSpPr>
          <p:cNvPr id="183" name="TextBox 14">
            <a:extLst>
              <a:ext uri="{FF2B5EF4-FFF2-40B4-BE49-F238E27FC236}">
                <a16:creationId xmlns:a16="http://schemas.microsoft.com/office/drawing/2014/main" id="{810E13D0-E423-C9E8-2A9B-2735FAFCAF2C}"/>
              </a:ext>
            </a:extLst>
          </p:cNvPr>
          <p:cNvSpPr txBox="1"/>
          <p:nvPr/>
        </p:nvSpPr>
        <p:spPr>
          <a:xfrm>
            <a:off x="4973043" y="644822"/>
            <a:ext cx="987183" cy="1583126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lvl="0" indent="0" algn="ctr">
              <a:lnSpc>
                <a:spcPts val="15505"/>
              </a:lnSpc>
              <a:spcBef>
                <a:spcPct val="0"/>
              </a:spcBef>
            </a:pPr>
            <a:r>
              <a:rPr lang="en-US" sz="2000" dirty="0">
                <a:solidFill>
                  <a:srgbClr val="1C1A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mat Pro Heavy" panose="00000A00000000000000" pitchFamily="2" charset="0"/>
              </a:rPr>
              <a:t>1958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AFDDA97-73CB-92F8-99F7-38B7EC4BC399}"/>
              </a:ext>
            </a:extLst>
          </p:cNvPr>
          <p:cNvSpPr txBox="1"/>
          <p:nvPr/>
        </p:nvSpPr>
        <p:spPr>
          <a:xfrm>
            <a:off x="-1081547" y="3502831"/>
            <a:ext cx="6172200" cy="523220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algn="ctr">
              <a:defRPr sz="1400" b="1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MingLiU-ExtB" panose="02020500000000000000" pitchFamily="18" charset="-120"/>
              </a:defRPr>
            </a:lvl1pPr>
          </a:lstStyle>
          <a:p>
            <a:r>
              <a:rPr lang="en-US" dirty="0"/>
              <a:t>Features</a:t>
            </a:r>
          </a:p>
          <a:p>
            <a:r>
              <a:rPr lang="en-US" dirty="0"/>
              <a:t>(Columns)</a:t>
            </a:r>
            <a:endParaRPr lang="en-IN" dirty="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0F455A3-387E-E00A-3418-D54BF5D47241}"/>
              </a:ext>
            </a:extLst>
          </p:cNvPr>
          <p:cNvCxnSpPr>
            <a:cxnSpLocks/>
          </p:cNvCxnSpPr>
          <p:nvPr/>
        </p:nvCxnSpPr>
        <p:spPr>
          <a:xfrm>
            <a:off x="1181463" y="3977051"/>
            <a:ext cx="9725" cy="2332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C0282BCE-171D-8105-41E4-7BC11F62980F}"/>
              </a:ext>
            </a:extLst>
          </p:cNvPr>
          <p:cNvSpPr>
            <a:spLocks noChangeAspect="1"/>
          </p:cNvSpPr>
          <p:nvPr/>
        </p:nvSpPr>
        <p:spPr>
          <a:xfrm>
            <a:off x="1127463" y="4500271"/>
            <a:ext cx="108000" cy="10800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9" name="Freeform 4">
            <a:extLst>
              <a:ext uri="{FF2B5EF4-FFF2-40B4-BE49-F238E27FC236}">
                <a16:creationId xmlns:a16="http://schemas.microsoft.com/office/drawing/2014/main" id="{E6EF4BBB-0B6B-A249-DFD4-2B0835DBF5D6}"/>
              </a:ext>
            </a:extLst>
          </p:cNvPr>
          <p:cNvSpPr/>
          <p:nvPr/>
        </p:nvSpPr>
        <p:spPr>
          <a:xfrm>
            <a:off x="1059820" y="3977398"/>
            <a:ext cx="243286" cy="63657"/>
          </a:xfrm>
          <a:prstGeom prst="rect">
            <a:avLst/>
          </a:prstGeom>
          <a:solidFill>
            <a:srgbClr val="D2DDF1">
              <a:alpha val="64000"/>
            </a:srgbClr>
          </a:solidFill>
          <a:ln cap="sq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203C350-A59B-7263-2EBA-A5F787AD5998}"/>
              </a:ext>
            </a:extLst>
          </p:cNvPr>
          <p:cNvSpPr>
            <a:spLocks noChangeAspect="1"/>
          </p:cNvSpPr>
          <p:nvPr/>
        </p:nvSpPr>
        <p:spPr>
          <a:xfrm>
            <a:off x="1225739" y="3980717"/>
            <a:ext cx="72000" cy="72000"/>
          </a:xfrm>
          <a:prstGeom prst="ellipse">
            <a:avLst/>
          </a:prstGeom>
          <a:gradFill>
            <a:gsLst>
              <a:gs pos="51000">
                <a:schemeClr val="accent1">
                  <a:lumMod val="75000"/>
                  <a:alpha val="61000"/>
                </a:schemeClr>
              </a:gs>
              <a:gs pos="53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50000"/>
                  <a:alpha val="82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8C73DBF1-B2C8-87F3-67FF-07A3290B21B1}"/>
              </a:ext>
            </a:extLst>
          </p:cNvPr>
          <p:cNvSpPr>
            <a:spLocks noChangeAspect="1"/>
          </p:cNvSpPr>
          <p:nvPr/>
        </p:nvSpPr>
        <p:spPr>
          <a:xfrm>
            <a:off x="1076148" y="3985822"/>
            <a:ext cx="72000" cy="72000"/>
          </a:xfrm>
          <a:prstGeom prst="ellipse">
            <a:avLst/>
          </a:prstGeom>
          <a:gradFill>
            <a:gsLst>
              <a:gs pos="51000">
                <a:schemeClr val="accent1">
                  <a:lumMod val="75000"/>
                  <a:alpha val="61000"/>
                </a:schemeClr>
              </a:gs>
              <a:gs pos="53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50000"/>
                  <a:alpha val="82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2AAA967-1976-4123-3009-4A1516B2B12C}"/>
              </a:ext>
            </a:extLst>
          </p:cNvPr>
          <p:cNvSpPr>
            <a:spLocks noChangeAspect="1"/>
          </p:cNvSpPr>
          <p:nvPr/>
        </p:nvSpPr>
        <p:spPr>
          <a:xfrm>
            <a:off x="1112148" y="5262975"/>
            <a:ext cx="108000" cy="10800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D188474-8E66-F888-4EE8-B96555853A11}"/>
              </a:ext>
            </a:extLst>
          </p:cNvPr>
          <p:cNvSpPr txBox="1"/>
          <p:nvPr/>
        </p:nvSpPr>
        <p:spPr>
          <a:xfrm>
            <a:off x="1348547" y="4292661"/>
            <a:ext cx="17329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 spc="283" dirty="0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  <a:ea typeface="MingLiU-ExtB" panose="02020500000000000000" pitchFamily="18" charset="-120"/>
              </a:rPr>
              <a:t>Demographic Information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E23464E-5410-41CA-99CC-12347B376274}"/>
              </a:ext>
            </a:extLst>
          </p:cNvPr>
          <p:cNvSpPr txBox="1"/>
          <p:nvPr/>
        </p:nvSpPr>
        <p:spPr>
          <a:xfrm>
            <a:off x="1376973" y="5055365"/>
            <a:ext cx="1534611" cy="52322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MingLiU-ExtB" panose="02020500000000000000" pitchFamily="18" charset="-120"/>
              </a:defRPr>
            </a:lvl1pPr>
          </a:lstStyle>
          <a:p>
            <a:r>
              <a:rPr lang="en-IN" dirty="0">
                <a:effectLst/>
              </a:rPr>
              <a:t>Clinical Data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4E1996B-245A-27DF-6A4F-9B4D94D67266}"/>
              </a:ext>
            </a:extLst>
          </p:cNvPr>
          <p:cNvSpPr>
            <a:spLocks noChangeAspect="1"/>
          </p:cNvSpPr>
          <p:nvPr/>
        </p:nvSpPr>
        <p:spPr>
          <a:xfrm>
            <a:off x="4089440" y="4303789"/>
            <a:ext cx="72000" cy="7200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A201C69C-1738-ACC4-81F6-3082A0018737}"/>
              </a:ext>
            </a:extLst>
          </p:cNvPr>
          <p:cNvSpPr txBox="1"/>
          <p:nvPr/>
        </p:nvSpPr>
        <p:spPr>
          <a:xfrm>
            <a:off x="3283785" y="3949116"/>
            <a:ext cx="2455779" cy="694936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algn="ctr">
              <a:defRPr sz="1500" b="1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defRPr>
            </a:lvl1pPr>
          </a:lstStyle>
          <a:p>
            <a:r>
              <a:rPr lang="en-US" sz="1600" b="0" dirty="0">
                <a:solidFill>
                  <a:srgbClr val="1C1A55"/>
                </a:solidFill>
                <a:latin typeface="Imprint MT Shadow" panose="04020605060303030202" pitchFamily="82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Age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71CC5D-1E88-AF26-B032-F7C5C39E6436}"/>
              </a:ext>
            </a:extLst>
          </p:cNvPr>
          <p:cNvSpPr>
            <a:spLocks noChangeAspect="1"/>
          </p:cNvSpPr>
          <p:nvPr/>
        </p:nvSpPr>
        <p:spPr>
          <a:xfrm>
            <a:off x="6124633" y="6065698"/>
            <a:ext cx="72000" cy="7200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TextBox 9">
            <a:extLst>
              <a:ext uri="{FF2B5EF4-FFF2-40B4-BE49-F238E27FC236}">
                <a16:creationId xmlns:a16="http://schemas.microsoft.com/office/drawing/2014/main" id="{C71E074D-4905-A42D-5DA7-5A2800EA81EB}"/>
              </a:ext>
            </a:extLst>
          </p:cNvPr>
          <p:cNvSpPr txBox="1"/>
          <p:nvPr/>
        </p:nvSpPr>
        <p:spPr>
          <a:xfrm>
            <a:off x="3460990" y="4430716"/>
            <a:ext cx="2455779" cy="694936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algn="ctr">
              <a:defRPr sz="1500" b="1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defRPr>
            </a:lvl1pPr>
          </a:lstStyle>
          <a:p>
            <a:r>
              <a:rPr lang="en-US" sz="1600" b="0" dirty="0">
                <a:solidFill>
                  <a:srgbClr val="1C1A55"/>
                </a:solidFill>
                <a:latin typeface="Imprint MT Shadow" panose="04020605060303030202" pitchFamily="82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Gender</a:t>
            </a:r>
          </a:p>
        </p:txBody>
      </p:sp>
      <p:sp>
        <p:nvSpPr>
          <p:cNvPr id="199" name="Left Brace 198">
            <a:extLst>
              <a:ext uri="{FF2B5EF4-FFF2-40B4-BE49-F238E27FC236}">
                <a16:creationId xmlns:a16="http://schemas.microsoft.com/office/drawing/2014/main" id="{32084170-A6BD-810D-561E-B3464D8BDAE0}"/>
              </a:ext>
            </a:extLst>
          </p:cNvPr>
          <p:cNvSpPr/>
          <p:nvPr/>
        </p:nvSpPr>
        <p:spPr>
          <a:xfrm>
            <a:off x="3840580" y="4351944"/>
            <a:ext cx="225793" cy="418583"/>
          </a:xfrm>
          <a:prstGeom prst="leftBrace">
            <a:avLst>
              <a:gd name="adj1" fmla="val 34240"/>
              <a:gd name="adj2" fmla="val 46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DC41234-A36B-E4A4-FA6C-20F6AA59CEF7}"/>
              </a:ext>
            </a:extLst>
          </p:cNvPr>
          <p:cNvSpPr>
            <a:spLocks noChangeAspect="1"/>
          </p:cNvSpPr>
          <p:nvPr/>
        </p:nvSpPr>
        <p:spPr>
          <a:xfrm>
            <a:off x="1137188" y="6227360"/>
            <a:ext cx="108000" cy="10800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5EE9F87-60E8-2ACE-C1F8-679AADA76C70}"/>
              </a:ext>
            </a:extLst>
          </p:cNvPr>
          <p:cNvSpPr txBox="1"/>
          <p:nvPr/>
        </p:nvSpPr>
        <p:spPr>
          <a:xfrm>
            <a:off x="1406587" y="5904956"/>
            <a:ext cx="1534611" cy="52322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MingLiU-ExtB" panose="02020500000000000000" pitchFamily="18" charset="-120"/>
              </a:defRPr>
            </a:lvl1pPr>
          </a:lstStyle>
          <a:p>
            <a:r>
              <a:rPr lang="en-IN" dirty="0">
                <a:effectLst/>
              </a:rPr>
              <a:t>Outcome Variable</a:t>
            </a:r>
          </a:p>
        </p:txBody>
      </p:sp>
      <p:sp>
        <p:nvSpPr>
          <p:cNvPr id="202" name="TextBox 9">
            <a:extLst>
              <a:ext uri="{FF2B5EF4-FFF2-40B4-BE49-F238E27FC236}">
                <a16:creationId xmlns:a16="http://schemas.microsoft.com/office/drawing/2014/main" id="{0AC54FD3-C396-6793-37E3-9FAE478C3152}"/>
              </a:ext>
            </a:extLst>
          </p:cNvPr>
          <p:cNvSpPr txBox="1"/>
          <p:nvPr/>
        </p:nvSpPr>
        <p:spPr>
          <a:xfrm>
            <a:off x="4227825" y="5188726"/>
            <a:ext cx="3562355" cy="694936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algn="ctr">
              <a:defRPr sz="1500" b="1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defRPr>
            </a:lvl1pPr>
          </a:lstStyle>
          <a:p>
            <a:pPr algn="l"/>
            <a:r>
              <a:rPr lang="en-US" sz="1200" b="0" dirty="0">
                <a:solidFill>
                  <a:srgbClr val="1C1A55"/>
                </a:solidFill>
                <a:latin typeface="Imprint MT Shadow" panose="04020605060303030202" pitchFamily="82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Hormonal Changes, Family History, Calcium &amp; Vitamin D Intake, Physical Activity, Medical Conditions, Medications, Prior Fractures</a:t>
            </a:r>
          </a:p>
        </p:txBody>
      </p:sp>
      <p:sp>
        <p:nvSpPr>
          <p:cNvPr id="203" name="Left Brace 202">
            <a:extLst>
              <a:ext uri="{FF2B5EF4-FFF2-40B4-BE49-F238E27FC236}">
                <a16:creationId xmlns:a16="http://schemas.microsoft.com/office/drawing/2014/main" id="{F38EFAC1-4366-6B64-8448-92A088939B04}"/>
              </a:ext>
            </a:extLst>
          </p:cNvPr>
          <p:cNvSpPr/>
          <p:nvPr/>
        </p:nvSpPr>
        <p:spPr>
          <a:xfrm>
            <a:off x="3785318" y="5172272"/>
            <a:ext cx="252007" cy="694936"/>
          </a:xfrm>
          <a:prstGeom prst="leftBrace">
            <a:avLst>
              <a:gd name="adj1" fmla="val 34240"/>
              <a:gd name="adj2" fmla="val 195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TextBox 9">
            <a:extLst>
              <a:ext uri="{FF2B5EF4-FFF2-40B4-BE49-F238E27FC236}">
                <a16:creationId xmlns:a16="http://schemas.microsoft.com/office/drawing/2014/main" id="{40E618AF-266B-279D-BD1E-3A20315E5179}"/>
              </a:ext>
            </a:extLst>
          </p:cNvPr>
          <p:cNvSpPr txBox="1"/>
          <p:nvPr/>
        </p:nvSpPr>
        <p:spPr>
          <a:xfrm>
            <a:off x="3565900" y="5826052"/>
            <a:ext cx="2455779" cy="694936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algn="ctr">
              <a:defRPr sz="1500" b="1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defRPr>
            </a:lvl1pPr>
          </a:lstStyle>
          <a:p>
            <a:r>
              <a:rPr lang="en-US" b="0" dirty="0">
                <a:solidFill>
                  <a:srgbClr val="1C1A55"/>
                </a:solidFill>
                <a:latin typeface="Imprint MT Shadow" panose="04020605060303030202" pitchFamily="82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Osteoporosis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746F7BA-4022-6FA7-E9A8-775C803F4CF1}"/>
              </a:ext>
            </a:extLst>
          </p:cNvPr>
          <p:cNvSpPr>
            <a:spLocks noChangeAspect="1"/>
          </p:cNvSpPr>
          <p:nvPr/>
        </p:nvSpPr>
        <p:spPr>
          <a:xfrm>
            <a:off x="3795434" y="6147564"/>
            <a:ext cx="72000" cy="7200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Left Brace 205">
            <a:extLst>
              <a:ext uri="{FF2B5EF4-FFF2-40B4-BE49-F238E27FC236}">
                <a16:creationId xmlns:a16="http://schemas.microsoft.com/office/drawing/2014/main" id="{C0C9EA17-E33D-1FB5-8306-A783ED3C4ED2}"/>
              </a:ext>
            </a:extLst>
          </p:cNvPr>
          <p:cNvSpPr/>
          <p:nvPr/>
        </p:nvSpPr>
        <p:spPr>
          <a:xfrm>
            <a:off x="703516" y="4561235"/>
            <a:ext cx="339921" cy="748786"/>
          </a:xfrm>
          <a:prstGeom prst="leftBrace">
            <a:avLst>
              <a:gd name="adj1" fmla="val 34240"/>
              <a:gd name="adj2" fmla="val 4627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7" name="TextBox 9">
            <a:extLst>
              <a:ext uri="{FF2B5EF4-FFF2-40B4-BE49-F238E27FC236}">
                <a16:creationId xmlns:a16="http://schemas.microsoft.com/office/drawing/2014/main" id="{5784B6FC-EC2C-6797-FF44-70644EAFC4E8}"/>
              </a:ext>
            </a:extLst>
          </p:cNvPr>
          <p:cNvSpPr txBox="1"/>
          <p:nvPr/>
        </p:nvSpPr>
        <p:spPr>
          <a:xfrm>
            <a:off x="-392055" y="4528823"/>
            <a:ext cx="1747663" cy="694936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algn="ctr">
              <a:defRPr sz="1500" b="1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defRPr>
            </a:lvl1pPr>
          </a:lstStyle>
          <a:p>
            <a:r>
              <a:rPr lang="en-IN" sz="1800" dirty="0">
                <a:solidFill>
                  <a:srgbClr val="1C1A55"/>
                </a:solidFill>
                <a:effectLst/>
                <a:latin typeface="Imprint MT Shadow" panose="04020605060303030202" pitchFamily="82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X</a:t>
            </a:r>
            <a:endParaRPr lang="en-US" sz="1800" dirty="0">
              <a:solidFill>
                <a:srgbClr val="1C1A55"/>
              </a:solidFill>
              <a:effectLst/>
              <a:latin typeface="Imprint MT Shadow" panose="04020605060303030202" pitchFamily="82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208" name="TextBox 9">
            <a:extLst>
              <a:ext uri="{FF2B5EF4-FFF2-40B4-BE49-F238E27FC236}">
                <a16:creationId xmlns:a16="http://schemas.microsoft.com/office/drawing/2014/main" id="{5C9B94C4-49C8-F2B6-2537-78EB1E913746}"/>
              </a:ext>
            </a:extLst>
          </p:cNvPr>
          <p:cNvSpPr txBox="1"/>
          <p:nvPr/>
        </p:nvSpPr>
        <p:spPr>
          <a:xfrm>
            <a:off x="-361765" y="5904956"/>
            <a:ext cx="1747663" cy="694936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algn="ctr">
              <a:defRPr sz="1500" b="1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defRPr>
            </a:lvl1pPr>
          </a:lstStyle>
          <a:p>
            <a:r>
              <a:rPr lang="en-IN" sz="1800" dirty="0">
                <a:solidFill>
                  <a:srgbClr val="1C1A55"/>
                </a:solidFill>
                <a:effectLst/>
                <a:latin typeface="Imprint MT Shadow" panose="04020605060303030202" pitchFamily="82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Y</a:t>
            </a:r>
            <a:endParaRPr lang="en-US" sz="1800" dirty="0">
              <a:solidFill>
                <a:srgbClr val="1C1A55"/>
              </a:solidFill>
              <a:effectLst/>
              <a:latin typeface="Imprint MT Shadow" panose="04020605060303030202" pitchFamily="82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4FE9330-907A-3D32-2958-DF986F02FD01}"/>
              </a:ext>
            </a:extLst>
          </p:cNvPr>
          <p:cNvCxnSpPr>
            <a:cxnSpLocks/>
          </p:cNvCxnSpPr>
          <p:nvPr/>
        </p:nvCxnSpPr>
        <p:spPr>
          <a:xfrm>
            <a:off x="722972" y="6281360"/>
            <a:ext cx="3531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D99F6E3-86A8-CFD7-18FF-104D156A49AF}"/>
              </a:ext>
            </a:extLst>
          </p:cNvPr>
          <p:cNvCxnSpPr>
            <a:cxnSpLocks/>
          </p:cNvCxnSpPr>
          <p:nvPr/>
        </p:nvCxnSpPr>
        <p:spPr>
          <a:xfrm>
            <a:off x="5606268" y="6189200"/>
            <a:ext cx="3531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Left Brace 213">
            <a:extLst>
              <a:ext uri="{FF2B5EF4-FFF2-40B4-BE49-F238E27FC236}">
                <a16:creationId xmlns:a16="http://schemas.microsoft.com/office/drawing/2014/main" id="{C2FF6809-D7B9-E964-3959-4F7AED38415A}"/>
              </a:ext>
            </a:extLst>
          </p:cNvPr>
          <p:cNvSpPr/>
          <p:nvPr/>
        </p:nvSpPr>
        <p:spPr>
          <a:xfrm>
            <a:off x="5939576" y="6101698"/>
            <a:ext cx="182517" cy="467324"/>
          </a:xfrm>
          <a:prstGeom prst="leftBrace">
            <a:avLst>
              <a:gd name="adj1" fmla="val 14348"/>
              <a:gd name="adj2" fmla="val 1881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5" name="TextBox 9">
            <a:extLst>
              <a:ext uri="{FF2B5EF4-FFF2-40B4-BE49-F238E27FC236}">
                <a16:creationId xmlns:a16="http://schemas.microsoft.com/office/drawing/2014/main" id="{688EFB58-332B-BD41-F404-943C5924DB66}"/>
              </a:ext>
            </a:extLst>
          </p:cNvPr>
          <p:cNvSpPr txBox="1"/>
          <p:nvPr/>
        </p:nvSpPr>
        <p:spPr>
          <a:xfrm>
            <a:off x="5699429" y="6180424"/>
            <a:ext cx="2113027" cy="69493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/>
            <a:r>
              <a:rPr lang="en-US" sz="1200" spc="283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MingLiU-ExtB" panose="02020500000000000000" pitchFamily="18" charset="-120"/>
              </a:rPr>
              <a:t>1 - Yes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6CCFDA08-8B95-ECB5-C30C-B2DCAAE16840}"/>
              </a:ext>
            </a:extLst>
          </p:cNvPr>
          <p:cNvSpPr>
            <a:spLocks noChangeAspect="1"/>
          </p:cNvSpPr>
          <p:nvPr/>
        </p:nvSpPr>
        <p:spPr>
          <a:xfrm>
            <a:off x="6124633" y="6527892"/>
            <a:ext cx="72000" cy="7200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TextBox 9">
            <a:extLst>
              <a:ext uri="{FF2B5EF4-FFF2-40B4-BE49-F238E27FC236}">
                <a16:creationId xmlns:a16="http://schemas.microsoft.com/office/drawing/2014/main" id="{66D145DA-E300-FD76-1568-8B2914CCC7C6}"/>
              </a:ext>
            </a:extLst>
          </p:cNvPr>
          <p:cNvSpPr txBox="1"/>
          <p:nvPr/>
        </p:nvSpPr>
        <p:spPr>
          <a:xfrm>
            <a:off x="5693609" y="5754230"/>
            <a:ext cx="2113027" cy="69493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/>
            <a:r>
              <a:rPr lang="en-US" sz="1200" spc="283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MingLiU-ExtB" panose="02020500000000000000" pitchFamily="18" charset="-120"/>
              </a:rPr>
              <a:t>0 - No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C2BF09E-3F6D-42CA-955E-42F191ED6649}"/>
              </a:ext>
            </a:extLst>
          </p:cNvPr>
          <p:cNvCxnSpPr>
            <a:cxnSpLocks/>
          </p:cNvCxnSpPr>
          <p:nvPr/>
        </p:nvCxnSpPr>
        <p:spPr>
          <a:xfrm flipV="1">
            <a:off x="8544272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D985D9A-77C1-8C51-7245-7DE73A60E682}"/>
              </a:ext>
            </a:extLst>
          </p:cNvPr>
          <p:cNvCxnSpPr>
            <a:cxnSpLocks/>
          </p:cNvCxnSpPr>
          <p:nvPr/>
        </p:nvCxnSpPr>
        <p:spPr>
          <a:xfrm flipV="1">
            <a:off x="847226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2DE209B-1381-6147-14D4-E08C9AC6BFB5}"/>
              </a:ext>
            </a:extLst>
          </p:cNvPr>
          <p:cNvCxnSpPr>
            <a:cxnSpLocks/>
          </p:cNvCxnSpPr>
          <p:nvPr/>
        </p:nvCxnSpPr>
        <p:spPr>
          <a:xfrm flipV="1">
            <a:off x="840025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B039D02-FD35-189F-0115-CA71902C2A90}"/>
              </a:ext>
            </a:extLst>
          </p:cNvPr>
          <p:cNvCxnSpPr>
            <a:cxnSpLocks/>
          </p:cNvCxnSpPr>
          <p:nvPr/>
        </p:nvCxnSpPr>
        <p:spPr>
          <a:xfrm flipV="1">
            <a:off x="832824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4D844BC-59D3-1485-AEBD-C24B63B3A6DD}"/>
              </a:ext>
            </a:extLst>
          </p:cNvPr>
          <p:cNvCxnSpPr>
            <a:cxnSpLocks/>
          </p:cNvCxnSpPr>
          <p:nvPr/>
        </p:nvCxnSpPr>
        <p:spPr>
          <a:xfrm flipV="1">
            <a:off x="8184232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30C38CF-6976-BB52-3DBF-D36685178EF6}"/>
              </a:ext>
            </a:extLst>
          </p:cNvPr>
          <p:cNvCxnSpPr>
            <a:cxnSpLocks/>
          </p:cNvCxnSpPr>
          <p:nvPr/>
        </p:nvCxnSpPr>
        <p:spPr>
          <a:xfrm flipV="1">
            <a:off x="811222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7A9D6DB-8F08-6908-9B4C-49C62818C2B2}"/>
              </a:ext>
            </a:extLst>
          </p:cNvPr>
          <p:cNvCxnSpPr>
            <a:cxnSpLocks/>
          </p:cNvCxnSpPr>
          <p:nvPr/>
        </p:nvCxnSpPr>
        <p:spPr>
          <a:xfrm flipV="1">
            <a:off x="825624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0AFDACD-CFF3-7532-79DB-E8530A661FB0}"/>
              </a:ext>
            </a:extLst>
          </p:cNvPr>
          <p:cNvCxnSpPr>
            <a:cxnSpLocks/>
          </p:cNvCxnSpPr>
          <p:nvPr/>
        </p:nvCxnSpPr>
        <p:spPr>
          <a:xfrm flipV="1">
            <a:off x="804021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BD1E3B7-161A-7A91-BF6D-CC26E05B7274}"/>
              </a:ext>
            </a:extLst>
          </p:cNvPr>
          <p:cNvCxnSpPr>
            <a:cxnSpLocks/>
          </p:cNvCxnSpPr>
          <p:nvPr/>
        </p:nvCxnSpPr>
        <p:spPr>
          <a:xfrm flipV="1">
            <a:off x="796820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1A10A93-3E21-B9C8-1BEF-3EA0CA67893A}"/>
              </a:ext>
            </a:extLst>
          </p:cNvPr>
          <p:cNvCxnSpPr>
            <a:cxnSpLocks/>
          </p:cNvCxnSpPr>
          <p:nvPr/>
        </p:nvCxnSpPr>
        <p:spPr>
          <a:xfrm flipV="1">
            <a:off x="789620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13B48A2-9719-A385-345C-129429A1CF51}"/>
              </a:ext>
            </a:extLst>
          </p:cNvPr>
          <p:cNvCxnSpPr>
            <a:cxnSpLocks/>
          </p:cNvCxnSpPr>
          <p:nvPr/>
        </p:nvCxnSpPr>
        <p:spPr>
          <a:xfrm flipV="1">
            <a:off x="7824192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FB159B8-71E7-77BC-30E4-91D815EA3EAE}"/>
              </a:ext>
            </a:extLst>
          </p:cNvPr>
          <p:cNvCxnSpPr>
            <a:cxnSpLocks/>
          </p:cNvCxnSpPr>
          <p:nvPr/>
        </p:nvCxnSpPr>
        <p:spPr>
          <a:xfrm flipV="1">
            <a:off x="775218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5E1C8FD-210C-D647-AB16-0ADA7E4AE0EE}"/>
              </a:ext>
            </a:extLst>
          </p:cNvPr>
          <p:cNvCxnSpPr>
            <a:cxnSpLocks/>
          </p:cNvCxnSpPr>
          <p:nvPr/>
        </p:nvCxnSpPr>
        <p:spPr>
          <a:xfrm flipV="1">
            <a:off x="768017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E1593D8-1098-E38C-9273-4EA05A344F52}"/>
              </a:ext>
            </a:extLst>
          </p:cNvPr>
          <p:cNvCxnSpPr>
            <a:cxnSpLocks/>
          </p:cNvCxnSpPr>
          <p:nvPr/>
        </p:nvCxnSpPr>
        <p:spPr>
          <a:xfrm flipV="1">
            <a:off x="760816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5791298C-9F96-C1D7-03E5-72CBD9194BF5}"/>
              </a:ext>
            </a:extLst>
          </p:cNvPr>
          <p:cNvCxnSpPr>
            <a:cxnSpLocks/>
          </p:cNvCxnSpPr>
          <p:nvPr/>
        </p:nvCxnSpPr>
        <p:spPr>
          <a:xfrm flipV="1">
            <a:off x="753616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2D5EA53-57FA-EC0B-2B71-556908ADAC93}"/>
              </a:ext>
            </a:extLst>
          </p:cNvPr>
          <p:cNvCxnSpPr>
            <a:cxnSpLocks/>
          </p:cNvCxnSpPr>
          <p:nvPr/>
        </p:nvCxnSpPr>
        <p:spPr>
          <a:xfrm flipV="1">
            <a:off x="7464152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AFDEEEF-81AF-54AE-D4B4-8582C1E26D07}"/>
              </a:ext>
            </a:extLst>
          </p:cNvPr>
          <p:cNvCxnSpPr>
            <a:cxnSpLocks/>
          </p:cNvCxnSpPr>
          <p:nvPr/>
        </p:nvCxnSpPr>
        <p:spPr>
          <a:xfrm flipV="1">
            <a:off x="739214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9A33257-BB8D-EA21-6B0E-DCF6E6117D9E}"/>
              </a:ext>
            </a:extLst>
          </p:cNvPr>
          <p:cNvCxnSpPr>
            <a:cxnSpLocks/>
          </p:cNvCxnSpPr>
          <p:nvPr/>
        </p:nvCxnSpPr>
        <p:spPr>
          <a:xfrm flipV="1">
            <a:off x="732013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5BD7C39-ED1B-5CA4-AB92-FF4F2C494641}"/>
              </a:ext>
            </a:extLst>
          </p:cNvPr>
          <p:cNvCxnSpPr>
            <a:cxnSpLocks/>
          </p:cNvCxnSpPr>
          <p:nvPr/>
        </p:nvCxnSpPr>
        <p:spPr>
          <a:xfrm flipV="1">
            <a:off x="724812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0396852-F9EC-A040-343E-5A318628122C}"/>
              </a:ext>
            </a:extLst>
          </p:cNvPr>
          <p:cNvCxnSpPr>
            <a:cxnSpLocks/>
          </p:cNvCxnSpPr>
          <p:nvPr/>
        </p:nvCxnSpPr>
        <p:spPr>
          <a:xfrm flipV="1">
            <a:off x="717612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CBD9CF7-78AC-4ABF-B019-E88887F4FF86}"/>
              </a:ext>
            </a:extLst>
          </p:cNvPr>
          <p:cNvCxnSpPr>
            <a:cxnSpLocks/>
          </p:cNvCxnSpPr>
          <p:nvPr/>
        </p:nvCxnSpPr>
        <p:spPr>
          <a:xfrm flipV="1">
            <a:off x="7104112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43B5890-ACDD-8263-02EB-4672C97974B3}"/>
              </a:ext>
            </a:extLst>
          </p:cNvPr>
          <p:cNvCxnSpPr>
            <a:cxnSpLocks/>
          </p:cNvCxnSpPr>
          <p:nvPr/>
        </p:nvCxnSpPr>
        <p:spPr>
          <a:xfrm flipV="1">
            <a:off x="703210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D110329-6291-0088-0EB4-1586E2682445}"/>
              </a:ext>
            </a:extLst>
          </p:cNvPr>
          <p:cNvCxnSpPr>
            <a:cxnSpLocks/>
          </p:cNvCxnSpPr>
          <p:nvPr/>
        </p:nvCxnSpPr>
        <p:spPr>
          <a:xfrm flipV="1">
            <a:off x="696009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79392CF-5B9E-E9C2-0647-D1FFC4F2987D}"/>
              </a:ext>
            </a:extLst>
          </p:cNvPr>
          <p:cNvCxnSpPr>
            <a:cxnSpLocks/>
          </p:cNvCxnSpPr>
          <p:nvPr/>
        </p:nvCxnSpPr>
        <p:spPr>
          <a:xfrm flipV="1">
            <a:off x="688808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7F3861D-94DA-9E21-0D01-40825AACED17}"/>
              </a:ext>
            </a:extLst>
          </p:cNvPr>
          <p:cNvCxnSpPr>
            <a:cxnSpLocks/>
          </p:cNvCxnSpPr>
          <p:nvPr/>
        </p:nvCxnSpPr>
        <p:spPr>
          <a:xfrm flipV="1">
            <a:off x="681608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51F537-DD6B-6702-8D15-CD0189E9AB25}"/>
              </a:ext>
            </a:extLst>
          </p:cNvPr>
          <p:cNvCxnSpPr>
            <a:cxnSpLocks/>
          </p:cNvCxnSpPr>
          <p:nvPr/>
        </p:nvCxnSpPr>
        <p:spPr>
          <a:xfrm flipV="1">
            <a:off x="6744072" y="986573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B2375A1-F652-A5A8-E4A1-78E297E692D4}"/>
              </a:ext>
            </a:extLst>
          </p:cNvPr>
          <p:cNvCxnSpPr>
            <a:cxnSpLocks/>
          </p:cNvCxnSpPr>
          <p:nvPr/>
        </p:nvCxnSpPr>
        <p:spPr>
          <a:xfrm flipV="1">
            <a:off x="667206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35E5252-E0AC-FFA9-DB73-D60FE0C0600E}"/>
              </a:ext>
            </a:extLst>
          </p:cNvPr>
          <p:cNvCxnSpPr>
            <a:cxnSpLocks/>
          </p:cNvCxnSpPr>
          <p:nvPr/>
        </p:nvCxnSpPr>
        <p:spPr>
          <a:xfrm flipV="1">
            <a:off x="660005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C2C2629-1930-8481-DC8F-297F1AA8C7EE}"/>
              </a:ext>
            </a:extLst>
          </p:cNvPr>
          <p:cNvCxnSpPr>
            <a:cxnSpLocks/>
          </p:cNvCxnSpPr>
          <p:nvPr/>
        </p:nvCxnSpPr>
        <p:spPr>
          <a:xfrm flipV="1">
            <a:off x="652804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5525659-415E-208D-6E46-8538064CF4C0}"/>
              </a:ext>
            </a:extLst>
          </p:cNvPr>
          <p:cNvCxnSpPr>
            <a:cxnSpLocks/>
          </p:cNvCxnSpPr>
          <p:nvPr/>
        </p:nvCxnSpPr>
        <p:spPr>
          <a:xfrm flipV="1">
            <a:off x="645604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F4983374-AAFE-8DAB-A1E6-940471E8A7B4}"/>
              </a:ext>
            </a:extLst>
          </p:cNvPr>
          <p:cNvCxnSpPr>
            <a:cxnSpLocks/>
          </p:cNvCxnSpPr>
          <p:nvPr/>
        </p:nvCxnSpPr>
        <p:spPr>
          <a:xfrm flipV="1">
            <a:off x="6376875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9F68A78-8B04-EAAA-EB37-E9EE72453BE3}"/>
              </a:ext>
            </a:extLst>
          </p:cNvPr>
          <p:cNvCxnSpPr>
            <a:cxnSpLocks/>
          </p:cNvCxnSpPr>
          <p:nvPr/>
        </p:nvCxnSpPr>
        <p:spPr>
          <a:xfrm flipV="1">
            <a:off x="631202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1BEE80E8-8061-2EC2-3C13-2B1E95DAC428}"/>
              </a:ext>
            </a:extLst>
          </p:cNvPr>
          <p:cNvCxnSpPr>
            <a:cxnSpLocks/>
          </p:cNvCxnSpPr>
          <p:nvPr/>
        </p:nvCxnSpPr>
        <p:spPr>
          <a:xfrm flipV="1">
            <a:off x="624001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70FB1E8-9DED-1740-776C-47F4A311F02D}"/>
              </a:ext>
            </a:extLst>
          </p:cNvPr>
          <p:cNvCxnSpPr>
            <a:cxnSpLocks/>
          </p:cNvCxnSpPr>
          <p:nvPr/>
        </p:nvCxnSpPr>
        <p:spPr>
          <a:xfrm flipV="1">
            <a:off x="616800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EF0F655-69DF-7EF5-E145-BB9E2C09426D}"/>
              </a:ext>
            </a:extLst>
          </p:cNvPr>
          <p:cNvCxnSpPr>
            <a:cxnSpLocks/>
          </p:cNvCxnSpPr>
          <p:nvPr/>
        </p:nvCxnSpPr>
        <p:spPr>
          <a:xfrm flipV="1">
            <a:off x="609600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691670C-275E-B66F-682F-77D5C49FA132}"/>
              </a:ext>
            </a:extLst>
          </p:cNvPr>
          <p:cNvCxnSpPr>
            <a:cxnSpLocks/>
          </p:cNvCxnSpPr>
          <p:nvPr/>
        </p:nvCxnSpPr>
        <p:spPr>
          <a:xfrm flipV="1">
            <a:off x="6028476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EB04B77-749B-D900-B42C-10EB70168F39}"/>
              </a:ext>
            </a:extLst>
          </p:cNvPr>
          <p:cNvCxnSpPr>
            <a:cxnSpLocks/>
          </p:cNvCxnSpPr>
          <p:nvPr/>
        </p:nvCxnSpPr>
        <p:spPr>
          <a:xfrm flipV="1">
            <a:off x="596277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3533160-96F7-2E64-0014-71A836F97F3F}"/>
              </a:ext>
            </a:extLst>
          </p:cNvPr>
          <p:cNvCxnSpPr>
            <a:cxnSpLocks/>
          </p:cNvCxnSpPr>
          <p:nvPr/>
        </p:nvCxnSpPr>
        <p:spPr>
          <a:xfrm flipV="1">
            <a:off x="587997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7D56855-BB56-7EB0-3ED4-ADEC2639F441}"/>
              </a:ext>
            </a:extLst>
          </p:cNvPr>
          <p:cNvCxnSpPr>
            <a:cxnSpLocks/>
          </p:cNvCxnSpPr>
          <p:nvPr/>
        </p:nvCxnSpPr>
        <p:spPr>
          <a:xfrm flipV="1">
            <a:off x="579717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00E2462-3566-5396-CF83-EEF1D7DDD23F}"/>
              </a:ext>
            </a:extLst>
          </p:cNvPr>
          <p:cNvCxnSpPr>
            <a:cxnSpLocks/>
          </p:cNvCxnSpPr>
          <p:nvPr/>
        </p:nvCxnSpPr>
        <p:spPr>
          <a:xfrm flipV="1">
            <a:off x="571438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4F50619-69CF-B329-F5AA-61FEA4DE3473}"/>
              </a:ext>
            </a:extLst>
          </p:cNvPr>
          <p:cNvCxnSpPr>
            <a:cxnSpLocks/>
          </p:cNvCxnSpPr>
          <p:nvPr/>
        </p:nvCxnSpPr>
        <p:spPr>
          <a:xfrm flipV="1">
            <a:off x="5655600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E6D5095-C316-9CCE-854F-C4A6AADDF474}"/>
              </a:ext>
            </a:extLst>
          </p:cNvPr>
          <p:cNvCxnSpPr>
            <a:cxnSpLocks/>
          </p:cNvCxnSpPr>
          <p:nvPr/>
        </p:nvCxnSpPr>
        <p:spPr>
          <a:xfrm flipV="1">
            <a:off x="559194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BB6B04A-8785-0D25-9F84-14CAB53041BE}"/>
              </a:ext>
            </a:extLst>
          </p:cNvPr>
          <p:cNvCxnSpPr>
            <a:cxnSpLocks/>
          </p:cNvCxnSpPr>
          <p:nvPr/>
        </p:nvCxnSpPr>
        <p:spPr>
          <a:xfrm flipV="1">
            <a:off x="551993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5885D94-765D-996B-9C8D-475C9022F6D2}"/>
              </a:ext>
            </a:extLst>
          </p:cNvPr>
          <p:cNvCxnSpPr>
            <a:cxnSpLocks/>
          </p:cNvCxnSpPr>
          <p:nvPr/>
        </p:nvCxnSpPr>
        <p:spPr>
          <a:xfrm flipV="1">
            <a:off x="544792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1C1C7AF-B34A-4063-023C-F886724D1327}"/>
              </a:ext>
            </a:extLst>
          </p:cNvPr>
          <p:cNvCxnSpPr>
            <a:cxnSpLocks/>
          </p:cNvCxnSpPr>
          <p:nvPr/>
        </p:nvCxnSpPr>
        <p:spPr>
          <a:xfrm flipV="1">
            <a:off x="537592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93CF377-B76A-3291-1A2F-2AD9FE98CAF2}"/>
              </a:ext>
            </a:extLst>
          </p:cNvPr>
          <p:cNvCxnSpPr>
            <a:cxnSpLocks/>
          </p:cNvCxnSpPr>
          <p:nvPr/>
        </p:nvCxnSpPr>
        <p:spPr>
          <a:xfrm flipV="1">
            <a:off x="5303912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C020E0FB-E7A3-1CF3-ED7F-899143929A59}"/>
              </a:ext>
            </a:extLst>
          </p:cNvPr>
          <p:cNvCxnSpPr>
            <a:cxnSpLocks/>
          </p:cNvCxnSpPr>
          <p:nvPr/>
        </p:nvCxnSpPr>
        <p:spPr>
          <a:xfrm flipV="1">
            <a:off x="4952224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E005B1F-2B15-06D1-AB56-A81483C91E25}"/>
              </a:ext>
            </a:extLst>
          </p:cNvPr>
          <p:cNvCxnSpPr>
            <a:cxnSpLocks/>
          </p:cNvCxnSpPr>
          <p:nvPr/>
        </p:nvCxnSpPr>
        <p:spPr>
          <a:xfrm flipV="1">
            <a:off x="4583832" y="986573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E0D9E3C-BF73-9744-BA8D-C9BF54233615}"/>
              </a:ext>
            </a:extLst>
          </p:cNvPr>
          <p:cNvCxnSpPr>
            <a:cxnSpLocks/>
          </p:cNvCxnSpPr>
          <p:nvPr/>
        </p:nvCxnSpPr>
        <p:spPr>
          <a:xfrm flipV="1">
            <a:off x="4066373" y="982262"/>
            <a:ext cx="0" cy="1578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179225D-B367-0B13-BAEA-CAC3FDFCCC4C}"/>
              </a:ext>
            </a:extLst>
          </p:cNvPr>
          <p:cNvCxnSpPr>
            <a:cxnSpLocks/>
          </p:cNvCxnSpPr>
          <p:nvPr/>
        </p:nvCxnSpPr>
        <p:spPr>
          <a:xfrm flipV="1">
            <a:off x="5375920" y="1055330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CD62474-5D61-2901-BF74-B0353B77AD53}"/>
              </a:ext>
            </a:extLst>
          </p:cNvPr>
          <p:cNvCxnSpPr>
            <a:cxnSpLocks/>
          </p:cNvCxnSpPr>
          <p:nvPr/>
        </p:nvCxnSpPr>
        <p:spPr>
          <a:xfrm flipV="1">
            <a:off x="523190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1BFBF4D-6C06-EF3A-FD0B-76753FA06017}"/>
              </a:ext>
            </a:extLst>
          </p:cNvPr>
          <p:cNvCxnSpPr>
            <a:cxnSpLocks/>
          </p:cNvCxnSpPr>
          <p:nvPr/>
        </p:nvCxnSpPr>
        <p:spPr>
          <a:xfrm flipV="1">
            <a:off x="515989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6FD2EE70-C227-C215-4265-EA30FD9C9E5F}"/>
              </a:ext>
            </a:extLst>
          </p:cNvPr>
          <p:cNvCxnSpPr>
            <a:cxnSpLocks/>
          </p:cNvCxnSpPr>
          <p:nvPr/>
        </p:nvCxnSpPr>
        <p:spPr>
          <a:xfrm flipV="1">
            <a:off x="508788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9774E73-557B-CF63-C274-50B09FE8D651}"/>
              </a:ext>
            </a:extLst>
          </p:cNvPr>
          <p:cNvCxnSpPr>
            <a:cxnSpLocks/>
          </p:cNvCxnSpPr>
          <p:nvPr/>
        </p:nvCxnSpPr>
        <p:spPr>
          <a:xfrm flipV="1">
            <a:off x="501588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AE7FD49-5A14-D35A-1668-9AB206D3045D}"/>
              </a:ext>
            </a:extLst>
          </p:cNvPr>
          <p:cNvCxnSpPr>
            <a:cxnSpLocks/>
          </p:cNvCxnSpPr>
          <p:nvPr/>
        </p:nvCxnSpPr>
        <p:spPr>
          <a:xfrm flipV="1">
            <a:off x="4871864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4B17244-F920-E6CA-8B73-9FC4A597A11D}"/>
              </a:ext>
            </a:extLst>
          </p:cNvPr>
          <p:cNvCxnSpPr>
            <a:cxnSpLocks/>
          </p:cNvCxnSpPr>
          <p:nvPr/>
        </p:nvCxnSpPr>
        <p:spPr>
          <a:xfrm flipV="1">
            <a:off x="4799856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D2BFD44-47FB-3811-C539-A16984E55C8E}"/>
              </a:ext>
            </a:extLst>
          </p:cNvPr>
          <p:cNvCxnSpPr>
            <a:cxnSpLocks/>
          </p:cNvCxnSpPr>
          <p:nvPr/>
        </p:nvCxnSpPr>
        <p:spPr>
          <a:xfrm flipV="1">
            <a:off x="4727848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DAA964DB-9482-0E9A-D3D3-C4AEDF3177C0}"/>
              </a:ext>
            </a:extLst>
          </p:cNvPr>
          <p:cNvCxnSpPr>
            <a:cxnSpLocks/>
          </p:cNvCxnSpPr>
          <p:nvPr/>
        </p:nvCxnSpPr>
        <p:spPr>
          <a:xfrm flipV="1">
            <a:off x="4655840" y="1045011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5458714F-2C11-C449-FBF2-588BD15B7F49}"/>
              </a:ext>
            </a:extLst>
          </p:cNvPr>
          <p:cNvCxnSpPr>
            <a:cxnSpLocks/>
          </p:cNvCxnSpPr>
          <p:nvPr/>
        </p:nvCxnSpPr>
        <p:spPr>
          <a:xfrm flipV="1">
            <a:off x="4496947" y="1038805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E030910-7A90-CB55-ED59-50495DD3EDED}"/>
              </a:ext>
            </a:extLst>
          </p:cNvPr>
          <p:cNvCxnSpPr>
            <a:cxnSpLocks/>
          </p:cNvCxnSpPr>
          <p:nvPr/>
        </p:nvCxnSpPr>
        <p:spPr>
          <a:xfrm flipV="1">
            <a:off x="4404063" y="1038805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EAF7402-69E2-B03A-497D-C68112B89667}"/>
              </a:ext>
            </a:extLst>
          </p:cNvPr>
          <p:cNvCxnSpPr>
            <a:cxnSpLocks/>
          </p:cNvCxnSpPr>
          <p:nvPr/>
        </p:nvCxnSpPr>
        <p:spPr>
          <a:xfrm flipV="1">
            <a:off x="4170608" y="1038805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BEC58F3-FA57-F353-5E16-4F5567B2F144}"/>
              </a:ext>
            </a:extLst>
          </p:cNvPr>
          <p:cNvCxnSpPr>
            <a:cxnSpLocks/>
          </p:cNvCxnSpPr>
          <p:nvPr/>
        </p:nvCxnSpPr>
        <p:spPr>
          <a:xfrm flipV="1">
            <a:off x="4295800" y="1040576"/>
            <a:ext cx="0" cy="95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827E7BC1-7391-7F10-CB21-0F0AA350BEE4}"/>
              </a:ext>
            </a:extLst>
          </p:cNvPr>
          <p:cNvSpPr>
            <a:spLocks noChangeAspect="1"/>
          </p:cNvSpPr>
          <p:nvPr/>
        </p:nvSpPr>
        <p:spPr>
          <a:xfrm>
            <a:off x="4021677" y="4764347"/>
            <a:ext cx="72000" cy="7200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7574BF75-9FAC-8E4B-747A-96A8C458216A}"/>
              </a:ext>
            </a:extLst>
          </p:cNvPr>
          <p:cNvSpPr/>
          <p:nvPr/>
        </p:nvSpPr>
        <p:spPr>
          <a:xfrm rot="5400000" flipH="1" flipV="1">
            <a:off x="10345946" y="4291928"/>
            <a:ext cx="671484" cy="16205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3809E8-55BE-74B3-C32D-34592FFA2645}"/>
              </a:ext>
            </a:extLst>
          </p:cNvPr>
          <p:cNvSpPr/>
          <p:nvPr/>
        </p:nvSpPr>
        <p:spPr>
          <a:xfrm>
            <a:off x="8112055" y="2271033"/>
            <a:ext cx="3755267" cy="39485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4FE14-1BA7-FEE0-6AF7-E445979E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90" y="2275137"/>
            <a:ext cx="3752271" cy="41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6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ED0BD-EA20-E864-EF08-6541AFB59917}"/>
              </a:ext>
            </a:extLst>
          </p:cNvPr>
          <p:cNvSpPr txBox="1"/>
          <p:nvPr/>
        </p:nvSpPr>
        <p:spPr>
          <a:xfrm>
            <a:off x="416356" y="922857"/>
            <a:ext cx="670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EXPLORATORY DATA ANALYSIS</a:t>
            </a:r>
            <a:endParaRPr lang="en-IN" sz="3200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8ADDB-7C10-C388-0014-21BBA1AA6693}"/>
              </a:ext>
            </a:extLst>
          </p:cNvPr>
          <p:cNvSpPr txBox="1"/>
          <p:nvPr/>
        </p:nvSpPr>
        <p:spPr>
          <a:xfrm>
            <a:off x="855486" y="1737776"/>
            <a:ext cx="6707546" cy="419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ckwell" panose="02060603020205020403" pitchFamily="18" charset="0"/>
              </a:rPr>
              <a:t>Distribution of Age: 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Mostly clustered around older ages (peaks near 60s – 70s)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ckwell" panose="02060603020205020403" pitchFamily="18" charset="0"/>
              </a:rPr>
              <a:t>Calcium / Vitamin D Intake: 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Lower intake found in patients with osteoporosis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ckwell" panose="02060603020205020403" pitchFamily="18" charset="0"/>
              </a:rPr>
              <a:t>Physical Activity &amp; Lifestyle: 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Sedentary lifestyle linked to higher risk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ckwell" panose="02060603020205020403" pitchFamily="18" charset="0"/>
              </a:rPr>
              <a:t>Correlation Heatmap Insight: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ckwell" panose="02060603020205020403" pitchFamily="18" charset="0"/>
              </a:rPr>
              <a:t>Positive correlation: 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Age, Prior Fracture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ckwell" panose="02060603020205020403" pitchFamily="18" charset="0"/>
              </a:rPr>
              <a:t>Negative correlation: 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Physical Activity, Calcium, Vitamin D</a:t>
            </a:r>
            <a:endParaRPr lang="en-IN" dirty="0">
              <a:latin typeface="Rockwell" panose="02060603020205020403" pitchFamily="18" charset="0"/>
            </a:endParaRPr>
          </a:p>
        </p:txBody>
      </p:sp>
      <p:pic>
        <p:nvPicPr>
          <p:cNvPr id="8" name="Picture 7" descr="A close-up of a calculator and papers&#10;&#10;Description automatically generated">
            <a:extLst>
              <a:ext uri="{FF2B5EF4-FFF2-40B4-BE49-F238E27FC236}">
                <a16:creationId xmlns:a16="http://schemas.microsoft.com/office/drawing/2014/main" id="{D8DD254A-092D-DCAC-8B3A-80C6F9401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249" y="2951556"/>
            <a:ext cx="3319899" cy="26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0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7E559D-25DD-7691-812B-7E0FDA457E98}"/>
              </a:ext>
            </a:extLst>
          </p:cNvPr>
          <p:cNvSpPr txBox="1"/>
          <p:nvPr/>
        </p:nvSpPr>
        <p:spPr>
          <a:xfrm>
            <a:off x="655982" y="2109101"/>
            <a:ext cx="7245627" cy="277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Rockwell" panose="02060603020205020403" pitchFamily="18" charset="0"/>
              </a:rPr>
              <a:t>Dropped irrelevant columns (like ID)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Rockwell" panose="02060603020205020403" pitchFamily="18" charset="0"/>
              </a:rPr>
              <a:t>Encoded categorical variables (Yes / No, Male / Female → 0 / 1)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Rockwell" panose="02060603020205020403" pitchFamily="18" charset="0"/>
              </a:rPr>
              <a:t>Checked and handled missing values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Rockwell" panose="02060603020205020403" pitchFamily="18" charset="0"/>
              </a:rPr>
              <a:t>Converted body weight categories into numbers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Rockwell" panose="02060603020205020403" pitchFamily="18" charset="0"/>
              </a:rPr>
              <a:t>No columns were dropped due to relevance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B6FBC-6B00-19F8-CB15-00471022FEAB}"/>
              </a:ext>
            </a:extLst>
          </p:cNvPr>
          <p:cNvSpPr txBox="1"/>
          <p:nvPr/>
        </p:nvSpPr>
        <p:spPr>
          <a:xfrm>
            <a:off x="444829" y="1022744"/>
            <a:ext cx="462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PREPROCESSSING</a:t>
            </a:r>
            <a:endParaRPr lang="en-IN" sz="3200" dirty="0">
              <a:latin typeface="Rockwell" panose="02060603020205020403" pitchFamily="18" charset="0"/>
            </a:endParaRPr>
          </a:p>
        </p:txBody>
      </p:sp>
      <p:pic>
        <p:nvPicPr>
          <p:cNvPr id="22" name="Picture 21" descr="A hand pointing at a group of people&#10;&#10;Description automatically generated">
            <a:extLst>
              <a:ext uri="{FF2B5EF4-FFF2-40B4-BE49-F238E27FC236}">
                <a16:creationId xmlns:a16="http://schemas.microsoft.com/office/drawing/2014/main" id="{40A84B47-4A6A-0687-0FCB-DD218228D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72" y="2109101"/>
            <a:ext cx="3657558" cy="34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-16621" y="0"/>
            <a:ext cx="12225241" cy="6875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10834-17EB-356F-945B-F05FF264E036}"/>
              </a:ext>
            </a:extLst>
          </p:cNvPr>
          <p:cNvSpPr txBox="1"/>
          <p:nvPr/>
        </p:nvSpPr>
        <p:spPr>
          <a:xfrm>
            <a:off x="411105" y="1064813"/>
            <a:ext cx="474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CORRELATION HEATMAP</a:t>
            </a:r>
            <a:endParaRPr lang="en-IN" sz="2800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CD7D1-0C39-501E-E980-3686C62F2D57}"/>
              </a:ext>
            </a:extLst>
          </p:cNvPr>
          <p:cNvSpPr txBox="1"/>
          <p:nvPr/>
        </p:nvSpPr>
        <p:spPr>
          <a:xfrm>
            <a:off x="638893" y="1872818"/>
            <a:ext cx="5354404" cy="392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Age</a:t>
            </a:r>
            <a:r>
              <a:rPr lang="en-US" dirty="0">
                <a:latin typeface="Rockwell" panose="02060603020205020403" pitchFamily="18" charset="0"/>
              </a:rPr>
              <a:t> shows a strong positive correlation with osteoporosis risk.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>
              <a:latin typeface="Rockwell" panose="020606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Calcium intake is </a:t>
            </a:r>
            <a:r>
              <a:rPr lang="en-US" dirty="0">
                <a:latin typeface="Rockwell" panose="02060603020205020403" pitchFamily="18" charset="0"/>
              </a:rPr>
              <a:t>negatively correlated, indicating a protective effect.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>
              <a:latin typeface="Rockwell" panose="020606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Bone density (BMD/T-score) </a:t>
            </a:r>
            <a:r>
              <a:rPr lang="en-US" dirty="0">
                <a:latin typeface="Rockwell" panose="02060603020205020403" pitchFamily="18" charset="0"/>
              </a:rPr>
              <a:t>has a strong negative correlation with risk.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>
              <a:latin typeface="Rockwell" panose="02060603020205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BMI</a:t>
            </a:r>
            <a:r>
              <a:rPr lang="en-US" dirty="0">
                <a:latin typeface="Rockwell" panose="02060603020205020403" pitchFamily="18" charset="0"/>
              </a:rPr>
              <a:t> is moderately negatively correlated, suggesting higher BMI lowers risk.</a:t>
            </a:r>
            <a:endParaRPr lang="en-IN" dirty="0">
              <a:latin typeface="Rockwell" panose="02060603020205020403" pitchFamily="18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BA3E1E35-D026-BFAC-FBC0-D11E3063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88033"/>
            <a:ext cx="5706041" cy="4330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8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1035</Words>
  <Application>Microsoft Office PowerPoint</Application>
  <PresentationFormat>Widescreen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6" baseType="lpstr">
      <vt:lpstr>MingLiU-ExtB</vt:lpstr>
      <vt:lpstr>Arial</vt:lpstr>
      <vt:lpstr>Calibri</vt:lpstr>
      <vt:lpstr>Calibri Light</vt:lpstr>
      <vt:lpstr>Cascadia Code</vt:lpstr>
      <vt:lpstr>Century</vt:lpstr>
      <vt:lpstr>Century Gothic</vt:lpstr>
      <vt:lpstr>Cocomat Pro Heavy</vt:lpstr>
      <vt:lpstr>Copperplate Gothic Bold</vt:lpstr>
      <vt:lpstr>Eras Medium ITC</vt:lpstr>
      <vt:lpstr>Futura BdCn BT</vt:lpstr>
      <vt:lpstr>Goudy Old Style</vt:lpstr>
      <vt:lpstr>High Tower Text</vt:lpstr>
      <vt:lpstr>Imprint MT Shadow</vt:lpstr>
      <vt:lpstr>Montserrat</vt:lpstr>
      <vt:lpstr>MS Reference Sans Serif</vt:lpstr>
      <vt:lpstr>Rockwell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Bokade</dc:creator>
  <cp:lastModifiedBy>Pratik Bokade</cp:lastModifiedBy>
  <cp:revision>5</cp:revision>
  <dcterms:created xsi:type="dcterms:W3CDTF">2025-06-01T21:55:11Z</dcterms:created>
  <dcterms:modified xsi:type="dcterms:W3CDTF">2025-06-02T22:16:16Z</dcterms:modified>
</cp:coreProperties>
</file>