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Nunito"/>
      <p:regular r:id="rId33"/>
      <p:bold r:id="rId34"/>
      <p:italic r:id="rId35"/>
      <p:boldItalic r:id="rId36"/>
    </p:embeddedFont>
    <p:embeddedFont>
      <p:font typeface="EB Garamond"/>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EBGaramond-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italic.fntdata"/><Relationship Id="rId12" Type="http://schemas.openxmlformats.org/officeDocument/2006/relationships/slide" Target="slides/slide7.xml"/><Relationship Id="rId34" Type="http://schemas.openxmlformats.org/officeDocument/2006/relationships/font" Target="fonts/Nunito-bold.fntdata"/><Relationship Id="rId15" Type="http://schemas.openxmlformats.org/officeDocument/2006/relationships/slide" Target="slides/slide10.xml"/><Relationship Id="rId37" Type="http://schemas.openxmlformats.org/officeDocument/2006/relationships/font" Target="fonts/EBGaramond-regular.fntdata"/><Relationship Id="rId14" Type="http://schemas.openxmlformats.org/officeDocument/2006/relationships/slide" Target="slides/slide9.xml"/><Relationship Id="rId36" Type="http://schemas.openxmlformats.org/officeDocument/2006/relationships/font" Target="fonts/Nunito-boldItalic.fntdata"/><Relationship Id="rId17" Type="http://schemas.openxmlformats.org/officeDocument/2006/relationships/slide" Target="slides/slide12.xml"/><Relationship Id="rId39" Type="http://schemas.openxmlformats.org/officeDocument/2006/relationships/font" Target="fonts/EBGaramond-italic.fntdata"/><Relationship Id="rId16" Type="http://schemas.openxmlformats.org/officeDocument/2006/relationships/slide" Target="slides/slide11.xml"/><Relationship Id="rId38" Type="http://schemas.openxmlformats.org/officeDocument/2006/relationships/font" Target="fonts/EBGaramond-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ae0d8381a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0ae0d8381a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ae0d8381a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ae0d8381a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ae0d8381a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ae0d8381a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ae0d8381a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ae0d8381a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ae0d8381a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ae0d8381a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ae0d8381a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ae0d8381a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0ae0d8381a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0ae0d8381a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ae0d8381a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0ae0d8381a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0ae0d8381a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0ae0d8381a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0ae0d8381a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0ae0d8381a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d82ca6a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d82ca6a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0ae0d8381a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0ae0d8381a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0ae0d8381a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0ae0d8381a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0ae0d8381a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0ae0d8381a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0ae0d8381a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0ae0d8381a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0ae0d8381a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0ae0d8381a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0d82ca6a8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0d82ca6a8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0d82ca6a8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0d82ca6a8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0d82ca6a8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0d82ca6a8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d37808574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d37808574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d37808574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d37808574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d37808574_0_9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d37808574_0_9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ae0d8381a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ae0d8381a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ae0d8381a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ae0d8381a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ae0d8381a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ae0d8381a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ae0d8381a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ae0d8381a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circuitdigest.com" TargetMode="External"/><Relationship Id="rId4" Type="http://schemas.openxmlformats.org/officeDocument/2006/relationships/hyperlink" Target="https://github.com/achalesh27022003/Number-Plate-Detection" TargetMode="External"/><Relationship Id="rId5" Type="http://schemas.openxmlformats.org/officeDocument/2006/relationships/hyperlink" Target="https://www.youtube.com/watch?v=p_g-g7C3uHw&amp;t=6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27" name="Shape 127"/>
        <p:cNvGrpSpPr/>
        <p:nvPr/>
      </p:nvGrpSpPr>
      <p:grpSpPr>
        <a:xfrm>
          <a:off x="0" y="0"/>
          <a:ext cx="0" cy="0"/>
          <a:chOff x="0" y="0"/>
          <a:chExt cx="0" cy="0"/>
        </a:xfrm>
      </p:grpSpPr>
      <p:sp>
        <p:nvSpPr>
          <p:cNvPr id="128" name="Google Shape;128;p13"/>
          <p:cNvSpPr txBox="1"/>
          <p:nvPr>
            <p:ph type="ctrTitle"/>
          </p:nvPr>
        </p:nvSpPr>
        <p:spPr>
          <a:xfrm>
            <a:off x="645000" y="1320875"/>
            <a:ext cx="7854000" cy="14640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rmAutofit/>
          </a:bodyPr>
          <a:lstStyle/>
          <a:p>
            <a:pPr indent="0" lvl="0" marL="0" rtl="0" algn="ctr">
              <a:spcBef>
                <a:spcPts val="0"/>
              </a:spcBef>
              <a:spcAft>
                <a:spcPts val="0"/>
              </a:spcAft>
              <a:buNone/>
            </a:pPr>
            <a:r>
              <a:rPr b="1" lang="en"/>
              <a:t>Car Number Plate Detection Using MATLAB</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733900" y="6951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Image Processing and Plate Localization:</a:t>
            </a:r>
            <a:endParaRPr/>
          </a:p>
        </p:txBody>
      </p:sp>
      <p:sp>
        <p:nvSpPr>
          <p:cNvPr id="185" name="Google Shape;185;p22"/>
          <p:cNvSpPr txBox="1"/>
          <p:nvPr>
            <p:ph idx="1" type="body"/>
          </p:nvPr>
        </p:nvSpPr>
        <p:spPr>
          <a:xfrm>
            <a:off x="733900" y="1649725"/>
            <a:ext cx="7505700" cy="252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Image is pre-processed through different algorithms and location of number plate is extracted. Major stages include:</a:t>
            </a:r>
            <a:endParaRPr sz="2400"/>
          </a:p>
          <a:p>
            <a:pPr indent="-381000" lvl="0" marL="457200" rtl="0" algn="l">
              <a:spcBef>
                <a:spcPts val="1200"/>
              </a:spcBef>
              <a:spcAft>
                <a:spcPts val="0"/>
              </a:spcAft>
              <a:buSzPts val="2400"/>
              <a:buAutoNum type="arabicParenR"/>
            </a:pPr>
            <a:r>
              <a:rPr lang="en" sz="2400"/>
              <a:t>RGB to GrayScale Conversion.</a:t>
            </a:r>
            <a:endParaRPr sz="2400"/>
          </a:p>
          <a:p>
            <a:pPr indent="-381000" lvl="0" marL="457200" rtl="0" algn="l">
              <a:spcBef>
                <a:spcPts val="0"/>
              </a:spcBef>
              <a:spcAft>
                <a:spcPts val="0"/>
              </a:spcAft>
              <a:buSzPts val="2400"/>
              <a:buAutoNum type="arabicParenR"/>
            </a:pPr>
            <a:r>
              <a:rPr lang="en" sz="2400"/>
              <a:t>Detection of Plate Size.</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719700" y="5188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a:t>
            </a:r>
            <a:r>
              <a:rPr lang="en" sz="2700"/>
              <a:t>Continuation of previous slide):</a:t>
            </a:r>
            <a:endParaRPr sz="2500"/>
          </a:p>
        </p:txBody>
      </p:sp>
      <p:sp>
        <p:nvSpPr>
          <p:cNvPr id="191" name="Google Shape;191;p23"/>
          <p:cNvSpPr txBox="1"/>
          <p:nvPr>
            <p:ph idx="1" type="body"/>
          </p:nvPr>
        </p:nvSpPr>
        <p:spPr>
          <a:xfrm>
            <a:off x="719700" y="147340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3) Dilation of BGM(Binary Gradient Masking)</a:t>
            </a:r>
            <a:endParaRPr sz="2200"/>
          </a:p>
          <a:p>
            <a:pPr indent="0" lvl="0" marL="0" rtl="0" algn="l">
              <a:spcBef>
                <a:spcPts val="1200"/>
              </a:spcBef>
              <a:spcAft>
                <a:spcPts val="0"/>
              </a:spcAft>
              <a:buNone/>
            </a:pPr>
            <a:r>
              <a:rPr lang="en" sz="2200"/>
              <a:t>4) Media Filtering</a:t>
            </a:r>
            <a:endParaRPr sz="2200"/>
          </a:p>
          <a:p>
            <a:pPr indent="0" lvl="0" marL="0" rtl="0" algn="l">
              <a:spcBef>
                <a:spcPts val="1200"/>
              </a:spcBef>
              <a:spcAft>
                <a:spcPts val="0"/>
              </a:spcAft>
              <a:buNone/>
            </a:pPr>
            <a:r>
              <a:rPr lang="en" sz="2200"/>
              <a:t>5) Eroding of Image</a:t>
            </a:r>
            <a:endParaRPr sz="2200"/>
          </a:p>
          <a:p>
            <a:pPr indent="0" lvl="0" marL="0" rtl="0" algn="l">
              <a:spcBef>
                <a:spcPts val="1200"/>
              </a:spcBef>
              <a:spcAft>
                <a:spcPts val="0"/>
              </a:spcAft>
              <a:buNone/>
            </a:pPr>
            <a:r>
              <a:rPr lang="en" sz="2200"/>
              <a:t>6) Multiplication of segmented image with gray scale image.</a:t>
            </a:r>
            <a:endParaRPr sz="2200"/>
          </a:p>
          <a:p>
            <a:pPr indent="0" lvl="0" marL="0" rtl="0" algn="l">
              <a:spcBef>
                <a:spcPts val="1200"/>
              </a:spcBef>
              <a:spcAft>
                <a:spcPts val="1200"/>
              </a:spcAft>
              <a:buNone/>
            </a:pPr>
            <a:r>
              <a:rPr lang="en" sz="2200"/>
              <a:t>7) Number Plate Image of Vehicle.</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7" name="Google Shape;197;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8" name="Google Shape;198;p24"/>
          <p:cNvPicPr preferRelativeResize="0"/>
          <p:nvPr/>
        </p:nvPicPr>
        <p:blipFill>
          <a:blip r:embed="rId3">
            <a:alphaModFix/>
          </a:blip>
          <a:stretch>
            <a:fillRect/>
          </a:stretch>
        </p:blipFill>
        <p:spPr>
          <a:xfrm>
            <a:off x="10" y="0"/>
            <a:ext cx="9207416"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Character Segmentation:</a:t>
            </a:r>
            <a:endParaRPr/>
          </a:p>
        </p:txBody>
      </p:sp>
      <p:sp>
        <p:nvSpPr>
          <p:cNvPr id="204" name="Google Shape;204;p25"/>
          <p:cNvSpPr txBox="1"/>
          <p:nvPr>
            <p:ph idx="1" type="body"/>
          </p:nvPr>
        </p:nvSpPr>
        <p:spPr>
          <a:xfrm>
            <a:off x="819150" y="1800200"/>
            <a:ext cx="7505700" cy="24480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Segmentation is one of the most important processes in the number plate recognition, because all further step rely on it.</a:t>
            </a:r>
            <a:endParaRPr sz="2200"/>
          </a:p>
          <a:p>
            <a:pPr indent="-368300" lvl="0" marL="457200" rtl="0" algn="l">
              <a:spcBef>
                <a:spcPts val="0"/>
              </a:spcBef>
              <a:spcAft>
                <a:spcPts val="0"/>
              </a:spcAft>
              <a:buSzPts val="2200"/>
              <a:buChar char="●"/>
            </a:pPr>
            <a:r>
              <a:rPr lang="en" sz="2200"/>
              <a:t>We have used Bound Box Technique for the further proceedings.</a:t>
            </a:r>
            <a:endParaRPr sz="2200"/>
          </a:p>
          <a:p>
            <a:pPr indent="0" lvl="0" marL="0" rtl="0" algn="l">
              <a:spcBef>
                <a:spcPts val="1200"/>
              </a:spcBef>
              <a:spcAft>
                <a:spcPts val="1200"/>
              </a:spcAft>
              <a:buNone/>
            </a:pPr>
            <a:r>
              <a:rPr lang="en" sz="2200"/>
              <a:t>-&gt; Bound-Box Technique is discussed in the next slide.</a:t>
            </a: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762300" y="554925"/>
            <a:ext cx="7505700" cy="96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Bounding Box Technique:</a:t>
            </a:r>
            <a:endParaRPr/>
          </a:p>
        </p:txBody>
      </p:sp>
      <p:sp>
        <p:nvSpPr>
          <p:cNvPr id="210" name="Google Shape;210;p26"/>
          <p:cNvSpPr txBox="1"/>
          <p:nvPr>
            <p:ph idx="1" type="body"/>
          </p:nvPr>
        </p:nvSpPr>
        <p:spPr>
          <a:xfrm>
            <a:off x="819150" y="1516125"/>
            <a:ext cx="7505700" cy="278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It  is used to measure properties of image region.</a:t>
            </a:r>
            <a:endParaRPr sz="1900"/>
          </a:p>
          <a:p>
            <a:pPr indent="-349250" lvl="0" marL="457200" rtl="0" algn="l">
              <a:spcBef>
                <a:spcPts val="1200"/>
              </a:spcBef>
              <a:spcAft>
                <a:spcPts val="0"/>
              </a:spcAft>
              <a:buSzPts val="1900"/>
              <a:buChar char="●"/>
            </a:pPr>
            <a:r>
              <a:rPr lang="en" sz="1900"/>
              <a:t>Once a </a:t>
            </a:r>
            <a:r>
              <a:rPr b="1" lang="en" sz="1900"/>
              <a:t>Bounding Box</a:t>
            </a:r>
            <a:r>
              <a:rPr lang="en" sz="1900"/>
              <a:t> is created over each character and numbers presented on number plate, each character &amp; number is separate out for recognition of the number plate.</a:t>
            </a:r>
            <a:endParaRPr sz="1900"/>
          </a:p>
          <a:p>
            <a:pPr indent="0" lvl="0" marL="457200" rtl="0" algn="l">
              <a:spcBef>
                <a:spcPts val="1200"/>
              </a:spcBef>
              <a:spcAft>
                <a:spcPts val="1200"/>
              </a:spcAft>
              <a:buNone/>
            </a:pPr>
            <a:r>
              <a:t/>
            </a:r>
            <a:endParaRPr/>
          </a:p>
        </p:txBody>
      </p:sp>
      <p:pic>
        <p:nvPicPr>
          <p:cNvPr id="211" name="Google Shape;211;p26"/>
          <p:cNvPicPr preferRelativeResize="0"/>
          <p:nvPr/>
        </p:nvPicPr>
        <p:blipFill>
          <a:blip r:embed="rId3">
            <a:alphaModFix/>
          </a:blip>
          <a:stretch>
            <a:fillRect/>
          </a:stretch>
        </p:blipFill>
        <p:spPr>
          <a:xfrm>
            <a:off x="5218700" y="2947324"/>
            <a:ext cx="3177174" cy="1824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Character Recognition:</a:t>
            </a:r>
            <a:endParaRPr/>
          </a:p>
        </p:txBody>
      </p:sp>
      <p:sp>
        <p:nvSpPr>
          <p:cNvPr id="217" name="Google Shape;217;p2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Number plate recognition is now used to compare the each individual character against the complete alphanumeric database using template matching.</a:t>
            </a:r>
            <a:endParaRPr sz="2200"/>
          </a:p>
          <a:p>
            <a:pPr indent="-368300" lvl="0" marL="457200" rtl="0" algn="l">
              <a:spcBef>
                <a:spcPts val="0"/>
              </a:spcBef>
              <a:spcAft>
                <a:spcPts val="0"/>
              </a:spcAft>
              <a:buSzPts val="2200"/>
              <a:buChar char="●"/>
            </a:pPr>
            <a:r>
              <a:rPr lang="en" sz="2200"/>
              <a:t>After successful and accurate template matching, text file of output image is displayed. </a:t>
            </a:r>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Character recognition Diagram:</a:t>
            </a:r>
            <a:endParaRPr/>
          </a:p>
        </p:txBody>
      </p:sp>
      <p:sp>
        <p:nvSpPr>
          <p:cNvPr id="223" name="Google Shape;223;p28"/>
          <p:cNvSpPr txBox="1"/>
          <p:nvPr>
            <p:ph idx="1" type="body"/>
          </p:nvPr>
        </p:nvSpPr>
        <p:spPr>
          <a:xfrm>
            <a:off x="3268250" y="3993400"/>
            <a:ext cx="2927100" cy="55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Image source: Google</a:t>
            </a:r>
            <a:endParaRPr/>
          </a:p>
        </p:txBody>
      </p:sp>
      <p:pic>
        <p:nvPicPr>
          <p:cNvPr id="224" name="Google Shape;224;p28"/>
          <p:cNvPicPr preferRelativeResize="0"/>
          <p:nvPr/>
        </p:nvPicPr>
        <p:blipFill>
          <a:blip r:embed="rId3">
            <a:alphaModFix/>
          </a:blip>
          <a:stretch>
            <a:fillRect/>
          </a:stretch>
        </p:blipFill>
        <p:spPr>
          <a:xfrm>
            <a:off x="238075" y="1693075"/>
            <a:ext cx="8680550" cy="2072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9"/>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Important MATLAB Functions and Formula used:</a:t>
            </a:r>
            <a:endParaRPr/>
          </a:p>
        </p:txBody>
      </p:sp>
      <p:sp>
        <p:nvSpPr>
          <p:cNvPr id="230" name="Google Shape;230;p2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1 gray = 0.114*R+0.587*G+0.299*B</a:t>
            </a:r>
            <a:endParaRPr sz="2100"/>
          </a:p>
          <a:p>
            <a:pPr indent="-361950" lvl="0" marL="457200" rtl="0" algn="l">
              <a:spcBef>
                <a:spcPts val="0"/>
              </a:spcBef>
              <a:spcAft>
                <a:spcPts val="0"/>
              </a:spcAft>
              <a:buSzPts val="2100"/>
              <a:buChar char="●"/>
            </a:pPr>
            <a:r>
              <a:rPr lang="en" sz="2100"/>
              <a:t>I= rgb2gray(RGB) converts the true color image RGB to the grayscale intensity image I.</a:t>
            </a:r>
            <a:endParaRPr sz="2100"/>
          </a:p>
          <a:p>
            <a:pPr indent="-361950" lvl="0" marL="457200" rtl="0" algn="l">
              <a:spcBef>
                <a:spcPts val="0"/>
              </a:spcBef>
              <a:spcAft>
                <a:spcPts val="0"/>
              </a:spcAft>
              <a:buSzPts val="2100"/>
              <a:buChar char="●"/>
            </a:pPr>
            <a:r>
              <a:rPr lang="en" sz="2100"/>
              <a:t>BW2 = imfill(BW, ‘holes’) fills holes in the input binary image BW.</a:t>
            </a:r>
            <a:endParaRPr sz="2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(Continuation of previous slide):</a:t>
            </a:r>
            <a:endParaRPr sz="2700"/>
          </a:p>
        </p:txBody>
      </p:sp>
      <p:sp>
        <p:nvSpPr>
          <p:cNvPr id="236" name="Google Shape;236;p30"/>
          <p:cNvSpPr txBox="1"/>
          <p:nvPr>
            <p:ph idx="1" type="body"/>
          </p:nvPr>
        </p:nvSpPr>
        <p:spPr>
          <a:xfrm>
            <a:off x="819150" y="1800200"/>
            <a:ext cx="7505700" cy="24480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i</a:t>
            </a:r>
            <a:r>
              <a:rPr lang="en" sz="2200"/>
              <a:t>mclearborder (I): It suppresses structures in image I that are lighter than their surroundings and that are connected to the image border.</a:t>
            </a:r>
            <a:endParaRPr sz="2200"/>
          </a:p>
          <a:p>
            <a:pPr indent="-368300" lvl="0" marL="457200" rtl="0" algn="l">
              <a:spcBef>
                <a:spcPts val="0"/>
              </a:spcBef>
              <a:spcAft>
                <a:spcPts val="0"/>
              </a:spcAft>
              <a:buSzPts val="2200"/>
              <a:buChar char="●"/>
            </a:pPr>
            <a:r>
              <a:rPr lang="en" sz="2200"/>
              <a:t>imread(filename): It reads the image from the file specified by filename.</a:t>
            </a:r>
            <a:endParaRPr sz="2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1"/>
          <p:cNvSpPr txBox="1"/>
          <p:nvPr>
            <p:ph type="title"/>
          </p:nvPr>
        </p:nvSpPr>
        <p:spPr>
          <a:xfrm>
            <a:off x="270250" y="256550"/>
            <a:ext cx="7673400" cy="98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Code of our Project:</a:t>
            </a:r>
            <a:endParaRPr/>
          </a:p>
        </p:txBody>
      </p:sp>
      <p:sp>
        <p:nvSpPr>
          <p:cNvPr id="242" name="Google Shape;242;p3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3" name="Google Shape;243;p31"/>
          <p:cNvPicPr preferRelativeResize="0"/>
          <p:nvPr/>
        </p:nvPicPr>
        <p:blipFill>
          <a:blip r:embed="rId3">
            <a:alphaModFix/>
          </a:blip>
          <a:stretch>
            <a:fillRect/>
          </a:stretch>
        </p:blipFill>
        <p:spPr>
          <a:xfrm>
            <a:off x="409575" y="951200"/>
            <a:ext cx="8087425" cy="397609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ph type="ctrTitle"/>
          </p:nvPr>
        </p:nvSpPr>
        <p:spPr>
          <a:xfrm>
            <a:off x="267553" y="76205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400" u="sng"/>
              <a:t>Slide p</a:t>
            </a:r>
            <a:r>
              <a:rPr lang="en" sz="3400" u="sng"/>
              <a:t>resentation by:</a:t>
            </a:r>
            <a:endParaRPr sz="3400" u="sng"/>
          </a:p>
        </p:txBody>
      </p:sp>
      <p:sp>
        <p:nvSpPr>
          <p:cNvPr id="134" name="Google Shape;134;p14"/>
          <p:cNvSpPr txBox="1"/>
          <p:nvPr>
            <p:ph idx="1" type="subTitle"/>
          </p:nvPr>
        </p:nvSpPr>
        <p:spPr>
          <a:xfrm>
            <a:off x="189200" y="2048200"/>
            <a:ext cx="5735700" cy="1850100"/>
          </a:xfrm>
          <a:prstGeom prst="rect">
            <a:avLst/>
          </a:prstGeom>
        </p:spPr>
        <p:txBody>
          <a:bodyPr anchorCtr="0" anchor="t" bIns="91425" lIns="91425" spcFirstLastPara="1" rIns="91425" wrap="square" tIns="91425">
            <a:noAutofit/>
          </a:bodyPr>
          <a:lstStyle/>
          <a:p>
            <a:pPr indent="0" lvl="0" marL="457200" rtl="0" algn="l">
              <a:lnSpc>
                <a:spcPct val="80000"/>
              </a:lnSpc>
              <a:spcBef>
                <a:spcPts val="0"/>
              </a:spcBef>
              <a:spcAft>
                <a:spcPts val="0"/>
              </a:spcAft>
              <a:buNone/>
            </a:pPr>
            <a:r>
              <a:rPr lang="en" sz="2040"/>
              <a:t>          </a:t>
            </a:r>
            <a:r>
              <a:rPr lang="en" sz="2140">
                <a:solidFill>
                  <a:srgbClr val="CC0000"/>
                </a:solidFill>
                <a:latin typeface="EB Garamond"/>
                <a:ea typeface="EB Garamond"/>
                <a:cs typeface="EB Garamond"/>
                <a:sym typeface="EB Garamond"/>
              </a:rPr>
              <a:t> </a:t>
            </a:r>
            <a:r>
              <a:rPr b="1" lang="en" sz="2140">
                <a:solidFill>
                  <a:srgbClr val="CC0000"/>
                </a:solidFill>
                <a:latin typeface="EB Garamond"/>
                <a:ea typeface="EB Garamond"/>
                <a:cs typeface="EB Garamond"/>
                <a:sym typeface="EB Garamond"/>
              </a:rPr>
              <a:t>Pratik Sarkar (34900318046)</a:t>
            </a:r>
            <a:endParaRPr b="1" sz="2140">
              <a:solidFill>
                <a:srgbClr val="CC0000"/>
              </a:solidFill>
              <a:latin typeface="EB Garamond"/>
              <a:ea typeface="EB Garamond"/>
              <a:cs typeface="EB Garamond"/>
              <a:sym typeface="EB Garamond"/>
            </a:endParaRPr>
          </a:p>
          <a:p>
            <a:pPr indent="0" lvl="0" marL="0" rtl="0" algn="ctr">
              <a:lnSpc>
                <a:spcPct val="80000"/>
              </a:lnSpc>
              <a:spcBef>
                <a:spcPts val="0"/>
              </a:spcBef>
              <a:spcAft>
                <a:spcPts val="0"/>
              </a:spcAft>
              <a:buSzPts val="440"/>
              <a:buNone/>
            </a:pPr>
            <a:r>
              <a:rPr b="1" lang="en" sz="2040">
                <a:solidFill>
                  <a:srgbClr val="CC0000"/>
                </a:solidFill>
                <a:latin typeface="EB Garamond"/>
                <a:ea typeface="EB Garamond"/>
                <a:cs typeface="EB Garamond"/>
                <a:sym typeface="EB Garamond"/>
              </a:rPr>
              <a:t>      Subhankar Baidya (34900318023)</a:t>
            </a:r>
            <a:endParaRPr b="1" sz="2040">
              <a:solidFill>
                <a:srgbClr val="CC0000"/>
              </a:solidFill>
              <a:latin typeface="EB Garamond"/>
              <a:ea typeface="EB Garamond"/>
              <a:cs typeface="EB Garamond"/>
              <a:sym typeface="EB Garamond"/>
            </a:endParaRPr>
          </a:p>
          <a:p>
            <a:pPr indent="0" lvl="0" marL="0" rtl="0" algn="ctr">
              <a:lnSpc>
                <a:spcPct val="80000"/>
              </a:lnSpc>
              <a:spcBef>
                <a:spcPts val="0"/>
              </a:spcBef>
              <a:spcAft>
                <a:spcPts val="0"/>
              </a:spcAft>
              <a:buSzPts val="440"/>
              <a:buNone/>
            </a:pPr>
            <a:r>
              <a:rPr b="1" lang="en" sz="2040">
                <a:solidFill>
                  <a:srgbClr val="CC0000"/>
                </a:solidFill>
                <a:latin typeface="EB Garamond"/>
                <a:ea typeface="EB Garamond"/>
                <a:cs typeface="EB Garamond"/>
                <a:sym typeface="EB Garamond"/>
              </a:rPr>
              <a:t>Subham Bagdi (34900318024)</a:t>
            </a:r>
            <a:endParaRPr b="1" sz="2040">
              <a:solidFill>
                <a:srgbClr val="CC0000"/>
              </a:solidFill>
              <a:latin typeface="EB Garamond"/>
              <a:ea typeface="EB Garamond"/>
              <a:cs typeface="EB Garamond"/>
              <a:sym typeface="EB Garamond"/>
            </a:endParaRPr>
          </a:p>
          <a:p>
            <a:pPr indent="0" lvl="0" marL="0" rtl="0" algn="ctr">
              <a:lnSpc>
                <a:spcPct val="80000"/>
              </a:lnSpc>
              <a:spcBef>
                <a:spcPts val="0"/>
              </a:spcBef>
              <a:spcAft>
                <a:spcPts val="0"/>
              </a:spcAft>
              <a:buSzPts val="440"/>
              <a:buNone/>
            </a:pPr>
            <a:r>
              <a:rPr b="1" lang="en" sz="2140">
                <a:solidFill>
                  <a:srgbClr val="CC0000"/>
                </a:solidFill>
                <a:latin typeface="EB Garamond"/>
                <a:ea typeface="EB Garamond"/>
                <a:cs typeface="EB Garamond"/>
                <a:sym typeface="EB Garamond"/>
              </a:rPr>
              <a:t>     Avradip Mondal (34900318069)</a:t>
            </a:r>
            <a:endParaRPr b="1" sz="2140">
              <a:solidFill>
                <a:srgbClr val="CC0000"/>
              </a:solidFill>
              <a:latin typeface="EB Garamond"/>
              <a:ea typeface="EB Garamond"/>
              <a:cs typeface="EB Garamond"/>
              <a:sym typeface="EB Garamond"/>
            </a:endParaRPr>
          </a:p>
          <a:p>
            <a:pPr indent="0" lvl="0" marL="0" rtl="0" algn="ctr">
              <a:lnSpc>
                <a:spcPct val="80000"/>
              </a:lnSpc>
              <a:spcBef>
                <a:spcPts val="0"/>
              </a:spcBef>
              <a:spcAft>
                <a:spcPts val="0"/>
              </a:spcAft>
              <a:buSzPts val="440"/>
              <a:buNone/>
            </a:pPr>
            <a:r>
              <a:rPr b="1" lang="en" sz="2140">
                <a:solidFill>
                  <a:srgbClr val="CC0000"/>
                </a:solidFill>
                <a:latin typeface="EB Garamond"/>
                <a:ea typeface="EB Garamond"/>
                <a:cs typeface="EB Garamond"/>
                <a:sym typeface="EB Garamond"/>
              </a:rPr>
              <a:t>       </a:t>
            </a:r>
            <a:r>
              <a:rPr b="1" lang="en" sz="2040">
                <a:solidFill>
                  <a:srgbClr val="CC0000"/>
                </a:solidFill>
                <a:latin typeface="EB Garamond"/>
                <a:ea typeface="EB Garamond"/>
                <a:cs typeface="EB Garamond"/>
                <a:sym typeface="EB Garamond"/>
              </a:rPr>
              <a:t>Dipankar Barman (34900318062)</a:t>
            </a:r>
            <a:endParaRPr b="1" sz="2040">
              <a:solidFill>
                <a:srgbClr val="CC0000"/>
              </a:solidFill>
              <a:latin typeface="EB Garamond"/>
              <a:ea typeface="EB Garamond"/>
              <a:cs typeface="EB Garamond"/>
              <a:sym typeface="EB Garamond"/>
            </a:endParaRPr>
          </a:p>
          <a:p>
            <a:pPr indent="0" lvl="0" marL="0" rtl="0" algn="l">
              <a:lnSpc>
                <a:spcPct val="80000"/>
              </a:lnSpc>
              <a:spcBef>
                <a:spcPts val="0"/>
              </a:spcBef>
              <a:spcAft>
                <a:spcPts val="0"/>
              </a:spcAft>
              <a:buSzPts val="440"/>
              <a:buNone/>
            </a:pPr>
            <a:r>
              <a:rPr b="1" lang="en" sz="2140">
                <a:solidFill>
                  <a:srgbClr val="CC0000"/>
                </a:solidFill>
                <a:latin typeface="EB Garamond"/>
                <a:ea typeface="EB Garamond"/>
                <a:cs typeface="EB Garamond"/>
                <a:sym typeface="EB Garamond"/>
              </a:rPr>
              <a:t>                   Shis Hossain (34900318032)</a:t>
            </a:r>
            <a:endParaRPr b="1" sz="2140">
              <a:solidFill>
                <a:srgbClr val="CC0000"/>
              </a:solidFill>
              <a:latin typeface="EB Garamond"/>
              <a:ea typeface="EB Garamond"/>
              <a:cs typeface="EB Garamond"/>
              <a:sym typeface="EB Garamon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Applications:</a:t>
            </a:r>
            <a:endParaRPr/>
          </a:p>
        </p:txBody>
      </p:sp>
      <p:sp>
        <p:nvSpPr>
          <p:cNvPr id="249" name="Google Shape;249;p32"/>
          <p:cNvSpPr txBox="1"/>
          <p:nvPr>
            <p:ph idx="1" type="body"/>
          </p:nvPr>
        </p:nvSpPr>
        <p:spPr>
          <a:xfrm>
            <a:off x="819150" y="1800200"/>
            <a:ext cx="7505700" cy="24480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Parking :</a:t>
            </a:r>
            <a:r>
              <a:rPr lang="en" sz="2200"/>
              <a:t> Allow to enter </a:t>
            </a:r>
            <a:r>
              <a:rPr lang="en" sz="2200"/>
              <a:t>prepaid</a:t>
            </a:r>
            <a:r>
              <a:rPr lang="en" sz="2200"/>
              <a:t> members.</a:t>
            </a:r>
            <a:endParaRPr sz="2200"/>
          </a:p>
          <a:p>
            <a:pPr indent="-368300" lvl="0" marL="457200" rtl="0" algn="l">
              <a:spcBef>
                <a:spcPts val="0"/>
              </a:spcBef>
              <a:spcAft>
                <a:spcPts val="0"/>
              </a:spcAft>
              <a:buSzPts val="2200"/>
              <a:buChar char="●"/>
            </a:pPr>
            <a:r>
              <a:rPr b="1" lang="en" sz="2200"/>
              <a:t>Tolling :</a:t>
            </a:r>
            <a:r>
              <a:rPr lang="en" sz="2200"/>
              <a:t> Calculate travel fee in toll road and used to double check ticket.</a:t>
            </a:r>
            <a:endParaRPr sz="2200"/>
          </a:p>
          <a:p>
            <a:pPr indent="-368300" lvl="0" marL="457200" rtl="0" algn="l">
              <a:spcBef>
                <a:spcPts val="0"/>
              </a:spcBef>
              <a:spcAft>
                <a:spcPts val="0"/>
              </a:spcAft>
              <a:buSzPts val="2200"/>
              <a:buChar char="●"/>
            </a:pPr>
            <a:r>
              <a:rPr b="1" lang="en" sz="2200"/>
              <a:t>Border Security: </a:t>
            </a:r>
            <a:r>
              <a:rPr lang="en" sz="2200"/>
              <a:t>Monitors inter as well as intra crossing of vehicles.</a:t>
            </a:r>
            <a:endParaRPr sz="2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625175" y="476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Continuation:</a:t>
            </a:r>
            <a:endParaRPr/>
          </a:p>
        </p:txBody>
      </p:sp>
      <p:sp>
        <p:nvSpPr>
          <p:cNvPr id="255" name="Google Shape;255;p33"/>
          <p:cNvSpPr txBox="1"/>
          <p:nvPr>
            <p:ph idx="1" type="body"/>
          </p:nvPr>
        </p:nvSpPr>
        <p:spPr>
          <a:xfrm>
            <a:off x="625175" y="157867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-&gt; </a:t>
            </a:r>
            <a:r>
              <a:rPr b="1" lang="en" sz="2200"/>
              <a:t>Traffic Control:</a:t>
            </a:r>
            <a:r>
              <a:rPr lang="en" sz="2200"/>
              <a:t> Directed to different lanes.</a:t>
            </a:r>
            <a:endParaRPr sz="2200"/>
          </a:p>
          <a:p>
            <a:pPr indent="0" lvl="0" marL="0" rtl="0" algn="l">
              <a:spcBef>
                <a:spcPts val="1200"/>
              </a:spcBef>
              <a:spcAft>
                <a:spcPts val="1200"/>
              </a:spcAft>
              <a:buNone/>
            </a:pPr>
            <a:r>
              <a:rPr lang="en" sz="2200"/>
              <a:t>-&gt; </a:t>
            </a:r>
            <a:r>
              <a:rPr b="1" lang="en" sz="2200"/>
              <a:t>Airport Parking:</a:t>
            </a:r>
            <a:r>
              <a:rPr lang="en" sz="2200"/>
              <a:t> Reduce ticket frauds and captures image of car and number plate.</a:t>
            </a:r>
            <a:endParaRPr sz="2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a:t>
            </a:r>
            <a:endParaRPr/>
          </a:p>
        </p:txBody>
      </p:sp>
      <p:sp>
        <p:nvSpPr>
          <p:cNvPr id="261" name="Google Shape;261;p34"/>
          <p:cNvSpPr txBox="1"/>
          <p:nvPr>
            <p:ph idx="1" type="body"/>
          </p:nvPr>
        </p:nvSpPr>
        <p:spPr>
          <a:xfrm>
            <a:off x="819150" y="1800200"/>
            <a:ext cx="7505700" cy="24480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Broken number plates.</a:t>
            </a:r>
            <a:endParaRPr sz="2200"/>
          </a:p>
          <a:p>
            <a:pPr indent="-368300" lvl="0" marL="457200" rtl="0" algn="l">
              <a:spcBef>
                <a:spcPts val="0"/>
              </a:spcBef>
              <a:spcAft>
                <a:spcPts val="0"/>
              </a:spcAft>
              <a:buSzPts val="2200"/>
              <a:buChar char="●"/>
            </a:pPr>
            <a:r>
              <a:rPr lang="en" sz="2200"/>
              <a:t>Blurry images.</a:t>
            </a:r>
            <a:endParaRPr sz="2200"/>
          </a:p>
          <a:p>
            <a:pPr indent="-368300" lvl="0" marL="457200" rtl="0" algn="l">
              <a:spcBef>
                <a:spcPts val="0"/>
              </a:spcBef>
              <a:spcAft>
                <a:spcPts val="0"/>
              </a:spcAft>
              <a:buSzPts val="2200"/>
              <a:buChar char="●"/>
            </a:pPr>
            <a:r>
              <a:rPr lang="en" sz="2200"/>
              <a:t>Number plate not within the legal specification.</a:t>
            </a:r>
            <a:endParaRPr sz="2200"/>
          </a:p>
          <a:p>
            <a:pPr indent="-368300" lvl="0" marL="457200" rtl="0" algn="l">
              <a:spcBef>
                <a:spcPts val="0"/>
              </a:spcBef>
              <a:spcAft>
                <a:spcPts val="0"/>
              </a:spcAft>
              <a:buSzPts val="2200"/>
              <a:buChar char="●"/>
            </a:pPr>
            <a:r>
              <a:rPr lang="en" sz="2200"/>
              <a:t>Low resolution of characters.</a:t>
            </a:r>
            <a:endParaRPr sz="2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67" name="Google Shape;267;p3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8" name="Google Shape;268;p35"/>
          <p:cNvPicPr preferRelativeResize="0"/>
          <p:nvPr/>
        </p:nvPicPr>
        <p:blipFill>
          <a:blip r:embed="rId3">
            <a:alphaModFix/>
          </a:blip>
          <a:stretch>
            <a:fillRect/>
          </a:stretch>
        </p:blipFill>
        <p:spPr>
          <a:xfrm>
            <a:off x="270250" y="253400"/>
            <a:ext cx="8638800" cy="4380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74" name="Google Shape;274;p36"/>
          <p:cNvSpPr txBox="1"/>
          <p:nvPr>
            <p:ph idx="1" type="body"/>
          </p:nvPr>
        </p:nvSpPr>
        <p:spPr>
          <a:xfrm>
            <a:off x="819150" y="16275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700"/>
              <a:t>We have implemented number plate recognition. Our algorithm successfully detects the number plate region from the image which consists of vehicle number &amp; then character segmentation, recognition .We have applied our algorithm on many images and found that it successfully recognition. The project was designed keeping in mind the automation of the number plate detection system for security reason that could replace the current system of manual entry. This project was a success in recording the number plate of a vehicle although it has got its own limitation of image processing and other hardware requirements.</a:t>
            </a:r>
            <a:endParaRPr sz="1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Acknowledgement</a:t>
            </a:r>
            <a:endParaRPr/>
          </a:p>
        </p:txBody>
      </p:sp>
      <p:sp>
        <p:nvSpPr>
          <p:cNvPr id="280" name="Google Shape;280;p37"/>
          <p:cNvSpPr txBox="1"/>
          <p:nvPr>
            <p:ph idx="1" type="body"/>
          </p:nvPr>
        </p:nvSpPr>
        <p:spPr>
          <a:xfrm>
            <a:off x="708150" y="1645350"/>
            <a:ext cx="7815300" cy="280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It is our pleasure to acknowledge our supervisor Dr. Sourish Sanyal Sir, our beloved mentor, Head Of the Department, Training and Placement Officer(Officiating), Coochbehar Government Engineering College,Coochbehar, for being not only the source of encouragement, but also great resource of knowledge and information. We shall remain indebted to him for the immense help we have received from him.</a:t>
            </a:r>
            <a:endParaRPr sz="1400"/>
          </a:p>
          <a:p>
            <a:pPr indent="0" lvl="0" marL="0" rtl="0" algn="l">
              <a:spcBef>
                <a:spcPts val="1200"/>
              </a:spcBef>
              <a:spcAft>
                <a:spcPts val="0"/>
              </a:spcAft>
              <a:buNone/>
            </a:pPr>
            <a:r>
              <a:rPr lang="en" sz="1400"/>
              <a:t>We would also like to thank all the faculty members, </a:t>
            </a:r>
            <a:r>
              <a:rPr lang="en" sz="1400"/>
              <a:t>technical</a:t>
            </a:r>
            <a:r>
              <a:rPr lang="en" sz="1400"/>
              <a:t> assistants and staffs of the department of Electronics and Communication Engineering, for their kind and friendly cooperation extended to us.</a:t>
            </a:r>
            <a:endParaRPr sz="1400"/>
          </a:p>
          <a:p>
            <a:pPr indent="0" lvl="0" marL="0" rtl="0" algn="l">
              <a:spcBef>
                <a:spcPts val="1200"/>
              </a:spcBef>
              <a:spcAft>
                <a:spcPts val="1200"/>
              </a:spcAft>
              <a:buNone/>
            </a:pPr>
            <a:r>
              <a:rPr lang="en" sz="1400"/>
              <a:t>We have no appropriate words to express sincere thanks to our family members for their continuous support and encouragement.</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86" name="Google Shape;286;p3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u="sng">
                <a:solidFill>
                  <a:schemeClr val="hlink"/>
                </a:solidFill>
                <a:hlinkClick r:id="rId3"/>
              </a:rPr>
              <a:t>https://circuitdigest.com</a:t>
            </a:r>
            <a:endParaRPr sz="1900"/>
          </a:p>
          <a:p>
            <a:pPr indent="-349250" lvl="0" marL="457200" rtl="0" algn="l">
              <a:spcBef>
                <a:spcPts val="0"/>
              </a:spcBef>
              <a:spcAft>
                <a:spcPts val="0"/>
              </a:spcAft>
              <a:buSzPts val="1900"/>
              <a:buChar char="●"/>
            </a:pPr>
            <a:r>
              <a:rPr lang="en" sz="1900" u="sng">
                <a:solidFill>
                  <a:schemeClr val="hlink"/>
                </a:solidFill>
                <a:hlinkClick r:id="rId4"/>
              </a:rPr>
              <a:t>https://github.com/achalesh27022003/Number-Plate-Detection</a:t>
            </a:r>
            <a:endParaRPr sz="1900"/>
          </a:p>
          <a:p>
            <a:pPr indent="-349250" lvl="0" marL="457200" rtl="0" algn="l">
              <a:spcBef>
                <a:spcPts val="0"/>
              </a:spcBef>
              <a:spcAft>
                <a:spcPts val="0"/>
              </a:spcAft>
              <a:buSzPts val="1900"/>
              <a:buChar char="●"/>
            </a:pPr>
            <a:r>
              <a:rPr lang="en" sz="1900" u="sng">
                <a:solidFill>
                  <a:schemeClr val="hlink"/>
                </a:solidFill>
                <a:hlinkClick r:id="rId5"/>
              </a:rPr>
              <a:t>https://www.youtube.com/watch?v=p_g-g7C3uHw&amp;t=6s</a:t>
            </a:r>
            <a:endParaRPr sz="1900"/>
          </a:p>
          <a:p>
            <a:pPr indent="-349250" lvl="0" marL="457200" rtl="0" algn="l">
              <a:spcBef>
                <a:spcPts val="0"/>
              </a:spcBef>
              <a:spcAft>
                <a:spcPts val="0"/>
              </a:spcAft>
              <a:buSzPts val="1900"/>
              <a:buChar char="●"/>
            </a:pPr>
            <a:r>
              <a:rPr lang="en" sz="1900"/>
              <a:t>Image and Diagram sources: Google</a:t>
            </a:r>
            <a:endParaRPr sz="1900"/>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b="1" lang="en"/>
              <a:t>  THANK YOU!</a:t>
            </a:r>
            <a:endParaRPr b="1"/>
          </a:p>
        </p:txBody>
      </p:sp>
      <p:sp>
        <p:nvSpPr>
          <p:cNvPr id="292" name="Google Shape;292;p39"/>
          <p:cNvSpPr txBox="1"/>
          <p:nvPr>
            <p:ph idx="1" type="body"/>
          </p:nvPr>
        </p:nvSpPr>
        <p:spPr>
          <a:xfrm>
            <a:off x="4847700" y="3773750"/>
            <a:ext cx="3762000" cy="1036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523"/>
              <a:buNone/>
            </a:pPr>
            <a:r>
              <a:rPr b="1" lang="en" sz="1617"/>
              <a:t>Students, Department of Electronics and Communication Engineering,CGEC.</a:t>
            </a:r>
            <a:endParaRPr b="1" sz="1617"/>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900"/>
              <a:t>INTRODUCTION:</a:t>
            </a:r>
            <a:endParaRPr sz="2900"/>
          </a:p>
        </p:txBody>
      </p:sp>
      <p:sp>
        <p:nvSpPr>
          <p:cNvPr id="140" name="Google Shape;140;p15"/>
          <p:cNvSpPr txBox="1"/>
          <p:nvPr>
            <p:ph idx="1" type="body"/>
          </p:nvPr>
        </p:nvSpPr>
        <p:spPr>
          <a:xfrm>
            <a:off x="1211150" y="1530525"/>
            <a:ext cx="7038900" cy="240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800"/>
              <a:t>With the increasing number of vehicle in today’s world it’s not possible to manually keep a record of the entire vehicle. There need to be a man standing 24*7 to note down the number. It’s a time consuming process and require manpower. Furthermore the data stored manually is not readable after a long time. So to overcome all these limitations here we tried to develop a system which would automatically detect the number plate and store it in its database. Later on when the information is required one can get it  and use it.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677075" y="8456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Working Process Overview: </a:t>
            </a:r>
            <a:endParaRPr/>
          </a:p>
        </p:txBody>
      </p:sp>
      <p:sp>
        <p:nvSpPr>
          <p:cNvPr id="146" name="Google Shape;146;p16"/>
          <p:cNvSpPr txBox="1"/>
          <p:nvPr>
            <p:ph idx="1" type="body"/>
          </p:nvPr>
        </p:nvSpPr>
        <p:spPr>
          <a:xfrm>
            <a:off x="677075" y="1720750"/>
            <a:ext cx="7505700" cy="24480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None/>
            </a:pPr>
            <a:r>
              <a:rPr lang="en" sz="4274"/>
              <a:t>The process of working involves that as soon as the vehicle enters the secured area the system automatically captures the images and stores it. The processing of the image is done through the software stored in the system. If the vehicle matches the already stored information then it’s allowed to pass the gate. And if the vehicle is not recognized or if its marked in the blocked list then it’s not allowed to cross the gate and further checking process are followed. This process also helps to get the correct result compared to manually one. </a:t>
            </a:r>
            <a:endParaRPr sz="4274"/>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663100" y="5614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Pictorial Overview:</a:t>
            </a:r>
            <a:endParaRPr/>
          </a:p>
        </p:txBody>
      </p:sp>
      <p:sp>
        <p:nvSpPr>
          <p:cNvPr id="152" name="Google Shape;152;p17"/>
          <p:cNvSpPr txBox="1"/>
          <p:nvPr>
            <p:ph idx="1" type="body"/>
          </p:nvPr>
        </p:nvSpPr>
        <p:spPr>
          <a:xfrm>
            <a:off x="6877225" y="4264100"/>
            <a:ext cx="1690800" cy="48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Image </a:t>
            </a:r>
            <a:r>
              <a:rPr lang="en"/>
              <a:t>source</a:t>
            </a:r>
            <a:r>
              <a:rPr lang="en"/>
              <a:t>: Google</a:t>
            </a:r>
            <a:endParaRPr/>
          </a:p>
        </p:txBody>
      </p:sp>
      <p:pic>
        <p:nvPicPr>
          <p:cNvPr id="153" name="Google Shape;153;p17"/>
          <p:cNvPicPr preferRelativeResize="0"/>
          <p:nvPr/>
        </p:nvPicPr>
        <p:blipFill>
          <a:blip r:embed="rId3">
            <a:alphaModFix/>
          </a:blip>
          <a:stretch>
            <a:fillRect/>
          </a:stretch>
        </p:blipFill>
        <p:spPr>
          <a:xfrm>
            <a:off x="2042125" y="1611600"/>
            <a:ext cx="4747656" cy="3038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668100" y="455475"/>
            <a:ext cx="7571400" cy="795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rgbClr val="000000"/>
                </a:solidFill>
              </a:rPr>
              <a:t>PLATFORM DETAILS:</a:t>
            </a:r>
            <a:endParaRPr b="1" u="sng">
              <a:solidFill>
                <a:srgbClr val="000000"/>
              </a:solidFill>
            </a:endParaRPr>
          </a:p>
          <a:p>
            <a:pPr indent="0" lvl="0" marL="0" rtl="0" algn="l">
              <a:spcBef>
                <a:spcPts val="0"/>
              </a:spcBef>
              <a:spcAft>
                <a:spcPts val="0"/>
              </a:spcAft>
              <a:buNone/>
            </a:pPr>
            <a:r>
              <a:rPr lang="en" sz="2666"/>
              <a:t>.</a:t>
            </a:r>
            <a:endParaRPr sz="2666"/>
          </a:p>
        </p:txBody>
      </p:sp>
      <p:sp>
        <p:nvSpPr>
          <p:cNvPr id="159" name="Google Shape;159;p18"/>
          <p:cNvSpPr txBox="1"/>
          <p:nvPr>
            <p:ph idx="1" type="body"/>
          </p:nvPr>
        </p:nvSpPr>
        <p:spPr>
          <a:xfrm>
            <a:off x="668100" y="1364825"/>
            <a:ext cx="7656600" cy="307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i) We are using </a:t>
            </a:r>
            <a:r>
              <a:rPr b="1" lang="en" sz="2200"/>
              <a:t>MATLAB</a:t>
            </a:r>
            <a:r>
              <a:rPr lang="en" sz="2200"/>
              <a:t> for this project.</a:t>
            </a:r>
            <a:endParaRPr sz="2200"/>
          </a:p>
          <a:p>
            <a:pPr indent="0" lvl="0" marL="0" rtl="0" algn="l">
              <a:spcBef>
                <a:spcPts val="1200"/>
              </a:spcBef>
              <a:spcAft>
                <a:spcPts val="0"/>
              </a:spcAft>
              <a:buNone/>
            </a:pPr>
            <a:r>
              <a:rPr lang="en" sz="2200"/>
              <a:t>ii) It solves </a:t>
            </a:r>
            <a:r>
              <a:rPr lang="en" sz="2200"/>
              <a:t>technical</a:t>
            </a:r>
            <a:r>
              <a:rPr lang="en" sz="2200"/>
              <a:t> computational problems faster than C,C++ and other programming languages.</a:t>
            </a:r>
            <a:endParaRPr sz="2200"/>
          </a:p>
          <a:p>
            <a:pPr indent="0" lvl="0" marL="0" rtl="0" algn="l">
              <a:spcBef>
                <a:spcPts val="1200"/>
              </a:spcBef>
              <a:spcAft>
                <a:spcPts val="0"/>
              </a:spcAft>
              <a:buNone/>
            </a:pPr>
            <a:r>
              <a:rPr lang="en" sz="2200"/>
              <a:t>iii) MATLAB is simple to use and it process still images and can create simulation videos easily.</a:t>
            </a:r>
            <a:endParaRPr sz="1800">
              <a:solidFill>
                <a:srgbClr val="202124"/>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Technique Used:</a:t>
            </a:r>
            <a:endParaRPr/>
          </a:p>
        </p:txBody>
      </p:sp>
      <p:sp>
        <p:nvSpPr>
          <p:cNvPr id="165" name="Google Shape;165;p19"/>
          <p:cNvSpPr txBox="1"/>
          <p:nvPr>
            <p:ph idx="1" type="body"/>
          </p:nvPr>
        </p:nvSpPr>
        <p:spPr>
          <a:xfrm>
            <a:off x="719700" y="16355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200"/>
              <a:t>We are using </a:t>
            </a:r>
            <a:r>
              <a:rPr b="1" lang="en" sz="2200"/>
              <a:t>Image Processing </a:t>
            </a:r>
            <a:r>
              <a:rPr lang="en" sz="2200"/>
              <a:t>technique in which captured image of the vehicle number plate is processed through multiple algorithms to convert the alpha numeric conversion of  image into text format and displayed</a:t>
            </a:r>
            <a:r>
              <a:rPr lang="en"/>
              <a:t>.</a:t>
            </a:r>
            <a:endParaRPr/>
          </a:p>
        </p:txBody>
      </p:sp>
      <p:pic>
        <p:nvPicPr>
          <p:cNvPr id="166" name="Google Shape;166;p19"/>
          <p:cNvPicPr preferRelativeResize="0"/>
          <p:nvPr/>
        </p:nvPicPr>
        <p:blipFill>
          <a:blip r:embed="rId3">
            <a:alphaModFix/>
          </a:blip>
          <a:stretch>
            <a:fillRect/>
          </a:stretch>
        </p:blipFill>
        <p:spPr>
          <a:xfrm>
            <a:off x="4572000" y="3054592"/>
            <a:ext cx="4052875" cy="167675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721350" y="5614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brief about Image Processing:</a:t>
            </a:r>
            <a:endParaRPr/>
          </a:p>
        </p:txBody>
      </p:sp>
      <p:sp>
        <p:nvSpPr>
          <p:cNvPr id="172" name="Google Shape;172;p20"/>
          <p:cNvSpPr txBox="1"/>
          <p:nvPr>
            <p:ph idx="1" type="body"/>
          </p:nvPr>
        </p:nvSpPr>
        <p:spPr>
          <a:xfrm>
            <a:off x="770250" y="1450050"/>
            <a:ext cx="7407900" cy="2747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250">
                <a:solidFill>
                  <a:srgbClr val="1A1A1A"/>
                </a:solidFill>
                <a:highlight>
                  <a:srgbClr val="FFFFFF"/>
                </a:highlight>
              </a:rPr>
              <a:t>Set of computational techniques for analyzing, enhancing, compressing, and reconstructing images. Its main components are importing, in which an image is captured through scanning or digital photography; analysis and manipulation of the image, accomplished using various specialized software applications; and output (e.g., to a printer or monitor).</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413113" y="284950"/>
            <a:ext cx="7628400" cy="144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Working procedure of our Project:</a:t>
            </a:r>
            <a:endParaRPr/>
          </a:p>
        </p:txBody>
      </p:sp>
      <p:sp>
        <p:nvSpPr>
          <p:cNvPr id="178" name="Google Shape;178;p21"/>
          <p:cNvSpPr txBox="1"/>
          <p:nvPr>
            <p:ph idx="1" type="body"/>
          </p:nvPr>
        </p:nvSpPr>
        <p:spPr>
          <a:xfrm>
            <a:off x="7156200" y="4305975"/>
            <a:ext cx="1681800" cy="62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100">
                <a:latin typeface="Arial"/>
                <a:ea typeface="Arial"/>
                <a:cs typeface="Arial"/>
                <a:sym typeface="Arial"/>
              </a:rPr>
              <a:t>Diagram source: Circuit Digest</a:t>
            </a:r>
            <a:endParaRPr b="1" sz="1100">
              <a:latin typeface="Arial"/>
              <a:ea typeface="Arial"/>
              <a:cs typeface="Arial"/>
              <a:sym typeface="Arial"/>
            </a:endParaRPr>
          </a:p>
        </p:txBody>
      </p:sp>
      <p:pic>
        <p:nvPicPr>
          <p:cNvPr id="179" name="Google Shape;179;p21"/>
          <p:cNvPicPr preferRelativeResize="0"/>
          <p:nvPr/>
        </p:nvPicPr>
        <p:blipFill>
          <a:blip r:embed="rId3">
            <a:alphaModFix/>
          </a:blip>
          <a:stretch>
            <a:fillRect/>
          </a:stretch>
        </p:blipFill>
        <p:spPr>
          <a:xfrm>
            <a:off x="1549025" y="1128775"/>
            <a:ext cx="5607175" cy="38023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