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207" autoAdjust="0"/>
  </p:normalViewPr>
  <p:slideViewPr>
    <p:cSldViewPr snapToGrid="0">
      <p:cViewPr varScale="1">
        <p:scale>
          <a:sx n="64" d="100"/>
          <a:sy n="64" d="100"/>
        </p:scale>
        <p:origin x="6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ocuments\NMD%20EXCEL\Fashion%20Store%20Data%20Analysi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ocuments\NMD%20EXCEL\Fashion%20Store%20Data%20Analysi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ocuments\NMD%20EXCEL\Fashion%20Store%20Data%20Analysi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[Fashion Store Data Analysis.xlsx]Channels!PivotTable2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b="1" i="0" baseline="0">
                <a:solidFill>
                  <a:schemeClr val="tx1"/>
                </a:solidFill>
              </a:rPr>
              <a:t>Orders:Channels</a:t>
            </a:r>
          </a:p>
        </c:rich>
      </c:tx>
      <c:layout>
        <c:manualLayout>
          <c:xMode val="edge"/>
          <c:yMode val="edge"/>
          <c:x val="0.32468536474263032"/>
          <c:y val="2.235179853619619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 xmlns:c16r2="http://schemas.microsoft.com/office/drawing/2015/06/chart"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 xmlns:c16r2="http://schemas.microsoft.com/office/drawing/2015/06/chart"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4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5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6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27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8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29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0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1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2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  <c:pivotFmt>
        <c:idx val="33"/>
        <c:spPr>
          <a:solidFill>
            <a:schemeClr val="accent1"/>
          </a:solidFill>
          <a:ln w="25400">
            <a:solidFill>
              <a:schemeClr val="lt1"/>
            </a:solidFill>
          </a:ln>
          <a:effectLst/>
          <a:sp3d contourW="25400">
            <a:contourClr>
              <a:schemeClr val="lt1"/>
            </a:contourClr>
          </a:sp3d>
        </c:spPr>
      </c:pivotFmt>
    </c:pivotFmts>
    <c:view3D>
      <c:rotX val="30"/>
      <c:rotY val="0"/>
      <c:rAngAx val="0"/>
      <c:perspective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Channels!$B$3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F8B5-48FF-89D6-E05516E71C1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F8B5-48FF-89D6-E05516E71C1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F8B5-48FF-89D6-E05516E71C1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F8B5-48FF-89D6-E05516E71C1B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9-F8B5-48FF-89D6-E05516E71C1B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B-F8B5-48FF-89D6-E05516E71C1B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D-F8B5-48FF-89D6-E05516E71C1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Channels!$A$4:$A$10</c:f>
              <c:strCache>
                <c:ptCount val="7"/>
                <c:pt idx="0">
                  <c:v>Ajio</c:v>
                </c:pt>
                <c:pt idx="1">
                  <c:v>Amazon</c:v>
                </c:pt>
                <c:pt idx="2">
                  <c:v>Flipkart</c:v>
                </c:pt>
                <c:pt idx="3">
                  <c:v>Meesho</c:v>
                </c:pt>
                <c:pt idx="4">
                  <c:v>Myntra</c:v>
                </c:pt>
                <c:pt idx="5">
                  <c:v>Nalli</c:v>
                </c:pt>
                <c:pt idx="6">
                  <c:v>Others</c:v>
                </c:pt>
              </c:strCache>
            </c:strRef>
          </c:cat>
          <c:val>
            <c:numRef>
              <c:f>Channels!$B$4:$B$10</c:f>
              <c:numCache>
                <c:formatCode>0.0%</c:formatCode>
                <c:ptCount val="7"/>
                <c:pt idx="0">
                  <c:v>6.2196025380874161E-2</c:v>
                </c:pt>
                <c:pt idx="1">
                  <c:v>0.35481689052082327</c:v>
                </c:pt>
                <c:pt idx="2">
                  <c:v>0.21589847650336585</c:v>
                </c:pt>
                <c:pt idx="3">
                  <c:v>4.5028505169581602E-2</c:v>
                </c:pt>
                <c:pt idx="4">
                  <c:v>0.23364576287564015</c:v>
                </c:pt>
                <c:pt idx="5">
                  <c:v>4.7798499049827678E-2</c:v>
                </c:pt>
                <c:pt idx="6">
                  <c:v>4.0615840499887271E-2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E-F8B5-48FF-89D6-E05516E71C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 xmlns:c16r2="http://schemas.microsoft.com/office/drawing/2015/06/chart">
    <c:ext xmlns:c16="http://schemas.microsoft.com/office/drawing/2014/chart" uri="{E28EC0CA-F0BB-4C9C-879D-F8772B89E7AC}">
      <c16:pivotOptions16>
        <c16:showExpandCollapseFieldButtons val="1"/>
      </c16:pivotOptions16>
    </c:ext>
    <c:ext xmlns:c14="http://schemas.microsoft.com/office/drawing/2007/8/2/chart" uri="{781A3756-C4B2-4CAC-9D66-4F8BD8637D16}">
      <c14:pivotOptions>
        <c14:dropZoneFilter val="1"/>
        <c14:dropZoneData val="1"/>
        <c14:dropZoneSeries val="1"/>
      </c14:pivotOptions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[Fashion Store Data Analysis.xlsx]Age_gender!PivotTable1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IN" b="1" i="0" baseline="0">
                <a:solidFill>
                  <a:schemeClr val="tx1"/>
                </a:solidFill>
              </a:rPr>
              <a:t>Orders: Age Vs Gender</a:t>
            </a:r>
          </a:p>
        </c:rich>
      </c:tx>
      <c:layout>
        <c:manualLayout>
          <c:xMode val="edge"/>
          <c:yMode val="edge"/>
          <c:x val="0.1023193350831146"/>
          <c:y val="1.388888888888888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0"/>
      <c:rotY val="0"/>
      <c:rAngAx val="0"/>
      <c:perspective val="2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6.1059069344870959E-2"/>
          <c:y val="0.18678827206900642"/>
          <c:w val="0.9221725101245376"/>
          <c:h val="0.70581213152376066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Age_gender!$B$3:$B$4</c:f>
              <c:strCache>
                <c:ptCount val="1"/>
                <c:pt idx="0">
                  <c:v>Men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Age_gender!$A$5:$A$7</c:f>
              <c:strCache>
                <c:ptCount val="3"/>
                <c:pt idx="0">
                  <c:v>Adult</c:v>
                </c:pt>
                <c:pt idx="1">
                  <c:v>Senior</c:v>
                </c:pt>
                <c:pt idx="2">
                  <c:v>Teenager</c:v>
                </c:pt>
              </c:strCache>
            </c:strRef>
          </c:cat>
          <c:val>
            <c:numRef>
              <c:f>Age_gender!$B$5:$B$7</c:f>
              <c:numCache>
                <c:formatCode>0.00%</c:formatCode>
                <c:ptCount val="3"/>
                <c:pt idx="0">
                  <c:v>0.15470093728862691</c:v>
                </c:pt>
                <c:pt idx="1">
                  <c:v>5.9136148420137209E-2</c:v>
                </c:pt>
                <c:pt idx="2">
                  <c:v>9.1957354977936681E-2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622E-4062-A3A4-7AC69FED275E}"/>
            </c:ext>
          </c:extLst>
        </c:ser>
        <c:ser>
          <c:idx val="1"/>
          <c:order val="1"/>
          <c:tx>
            <c:strRef>
              <c:f>Age_gender!$C$3:$C$4</c:f>
              <c:strCache>
                <c:ptCount val="1"/>
                <c:pt idx="0">
                  <c:v>Women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Age_gender!$A$5:$A$7</c:f>
              <c:strCache>
                <c:ptCount val="3"/>
                <c:pt idx="0">
                  <c:v>Adult</c:v>
                </c:pt>
                <c:pt idx="1">
                  <c:v>Senior</c:v>
                </c:pt>
                <c:pt idx="2">
                  <c:v>Teenager</c:v>
                </c:pt>
              </c:strCache>
            </c:strRef>
          </c:cat>
          <c:val>
            <c:numRef>
              <c:f>Age_gender!$C$5:$C$7</c:f>
              <c:numCache>
                <c:formatCode>0.00%</c:formatCode>
                <c:ptCount val="3"/>
                <c:pt idx="0">
                  <c:v>0.3459271427191033</c:v>
                </c:pt>
                <c:pt idx="1">
                  <c:v>0.13698586014751829</c:v>
                </c:pt>
                <c:pt idx="2">
                  <c:v>0.2112925564466776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shape val="box"/>
        <c:axId val="285689616"/>
        <c:axId val="285690000"/>
        <c:axId val="0"/>
      </c:bar3DChart>
      <c:catAx>
        <c:axId val="2856896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5690000"/>
        <c:crosses val="autoZero"/>
        <c:auto val="1"/>
        <c:lblAlgn val="ctr"/>
        <c:lblOffset val="100"/>
        <c:noMultiLvlLbl val="0"/>
      </c:catAx>
      <c:valAx>
        <c:axId val="285690000"/>
        <c:scaling>
          <c:orientation val="minMax"/>
        </c:scaling>
        <c:delete val="1"/>
        <c:axPos val="l"/>
        <c:numFmt formatCode="0.00%" sourceLinked="1"/>
        <c:majorTickMark val="none"/>
        <c:minorTickMark val="none"/>
        <c:tickLblPos val="nextTo"/>
        <c:crossAx val="2856896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137871828521434"/>
          <c:y val="2.3934456109652932E-2"/>
          <c:w val="0.15024380161748527"/>
          <c:h val="0.16959917698729873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 xmlns:c16r2="http://schemas.microsoft.com/office/drawing/2015/06/chart">
    <c:ext xmlns:c16="http://schemas.microsoft.com/office/drawing/2014/chart" uri="{E28EC0CA-F0BB-4C9C-879D-F8772B89E7AC}">
      <c16:pivotOptions16>
        <c16:showExpandCollapseFieldButtons val="1"/>
      </c16:pivotOptions16>
    </c:ex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[Fashion Store Data Analysis.xlsx]Sales Vs Orders!PivotTable1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Orders &amp; Sales</a:t>
            </a:r>
          </a:p>
        </c:rich>
      </c:tx>
      <c:layout>
        <c:manualLayout>
          <c:xMode val="edge"/>
          <c:yMode val="edge"/>
          <c:x val="0.1594930008748906"/>
          <c:y val="3.240740740740740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showLegendKey val="0"/>
          <c:showVal val="0"/>
          <c:showCatName val="0"/>
          <c:showSerName val="0"/>
          <c:showPercent val="0"/>
          <c:showBubbleSize val="0"/>
          <c:extLst xmlns:c16r2="http://schemas.microsoft.com/office/drawing/2015/06/chart"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</c:pivotFmt>
    </c:pivotFmts>
    <c:plotArea>
      <c:layout>
        <c:manualLayout>
          <c:layoutTarget val="inner"/>
          <c:xMode val="edge"/>
          <c:yMode val="edge"/>
          <c:x val="0.12991426071741033"/>
          <c:y val="0.17171296296296296"/>
          <c:w val="0.7646428258967628"/>
          <c:h val="0.6972995042286380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'Sales Vs Orders'!$B$3</c:f>
              <c:strCache>
                <c:ptCount val="1"/>
                <c:pt idx="0">
                  <c:v>Sum of Amount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'Sales Vs Orders'!$A$4:$A$15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'Sales Vs Orders'!$B$4:$B$15</c:f>
              <c:numCache>
                <c:formatCode>General</c:formatCode>
                <c:ptCount val="12"/>
                <c:pt idx="0">
                  <c:v>1820601</c:v>
                </c:pt>
                <c:pt idx="1">
                  <c:v>1875932</c:v>
                </c:pt>
                <c:pt idx="2">
                  <c:v>1928066</c:v>
                </c:pt>
                <c:pt idx="3">
                  <c:v>1829263</c:v>
                </c:pt>
                <c:pt idx="4">
                  <c:v>1797822</c:v>
                </c:pt>
                <c:pt idx="5">
                  <c:v>1750966</c:v>
                </c:pt>
                <c:pt idx="6">
                  <c:v>1772300</c:v>
                </c:pt>
                <c:pt idx="7">
                  <c:v>1808505</c:v>
                </c:pt>
                <c:pt idx="8">
                  <c:v>1688871</c:v>
                </c:pt>
                <c:pt idx="9">
                  <c:v>1666662</c:v>
                </c:pt>
                <c:pt idx="10">
                  <c:v>1615356</c:v>
                </c:pt>
                <c:pt idx="11">
                  <c:v>1622033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741F-45E6-A196-53C9B7B638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85785648"/>
        <c:axId val="285786032"/>
      </c:barChart>
      <c:lineChart>
        <c:grouping val="standard"/>
        <c:varyColors val="0"/>
        <c:ser>
          <c:idx val="1"/>
          <c:order val="1"/>
          <c:tx>
            <c:strRef>
              <c:f>'Sales Vs Orders'!$C$3</c:f>
              <c:strCache>
                <c:ptCount val="1"/>
                <c:pt idx="0">
                  <c:v>Count of Order ID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'Sales Vs Orders'!$A$4:$A$15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'Sales Vs Orders'!$C$4:$C$15</c:f>
              <c:numCache>
                <c:formatCode>General</c:formatCode>
                <c:ptCount val="12"/>
                <c:pt idx="0">
                  <c:v>2702</c:v>
                </c:pt>
                <c:pt idx="1">
                  <c:v>2750</c:v>
                </c:pt>
                <c:pt idx="2">
                  <c:v>2819</c:v>
                </c:pt>
                <c:pt idx="3">
                  <c:v>2685</c:v>
                </c:pt>
                <c:pt idx="4">
                  <c:v>2617</c:v>
                </c:pt>
                <c:pt idx="5">
                  <c:v>2597</c:v>
                </c:pt>
                <c:pt idx="6">
                  <c:v>2579</c:v>
                </c:pt>
                <c:pt idx="7">
                  <c:v>2617</c:v>
                </c:pt>
                <c:pt idx="8">
                  <c:v>2490</c:v>
                </c:pt>
                <c:pt idx="9">
                  <c:v>2424</c:v>
                </c:pt>
                <c:pt idx="10">
                  <c:v>2383</c:v>
                </c:pt>
                <c:pt idx="11">
                  <c:v>2384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741F-45E6-A196-53C9B7B638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85803192"/>
        <c:axId val="285786416"/>
      </c:lineChart>
      <c:catAx>
        <c:axId val="285785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5786032"/>
        <c:crosses val="autoZero"/>
        <c:auto val="1"/>
        <c:lblAlgn val="ctr"/>
        <c:lblOffset val="100"/>
        <c:noMultiLvlLbl val="0"/>
      </c:catAx>
      <c:valAx>
        <c:axId val="285786032"/>
        <c:scaling>
          <c:orientation val="minMax"/>
        </c:scaling>
        <c:delete val="0"/>
        <c:axPos val="l"/>
        <c:numFmt formatCode="0.00,,&quot;M&quot;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5785648"/>
        <c:crosses val="autoZero"/>
        <c:crossBetween val="between"/>
      </c:valAx>
      <c:valAx>
        <c:axId val="285786416"/>
        <c:scaling>
          <c:orientation val="minMax"/>
        </c:scaling>
        <c:delete val="0"/>
        <c:axPos val="r"/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5803192"/>
        <c:crosses val="max"/>
        <c:crossBetween val="between"/>
      </c:valAx>
      <c:catAx>
        <c:axId val="28580319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8578641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39758245844269474"/>
          <c:y val="1.9304879883645116E-2"/>
          <c:w val="0.58297309711286083"/>
          <c:h val="0.133102945465150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 xmlns:c16r2="http://schemas.microsoft.com/office/drawing/2015/06/chart">
    <c:ext xmlns:c16="http://schemas.microsoft.com/office/drawing/2014/chart" uri="{E28EC0CA-F0BB-4C9C-879D-F8772B89E7AC}">
      <c16:pivotOptions16>
        <c16:showExpandCollapseFieldButtons val="1"/>
      </c16:pivotOptions16>
    </c:ex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FF2C3-8529-45CA-A5AD-0DFAEFD82803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1DD4D-D1EE-4CC7-9298-ADFEC45631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8328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FF2C3-8529-45CA-A5AD-0DFAEFD82803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1DD4D-D1EE-4CC7-9298-ADFEC45631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2376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FF2C3-8529-45CA-A5AD-0DFAEFD82803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1DD4D-D1EE-4CC7-9298-ADFEC45631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8743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FF2C3-8529-45CA-A5AD-0DFAEFD82803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1DD4D-D1EE-4CC7-9298-ADFEC45631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1936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FF2C3-8529-45CA-A5AD-0DFAEFD82803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1DD4D-D1EE-4CC7-9298-ADFEC45631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4500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FF2C3-8529-45CA-A5AD-0DFAEFD82803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1DD4D-D1EE-4CC7-9298-ADFEC45631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7827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FF2C3-8529-45CA-A5AD-0DFAEFD82803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1DD4D-D1EE-4CC7-9298-ADFEC45631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5229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FF2C3-8529-45CA-A5AD-0DFAEFD82803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1DD4D-D1EE-4CC7-9298-ADFEC45631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2546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FF2C3-8529-45CA-A5AD-0DFAEFD82803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1DD4D-D1EE-4CC7-9298-ADFEC45631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457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FF2C3-8529-45CA-A5AD-0DFAEFD82803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1DD4D-D1EE-4CC7-9298-ADFEC45631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4008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FF2C3-8529-45CA-A5AD-0DFAEFD82803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1DD4D-D1EE-4CC7-9298-ADFEC45631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0652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f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FF2C3-8529-45CA-A5AD-0DFAEFD82803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1DD4D-D1EE-4CC7-9298-ADFEC45631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9531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3000" y="3857097"/>
            <a:ext cx="9144000" cy="1655762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Eras Bold ITC" panose="020B0907030504020204" pitchFamily="34" charset="0"/>
              </a:rPr>
              <a:t>Data Analysis</a:t>
            </a:r>
            <a:endParaRPr lang="en-IN" sz="3600" dirty="0">
              <a:solidFill>
                <a:schemeClr val="tx1">
                  <a:lumMod val="95000"/>
                  <a:lumOff val="5000"/>
                </a:schemeClr>
              </a:solidFill>
              <a:latin typeface="Eras Bold ITC" panose="020B0907030504020204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2472267" y="1350963"/>
            <a:ext cx="9144000" cy="2387600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Eras Bold ITC" panose="020B0907030504020204" pitchFamily="34" charset="0"/>
              </a:rPr>
              <a:t>Fashion Store Report</a:t>
            </a:r>
            <a:endParaRPr lang="en-IN" b="1" dirty="0">
              <a:solidFill>
                <a:srgbClr val="FF0000"/>
              </a:solidFill>
              <a:latin typeface="Eras Bold ITC" panose="020B0907030504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4693" y="-782372"/>
            <a:ext cx="3644370" cy="3644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76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9738" y="935726"/>
            <a:ext cx="5316008" cy="5534898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lnSpcReduction="10000"/>
          </a:bodyPr>
          <a:lstStyle/>
          <a:p>
            <a:r>
              <a:rPr lang="en-US" b="1" u="sng" dirty="0" smtClean="0">
                <a:solidFill>
                  <a:srgbClr val="002060"/>
                </a:solidFill>
                <a:latin typeface="Eras Bold ITC" panose="020B0907030504020204" pitchFamily="34" charset="0"/>
              </a:rPr>
              <a:t>Revenue by Gender:</a:t>
            </a:r>
          </a:p>
          <a:p>
            <a:endParaRPr lang="en-US" b="1" u="sng" dirty="0">
              <a:solidFill>
                <a:srgbClr val="002060"/>
              </a:solidFill>
              <a:latin typeface="Eras Bold ITC" panose="020B0907030504020204" pitchFamily="34" charset="0"/>
            </a:endParaRPr>
          </a:p>
          <a:p>
            <a:r>
              <a:rPr lang="en-US" b="1" dirty="0" smtClean="0">
                <a:solidFill>
                  <a:srgbClr val="002060"/>
                </a:solidFill>
              </a:rPr>
              <a:t>Women customers contribute significantly more to sales:</a:t>
            </a:r>
          </a:p>
          <a:p>
            <a:pPr marL="0" indent="0">
              <a:buNone/>
            </a:pPr>
            <a:endParaRPr lang="en-US" b="1" dirty="0" smtClean="0">
              <a:solidFill>
                <a:srgbClr val="002060"/>
              </a:solidFill>
            </a:endParaRPr>
          </a:p>
          <a:p>
            <a:pPr lvl="1"/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Women: ₹13,562,773</a:t>
            </a:r>
          </a:p>
          <a:p>
            <a:pPr lvl="1"/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Men: ₹7,613,604</a:t>
            </a:r>
          </a:p>
          <a:p>
            <a:pPr lvl="1"/>
            <a:endParaRPr lang="en-US" b="1" dirty="0">
              <a:solidFill>
                <a:srgbClr val="002060"/>
              </a:solidFill>
            </a:endParaRPr>
          </a:p>
          <a:p>
            <a:pPr marL="457200" lvl="1" indent="0">
              <a:buNone/>
            </a:pPr>
            <a:endParaRPr lang="en-US" b="1" dirty="0" smtClean="0">
              <a:solidFill>
                <a:srgbClr val="002060"/>
              </a:solidFill>
            </a:endParaRPr>
          </a:p>
          <a:p>
            <a:r>
              <a:rPr lang="en-US" b="1" dirty="0" smtClean="0">
                <a:solidFill>
                  <a:srgbClr val="002060"/>
                </a:solidFill>
              </a:rPr>
              <a:t>Insight: 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Focus more on women's fashion lines, upselling, and promotions targeted at female demographics</a:t>
            </a:r>
            <a:endParaRPr lang="en-US" b="1" dirty="0">
              <a:solidFill>
                <a:srgbClr val="00206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76" y="935726"/>
            <a:ext cx="3853661" cy="331557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8336" y="-886459"/>
            <a:ext cx="3644370" cy="3644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581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2899" y="1705385"/>
            <a:ext cx="5264083" cy="4751976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62500" lnSpcReduction="20000"/>
          </a:bodyPr>
          <a:lstStyle/>
          <a:p>
            <a:r>
              <a:rPr lang="en-US" sz="3800" b="1" u="sng" dirty="0" smtClean="0">
                <a:latin typeface="Eras Bold ITC" panose="020B0907030504020204" pitchFamily="34" charset="0"/>
              </a:rPr>
              <a:t>Top Performing States :</a:t>
            </a:r>
          </a:p>
          <a:p>
            <a:pPr marL="0" indent="0">
              <a:buNone/>
            </a:pPr>
            <a:endParaRPr lang="en-US" sz="3800" u="sng" dirty="0" smtClean="0">
              <a:latin typeface="Eras Bold ITC" panose="020B0907030504020204" pitchFamily="34" charset="0"/>
            </a:endParaRPr>
          </a:p>
          <a:p>
            <a:r>
              <a:rPr lang="en-US" sz="3800" b="1" dirty="0" smtClean="0"/>
              <a:t>Top 3 States by Revenue:</a:t>
            </a:r>
          </a:p>
          <a:p>
            <a:pPr marL="0" indent="0">
              <a:buNone/>
            </a:pPr>
            <a:endParaRPr lang="en-US" sz="3800" b="1" dirty="0" smtClean="0"/>
          </a:p>
          <a:p>
            <a:pPr lvl="1"/>
            <a:r>
              <a:rPr lang="en-US" sz="3200" b="1" dirty="0" smtClean="0"/>
              <a:t>Maharashtra – ₹2,990,221</a:t>
            </a:r>
          </a:p>
          <a:p>
            <a:pPr lvl="1"/>
            <a:r>
              <a:rPr lang="en-US" sz="3200" b="1" dirty="0" smtClean="0"/>
              <a:t>Karnataka – ₹2,646,358</a:t>
            </a:r>
          </a:p>
          <a:p>
            <a:pPr lvl="1"/>
            <a:r>
              <a:rPr lang="en-US" sz="3200" b="1" dirty="0" smtClean="0"/>
              <a:t>Uttar Pradesh – ₹2,104,659</a:t>
            </a:r>
          </a:p>
          <a:p>
            <a:pPr marL="457200" lvl="1" indent="0">
              <a:buNone/>
            </a:pPr>
            <a:endParaRPr lang="en-US" sz="3200" dirty="0" smtClean="0"/>
          </a:p>
          <a:p>
            <a:pPr marL="457200" lvl="1" indent="0">
              <a:buNone/>
            </a:pPr>
            <a:endParaRPr lang="en-US" sz="3200" dirty="0" smtClean="0"/>
          </a:p>
          <a:p>
            <a:r>
              <a:rPr lang="en-US" sz="3800" b="1" u="sng" dirty="0" smtClean="0"/>
              <a:t>Insight: </a:t>
            </a:r>
          </a:p>
          <a:p>
            <a:r>
              <a:rPr lang="en-US" sz="3800" b="1" dirty="0" smtClean="0"/>
              <a:t>These states should receive higher ad spend and inventory priority.</a:t>
            </a:r>
          </a:p>
          <a:p>
            <a:r>
              <a:rPr lang="en-US" sz="3800" b="1" dirty="0" smtClean="0"/>
              <a:t> Consider opening physical experience stores or pop-ups in these regions.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629" y="1705385"/>
            <a:ext cx="5305917" cy="32531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8336" y="-886459"/>
            <a:ext cx="3644370" cy="3644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021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536" y="1479925"/>
            <a:ext cx="6338740" cy="4351338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lnSpcReduction="10000"/>
          </a:bodyPr>
          <a:lstStyle/>
          <a:p>
            <a:r>
              <a:rPr lang="en-US" b="1" u="sng" dirty="0" smtClean="0">
                <a:latin typeface="Eras Bold ITC" panose="020B0907030504020204" pitchFamily="34" charset="0"/>
              </a:rPr>
              <a:t>Platform Performance</a:t>
            </a:r>
            <a:r>
              <a:rPr lang="en-US" u="sng" dirty="0" smtClean="0">
                <a:latin typeface="Eras Bold ITC" panose="020B0907030504020204" pitchFamily="34" charset="0"/>
              </a:rPr>
              <a:t>:</a:t>
            </a:r>
          </a:p>
          <a:p>
            <a:pPr marL="0" indent="0">
              <a:buNone/>
            </a:pPr>
            <a:endParaRPr lang="en-US" dirty="0" smtClean="0">
              <a:latin typeface="Eras Bold ITC" panose="020B0907030504020204" pitchFamily="34" charset="0"/>
            </a:endParaRPr>
          </a:p>
          <a:p>
            <a:r>
              <a:rPr lang="en-US" b="1" dirty="0" smtClean="0"/>
              <a:t>Top channel  Amazon has the highest number of orders (1892) and revenue (₹1,622,033).</a:t>
            </a:r>
          </a:p>
          <a:p>
            <a:pPr marL="0" indent="0">
              <a:buNone/>
            </a:pPr>
            <a:endParaRPr lang="en-US" b="1" dirty="0" smtClean="0"/>
          </a:p>
          <a:p>
            <a:r>
              <a:rPr lang="en-US" b="1" u="sng" dirty="0" smtClean="0"/>
              <a:t>Insight: </a:t>
            </a:r>
          </a:p>
          <a:p>
            <a:r>
              <a:rPr lang="en-US" b="1" dirty="0" smtClean="0"/>
              <a:t>Strengthen partnerships and optimize listings on high-performing platforms like </a:t>
            </a:r>
            <a:r>
              <a:rPr lang="en-US" b="1" dirty="0" err="1" smtClean="0"/>
              <a:t>Ajio</a:t>
            </a:r>
            <a:r>
              <a:rPr lang="en-US" b="1" dirty="0" smtClean="0"/>
              <a:t> and </a:t>
            </a:r>
            <a:r>
              <a:rPr lang="en-US" b="1" dirty="0" err="1" smtClean="0"/>
              <a:t>Myntra</a:t>
            </a:r>
            <a:r>
              <a:rPr lang="en-US" b="1" dirty="0" smtClean="0"/>
              <a:t>.</a:t>
            </a:r>
            <a:endParaRPr lang="en-US" b="1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lc="http://schemas.openxmlformats.org/drawingml/2006/lockedCanvas" xmlns="" xmlns:a16="http://schemas.microsoft.com/office/drawing/2014/main" xmlns:xdr="http://schemas.openxmlformats.org/drawingml/2006/spreadsheetDrawing" id="{395766B4-3541-4205-A08D-2513A0CA9EA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4061069"/>
              </p:ext>
            </p:extLst>
          </p:nvPr>
        </p:nvGraphicFramePr>
        <p:xfrm>
          <a:off x="188536" y="1479925"/>
          <a:ext cx="4260916" cy="35351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8336" y="-886459"/>
            <a:ext cx="3644370" cy="3644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06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1937" y="610729"/>
            <a:ext cx="10515600" cy="1325563"/>
          </a:xfrm>
        </p:spPr>
        <p:txBody>
          <a:bodyPr/>
          <a:lstStyle/>
          <a:p>
            <a:r>
              <a:rPr lang="en-IN" b="1" dirty="0" smtClean="0">
                <a:latin typeface="Eras Bold ITC" panose="020B0907030504020204" pitchFamily="34" charset="0"/>
              </a:rPr>
              <a:t>Identified Trends</a:t>
            </a:r>
            <a:endParaRPr lang="en-IN" b="1" dirty="0">
              <a:latin typeface="Eras Bold ITC" panose="020B0907030504020204" pitchFamily="34" charset="0"/>
            </a:endParaRP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504446"/>
              </p:ext>
            </p:extLst>
          </p:nvPr>
        </p:nvGraphicFramePr>
        <p:xfrm>
          <a:off x="4901937" y="1936292"/>
          <a:ext cx="6329314" cy="4433771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3164657"/>
                <a:gridCol w="3164657"/>
              </a:tblGrid>
              <a:tr h="454746">
                <a:tc>
                  <a:txBody>
                    <a:bodyPr/>
                    <a:lstStyle/>
                    <a:p>
                      <a:r>
                        <a:rPr lang="en-IN" b="1" u="sng" dirty="0"/>
                        <a:t>Category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b="1" u="sng" dirty="0"/>
                        <a:t>Observed Trend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795805">
                <a:tc>
                  <a:txBody>
                    <a:bodyPr/>
                    <a:lstStyle/>
                    <a:p>
                      <a:r>
                        <a:rPr lang="en-IN" b="1" dirty="0"/>
                        <a:t>Gender Sales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Women buyers drive most of the revenue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795805">
                <a:tc>
                  <a:txBody>
                    <a:bodyPr/>
                    <a:lstStyle/>
                    <a:p>
                      <a:r>
                        <a:rPr lang="en-IN" b="1"/>
                        <a:t>Geography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Revenue is highly concentrated in a few major states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795805">
                <a:tc>
                  <a:txBody>
                    <a:bodyPr/>
                    <a:lstStyle/>
                    <a:p>
                      <a:r>
                        <a:rPr lang="en-IN" b="1" dirty="0"/>
                        <a:t>Time-based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Consistent growth in sales across the first 3 months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795805">
                <a:tc>
                  <a:txBody>
                    <a:bodyPr/>
                    <a:lstStyle/>
                    <a:p>
                      <a:r>
                        <a:rPr lang="en-IN" b="1"/>
                        <a:t>Platform Usage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Ajio and Myntra outperform other channels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795805">
                <a:tc>
                  <a:txBody>
                    <a:bodyPr/>
                    <a:lstStyle/>
                    <a:p>
                      <a:r>
                        <a:rPr lang="en-IN" b="1"/>
                        <a:t>Product Category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Kurta and Sets dominate in purchase categories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lc="http://schemas.openxmlformats.org/drawingml/2006/lockedCanvas" xmlns="" xmlns:a16="http://schemas.microsoft.com/office/drawing/2014/main" xmlns:xdr="http://schemas.openxmlformats.org/drawingml/2006/spreadsheetDrawing" id="{8CC6E6A5-F59A-4040-BCEA-4F8D7BB165C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1417835"/>
              </p:ext>
            </p:extLst>
          </p:nvPr>
        </p:nvGraphicFramePr>
        <p:xfrm>
          <a:off x="602530" y="1936292"/>
          <a:ext cx="3934635" cy="23047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9066" y="-886459"/>
            <a:ext cx="3644370" cy="3644370"/>
          </a:xfrm>
          <a:prstGeom prst="rect">
            <a:avLst/>
          </a:prstGeom>
        </p:spPr>
      </p:pic>
      <p:graphicFrame>
        <p:nvGraphicFramePr>
          <p:cNvPr id="6" name="Chart 5">
            <a:extLst>
              <a:ext uri="{FF2B5EF4-FFF2-40B4-BE49-F238E27FC236}">
                <a16:creationId xmlns:lc="http://schemas.openxmlformats.org/drawingml/2006/lockedCanvas" xmlns="" xmlns:a16="http://schemas.microsoft.com/office/drawing/2014/main" xmlns:xdr="http://schemas.openxmlformats.org/drawingml/2006/spreadsheetDrawing" id="{DAA61681-A563-41E4-9C25-907C3C71D5F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4788307"/>
              </p:ext>
            </p:extLst>
          </p:nvPr>
        </p:nvGraphicFramePr>
        <p:xfrm>
          <a:off x="602530" y="4458788"/>
          <a:ext cx="3934636" cy="22430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57721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Eras Bold ITC" panose="020B0907030504020204" pitchFamily="34" charset="0"/>
              </a:rPr>
              <a:t>Informed Decisions to Make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1278" y="1825625"/>
            <a:ext cx="10552522" cy="4351338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Targeted Marketing:</a:t>
            </a:r>
          </a:p>
          <a:p>
            <a:pPr lvl="1"/>
            <a:r>
              <a:rPr lang="en-US" b="1" dirty="0" smtClean="0"/>
              <a:t>Focus marketing campaigns on women in Maharashtra, Karnataka, and UP.</a:t>
            </a:r>
          </a:p>
          <a:p>
            <a:pPr marL="457200" lvl="1" indent="0">
              <a:buNone/>
            </a:pPr>
            <a:endParaRPr lang="en-US" b="1" dirty="0" smtClean="0"/>
          </a:p>
          <a:p>
            <a:r>
              <a:rPr lang="en-US" b="1" dirty="0" smtClean="0"/>
              <a:t>Inventory Optimization:</a:t>
            </a:r>
          </a:p>
          <a:p>
            <a:pPr lvl="1"/>
            <a:r>
              <a:rPr lang="en-US" b="1" dirty="0" smtClean="0"/>
              <a:t>Stock more sizes and styles of kurta and sets, especially in XXL, L, and M sizes.</a:t>
            </a:r>
          </a:p>
          <a:p>
            <a:pPr marL="457200" lvl="1" indent="0">
              <a:buNone/>
            </a:pPr>
            <a:endParaRPr lang="en-US" b="1" dirty="0" smtClean="0"/>
          </a:p>
          <a:p>
            <a:r>
              <a:rPr lang="en-US" b="1" dirty="0" smtClean="0"/>
              <a:t>Customer Segmentation:</a:t>
            </a:r>
          </a:p>
          <a:p>
            <a:pPr lvl="1"/>
            <a:r>
              <a:rPr lang="en-US" b="1" dirty="0" smtClean="0"/>
              <a:t>Create offers for Senior and Teenager age groups (as seen in initial rows).</a:t>
            </a:r>
          </a:p>
          <a:p>
            <a:pPr marL="457200" lvl="1" indent="0">
              <a:buNone/>
            </a:pPr>
            <a:endParaRPr lang="en-US" b="1" dirty="0" smtClean="0"/>
          </a:p>
          <a:p>
            <a:r>
              <a:rPr lang="en-US" b="1" dirty="0" smtClean="0"/>
              <a:t>Channel Strategy:</a:t>
            </a:r>
          </a:p>
          <a:p>
            <a:pPr lvl="1"/>
            <a:r>
              <a:rPr lang="en-US" b="1" dirty="0" smtClean="0"/>
              <a:t>Prioritize product launches and offers on </a:t>
            </a:r>
            <a:r>
              <a:rPr lang="en-US" b="1" dirty="0" err="1" smtClean="0"/>
              <a:t>Ajio</a:t>
            </a:r>
            <a:r>
              <a:rPr lang="en-US" b="1" dirty="0" smtClean="0"/>
              <a:t> and </a:t>
            </a:r>
            <a:r>
              <a:rPr lang="en-US" b="1" dirty="0" err="1" smtClean="0"/>
              <a:t>Myntra</a:t>
            </a:r>
            <a:r>
              <a:rPr lang="en-US" b="1" dirty="0" smtClean="0"/>
              <a:t>.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9066" y="-886459"/>
            <a:ext cx="3644370" cy="3644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16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Eras Bold ITC" panose="020B0907030504020204" pitchFamily="34" charset="0"/>
              </a:rPr>
              <a:t>Recommendations to Grow the Store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b="1" dirty="0" smtClean="0"/>
              <a:t>Launch Location-Based Discounts</a:t>
            </a:r>
            <a:r>
              <a:rPr lang="en-US" dirty="0" smtClean="0"/>
              <a:t> for high-performing regions.</a:t>
            </a:r>
          </a:p>
          <a:p>
            <a:r>
              <a:rPr lang="en-US" b="1" dirty="0" smtClean="0"/>
              <a:t>Introduce a Loyalty Program</a:t>
            </a:r>
            <a:r>
              <a:rPr lang="en-US" dirty="0" smtClean="0"/>
              <a:t> specifically for repeat women buyers.</a:t>
            </a:r>
          </a:p>
          <a:p>
            <a:r>
              <a:rPr lang="en-US" b="1" dirty="0" smtClean="0"/>
              <a:t>Invest in SEO &amp; Sponsored Ads</a:t>
            </a:r>
            <a:r>
              <a:rPr lang="en-US" dirty="0" smtClean="0"/>
              <a:t> on </a:t>
            </a:r>
            <a:r>
              <a:rPr lang="en-US" dirty="0" err="1" smtClean="0"/>
              <a:t>Ajio</a:t>
            </a:r>
            <a:r>
              <a:rPr lang="en-US" dirty="0" smtClean="0"/>
              <a:t> and </a:t>
            </a:r>
            <a:r>
              <a:rPr lang="en-US" dirty="0" err="1" smtClean="0"/>
              <a:t>Myntra</a:t>
            </a:r>
            <a:r>
              <a:rPr lang="en-US" dirty="0" smtClean="0"/>
              <a:t> platforms.</a:t>
            </a:r>
          </a:p>
          <a:p>
            <a:r>
              <a:rPr lang="en-US" b="1" dirty="0" smtClean="0"/>
              <a:t>Run Thematic Campaigns</a:t>
            </a:r>
            <a:r>
              <a:rPr lang="en-US" dirty="0" smtClean="0"/>
              <a:t> around popular categories like </a:t>
            </a:r>
            <a:r>
              <a:rPr lang="en-US" b="1" dirty="0" smtClean="0"/>
              <a:t>kurta sets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Consider Influencer Partnerships</a:t>
            </a:r>
            <a:r>
              <a:rPr lang="en-US" dirty="0" smtClean="0"/>
              <a:t> targeting female demographics aged 20-45.</a:t>
            </a:r>
          </a:p>
          <a:p>
            <a:r>
              <a:rPr lang="en-US" b="1" dirty="0" smtClean="0"/>
              <a:t>Expand SKU variety</a:t>
            </a:r>
            <a:r>
              <a:rPr lang="en-US" dirty="0" smtClean="0"/>
              <a:t> for trending items to reduce missed revenue due to </a:t>
            </a:r>
            <a:r>
              <a:rPr lang="en-US" dirty="0" err="1" smtClean="0"/>
              <a:t>stockouts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9066" y="-886459"/>
            <a:ext cx="3644370" cy="3644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669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826027" y="3128203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b="1" dirty="0" smtClean="0">
                <a:solidFill>
                  <a:srgbClr val="FF0000"/>
                </a:solidFill>
                <a:latin typeface="Showcard Gothic" panose="04020904020102020604" pitchFamily="82" charset="0"/>
              </a:rPr>
              <a:t>Thank You !</a:t>
            </a:r>
            <a:endParaRPr lang="en-US" sz="7200" b="1" dirty="0">
              <a:solidFill>
                <a:srgbClr val="FF0000"/>
              </a:solidFill>
              <a:latin typeface="Showcard Gothic" panose="04020904020102020604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3929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330</Words>
  <Application>Microsoft Office PowerPoint</Application>
  <PresentationFormat>Widescreen</PresentationFormat>
  <Paragraphs>66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Eras Bold ITC</vt:lpstr>
      <vt:lpstr>Showcard Gothic</vt:lpstr>
      <vt:lpstr>Office Theme</vt:lpstr>
      <vt:lpstr>Fashion Store Report</vt:lpstr>
      <vt:lpstr>PowerPoint Presentation</vt:lpstr>
      <vt:lpstr>PowerPoint Presentation</vt:lpstr>
      <vt:lpstr>PowerPoint Presentation</vt:lpstr>
      <vt:lpstr>Identified Trends</vt:lpstr>
      <vt:lpstr>Informed Decisions to Make</vt:lpstr>
      <vt:lpstr>Recommendations to Grow the Store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Fashion store </dc:title>
  <dc:creator>Admin</dc:creator>
  <cp:lastModifiedBy>Admin</cp:lastModifiedBy>
  <cp:revision>12</cp:revision>
  <dcterms:created xsi:type="dcterms:W3CDTF">2025-05-18T21:03:13Z</dcterms:created>
  <dcterms:modified xsi:type="dcterms:W3CDTF">2025-05-19T12:31:42Z</dcterms:modified>
</cp:coreProperties>
</file>