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71" r:id="rId6"/>
    <p:sldId id="277" r:id="rId7"/>
    <p:sldId id="278" r:id="rId8"/>
    <p:sldId id="279" r:id="rId9"/>
    <p:sldId id="280" r:id="rId10"/>
    <p:sldId id="281" r:id="rId11"/>
    <p:sldId id="282" r:id="rId12"/>
    <p:sldId id="275" r:id="rId13"/>
    <p:sldId id="283" r:id="rId14"/>
    <p:sldId id="284" r:id="rId15"/>
    <p:sldId id="285" r:id="rId16"/>
    <p:sldId id="286" r:id="rId17"/>
    <p:sldId id="287" r:id="rId18"/>
    <p:sldId id="288" r:id="rId19"/>
    <p:sldId id="289" r:id="rId20"/>
    <p:sldId id="290" r:id="rId21"/>
    <p:sldId id="291" r:id="rId22"/>
    <p:sldId id="292" r:id="rId23"/>
    <p:sldId id="293"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3" d="100"/>
          <a:sy n="73" d="100"/>
        </p:scale>
        <p:origin x="404" y="4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6/27/2022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6/27/2022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6/27/2022</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6/27/2022</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800" y="234576"/>
            <a:ext cx="11017224" cy="5786712"/>
          </a:xfrm>
        </p:spPr>
        <p:txBody>
          <a:bodyPr/>
          <a:lstStyle/>
          <a:p>
            <a:r>
              <a:rPr lang="en-US" dirty="0"/>
              <a:t>Online Pathology Booking System</a:t>
            </a:r>
            <a:br>
              <a:rPr lang="en-US" dirty="0"/>
            </a:br>
            <a:br>
              <a:rPr lang="en-US" sz="700" dirty="0"/>
            </a:br>
            <a:r>
              <a:rPr lang="en-US" dirty="0"/>
              <a:t>      </a:t>
            </a:r>
            <a:r>
              <a:rPr lang="en-US" sz="3600" dirty="0">
                <a:solidFill>
                  <a:srgbClr val="00B0F0"/>
                </a:solidFill>
              </a:rPr>
              <a:t>Panskura Banamali College (Autonomous)</a:t>
            </a:r>
            <a:br>
              <a:rPr lang="en-US" sz="3600" dirty="0">
                <a:solidFill>
                  <a:srgbClr val="00B0F0"/>
                </a:solidFill>
              </a:rPr>
            </a:br>
            <a:br>
              <a:rPr lang="en-US" sz="3600" dirty="0"/>
            </a:br>
            <a:r>
              <a:rPr lang="en-US" sz="3600" dirty="0"/>
              <a:t>				Submitted By</a:t>
            </a:r>
            <a:br>
              <a:rPr lang="en-US" sz="3600" dirty="0"/>
            </a:br>
            <a:r>
              <a:rPr lang="en-US" sz="3600" dirty="0"/>
              <a:t>			   	 </a:t>
            </a:r>
            <a:r>
              <a:rPr lang="en-US" sz="2400" dirty="0">
                <a:solidFill>
                  <a:srgbClr val="FFFF00"/>
                </a:solidFill>
              </a:rPr>
              <a:t>Pratik Mukherjee</a:t>
            </a:r>
            <a:br>
              <a:rPr lang="en-US" sz="2400" dirty="0"/>
            </a:br>
            <a:r>
              <a:rPr lang="en-US" sz="2400" dirty="0"/>
              <a:t> </a:t>
            </a:r>
            <a:r>
              <a:rPr lang="en-US" sz="3600" dirty="0"/>
              <a:t>   		               </a:t>
            </a:r>
            <a:r>
              <a:rPr lang="en-US" sz="2400" dirty="0"/>
              <a:t>ID: 2019UG012226</a:t>
            </a:r>
            <a:br>
              <a:rPr lang="en-US" sz="2400" dirty="0"/>
            </a:br>
            <a:r>
              <a:rPr lang="en-US" sz="2400" dirty="0"/>
              <a:t>			       Roll: 12161022 No: 251032</a:t>
            </a:r>
            <a:br>
              <a:rPr lang="en-US" sz="2400" dirty="0"/>
            </a:br>
            <a:r>
              <a:rPr lang="en-US" sz="2400" dirty="0"/>
              <a:t>		    Reg. No: 2019PBC00198 of Year: 2019-2020</a:t>
            </a:r>
            <a:br>
              <a:rPr lang="en-US" sz="2400" dirty="0"/>
            </a:br>
            <a:br>
              <a:rPr lang="en-US" sz="2400" dirty="0"/>
            </a:br>
            <a:br>
              <a:rPr lang="en-US" sz="2400" dirty="0"/>
            </a:br>
            <a:br>
              <a:rPr lang="en-US" sz="2400" dirty="0"/>
            </a:br>
            <a:r>
              <a:rPr lang="en-US" sz="3600" dirty="0"/>
              <a:t>				  Guided By</a:t>
            </a:r>
            <a:br>
              <a:rPr lang="en-US" sz="3600" dirty="0"/>
            </a:br>
            <a:r>
              <a:rPr lang="en-US" sz="3600" dirty="0"/>
              <a:t>		               </a:t>
            </a:r>
            <a:r>
              <a:rPr lang="en-US" sz="2400" dirty="0">
                <a:solidFill>
                  <a:srgbClr val="FFFF00"/>
                </a:solidFill>
              </a:rPr>
              <a:t>Sk. Md. Habibullah</a:t>
            </a:r>
            <a:endParaRPr lang="en-US" sz="4000" dirty="0">
              <a:solidFill>
                <a:srgbClr val="FFFF00"/>
              </a:solidFill>
            </a:endParaRPr>
          </a:p>
        </p:txBody>
      </p:sp>
      <p:sp>
        <p:nvSpPr>
          <p:cNvPr id="3" name="Subtitle 2"/>
          <p:cNvSpPr>
            <a:spLocks noGrp="1"/>
          </p:cNvSpPr>
          <p:nvPr>
            <p:ph type="subTitle" idx="1"/>
          </p:nvPr>
        </p:nvSpPr>
        <p:spPr>
          <a:xfrm>
            <a:off x="2935560" y="6021288"/>
            <a:ext cx="6317704" cy="481608"/>
          </a:xfrm>
        </p:spPr>
        <p:txBody>
          <a:bodyPr>
            <a:normAutofit fontScale="92500"/>
          </a:bodyPr>
          <a:lstStyle/>
          <a:p>
            <a:r>
              <a:rPr lang="en-US" dirty="0">
                <a:solidFill>
                  <a:srgbClr val="96B86B"/>
                </a:solidFill>
              </a:rPr>
              <a:t>Department of computer science</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90693"/>
            <a:ext cx="9601200" cy="671736"/>
          </a:xfrm>
        </p:spPr>
        <p:txBody>
          <a:bodyPr/>
          <a:lstStyle/>
          <a:p>
            <a:pPr algn="ctr"/>
            <a:r>
              <a:rPr lang="en-US" dirty="0"/>
              <a:t>E-R Diagram</a:t>
            </a:r>
          </a:p>
        </p:txBody>
      </p:sp>
      <p:pic>
        <p:nvPicPr>
          <p:cNvPr id="4" name="Content Placeholder 3">
            <a:extLst>
              <a:ext uri="{FF2B5EF4-FFF2-40B4-BE49-F238E27FC236}">
                <a16:creationId xmlns:a16="http://schemas.microsoft.com/office/drawing/2014/main" id="{4E42D3EE-1144-4734-AB62-E61D3EAD4B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50095" y="1166632"/>
            <a:ext cx="5688632" cy="5400675"/>
          </a:xfrm>
        </p:spPr>
      </p:pic>
    </p:spTree>
    <p:extLst>
      <p:ext uri="{BB962C8B-B14F-4D97-AF65-F5344CB8AC3E}">
        <p14:creationId xmlns:p14="http://schemas.microsoft.com/office/powerpoint/2010/main" val="362289028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90693"/>
            <a:ext cx="9601200" cy="671736"/>
          </a:xfrm>
        </p:spPr>
        <p:txBody>
          <a:bodyPr/>
          <a:lstStyle/>
          <a:p>
            <a:pPr algn="ctr"/>
            <a:r>
              <a:rPr lang="en-US" dirty="0"/>
              <a:t>System Flow Chart</a:t>
            </a:r>
          </a:p>
        </p:txBody>
      </p:sp>
      <p:pic>
        <p:nvPicPr>
          <p:cNvPr id="7" name="Content Placeholder 6">
            <a:extLst>
              <a:ext uri="{FF2B5EF4-FFF2-40B4-BE49-F238E27FC236}">
                <a16:creationId xmlns:a16="http://schemas.microsoft.com/office/drawing/2014/main" id="{48383E07-B2EB-4368-82C5-FF46B8CD7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1441" y="1341451"/>
            <a:ext cx="4065941" cy="5225856"/>
          </a:xfrm>
        </p:spPr>
      </p:pic>
    </p:spTree>
    <p:extLst>
      <p:ext uri="{BB962C8B-B14F-4D97-AF65-F5344CB8AC3E}">
        <p14:creationId xmlns:p14="http://schemas.microsoft.com/office/powerpoint/2010/main" val="231722970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6373F-325B-4826-AC31-2A3BEC05B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227" y="327888"/>
            <a:ext cx="4678370" cy="6202223"/>
          </a:xfrm>
          <a:prstGeom prst="rect">
            <a:avLst/>
          </a:prstGeom>
        </p:spPr>
      </p:pic>
    </p:spTree>
    <p:extLst>
      <p:ext uri="{BB962C8B-B14F-4D97-AF65-F5344CB8AC3E}">
        <p14:creationId xmlns:p14="http://schemas.microsoft.com/office/powerpoint/2010/main" val="226496458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075660-1654-4B88-84F2-3DE810BB0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028" y="233815"/>
            <a:ext cx="4612767" cy="6390369"/>
          </a:xfrm>
          <a:prstGeom prst="rect">
            <a:avLst/>
          </a:prstGeom>
        </p:spPr>
      </p:pic>
    </p:spTree>
    <p:extLst>
      <p:ext uri="{BB962C8B-B14F-4D97-AF65-F5344CB8AC3E}">
        <p14:creationId xmlns:p14="http://schemas.microsoft.com/office/powerpoint/2010/main" val="282964477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90693"/>
            <a:ext cx="9601200" cy="671736"/>
          </a:xfrm>
        </p:spPr>
        <p:txBody>
          <a:bodyPr/>
          <a:lstStyle/>
          <a:p>
            <a:pPr algn="ctr"/>
            <a:r>
              <a:rPr lang="en-US" dirty="0"/>
              <a:t>Registration Form Image.</a:t>
            </a:r>
          </a:p>
        </p:txBody>
      </p:sp>
      <p:pic>
        <p:nvPicPr>
          <p:cNvPr id="5" name="Content Placeholder 4">
            <a:extLst>
              <a:ext uri="{FF2B5EF4-FFF2-40B4-BE49-F238E27FC236}">
                <a16:creationId xmlns:a16="http://schemas.microsoft.com/office/drawing/2014/main" id="{378154F8-9C0B-47CB-8F76-252038D2432B}"/>
              </a:ext>
            </a:extLst>
          </p:cNvPr>
          <p:cNvPicPr>
            <a:picLocks noGrp="1" noChangeAspect="1"/>
          </p:cNvPicPr>
          <p:nvPr>
            <p:ph idx="1"/>
          </p:nvPr>
        </p:nvPicPr>
        <p:blipFill>
          <a:blip r:embed="rId2"/>
          <a:stretch>
            <a:fillRect/>
          </a:stretch>
        </p:blipFill>
        <p:spPr>
          <a:xfrm>
            <a:off x="1379492" y="1257300"/>
            <a:ext cx="9429838" cy="5310007"/>
          </a:xfrm>
          <a:prstGeom prst="rect">
            <a:avLst/>
          </a:prstGeom>
        </p:spPr>
      </p:pic>
    </p:spTree>
    <p:extLst>
      <p:ext uri="{BB962C8B-B14F-4D97-AF65-F5344CB8AC3E}">
        <p14:creationId xmlns:p14="http://schemas.microsoft.com/office/powerpoint/2010/main" val="325179564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90693"/>
            <a:ext cx="9601200" cy="671736"/>
          </a:xfrm>
        </p:spPr>
        <p:txBody>
          <a:bodyPr/>
          <a:lstStyle/>
          <a:p>
            <a:pPr algn="ctr"/>
            <a:r>
              <a:rPr lang="en-US" dirty="0"/>
              <a:t>Advantages</a:t>
            </a:r>
          </a:p>
        </p:txBody>
      </p:sp>
      <p:sp>
        <p:nvSpPr>
          <p:cNvPr id="4" name="Content Placeholder 3">
            <a:extLst>
              <a:ext uri="{FF2B5EF4-FFF2-40B4-BE49-F238E27FC236}">
                <a16:creationId xmlns:a16="http://schemas.microsoft.com/office/drawing/2014/main" id="{50B8D065-856A-42C5-89B8-D15B90951BA5}"/>
              </a:ext>
            </a:extLst>
          </p:cNvPr>
          <p:cNvSpPr>
            <a:spLocks noGrp="1"/>
          </p:cNvSpPr>
          <p:nvPr>
            <p:ph idx="1"/>
          </p:nvPr>
        </p:nvSpPr>
        <p:spPr/>
        <p:txBody>
          <a:bodyPr>
            <a:normAutofit lnSpcReduction="10000"/>
          </a:bodyPr>
          <a:lstStyle/>
          <a:p>
            <a:r>
              <a:rPr lang="en-US" dirty="0"/>
              <a:t>Reduces cost and improves efficiency of overall patient’s data management. </a:t>
            </a:r>
          </a:p>
          <a:p>
            <a:r>
              <a:rPr lang="en-IN" dirty="0"/>
              <a:t>It has a flexible reporting system.</a:t>
            </a:r>
          </a:p>
          <a:p>
            <a:r>
              <a:rPr lang="en-IN" dirty="0"/>
              <a:t>Easy information sharing. </a:t>
            </a:r>
          </a:p>
          <a:p>
            <a:r>
              <a:rPr lang="en-US" dirty="0"/>
              <a:t>Integrates with referral commission reporting. </a:t>
            </a:r>
          </a:p>
          <a:p>
            <a:r>
              <a:rPr lang="en-IN" dirty="0"/>
              <a:t>A centralized patient reporting system is also there, which helps in managing reports with less overhead and accessible by staff members.</a:t>
            </a:r>
          </a:p>
          <a:p>
            <a:r>
              <a:rPr lang="en-IN" dirty="0"/>
              <a:t>Flexibility to accommodate new requirements improves quality and compliance.</a:t>
            </a:r>
          </a:p>
          <a:p>
            <a:pPr marL="0" indent="0">
              <a:buNone/>
            </a:pPr>
            <a:endParaRPr lang="en-IN" dirty="0"/>
          </a:p>
        </p:txBody>
      </p:sp>
    </p:spTree>
    <p:extLst>
      <p:ext uri="{BB962C8B-B14F-4D97-AF65-F5344CB8AC3E}">
        <p14:creationId xmlns:p14="http://schemas.microsoft.com/office/powerpoint/2010/main" val="332573644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90693"/>
            <a:ext cx="9601200" cy="671736"/>
          </a:xfrm>
        </p:spPr>
        <p:txBody>
          <a:bodyPr/>
          <a:lstStyle/>
          <a:p>
            <a:pPr algn="ctr"/>
            <a:r>
              <a:rPr lang="en-US" dirty="0"/>
              <a:t>Applications</a:t>
            </a:r>
          </a:p>
        </p:txBody>
      </p:sp>
      <p:sp>
        <p:nvSpPr>
          <p:cNvPr id="4" name="Content Placeholder 3">
            <a:extLst>
              <a:ext uri="{FF2B5EF4-FFF2-40B4-BE49-F238E27FC236}">
                <a16:creationId xmlns:a16="http://schemas.microsoft.com/office/drawing/2014/main" id="{50B8D065-856A-42C5-89B8-D15B90951BA5}"/>
              </a:ext>
            </a:extLst>
          </p:cNvPr>
          <p:cNvSpPr>
            <a:spLocks noGrp="1"/>
          </p:cNvSpPr>
          <p:nvPr>
            <p:ph idx="1"/>
          </p:nvPr>
        </p:nvSpPr>
        <p:spPr/>
        <p:txBody>
          <a:bodyPr>
            <a:normAutofit/>
          </a:bodyPr>
          <a:lstStyle/>
          <a:p>
            <a:r>
              <a:rPr lang="en-IN" dirty="0"/>
              <a:t>Partially challenged patients can order tests or book check-ups by their own.</a:t>
            </a:r>
          </a:p>
          <a:p>
            <a:r>
              <a:rPr lang="en-IN" dirty="0"/>
              <a:t>The main aim of this project is to help patients to make their tests on their own. They should be able to register themselves to the diagnostic centre and get their tests done.</a:t>
            </a:r>
          </a:p>
          <a:p>
            <a:r>
              <a:rPr lang="en-IN" dirty="0"/>
              <a:t>It can be applied by any pathology and diagnostic centres to get their maintenance job done so easily</a:t>
            </a:r>
          </a:p>
          <a:p>
            <a:pPr marL="0" indent="0">
              <a:buNone/>
            </a:pPr>
            <a:endParaRPr lang="en-IN" dirty="0"/>
          </a:p>
        </p:txBody>
      </p:sp>
    </p:spTree>
    <p:extLst>
      <p:ext uri="{BB962C8B-B14F-4D97-AF65-F5344CB8AC3E}">
        <p14:creationId xmlns:p14="http://schemas.microsoft.com/office/powerpoint/2010/main" val="270281037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90693"/>
            <a:ext cx="9601200" cy="671736"/>
          </a:xfrm>
        </p:spPr>
        <p:txBody>
          <a:bodyPr/>
          <a:lstStyle/>
          <a:p>
            <a:pPr algn="ctr"/>
            <a:r>
              <a:rPr lang="en-US" dirty="0"/>
              <a:t>Challenges</a:t>
            </a:r>
          </a:p>
        </p:txBody>
      </p:sp>
      <p:sp>
        <p:nvSpPr>
          <p:cNvPr id="4" name="Content Placeholder 3">
            <a:extLst>
              <a:ext uri="{FF2B5EF4-FFF2-40B4-BE49-F238E27FC236}">
                <a16:creationId xmlns:a16="http://schemas.microsoft.com/office/drawing/2014/main" id="{50B8D065-856A-42C5-89B8-D15B90951BA5}"/>
              </a:ext>
            </a:extLst>
          </p:cNvPr>
          <p:cNvSpPr>
            <a:spLocks noGrp="1"/>
          </p:cNvSpPr>
          <p:nvPr>
            <p:ph idx="1"/>
          </p:nvPr>
        </p:nvSpPr>
        <p:spPr/>
        <p:txBody>
          <a:bodyPr>
            <a:normAutofit/>
          </a:bodyPr>
          <a:lstStyle/>
          <a:p>
            <a:r>
              <a:rPr lang="en-IN" dirty="0"/>
              <a:t>In remote area this service may be unreachable due to lack to support system.</a:t>
            </a:r>
          </a:p>
          <a:p>
            <a:r>
              <a:rPr lang="en-IN" dirty="0"/>
              <a:t>There was a lot of issues to build this project as technical support was not always handy.</a:t>
            </a:r>
          </a:p>
          <a:p>
            <a:r>
              <a:rPr lang="en-IN" dirty="0"/>
              <a:t>As this is my first project so I have to find the suitable process to get rid off my errors for over and over again.</a:t>
            </a:r>
          </a:p>
          <a:p>
            <a:r>
              <a:rPr lang="en-IN" dirty="0"/>
              <a:t>As I went through this project, I faced a major problem on the sequence of categories I have to do make this fully responsible website.</a:t>
            </a:r>
          </a:p>
          <a:p>
            <a:pPr marL="0" indent="0">
              <a:buNone/>
            </a:pPr>
            <a:endParaRPr lang="en-IN" dirty="0"/>
          </a:p>
        </p:txBody>
      </p:sp>
    </p:spTree>
    <p:extLst>
      <p:ext uri="{BB962C8B-B14F-4D97-AF65-F5344CB8AC3E}">
        <p14:creationId xmlns:p14="http://schemas.microsoft.com/office/powerpoint/2010/main" val="8329522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90693"/>
            <a:ext cx="9601200" cy="671736"/>
          </a:xfrm>
        </p:spPr>
        <p:txBody>
          <a:bodyPr/>
          <a:lstStyle/>
          <a:p>
            <a:pPr algn="ctr"/>
            <a:r>
              <a:rPr lang="en-US" dirty="0"/>
              <a:t>Future Enhancements</a:t>
            </a:r>
          </a:p>
        </p:txBody>
      </p:sp>
      <p:sp>
        <p:nvSpPr>
          <p:cNvPr id="4" name="Content Placeholder 3">
            <a:extLst>
              <a:ext uri="{FF2B5EF4-FFF2-40B4-BE49-F238E27FC236}">
                <a16:creationId xmlns:a16="http://schemas.microsoft.com/office/drawing/2014/main" id="{50B8D065-856A-42C5-89B8-D15B90951BA5}"/>
              </a:ext>
            </a:extLst>
          </p:cNvPr>
          <p:cNvSpPr>
            <a:spLocks noGrp="1"/>
          </p:cNvSpPr>
          <p:nvPr>
            <p:ph idx="1"/>
          </p:nvPr>
        </p:nvSpPr>
        <p:spPr/>
        <p:txBody>
          <a:bodyPr>
            <a:normAutofit fontScale="92500" lnSpcReduction="20000"/>
          </a:bodyPr>
          <a:lstStyle/>
          <a:p>
            <a:r>
              <a:rPr lang="en-IN" dirty="0"/>
              <a:t>This application avoids the manual work and the problems concern with it. It is an easy way to obtain the information regarding the various travel services that are present in our System.</a:t>
            </a:r>
          </a:p>
          <a:p>
            <a:r>
              <a:rPr lang="en-IN" dirty="0"/>
              <a:t>Well me and my team member have worked hard in order to present an improved website better than the existing one’s regarding the information about the various activities. Still, we found out that the project can be done in a better way. Primarily, in this system patient login and then go to reception. By using this patient will send request for consulting the doctor. Reception will set the date for doctor appointments. After that doctor see his appointments and see the patients, surgeries also done.</a:t>
            </a:r>
          </a:p>
          <a:p>
            <a:r>
              <a:rPr lang="en-IN" dirty="0"/>
              <a:t>The next enhancement is, we will develop online services. That mean, if patient have any problems, he can send his problem to the doctor through internet from his home then doctor will send reply to him. In this patient have some login name and password.</a:t>
            </a:r>
          </a:p>
          <a:p>
            <a:pPr marL="0" indent="0">
              <a:buNone/>
            </a:pPr>
            <a:endParaRPr lang="en-IN" dirty="0"/>
          </a:p>
        </p:txBody>
      </p:sp>
    </p:spTree>
    <p:extLst>
      <p:ext uri="{BB962C8B-B14F-4D97-AF65-F5344CB8AC3E}">
        <p14:creationId xmlns:p14="http://schemas.microsoft.com/office/powerpoint/2010/main" val="323604827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90693"/>
            <a:ext cx="9601200" cy="671736"/>
          </a:xfrm>
        </p:spPr>
        <p:txBody>
          <a:bodyPr/>
          <a:lstStyle/>
          <a:p>
            <a:pPr algn="ctr"/>
            <a:r>
              <a:rPr lang="en-US" dirty="0"/>
              <a:t>Conclusion</a:t>
            </a:r>
          </a:p>
        </p:txBody>
      </p:sp>
      <p:sp>
        <p:nvSpPr>
          <p:cNvPr id="4" name="Content Placeholder 3">
            <a:extLst>
              <a:ext uri="{FF2B5EF4-FFF2-40B4-BE49-F238E27FC236}">
                <a16:creationId xmlns:a16="http://schemas.microsoft.com/office/drawing/2014/main" id="{50B8D065-856A-42C5-89B8-D15B90951BA5}"/>
              </a:ext>
            </a:extLst>
          </p:cNvPr>
          <p:cNvSpPr>
            <a:spLocks noGrp="1"/>
          </p:cNvSpPr>
          <p:nvPr>
            <p:ph idx="1"/>
          </p:nvPr>
        </p:nvSpPr>
        <p:spPr/>
        <p:txBody>
          <a:bodyPr>
            <a:normAutofit/>
          </a:bodyPr>
          <a:lstStyle/>
          <a:p>
            <a:pPr marL="0" indent="0">
              <a:buNone/>
            </a:pPr>
            <a:r>
              <a:rPr lang="en-IN" dirty="0"/>
              <a:t>The package was designed in such a way that future modifications can be done easily. The following conclusion can be deduced from the development of the project.</a:t>
            </a:r>
          </a:p>
          <a:p>
            <a:pPr lvl="2"/>
            <a:r>
              <a:rPr lang="en-IN" dirty="0"/>
              <a:t>Automation of the entire system improves the efficiency</a:t>
            </a:r>
          </a:p>
          <a:p>
            <a:pPr lvl="2"/>
            <a:r>
              <a:rPr lang="en-IN" dirty="0"/>
              <a:t>It provides a friendly graphical user interface which proves to be better when compared to the existing system.</a:t>
            </a:r>
          </a:p>
          <a:p>
            <a:pPr lvl="2"/>
            <a:r>
              <a:rPr lang="en-IN" dirty="0"/>
              <a:t>It gives appropriate access to the authorized users depending on their permissions.</a:t>
            </a:r>
          </a:p>
          <a:p>
            <a:pPr lvl="2"/>
            <a:r>
              <a:rPr lang="en-IN" dirty="0"/>
              <a:t>It effectively overcomes the delay in communications.</a:t>
            </a:r>
          </a:p>
          <a:p>
            <a:pPr lvl="2"/>
            <a:r>
              <a:rPr lang="en-IN" dirty="0"/>
              <a:t>Updating of information becomes so easier.</a:t>
            </a:r>
          </a:p>
          <a:p>
            <a:pPr lvl="2"/>
            <a:r>
              <a:rPr lang="en-IN" dirty="0"/>
              <a:t>System security, data security and reliability are the striking features.</a:t>
            </a:r>
          </a:p>
          <a:p>
            <a:pPr lvl="2"/>
            <a:r>
              <a:rPr lang="en-IN" dirty="0"/>
              <a:t>The System has adequate scope for modification in future if it is necessary.</a:t>
            </a:r>
          </a:p>
        </p:txBody>
      </p:sp>
    </p:spTree>
    <p:extLst>
      <p:ext uri="{BB962C8B-B14F-4D97-AF65-F5344CB8AC3E}">
        <p14:creationId xmlns:p14="http://schemas.microsoft.com/office/powerpoint/2010/main" val="24618236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671736"/>
          </a:xfrm>
        </p:spPr>
        <p:txBody>
          <a:bodyPr/>
          <a:lstStyle/>
          <a:p>
            <a:pPr algn="ctr"/>
            <a:r>
              <a:rPr lang="en-US" dirty="0"/>
              <a:t>Index</a:t>
            </a:r>
          </a:p>
        </p:txBody>
      </p:sp>
      <p:sp>
        <p:nvSpPr>
          <p:cNvPr id="14" name="Content Placeholder 13"/>
          <p:cNvSpPr>
            <a:spLocks noGrp="1"/>
          </p:cNvSpPr>
          <p:nvPr>
            <p:ph idx="1"/>
          </p:nvPr>
        </p:nvSpPr>
        <p:spPr>
          <a:xfrm>
            <a:off x="1293814" y="1484784"/>
            <a:ext cx="9601200" cy="4687416"/>
          </a:xfrm>
        </p:spPr>
        <p:txBody>
          <a:bodyPr numCol="2"/>
          <a:lstStyle/>
          <a:p>
            <a:pPr marL="457200" indent="-457200">
              <a:buFont typeface="+mj-lt"/>
              <a:buAutoNum type="arabicPeriod"/>
            </a:pPr>
            <a:r>
              <a:rPr lang="en-US" dirty="0"/>
              <a:t>Objectives.</a:t>
            </a:r>
          </a:p>
          <a:p>
            <a:pPr marL="457200" indent="-457200">
              <a:buFont typeface="+mj-lt"/>
              <a:buAutoNum type="arabicPeriod"/>
            </a:pPr>
            <a:r>
              <a:rPr lang="en-US" dirty="0"/>
              <a:t>Introduction.</a:t>
            </a:r>
          </a:p>
          <a:p>
            <a:pPr marL="457200" indent="-457200">
              <a:buFont typeface="+mj-lt"/>
              <a:buAutoNum type="arabicPeriod"/>
            </a:pPr>
            <a:r>
              <a:rPr lang="en-US" dirty="0"/>
              <a:t>Review of Existing System.</a:t>
            </a:r>
          </a:p>
          <a:p>
            <a:pPr marL="457200" indent="-457200">
              <a:buFont typeface="+mj-lt"/>
              <a:buAutoNum type="arabicPeriod"/>
            </a:pPr>
            <a:r>
              <a:rPr lang="en-US" dirty="0"/>
              <a:t>Problems with Existing System.</a:t>
            </a:r>
          </a:p>
          <a:p>
            <a:pPr marL="457200" indent="-457200">
              <a:buFont typeface="+mj-lt"/>
              <a:buAutoNum type="arabicPeriod"/>
            </a:pPr>
            <a:r>
              <a:rPr lang="en-US" dirty="0"/>
              <a:t>Tools and Techniques.</a:t>
            </a:r>
          </a:p>
          <a:p>
            <a:pPr marL="457200" indent="-457200">
              <a:buFont typeface="+mj-lt"/>
              <a:buAutoNum type="arabicPeriod"/>
            </a:pPr>
            <a:r>
              <a:rPr lang="en-US" dirty="0"/>
              <a:t>Project Planning.</a:t>
            </a:r>
          </a:p>
          <a:p>
            <a:pPr marL="457200" indent="-457200">
              <a:buFont typeface="+mj-lt"/>
              <a:buAutoNum type="arabicPeriod"/>
            </a:pPr>
            <a:r>
              <a:rPr lang="en-US" dirty="0"/>
              <a:t>Iterative Waterfall Mode.</a:t>
            </a:r>
          </a:p>
          <a:p>
            <a:pPr marL="457200" indent="-457200">
              <a:buFont typeface="+mj-lt"/>
              <a:buAutoNum type="arabicPeriod"/>
            </a:pPr>
            <a:r>
              <a:rPr lang="en-US" dirty="0"/>
              <a:t>E-R Diagram.</a:t>
            </a:r>
          </a:p>
          <a:p>
            <a:pPr marL="457200" indent="-457200">
              <a:buFont typeface="+mj-lt"/>
              <a:buAutoNum type="arabicPeriod"/>
            </a:pPr>
            <a:r>
              <a:rPr lang="en-US" dirty="0"/>
              <a:t>System Flow Chart.</a:t>
            </a:r>
          </a:p>
          <a:p>
            <a:pPr marL="457200" indent="-457200">
              <a:buFont typeface="+mj-lt"/>
              <a:buAutoNum type="arabicPeriod"/>
            </a:pPr>
            <a:r>
              <a:rPr lang="en-US" dirty="0"/>
              <a:t>Registration Form Image.</a:t>
            </a:r>
          </a:p>
          <a:p>
            <a:pPr marL="457200" indent="-457200">
              <a:buFont typeface="+mj-lt"/>
              <a:buAutoNum type="arabicPeriod"/>
            </a:pPr>
            <a:r>
              <a:rPr lang="en-US" dirty="0"/>
              <a:t>Advantages.</a:t>
            </a:r>
          </a:p>
          <a:p>
            <a:pPr marL="457200" indent="-457200">
              <a:buFont typeface="+mj-lt"/>
              <a:buAutoNum type="arabicPeriod"/>
            </a:pPr>
            <a:r>
              <a:rPr lang="en-US" dirty="0"/>
              <a:t>Applications.</a:t>
            </a:r>
          </a:p>
          <a:p>
            <a:pPr marL="457200" indent="-457200">
              <a:buFont typeface="+mj-lt"/>
              <a:buAutoNum type="arabicPeriod"/>
            </a:pPr>
            <a:r>
              <a:rPr lang="en-US" dirty="0"/>
              <a:t>Challenges.</a:t>
            </a:r>
          </a:p>
          <a:p>
            <a:pPr marL="457200" indent="-457200">
              <a:buFont typeface="+mj-lt"/>
              <a:buAutoNum type="arabicPeriod"/>
            </a:pPr>
            <a:r>
              <a:rPr lang="en-US" dirty="0"/>
              <a:t>Future Enhancements.</a:t>
            </a:r>
          </a:p>
          <a:p>
            <a:pPr marL="457200" indent="-457200">
              <a:buFont typeface="+mj-lt"/>
              <a:buAutoNum type="arabicPeriod"/>
            </a:pPr>
            <a:r>
              <a:rPr lang="en-US" dirty="0"/>
              <a:t>Conclusion.</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94469E-F877-4AA6-8F17-C50B6535EEE7}"/>
              </a:ext>
            </a:extLst>
          </p:cNvPr>
          <p:cNvSpPr/>
          <p:nvPr/>
        </p:nvSpPr>
        <p:spPr>
          <a:xfrm>
            <a:off x="2492304" y="2321004"/>
            <a:ext cx="7204216" cy="2215991"/>
          </a:xfrm>
          <a:prstGeom prst="rect">
            <a:avLst/>
          </a:prstGeom>
          <a:noFill/>
        </p:spPr>
        <p:txBody>
          <a:bodyPr wrap="none" lIns="91440" tIns="45720" rIns="91440" bIns="45720">
            <a:spAutoFit/>
          </a:bodyPr>
          <a:lstStyle/>
          <a:p>
            <a:pPr algn="ctr"/>
            <a:r>
              <a:rPr lang="en-US" sz="13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End</a:t>
            </a:r>
          </a:p>
        </p:txBody>
      </p:sp>
    </p:spTree>
    <p:extLst>
      <p:ext uri="{BB962C8B-B14F-4D97-AF65-F5344CB8AC3E}">
        <p14:creationId xmlns:p14="http://schemas.microsoft.com/office/powerpoint/2010/main" val="276991472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671736"/>
          </a:xfrm>
        </p:spPr>
        <p:txBody>
          <a:bodyPr/>
          <a:lstStyle/>
          <a:p>
            <a:pPr algn="ctr"/>
            <a:r>
              <a:rPr lang="en-US" dirty="0"/>
              <a:t>Objectives</a:t>
            </a:r>
          </a:p>
        </p:txBody>
      </p:sp>
      <p:sp>
        <p:nvSpPr>
          <p:cNvPr id="14" name="Content Placeholder 13"/>
          <p:cNvSpPr>
            <a:spLocks noGrp="1"/>
          </p:cNvSpPr>
          <p:nvPr>
            <p:ph idx="1"/>
          </p:nvPr>
        </p:nvSpPr>
        <p:spPr>
          <a:xfrm>
            <a:off x="1293814" y="1628800"/>
            <a:ext cx="9601200" cy="4543400"/>
          </a:xfrm>
        </p:spPr>
        <p:txBody>
          <a:bodyPr numCol="1"/>
          <a:lstStyle/>
          <a:p>
            <a:pPr>
              <a:buFont typeface="Wingdings" panose="05000000000000000000" pitchFamily="2" charset="2"/>
              <a:buChar char="ü"/>
            </a:pPr>
            <a:r>
              <a:rPr lang="en-US" dirty="0"/>
              <a:t>It is designed for any pathology lab to replace their existing manual based system to computerized one.</a:t>
            </a:r>
          </a:p>
          <a:p>
            <a:pPr>
              <a:buFont typeface="Wingdings" panose="05000000000000000000" pitchFamily="2" charset="2"/>
              <a:buChar char="ü"/>
            </a:pPr>
            <a:r>
              <a:rPr lang="en-US" dirty="0"/>
              <a:t>It involves acquisition, management and timely retrieval of great volume of information in just a small time.</a:t>
            </a:r>
          </a:p>
          <a:p>
            <a:pPr>
              <a:buFont typeface="Wingdings" panose="05000000000000000000" pitchFamily="2" charset="2"/>
              <a:buChar char="ü"/>
            </a:pPr>
            <a:r>
              <a:rPr lang="en-US" dirty="0"/>
              <a:t>Staff scheduling and their permission is wisely organized.</a:t>
            </a:r>
          </a:p>
          <a:p>
            <a:pPr>
              <a:buFont typeface="Wingdings" panose="05000000000000000000" pitchFamily="2" charset="2"/>
              <a:buChar char="ü"/>
            </a:pPr>
            <a:r>
              <a:rPr lang="en-US" dirty="0"/>
              <a:t>All of these information must be managed in an efficient and  cost wise fashion so that institutions resources may be effectively managed in an efficient way.</a:t>
            </a:r>
          </a:p>
        </p:txBody>
      </p:sp>
    </p:spTree>
    <p:extLst>
      <p:ext uri="{BB962C8B-B14F-4D97-AF65-F5344CB8AC3E}">
        <p14:creationId xmlns:p14="http://schemas.microsoft.com/office/powerpoint/2010/main" val="101119967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671736"/>
          </a:xfrm>
        </p:spPr>
        <p:txBody>
          <a:bodyPr/>
          <a:lstStyle/>
          <a:p>
            <a:pPr algn="ctr"/>
            <a:r>
              <a:rPr lang="en-US" dirty="0"/>
              <a:t>Introduction</a:t>
            </a:r>
          </a:p>
        </p:txBody>
      </p:sp>
      <p:sp>
        <p:nvSpPr>
          <p:cNvPr id="14" name="Content Placeholder 13"/>
          <p:cNvSpPr>
            <a:spLocks noGrp="1"/>
          </p:cNvSpPr>
          <p:nvPr>
            <p:ph idx="1"/>
          </p:nvPr>
        </p:nvSpPr>
        <p:spPr>
          <a:xfrm>
            <a:off x="1293814" y="1412776"/>
            <a:ext cx="9601200" cy="4759424"/>
          </a:xfrm>
        </p:spPr>
        <p:txBody>
          <a:bodyPr numCol="1"/>
          <a:lstStyle/>
          <a:p>
            <a:pPr marL="0" indent="0">
              <a:buNone/>
            </a:pPr>
            <a:r>
              <a:rPr lang="en-US" dirty="0"/>
              <a:t>Power Point Presentation provides the details that certification bodies need to evaluate the System. Taken as a whole, voting system documentation must explain the system in several ways to meet the needs of these multiple audiences. As the modern organizations are automated and computers are working as per the instructions, it becomes essential for the coordination of human beings, commodity and computers in a modern organization. Many big cities where the life is busy needs the transaction of the goods within few minutes of time. So, this online information recorded by the distributor helps him to complete this task within the time. The administrators and all the others can communicate with the system through this project, thus facilitating effective implementation and monitoring of various activities of the voting Software. </a:t>
            </a:r>
          </a:p>
        </p:txBody>
      </p:sp>
    </p:spTree>
    <p:extLst>
      <p:ext uri="{BB962C8B-B14F-4D97-AF65-F5344CB8AC3E}">
        <p14:creationId xmlns:p14="http://schemas.microsoft.com/office/powerpoint/2010/main" val="352333396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671736"/>
          </a:xfrm>
        </p:spPr>
        <p:txBody>
          <a:bodyPr/>
          <a:lstStyle/>
          <a:p>
            <a:pPr algn="ctr"/>
            <a:r>
              <a:rPr lang="en-US" dirty="0"/>
              <a:t>Review of Existing System</a:t>
            </a:r>
          </a:p>
        </p:txBody>
      </p:sp>
      <p:sp>
        <p:nvSpPr>
          <p:cNvPr id="14" name="Content Placeholder 13"/>
          <p:cNvSpPr>
            <a:spLocks noGrp="1"/>
          </p:cNvSpPr>
          <p:nvPr>
            <p:ph idx="1"/>
          </p:nvPr>
        </p:nvSpPr>
        <p:spPr>
          <a:xfrm>
            <a:off x="1293814" y="1484784"/>
            <a:ext cx="9601200" cy="4687416"/>
          </a:xfrm>
        </p:spPr>
        <p:txBody>
          <a:bodyPr numCol="1"/>
          <a:lstStyle/>
          <a:p>
            <a:pPr lvl="0"/>
            <a:r>
              <a:rPr lang="en-IN" dirty="0"/>
              <a:t>Registering Forms.</a:t>
            </a:r>
          </a:p>
          <a:p>
            <a:pPr lvl="0"/>
            <a:r>
              <a:rPr lang="en-IN" dirty="0"/>
              <a:t>All info’s regarding registration First Name, Last Name, email, phone, etc details are filled by the user and then are stored in the records.</a:t>
            </a:r>
          </a:p>
          <a:p>
            <a:pPr lvl="0"/>
            <a:r>
              <a:rPr lang="en-IN" dirty="0"/>
              <a:t>Separate databases were kept at separate sites.</a:t>
            </a:r>
          </a:p>
          <a:p>
            <a:pPr lvl="0"/>
            <a:r>
              <a:rPr lang="en-IN" dirty="0"/>
              <a:t>Usage of database for each &amp; every records was very high.</a:t>
            </a:r>
          </a:p>
          <a:p>
            <a:pPr lvl="0"/>
            <a:r>
              <a:rPr lang="en-IN" dirty="0"/>
              <a:t>Maintenance of record takes very much time. Because everything was manual so maintenance was difficult.</a:t>
            </a:r>
          </a:p>
          <a:p>
            <a:pPr lvl="0"/>
            <a:r>
              <a:rPr lang="en-IN" dirty="0"/>
              <a:t>To maintain an admin to chat and query section about users.</a:t>
            </a:r>
          </a:p>
          <a:p>
            <a:pPr lvl="0"/>
            <a:r>
              <a:rPr lang="en-IN" dirty="0"/>
              <a:t>The details are filled in database in the user records.</a:t>
            </a:r>
          </a:p>
          <a:p>
            <a:pPr marL="0" indent="0">
              <a:buNone/>
            </a:pPr>
            <a:endParaRPr lang="en-IN" dirty="0"/>
          </a:p>
        </p:txBody>
      </p:sp>
    </p:spTree>
    <p:extLst>
      <p:ext uri="{BB962C8B-B14F-4D97-AF65-F5344CB8AC3E}">
        <p14:creationId xmlns:p14="http://schemas.microsoft.com/office/powerpoint/2010/main" val="144110623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671736"/>
          </a:xfrm>
        </p:spPr>
        <p:txBody>
          <a:bodyPr/>
          <a:lstStyle/>
          <a:p>
            <a:pPr algn="ctr"/>
            <a:r>
              <a:rPr lang="en-US" dirty="0"/>
              <a:t>Problems with Existing System</a:t>
            </a:r>
          </a:p>
        </p:txBody>
      </p:sp>
      <p:sp>
        <p:nvSpPr>
          <p:cNvPr id="14" name="Content Placeholder 13"/>
          <p:cNvSpPr>
            <a:spLocks noGrp="1"/>
          </p:cNvSpPr>
          <p:nvPr>
            <p:ph idx="1"/>
          </p:nvPr>
        </p:nvSpPr>
        <p:spPr>
          <a:xfrm>
            <a:off x="1293814" y="1484784"/>
            <a:ext cx="9601200" cy="4687416"/>
          </a:xfrm>
        </p:spPr>
        <p:txBody>
          <a:bodyPr numCol="1"/>
          <a:lstStyle/>
          <a:p>
            <a:r>
              <a:rPr lang="en-IN" dirty="0"/>
              <a:t>Communication involves a lot of database work. The system was not a computer-based application as a result communication among the five functions involved a lot of database work, that is, in case the user forgot the user ID while filling the complaint then there is no response suddenly in the website about on admin in the help desk.</a:t>
            </a:r>
          </a:p>
          <a:p>
            <a:r>
              <a:rPr lang="en-IN" dirty="0"/>
              <a:t>Being completely manual there is always a possibility of manual mistakes in proceeding with the system.</a:t>
            </a:r>
          </a:p>
          <a:p>
            <a:r>
              <a:rPr lang="en-IN" dirty="0"/>
              <a:t>Large amount of data was stored but it will be hanged system. </a:t>
            </a:r>
          </a:p>
          <a:p>
            <a:r>
              <a:rPr lang="en-IN" dirty="0"/>
              <a:t>There was no web server available in website in domain name of the website, it is available to show only as a local host.</a:t>
            </a:r>
          </a:p>
          <a:p>
            <a:pPr marL="0" indent="0">
              <a:buNone/>
            </a:pPr>
            <a:endParaRPr lang="en-IN" dirty="0"/>
          </a:p>
        </p:txBody>
      </p:sp>
    </p:spTree>
    <p:extLst>
      <p:ext uri="{BB962C8B-B14F-4D97-AF65-F5344CB8AC3E}">
        <p14:creationId xmlns:p14="http://schemas.microsoft.com/office/powerpoint/2010/main" val="122035258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671736"/>
          </a:xfrm>
        </p:spPr>
        <p:txBody>
          <a:bodyPr/>
          <a:lstStyle/>
          <a:p>
            <a:pPr algn="ctr"/>
            <a:r>
              <a:rPr lang="en-US" dirty="0"/>
              <a:t>Tools and Techniques</a:t>
            </a:r>
          </a:p>
        </p:txBody>
      </p:sp>
      <p:sp>
        <p:nvSpPr>
          <p:cNvPr id="14" name="Content Placeholder 13"/>
          <p:cNvSpPr>
            <a:spLocks noGrp="1"/>
          </p:cNvSpPr>
          <p:nvPr>
            <p:ph idx="1"/>
          </p:nvPr>
        </p:nvSpPr>
        <p:spPr>
          <a:xfrm>
            <a:off x="1293814" y="1484784"/>
            <a:ext cx="9913166" cy="4687416"/>
          </a:xfrm>
        </p:spPr>
        <p:txBody>
          <a:bodyPr numCol="1"/>
          <a:lstStyle/>
          <a:p>
            <a:r>
              <a:rPr lang="en-IN" dirty="0"/>
              <a:t>Database:	 this is a logical space for storing your valuable data with very minimum-security risks. In our system we have given the database name as ‘</a:t>
            </a:r>
            <a:r>
              <a:rPr lang="en-IN" b="1" dirty="0" err="1"/>
              <a:t>lifecell</a:t>
            </a:r>
            <a:r>
              <a:rPr lang="en-IN" dirty="0"/>
              <a:t>’.</a:t>
            </a:r>
          </a:p>
          <a:p>
            <a:r>
              <a:rPr lang="en-IN" dirty="0"/>
              <a:t> MySQL Version 8.0:	It is the type of </a:t>
            </a:r>
            <a:r>
              <a:rPr lang="en-IN" dirty="0" err="1"/>
              <a:t>databse</a:t>
            </a:r>
            <a:r>
              <a:rPr lang="en-IN" dirty="0"/>
              <a:t> I have used in this project.</a:t>
            </a:r>
          </a:p>
          <a:p>
            <a:r>
              <a:rPr lang="en-IN" b="1" dirty="0"/>
              <a:t>PyCharm 2021.2.3 Professional Edition:	</a:t>
            </a:r>
            <a:r>
              <a:rPr lang="en-IN" dirty="0"/>
              <a:t>This is the main tool where I have written all my project codes. It is highly integrated software with super intelligence powered by JetBrains.</a:t>
            </a:r>
          </a:p>
          <a:p>
            <a:r>
              <a:rPr lang="en-IN" b="1" dirty="0" err="1"/>
              <a:t>DataGrip</a:t>
            </a:r>
            <a:r>
              <a:rPr lang="en-IN" b="1" dirty="0"/>
              <a:t> 2021.2.3 Professional Edition:	</a:t>
            </a:r>
            <a:r>
              <a:rPr lang="en-IN" dirty="0"/>
              <a:t>It is used for managing the database. Due to ease of my project work I have used this integrated environment for database management tool powered by JetBrains.</a:t>
            </a:r>
          </a:p>
        </p:txBody>
      </p:sp>
    </p:spTree>
    <p:extLst>
      <p:ext uri="{BB962C8B-B14F-4D97-AF65-F5344CB8AC3E}">
        <p14:creationId xmlns:p14="http://schemas.microsoft.com/office/powerpoint/2010/main" val="94773755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381000"/>
            <a:ext cx="9601200" cy="671736"/>
          </a:xfrm>
        </p:spPr>
        <p:txBody>
          <a:bodyPr/>
          <a:lstStyle/>
          <a:p>
            <a:pPr algn="ctr"/>
            <a:r>
              <a:rPr lang="en-US" dirty="0"/>
              <a:t>Project Planning</a:t>
            </a:r>
          </a:p>
        </p:txBody>
      </p:sp>
      <p:sp>
        <p:nvSpPr>
          <p:cNvPr id="14" name="Content Placeholder 13"/>
          <p:cNvSpPr>
            <a:spLocks noGrp="1"/>
          </p:cNvSpPr>
          <p:nvPr>
            <p:ph idx="1"/>
          </p:nvPr>
        </p:nvSpPr>
        <p:spPr>
          <a:xfrm>
            <a:off x="1293814" y="1052736"/>
            <a:ext cx="9913166" cy="5616624"/>
          </a:xfrm>
        </p:spPr>
        <p:txBody>
          <a:bodyPr numCol="1">
            <a:normAutofit lnSpcReduction="10000"/>
          </a:bodyPr>
          <a:lstStyle/>
          <a:p>
            <a:r>
              <a:rPr lang="en-IN" b="1" dirty="0"/>
              <a:t>Project Initiation:	 </a:t>
            </a:r>
            <a:r>
              <a:rPr lang="en-IN" dirty="0"/>
              <a:t>Development team prepares the project plans and finalizes the outcome of each phase. In this stage team also prepares the comprehensive list of tasks involved in each phase and the project assigns responsibilities to the members, depending on their skills.</a:t>
            </a:r>
          </a:p>
          <a:p>
            <a:r>
              <a:rPr lang="en-IN" b="1" dirty="0"/>
              <a:t>Project Execution: </a:t>
            </a:r>
            <a:r>
              <a:rPr lang="en-IN" dirty="0"/>
              <a:t>In this stage the team develops the project. This stage is consisting of following phases: -</a:t>
            </a:r>
          </a:p>
          <a:p>
            <a:pPr lvl="3"/>
            <a:r>
              <a:rPr lang="en-IN" dirty="0"/>
              <a:t>Requirement analysis.</a:t>
            </a:r>
          </a:p>
          <a:p>
            <a:pPr lvl="3"/>
            <a:r>
              <a:rPr lang="en-IN" dirty="0"/>
              <a:t>Low level design.</a:t>
            </a:r>
          </a:p>
          <a:p>
            <a:pPr lvl="3"/>
            <a:r>
              <a:rPr lang="en-IN" dirty="0"/>
              <a:t>High level design.</a:t>
            </a:r>
          </a:p>
          <a:p>
            <a:pPr lvl="3"/>
            <a:r>
              <a:rPr lang="en-IN" dirty="0"/>
              <a:t>Construction.</a:t>
            </a:r>
          </a:p>
          <a:p>
            <a:pPr lvl="3"/>
            <a:r>
              <a:rPr lang="en-IN" dirty="0"/>
              <a:t>Testing </a:t>
            </a:r>
          </a:p>
          <a:p>
            <a:pPr lvl="3"/>
            <a:r>
              <a:rPr lang="en-IN" dirty="0"/>
              <a:t>Acceptance.</a:t>
            </a:r>
          </a:p>
          <a:p>
            <a:r>
              <a:rPr lang="en-IN" b="1" dirty="0"/>
              <a:t>Project Completion: </a:t>
            </a:r>
            <a:r>
              <a:rPr lang="en-IN" dirty="0"/>
              <a:t>In this stage, the team has to update the site in a regular basis. Each new test item has to be added by the administrator as according to the needs and demands. This stage is very important for freshness of this site.</a:t>
            </a:r>
          </a:p>
          <a:p>
            <a:endParaRPr lang="en-IN" dirty="0"/>
          </a:p>
        </p:txBody>
      </p:sp>
    </p:spTree>
    <p:extLst>
      <p:ext uri="{BB962C8B-B14F-4D97-AF65-F5344CB8AC3E}">
        <p14:creationId xmlns:p14="http://schemas.microsoft.com/office/powerpoint/2010/main" val="362597371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671736"/>
          </a:xfrm>
        </p:spPr>
        <p:txBody>
          <a:bodyPr/>
          <a:lstStyle/>
          <a:p>
            <a:pPr algn="ctr"/>
            <a:r>
              <a:rPr lang="en-US" dirty="0"/>
              <a:t>Iterative Waterfall Model</a:t>
            </a:r>
          </a:p>
        </p:txBody>
      </p:sp>
      <p:sp>
        <p:nvSpPr>
          <p:cNvPr id="8" name="Content Placeholder 7">
            <a:extLst>
              <a:ext uri="{FF2B5EF4-FFF2-40B4-BE49-F238E27FC236}">
                <a16:creationId xmlns:a16="http://schemas.microsoft.com/office/drawing/2014/main" id="{BE40D8BA-38D5-4DC2-BC16-3B544882B491}"/>
              </a:ext>
            </a:extLst>
          </p:cNvPr>
          <p:cNvSpPr>
            <a:spLocks noGrp="1"/>
          </p:cNvSpPr>
          <p:nvPr>
            <p:ph idx="1"/>
          </p:nvPr>
        </p:nvSpPr>
        <p:spPr>
          <a:xfrm>
            <a:off x="1293814" y="1268760"/>
            <a:ext cx="9601200" cy="5400600"/>
          </a:xfrm>
        </p:spPr>
        <p:txBody>
          <a:bodyPr/>
          <a:lstStyle/>
          <a:p>
            <a:pPr marL="0" indent="0">
              <a:buNone/>
            </a:pPr>
            <a:r>
              <a:rPr lang="en-IN" dirty="0"/>
              <a:t>In this context, the iterative waterfall model can be through of as incorporating the necessary change to the classical waterfall model to make it usable in practical software development projects.</a:t>
            </a:r>
          </a:p>
          <a:p>
            <a:endParaRPr lang="en-IN" dirty="0"/>
          </a:p>
        </p:txBody>
      </p:sp>
      <p:pic>
        <p:nvPicPr>
          <p:cNvPr id="12" name="Picture 11">
            <a:extLst>
              <a:ext uri="{FF2B5EF4-FFF2-40B4-BE49-F238E27FC236}">
                <a16:creationId xmlns:a16="http://schemas.microsoft.com/office/drawing/2014/main" id="{7C658FB2-913B-4BF9-A64C-33387E46B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00" y="2429495"/>
            <a:ext cx="5029458" cy="3988005"/>
          </a:xfrm>
          <a:prstGeom prst="rect">
            <a:avLst/>
          </a:prstGeom>
        </p:spPr>
      </p:pic>
    </p:spTree>
    <p:extLst>
      <p:ext uri="{BB962C8B-B14F-4D97-AF65-F5344CB8AC3E}">
        <p14:creationId xmlns:p14="http://schemas.microsoft.com/office/powerpoint/2010/main" val="124950298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81</TotalTime>
  <Words>1053</Words>
  <Application>Microsoft Office PowerPoint</Application>
  <PresentationFormat>Custom</PresentationFormat>
  <Paragraphs>88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vt:lpstr>
      <vt:lpstr>Wingdings</vt:lpstr>
      <vt:lpstr>Woodgrain 16x9</vt:lpstr>
      <vt:lpstr>Online Pathology Booking System        Panskura Banamali College (Autonomous)      Submitted By         Pratik Mukherjee                      ID: 2019UG012226           Roll: 12161022 No: 251032       Reg. No: 2019PBC00198 of Year: 2019-2020          Guided By                  Sk. Md. Habibullah</vt:lpstr>
      <vt:lpstr>Index</vt:lpstr>
      <vt:lpstr>Objectives</vt:lpstr>
      <vt:lpstr>Introduction</vt:lpstr>
      <vt:lpstr>Review of Existing System</vt:lpstr>
      <vt:lpstr>Problems with Existing System</vt:lpstr>
      <vt:lpstr>Tools and Techniques</vt:lpstr>
      <vt:lpstr>Project Planning</vt:lpstr>
      <vt:lpstr>Iterative Waterfall Model</vt:lpstr>
      <vt:lpstr>E-R Diagram</vt:lpstr>
      <vt:lpstr>System Flow Chart</vt:lpstr>
      <vt:lpstr>PowerPoint Presentation</vt:lpstr>
      <vt:lpstr>PowerPoint Presentation</vt:lpstr>
      <vt:lpstr>Registration Form Image.</vt:lpstr>
      <vt:lpstr>Advantages</vt:lpstr>
      <vt:lpstr>Applications</vt:lpstr>
      <vt:lpstr>Challenges</vt:lpstr>
      <vt:lpstr>Future Enhancements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Pathology Booking System        Panskura Banamali College (Autonomous)      Submitted By         Pratik Mukherjee                      ID: 2019UG012226         Guided By                  Sk. Md. Habibullah</dc:title>
  <dc:creator>Pratik Mukherjee</dc:creator>
  <cp:lastModifiedBy>Pratik Mukherjee</cp:lastModifiedBy>
  <cp:revision>11</cp:revision>
  <dcterms:created xsi:type="dcterms:W3CDTF">2022-06-26T14:54:42Z</dcterms:created>
  <dcterms:modified xsi:type="dcterms:W3CDTF">2022-06-27T02:12:52Z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