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ileron Heavy" charset="1" panose="00000A00000000000000"/>
      <p:regular r:id="rId18"/>
    </p:embeddedFont>
    <p:embeddedFont>
      <p:font typeface="Roboto" charset="1" panose="02000000000000000000"/>
      <p:regular r:id="rId19"/>
    </p:embeddedFont>
    <p:embeddedFont>
      <p:font typeface="Roboto Bold" charset="1" panose="02000000000000000000"/>
      <p:regular r:id="rId20"/>
    </p:embeddedFont>
    <p:embeddedFont>
      <p:font typeface="Aileron Heavy Bold" charset="1" panose="00000A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87532" y="1314326"/>
            <a:ext cx="7033344" cy="1719262"/>
          </a:xfrm>
          <a:custGeom>
            <a:avLst/>
            <a:gdLst/>
            <a:ahLst/>
            <a:cxnLst/>
            <a:rect r="r" b="b" t="t" l="l"/>
            <a:pathLst>
              <a:path h="1719262" w="7033344">
                <a:moveTo>
                  <a:pt x="0" y="0"/>
                </a:moveTo>
                <a:lnTo>
                  <a:pt x="7033344" y="0"/>
                </a:lnTo>
                <a:lnTo>
                  <a:pt x="7033344" y="1719262"/>
                </a:lnTo>
                <a:lnTo>
                  <a:pt x="0" y="17192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99565" y="3528888"/>
            <a:ext cx="8888871" cy="972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91"/>
              </a:lnSpc>
              <a:spcBef>
                <a:spcPct val="0"/>
              </a:spcBef>
            </a:pPr>
            <a:r>
              <a:rPr lang="en-US" sz="6409">
                <a:solidFill>
                  <a:srgbClr val="17161C"/>
                </a:solidFill>
                <a:latin typeface="Aileron Heavy"/>
                <a:ea typeface="Aileron Heavy"/>
                <a:cs typeface="Aileron Heavy"/>
                <a:sym typeface="Aileron Heavy"/>
              </a:rPr>
              <a:t>Headline Generator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426539" y="4926876"/>
            <a:ext cx="9434921" cy="1043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7"/>
              </a:lnSpc>
              <a:spcBef>
                <a:spcPct val="0"/>
              </a:spcBef>
            </a:pPr>
            <a:r>
              <a:rPr lang="en-US" sz="2976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Enc</a:t>
            </a:r>
            <a:r>
              <a:rPr lang="en-US" sz="2976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od</a:t>
            </a:r>
            <a:r>
              <a:rPr lang="en-US" sz="2976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er-Decoder Architectures with Attention Mechanisms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532028" y="6736278"/>
            <a:ext cx="6658864" cy="2086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7"/>
              </a:lnSpc>
            </a:pPr>
            <a:r>
              <a:rPr lang="en-US" sz="2976" b="true">
                <a:solidFill>
                  <a:srgbClr val="17161C"/>
                </a:solidFill>
                <a:latin typeface="Roboto Bold"/>
                <a:ea typeface="Roboto Bold"/>
                <a:cs typeface="Roboto Bold"/>
                <a:sym typeface="Roboto Bold"/>
              </a:rPr>
              <a:t>Presented By:</a:t>
            </a:r>
          </a:p>
          <a:p>
            <a:pPr algn="l">
              <a:lnSpc>
                <a:spcPts val="4167"/>
              </a:lnSpc>
            </a:pPr>
            <a:r>
              <a:rPr lang="en-US" sz="2976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Bhakare Mansi(202302040005)</a:t>
            </a:r>
          </a:p>
          <a:p>
            <a:pPr algn="l">
              <a:lnSpc>
                <a:spcPts val="4167"/>
              </a:lnSpc>
            </a:pPr>
            <a:r>
              <a:rPr lang="en-US" sz="2976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Dahat Pratik(202302040016)</a:t>
            </a:r>
          </a:p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en-US" sz="2976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Khairnar Khushi(202302040018)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09789" y="1330714"/>
            <a:ext cx="14497686" cy="7434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 b="true">
                <a:solidFill>
                  <a:srgbClr val="17161C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2799" b="true">
                <a:solidFill>
                  <a:srgbClr val="17161C"/>
                </a:solidFill>
                <a:latin typeface="Roboto Bold"/>
                <a:ea typeface="Roboto Bold"/>
                <a:cs typeface="Roboto Bold"/>
                <a:sym typeface="Roboto Bold"/>
              </a:rPr>
              <a:t>Ta</a:t>
            </a:r>
            <a:r>
              <a:rPr lang="en-US" sz="2799" b="true">
                <a:solidFill>
                  <a:srgbClr val="17161C"/>
                </a:solidFill>
                <a:latin typeface="Roboto Bold"/>
                <a:ea typeface="Roboto Bold"/>
                <a:cs typeface="Roboto Bold"/>
                <a:sym typeface="Roboto Bold"/>
              </a:rPr>
              <a:t>sk 1: LSTM/GRU without Attention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Simple and lightweight.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Struggles with long sequences due to fixed-size context vector.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Poorer performance on metrics (BLEU, ROUGE, etc.).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Fastest in training and inference but least accurate.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 b="true">
                <a:solidFill>
                  <a:srgbClr val="17161C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2799" b="true">
                <a:solidFill>
                  <a:srgbClr val="17161C"/>
                </a:solidFill>
                <a:latin typeface="Roboto Bold"/>
                <a:ea typeface="Roboto Bold"/>
                <a:cs typeface="Roboto Bold"/>
                <a:sym typeface="Roboto Bold"/>
              </a:rPr>
              <a:t>Task 2: LSTM/GRU with Attention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Adds dynamic context per output word — greatly improves alignment.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Visual attention weights help interpret model decisions.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Much better at handling longer inputs.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Moderate improvement in all metrics and still resource-efficient.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 b="true">
                <a:solidFill>
                  <a:srgbClr val="17161C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809789" y="478392"/>
            <a:ext cx="7606421" cy="595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2"/>
              </a:lnSpc>
            </a:pPr>
            <a:r>
              <a:rPr lang="en-US" sz="3843">
                <a:solidFill>
                  <a:srgbClr val="17161C"/>
                </a:solidFill>
                <a:latin typeface="Aileron Heavy"/>
                <a:ea typeface="Aileron Heavy"/>
                <a:cs typeface="Aileron Heavy"/>
                <a:sym typeface="Aileron Heavy"/>
              </a:rPr>
              <a:t>Final Discussion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61832" y="1671320"/>
            <a:ext cx="10821036" cy="347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 b="true">
                <a:solidFill>
                  <a:srgbClr val="17161C"/>
                </a:solidFill>
                <a:latin typeface="Roboto Bold"/>
                <a:ea typeface="Roboto Bold"/>
                <a:cs typeface="Roboto Bold"/>
                <a:sym typeface="Roboto Bold"/>
              </a:rPr>
              <a:t>Task 3: T</a:t>
            </a:r>
            <a:r>
              <a:rPr lang="en-US" sz="2799" b="true">
                <a:solidFill>
                  <a:srgbClr val="17161C"/>
                </a:solidFill>
                <a:latin typeface="Roboto Bold"/>
                <a:ea typeface="Roboto Bold"/>
                <a:cs typeface="Roboto Bold"/>
                <a:sym typeface="Roboto Bold"/>
              </a:rPr>
              <a:t>ransformer with Self-Attention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Captures global dependencies with multi-head attention.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Best scores across all metrics (BLEU, METEOR, CIDEr).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Slower and more resource-intensive due to complex architecture.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Ideal for high-performance needs and long sequences.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67940" y="1028700"/>
            <a:ext cx="12352120" cy="8229600"/>
          </a:xfrm>
          <a:custGeom>
            <a:avLst/>
            <a:gdLst/>
            <a:ahLst/>
            <a:cxnLst/>
            <a:rect r="r" b="b" t="t" l="l"/>
            <a:pathLst>
              <a:path h="8229600" w="12352120">
                <a:moveTo>
                  <a:pt x="0" y="0"/>
                </a:moveTo>
                <a:lnTo>
                  <a:pt x="12352120" y="0"/>
                </a:lnTo>
                <a:lnTo>
                  <a:pt x="123521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61913" y="1165690"/>
            <a:ext cx="5182043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17161C"/>
                </a:solidFill>
                <a:latin typeface="Aileron Heavy"/>
                <a:ea typeface="Aileron Heavy"/>
                <a:cs typeface="Aileron Heavy"/>
                <a:sym typeface="Aileron Heavy"/>
              </a:rPr>
              <a:t>Paper Summary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61913" y="3357954"/>
            <a:ext cx="11939737" cy="1989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800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-US" sz="2800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e primary aim of the paper is to enhance the quality of news headline generation by leveraging attention mechanisms within encoder-decoder architectures. The focus is on producing more accurate and contextually relevant headlines from news articles.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61913" y="2507615"/>
            <a:ext cx="2253371" cy="595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2"/>
              </a:lnSpc>
            </a:pPr>
            <a:r>
              <a:rPr lang="en-US" sz="3843">
                <a:solidFill>
                  <a:srgbClr val="17161C"/>
                </a:solidFill>
                <a:latin typeface="Aileron Heavy"/>
                <a:ea typeface="Aileron Heavy"/>
                <a:cs typeface="Aileron Heavy"/>
                <a:sym typeface="Aileron Heavy"/>
              </a:rPr>
              <a:t>Aim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61913" y="6339358"/>
            <a:ext cx="3401383" cy="595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2"/>
              </a:lnSpc>
            </a:pPr>
            <a:r>
              <a:rPr lang="en-US" sz="3843">
                <a:solidFill>
                  <a:srgbClr val="17161C"/>
                </a:solidFill>
                <a:latin typeface="Aileron Heavy"/>
                <a:ea typeface="Aileron Heavy"/>
                <a:cs typeface="Aileron Heavy"/>
                <a:sym typeface="Aileron Heavy"/>
              </a:rPr>
              <a:t>Objectives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61913" y="7268829"/>
            <a:ext cx="8115300" cy="1989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0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Inv</a:t>
            </a:r>
            <a:r>
              <a:rPr lang="en-US" sz="2799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estigate Attention Mechanisms</a:t>
            </a:r>
          </a:p>
          <a:p>
            <a:pPr algn="l" marL="604520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Develop an Enhanced Model</a:t>
            </a:r>
          </a:p>
          <a:p>
            <a:pPr algn="l" marL="604520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Evaluate Performance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61913" y="2321158"/>
            <a:ext cx="14993391" cy="1989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800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Traditional h</a:t>
            </a:r>
            <a:r>
              <a:rPr lang="en-US" sz="2800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eadline generation methods often struggle with capturing the essential context and nuances of news articles, leading to less informative or misleading headlines. There is a need for models that can better understand and represent the salient information in articles to generate accurate and concise headlines.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106685"/>
            <a:ext cx="6552788" cy="595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2"/>
              </a:lnSpc>
            </a:pPr>
            <a:r>
              <a:rPr lang="en-US" sz="3843">
                <a:solidFill>
                  <a:srgbClr val="17161C"/>
                </a:solidFill>
                <a:latin typeface="Aileron Heavy"/>
                <a:ea typeface="Aileron Heavy"/>
                <a:cs typeface="Aileron Heavy"/>
                <a:sym typeface="Aileron Heavy"/>
              </a:rPr>
              <a:t>Problem Statement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998353"/>
            <a:ext cx="3401383" cy="595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2"/>
              </a:lnSpc>
            </a:pPr>
            <a:r>
              <a:rPr lang="en-US" sz="3843">
                <a:solidFill>
                  <a:srgbClr val="17161C"/>
                </a:solidFill>
                <a:latin typeface="Aileron Heavy"/>
                <a:ea typeface="Aileron Heavy"/>
                <a:cs typeface="Aileron Heavy"/>
                <a:sym typeface="Aileron Heavy"/>
              </a:rPr>
              <a:t>Methodology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61913" y="6076950"/>
            <a:ext cx="14993391" cy="2485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0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-US" sz="2799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ata Collection</a:t>
            </a:r>
          </a:p>
          <a:p>
            <a:pPr algn="l" marL="604520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Model Architecture</a:t>
            </a:r>
          </a:p>
          <a:p>
            <a:pPr algn="l" marL="604520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</a:p>
          <a:p>
            <a:pPr algn="l" marL="604520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Evaluation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61913" y="1165690"/>
            <a:ext cx="11079673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17161C"/>
                </a:solidFill>
                <a:latin typeface="Aileron Heavy"/>
                <a:ea typeface="Aileron Heavy"/>
                <a:cs typeface="Aileron Heavy"/>
                <a:sym typeface="Aileron Heavy"/>
              </a:rPr>
              <a:t>Model diagrams and architecture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66750"/>
            <a:ext cx="811530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0"/>
              </a:lnSpc>
              <a:spcBef>
                <a:spcPct val="0"/>
              </a:spcBef>
            </a:pPr>
            <a:r>
              <a:rPr lang="en-US" b="true" sz="4800">
                <a:solidFill>
                  <a:srgbClr val="17161C"/>
                </a:solidFill>
                <a:latin typeface="Aileron Heavy"/>
                <a:ea typeface="Aileron Heavy"/>
                <a:cs typeface="Aileron Heavy"/>
                <a:sym typeface="Aileron Heavy"/>
              </a:rPr>
              <a:t>Dataset description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39403" y="1861820"/>
            <a:ext cx="14993391" cy="8425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17161C"/>
                </a:solidFill>
                <a:latin typeface="Roboto Bold"/>
                <a:ea typeface="Roboto Bold"/>
                <a:cs typeface="Roboto Bold"/>
                <a:sym typeface="Roboto Bold"/>
              </a:rPr>
              <a:t>Dataset Name :</a:t>
            </a:r>
            <a:r>
              <a:rPr lang="en-US" sz="2799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 Inshorts News Dataset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17161C"/>
                </a:solidFill>
                <a:latin typeface="Roboto Bold"/>
                <a:ea typeface="Roboto Bold"/>
                <a:cs typeface="Roboto Bold"/>
                <a:sym typeface="Roboto Bold"/>
              </a:rPr>
              <a:t>Description: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This dataset contains a collection of news articles from the Inshorts mobile app. Each entry summarizes a news article with relevant metadata, making it suitable for natural language processing (NLP) tasks. The dataset is often used in text classification, summarization, and topic modeling applications.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17161C"/>
                </a:solidFill>
                <a:latin typeface="Roboto Bold"/>
                <a:ea typeface="Roboto Bold"/>
                <a:cs typeface="Roboto Bold"/>
                <a:sym typeface="Roboto Bold"/>
              </a:rPr>
              <a:t>Columns: </a:t>
            </a:r>
            <a:r>
              <a:rPr lang="en-US" sz="2799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headline, category, short, source, time, date, author.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17161C"/>
                </a:solidFill>
                <a:latin typeface="Roboto Bold"/>
                <a:ea typeface="Roboto Bold"/>
                <a:cs typeface="Roboto Bold"/>
                <a:sym typeface="Roboto Bold"/>
              </a:rPr>
              <a:t>Size: </a:t>
            </a:r>
            <a:r>
              <a:rPr lang="en-US" sz="2799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Rows (Records): 55,502, Columns (Features): 7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17161C"/>
                </a:solidFill>
                <a:latin typeface="Roboto Bold"/>
                <a:ea typeface="Roboto Bold"/>
                <a:cs typeface="Roboto Bold"/>
                <a:sym typeface="Roboto Bold"/>
              </a:rPr>
              <a:t>Usage: </a:t>
            </a:r>
            <a:r>
              <a:rPr lang="en-US" sz="2799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Text Classification,Topic Modeling,Text Summarization,Named Entity Recognition (NER),Trend Analysis,Sentiment Analysis.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631950" y="2321724"/>
          <a:ext cx="13024100" cy="6727026"/>
        </p:xfrm>
        <a:graphic>
          <a:graphicData uri="http://schemas.openxmlformats.org/drawingml/2006/table">
            <a:tbl>
              <a:tblPr/>
              <a:tblGrid>
                <a:gridCol w="2027420"/>
                <a:gridCol w="2582386"/>
                <a:gridCol w="2754788"/>
                <a:gridCol w="2836940"/>
                <a:gridCol w="2822566"/>
              </a:tblGrid>
              <a:tr h="105570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Metric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Measures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Sensitive To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Good For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Key Weakness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426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BLEU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Precision (n-gram)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Word overlap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Short, exact headlines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Fails on paraphrase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426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ROUGE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Recall (n-gram)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Word recall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Extractive summaries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Weak on semantics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426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METEOR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F1 + Semantics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Synonyms, stem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Paraphrased outputs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Needs linguistic data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426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BERTScore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Semantic similarity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Context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Human-like headlines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Slower, BERT-based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426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CIDEr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TF-IDF overlap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Uncommon n-grams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Informative phrases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Complex for headlines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28700" y="838200"/>
            <a:ext cx="1186815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0"/>
              </a:lnSpc>
              <a:spcBef>
                <a:spcPct val="0"/>
              </a:spcBef>
            </a:pPr>
            <a:r>
              <a:rPr lang="en-US" sz="4800">
                <a:solidFill>
                  <a:srgbClr val="17161C"/>
                </a:solidFill>
                <a:latin typeface="Aileron Heavy"/>
                <a:ea typeface="Aileron Heavy"/>
                <a:cs typeface="Aileron Heavy"/>
                <a:sym typeface="Aileron Heavy"/>
              </a:rPr>
              <a:t>Me</a:t>
            </a:r>
            <a:r>
              <a:rPr lang="en-US" b="true" sz="4800">
                <a:solidFill>
                  <a:srgbClr val="17161C"/>
                </a:solidFill>
                <a:latin typeface="Aileron Heavy"/>
                <a:ea typeface="Aileron Heavy"/>
                <a:cs typeface="Aileron Heavy"/>
                <a:sym typeface="Aileron Heavy"/>
              </a:rPr>
              <a:t>tric-wise performance comparison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607662"/>
            <a:ext cx="7983819" cy="5216062"/>
          </a:xfrm>
          <a:custGeom>
            <a:avLst/>
            <a:gdLst/>
            <a:ahLst/>
            <a:cxnLst/>
            <a:rect r="r" b="b" t="t" l="l"/>
            <a:pathLst>
              <a:path h="5216062" w="7983819">
                <a:moveTo>
                  <a:pt x="0" y="0"/>
                </a:moveTo>
                <a:lnTo>
                  <a:pt x="7983819" y="0"/>
                </a:lnTo>
                <a:lnTo>
                  <a:pt x="7983819" y="5216062"/>
                </a:lnTo>
                <a:lnTo>
                  <a:pt x="0" y="5216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70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06751" y="2819424"/>
            <a:ext cx="7348527" cy="4638757"/>
          </a:xfrm>
          <a:custGeom>
            <a:avLst/>
            <a:gdLst/>
            <a:ahLst/>
            <a:cxnLst/>
            <a:rect r="r" b="b" t="t" l="l"/>
            <a:pathLst>
              <a:path h="4638757" w="7348527">
                <a:moveTo>
                  <a:pt x="0" y="0"/>
                </a:moveTo>
                <a:lnTo>
                  <a:pt x="7348527" y="0"/>
                </a:lnTo>
                <a:lnTo>
                  <a:pt x="7348527" y="4638758"/>
                </a:lnTo>
                <a:lnTo>
                  <a:pt x="0" y="46387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85900" y="609600"/>
            <a:ext cx="1297305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0"/>
              </a:lnSpc>
              <a:spcBef>
                <a:spcPct val="0"/>
              </a:spcBef>
            </a:pPr>
            <a:r>
              <a:rPr lang="en-US" b="true" sz="4800">
                <a:solidFill>
                  <a:srgbClr val="17161C"/>
                </a:solidFill>
                <a:latin typeface="Aileron Heavy Bold"/>
                <a:ea typeface="Aileron Heavy Bold"/>
                <a:cs typeface="Aileron Heavy Bold"/>
                <a:sym typeface="Aileron Heavy Bold"/>
              </a:rPr>
              <a:t>G</a:t>
            </a:r>
            <a:r>
              <a:rPr lang="en-US" b="true" sz="4800">
                <a:solidFill>
                  <a:srgbClr val="17161C"/>
                </a:solidFill>
                <a:latin typeface="Aileron Heavy Bold"/>
                <a:ea typeface="Aileron Heavy Bold"/>
                <a:cs typeface="Aileron Heavy Bold"/>
                <a:sym typeface="Aileron Heavy Bold"/>
              </a:rPr>
              <a:t>raphs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90613" y="1669415"/>
            <a:ext cx="7606421" cy="595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2"/>
              </a:lnSpc>
            </a:pPr>
            <a:r>
              <a:rPr lang="en-US" sz="3843">
                <a:solidFill>
                  <a:srgbClr val="17161C"/>
                </a:solidFill>
                <a:latin typeface="Aileron Heavy"/>
                <a:ea typeface="Aileron Heavy"/>
                <a:cs typeface="Aileron Heavy"/>
                <a:sym typeface="Aileron Heavy"/>
              </a:rPr>
              <a:t>Training curves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12560" y="2090641"/>
            <a:ext cx="10814888" cy="7611137"/>
          </a:xfrm>
          <a:custGeom>
            <a:avLst/>
            <a:gdLst/>
            <a:ahLst/>
            <a:cxnLst/>
            <a:rect r="r" b="b" t="t" l="l"/>
            <a:pathLst>
              <a:path h="7611137" w="10814888">
                <a:moveTo>
                  <a:pt x="0" y="0"/>
                </a:moveTo>
                <a:lnTo>
                  <a:pt x="10814888" y="0"/>
                </a:lnTo>
                <a:lnTo>
                  <a:pt x="10814888" y="7611137"/>
                </a:lnTo>
                <a:lnTo>
                  <a:pt x="0" y="76111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98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00063" y="583565"/>
            <a:ext cx="7606421" cy="595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2"/>
              </a:lnSpc>
            </a:pPr>
            <a:r>
              <a:rPr lang="en-US" sz="3843">
                <a:solidFill>
                  <a:srgbClr val="17161C"/>
                </a:solidFill>
                <a:latin typeface="Aileron Heavy"/>
                <a:ea typeface="Aileron Heavy"/>
                <a:cs typeface="Aileron Heavy"/>
                <a:sym typeface="Aileron Heavy"/>
              </a:rPr>
              <a:t>Attention map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809789" y="1638300"/>
          <a:ext cx="15659061" cy="7010400"/>
        </p:xfrm>
        <a:graphic>
          <a:graphicData uri="http://schemas.openxmlformats.org/drawingml/2006/table">
            <a:tbl>
              <a:tblPr/>
              <a:tblGrid>
                <a:gridCol w="2436563"/>
                <a:gridCol w="3066017"/>
                <a:gridCol w="3638214"/>
                <a:gridCol w="6518267"/>
              </a:tblGrid>
              <a:tr h="91689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89"/>
                        </a:lnSpc>
                        <a:defRPr/>
                      </a:pPr>
                      <a:r>
                        <a:rPr lang="en-US" sz="1849">
                          <a:solidFill>
                            <a:srgbClr val="000000"/>
                          </a:solidFill>
                          <a:latin typeface="Aileron Heavy"/>
                          <a:ea typeface="Aileron Heavy"/>
                          <a:cs typeface="Aileron Heavy"/>
                          <a:sym typeface="Aileron Heavy"/>
                        </a:rPr>
                        <a:t>Criteria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89"/>
                        </a:lnSpc>
                        <a:defRPr/>
                      </a:pPr>
                      <a:r>
                        <a:rPr lang="en-US" sz="1849">
                          <a:solidFill>
                            <a:srgbClr val="000000"/>
                          </a:solidFill>
                          <a:latin typeface="Aileron Heavy"/>
                          <a:ea typeface="Aileron Heavy"/>
                          <a:cs typeface="Aileron Heavy"/>
                          <a:sym typeface="Aileron Heavy"/>
                        </a:rPr>
                        <a:t>LSTM/GRU (No Attention)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89"/>
                        </a:lnSpc>
                        <a:defRPr/>
                      </a:pPr>
                      <a:r>
                        <a:rPr lang="en-US" sz="1849">
                          <a:solidFill>
                            <a:srgbClr val="000000"/>
                          </a:solidFill>
                          <a:latin typeface="Aileron Heavy"/>
                          <a:ea typeface="Aileron Heavy"/>
                          <a:cs typeface="Aileron Heavy"/>
                          <a:sym typeface="Aileron Heavy"/>
                        </a:rPr>
                        <a:t>Attention (Bahdanau/Luong)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89"/>
                        </a:lnSpc>
                        <a:defRPr/>
                      </a:pPr>
                      <a:r>
                        <a:rPr lang="en-US" sz="1849">
                          <a:solidFill>
                            <a:srgbClr val="000000"/>
                          </a:solidFill>
                          <a:latin typeface="Aileron Heavy"/>
                          <a:ea typeface="Aileron Heavy"/>
                          <a:cs typeface="Aileron Heavy"/>
                          <a:sym typeface="Aileron Heavy"/>
                        </a:rPr>
                        <a:t>Transformer (Self-Attention)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15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89"/>
                        </a:lnSpc>
                        <a:defRPr/>
                      </a:pPr>
                      <a:r>
                        <a:rPr lang="en-US" sz="1849">
                          <a:solidFill>
                            <a:srgbClr val="000000"/>
                          </a:solidFill>
                          <a:latin typeface="Aileron Heavy"/>
                          <a:ea typeface="Aileron Heavy"/>
                          <a:cs typeface="Aileron Heavy"/>
                          <a:sym typeface="Aileron Heavy"/>
                        </a:rPr>
                        <a:t>Accuracy / BLEU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89"/>
                        </a:lnSpc>
                        <a:defRPr/>
                      </a:pPr>
                      <a:r>
                        <a:rPr lang="en-US" sz="1849">
                          <a:solidFill>
                            <a:srgbClr val="000000"/>
                          </a:solidFill>
                          <a:latin typeface="Aileron Heavy"/>
                          <a:ea typeface="Aileron Heavy"/>
                          <a:cs typeface="Aileron Heavy"/>
                          <a:sym typeface="Aileron Heavy"/>
                        </a:rPr>
                        <a:t> Low (e.g., 21.3 BLEU)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89"/>
                        </a:lnSpc>
                        <a:defRPr/>
                      </a:pPr>
                      <a:r>
                        <a:rPr lang="en-US" sz="1849">
                          <a:solidFill>
                            <a:srgbClr val="000000"/>
                          </a:solidFill>
                          <a:latin typeface="Aileron Heavy"/>
                          <a:ea typeface="Aileron Heavy"/>
                          <a:cs typeface="Aileron Heavy"/>
                          <a:sym typeface="Aileron Heavy"/>
                        </a:rPr>
                        <a:t> Medium (e.g., 27.8 BLEU)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89"/>
                        </a:lnSpc>
                        <a:defRPr/>
                      </a:pPr>
                      <a:r>
                        <a:rPr lang="en-US" sz="1849">
                          <a:solidFill>
                            <a:srgbClr val="000000"/>
                          </a:solidFill>
                          <a:latin typeface="Aileron Heavy"/>
                          <a:ea typeface="Aileron Heavy"/>
                          <a:cs typeface="Aileron Heavy"/>
                          <a:sym typeface="Aileron Heavy"/>
                        </a:rPr>
                        <a:t> High (e.g., 32.6 BLEU)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689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89"/>
                        </a:lnSpc>
                        <a:defRPr/>
                      </a:pPr>
                      <a:r>
                        <a:rPr lang="en-US" sz="1849">
                          <a:solidFill>
                            <a:srgbClr val="000000"/>
                          </a:solidFill>
                          <a:latin typeface="Aileron Heavy"/>
                          <a:ea typeface="Aileron Heavy"/>
                          <a:cs typeface="Aileron Heavy"/>
                          <a:sym typeface="Aileron Heavy"/>
                        </a:rPr>
                        <a:t>ROUGE / METEOR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89"/>
                        </a:lnSpc>
                        <a:defRPr/>
                      </a:pPr>
                      <a:r>
                        <a:rPr lang="en-US" sz="1849">
                          <a:solidFill>
                            <a:srgbClr val="000000"/>
                          </a:solidFill>
                          <a:latin typeface="Aileron Heavy"/>
                          <a:ea typeface="Aileron Heavy"/>
                          <a:cs typeface="Aileron Heavy"/>
                          <a:sym typeface="Aileron Heavy"/>
                        </a:rPr>
                        <a:t> Weak context capture  low ROUGE/METEOR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89"/>
                        </a:lnSpc>
                        <a:defRPr/>
                      </a:pPr>
                      <a:r>
                        <a:rPr lang="en-US" sz="1849">
                          <a:solidFill>
                            <a:srgbClr val="000000"/>
                          </a:solidFill>
                          <a:latin typeface="Aileron Heavy"/>
                          <a:ea typeface="Aileron Heavy"/>
                          <a:cs typeface="Aileron Heavy"/>
                          <a:sym typeface="Aileron Heavy"/>
                        </a:rPr>
                        <a:t> Better recall and semantic matching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89"/>
                        </a:lnSpc>
                        <a:defRPr/>
                      </a:pPr>
                      <a:r>
                        <a:rPr lang="en-US" sz="1849">
                          <a:solidFill>
                            <a:srgbClr val="000000"/>
                          </a:solidFill>
                          <a:latin typeface="Aileron Heavy"/>
                          <a:ea typeface="Aileron Heavy"/>
                          <a:cs typeface="Aileron Heavy"/>
                          <a:sym typeface="Aileron Heavy"/>
                        </a:rPr>
                        <a:t> Best for semantic overlap (e.g., 47.3 ROUGE-L)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689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89"/>
                        </a:lnSpc>
                        <a:defRPr/>
                      </a:pPr>
                      <a:r>
                        <a:rPr lang="en-US" sz="1849">
                          <a:solidFill>
                            <a:srgbClr val="000000"/>
                          </a:solidFill>
                          <a:latin typeface="Aileron Heavy"/>
                          <a:ea typeface="Aileron Heavy"/>
                          <a:cs typeface="Aileron Heavy"/>
                          <a:sym typeface="Aileron Heavy"/>
                        </a:rPr>
                        <a:t>CIDEr / SPICE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89"/>
                        </a:lnSpc>
                        <a:defRPr/>
                      </a:pPr>
                      <a:r>
                        <a:rPr lang="en-US" sz="1849">
                          <a:solidFill>
                            <a:srgbClr val="000000"/>
                          </a:solidFill>
                          <a:latin typeface="Aileron Heavy"/>
                          <a:ea typeface="Aileron Heavy"/>
                          <a:cs typeface="Aileron Heavy"/>
                          <a:sym typeface="Aileron Heavy"/>
                        </a:rPr>
                        <a:t> Underperforms on content-based metrics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89"/>
                        </a:lnSpc>
                        <a:defRPr/>
                      </a:pPr>
                      <a:r>
                        <a:rPr lang="en-US" sz="1849">
                          <a:solidFill>
                            <a:srgbClr val="000000"/>
                          </a:solidFill>
                          <a:latin typeface="Aileron Heavy"/>
                          <a:ea typeface="Aileron Heavy"/>
                          <a:cs typeface="Aileron Heavy"/>
                          <a:sym typeface="Aileron Heavy"/>
                        </a:rPr>
                        <a:t> Improved relevance and coverage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89"/>
                        </a:lnSpc>
                        <a:defRPr/>
                      </a:pPr>
                      <a:r>
                        <a:rPr lang="en-US" sz="1849">
                          <a:solidFill>
                            <a:srgbClr val="000000"/>
                          </a:solidFill>
                          <a:latin typeface="Aileron Heavy"/>
                          <a:ea typeface="Aileron Heavy"/>
                          <a:cs typeface="Aileron Heavy"/>
                          <a:sym typeface="Aileron Heavy"/>
                        </a:rPr>
                        <a:t> Best (e.g., 1.34 CIDEr) due to richer attention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689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89"/>
                        </a:lnSpc>
                        <a:defRPr/>
                      </a:pPr>
                      <a:r>
                        <a:rPr lang="en-US" sz="1849">
                          <a:solidFill>
                            <a:srgbClr val="000000"/>
                          </a:solidFill>
                          <a:latin typeface="Aileron Heavy"/>
                          <a:ea typeface="Aileron Heavy"/>
                          <a:cs typeface="Aileron Heavy"/>
                          <a:sym typeface="Aileron Heavy"/>
                        </a:rPr>
                        <a:t>Training Time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89"/>
                        </a:lnSpc>
                        <a:defRPr/>
                      </a:pPr>
                      <a:r>
                        <a:rPr lang="en-US" sz="1849">
                          <a:solidFill>
                            <a:srgbClr val="000000"/>
                          </a:solidFill>
                          <a:latin typeface="Aileron Heavy"/>
                          <a:ea typeface="Aileron Heavy"/>
                          <a:cs typeface="Aileron Heavy"/>
                          <a:sym typeface="Aileron Heavy"/>
                        </a:rPr>
                        <a:t> Fast (fewer parameters)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89"/>
                        </a:lnSpc>
                        <a:defRPr/>
                      </a:pPr>
                      <a:r>
                        <a:rPr lang="en-US" sz="1849">
                          <a:solidFill>
                            <a:srgbClr val="000000"/>
                          </a:solidFill>
                          <a:latin typeface="Aileron Heavy"/>
                          <a:ea typeface="Aileron Heavy"/>
                          <a:cs typeface="Aileron Heavy"/>
                          <a:sym typeface="Aileron Heavy"/>
                        </a:rPr>
                        <a:t>Medium (adds attention overhead)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89"/>
                        </a:lnSpc>
                        <a:defRPr/>
                      </a:pPr>
                      <a:r>
                        <a:rPr lang="en-US" sz="1849">
                          <a:solidFill>
                            <a:srgbClr val="000000"/>
                          </a:solidFill>
                          <a:latin typeface="Aileron Heavy"/>
                          <a:ea typeface="Aileron Heavy"/>
                          <a:cs typeface="Aileron Heavy"/>
                          <a:sym typeface="Aileron Heavy"/>
                        </a:rPr>
                        <a:t> Slow (deep layers, attention, position encoding)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689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89"/>
                        </a:lnSpc>
                        <a:defRPr/>
                      </a:pPr>
                      <a:r>
                        <a:rPr lang="en-US" sz="1849">
                          <a:solidFill>
                            <a:srgbClr val="000000"/>
                          </a:solidFill>
                          <a:latin typeface="Aileron Heavy"/>
                          <a:ea typeface="Aileron Heavy"/>
                          <a:cs typeface="Aileron Heavy"/>
                          <a:sym typeface="Aileron Heavy"/>
                        </a:rPr>
                        <a:t>Inference Speed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89"/>
                        </a:lnSpc>
                        <a:defRPr/>
                      </a:pPr>
                      <a:r>
                        <a:rPr lang="en-US" sz="1849">
                          <a:solidFill>
                            <a:srgbClr val="000000"/>
                          </a:solidFill>
                          <a:latin typeface="Aileron Heavy"/>
                          <a:ea typeface="Aileron Heavy"/>
                          <a:cs typeface="Aileron Heavy"/>
                          <a:sym typeface="Aileron Heavy"/>
                        </a:rPr>
                        <a:t> Fastest (linear decoding)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89"/>
                        </a:lnSpc>
                        <a:defRPr/>
                      </a:pPr>
                      <a:r>
                        <a:rPr lang="en-US" sz="1849">
                          <a:solidFill>
                            <a:srgbClr val="000000"/>
                          </a:solidFill>
                          <a:latin typeface="Aileron Heavy"/>
                          <a:ea typeface="Aileron Heavy"/>
                          <a:cs typeface="Aileron Heavy"/>
                          <a:sym typeface="Aileron Heavy"/>
                        </a:rPr>
                        <a:t> Slower (decoder attends over full input)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89"/>
                        </a:lnSpc>
                        <a:defRPr/>
                      </a:pPr>
                      <a:r>
                        <a:rPr lang="en-US" sz="1849">
                          <a:solidFill>
                            <a:srgbClr val="000000"/>
                          </a:solidFill>
                          <a:latin typeface="Aileron Heavy"/>
                          <a:ea typeface="Aileron Heavy"/>
                          <a:cs typeface="Aileron Heavy"/>
                          <a:sym typeface="Aileron Heavy"/>
                        </a:rPr>
                        <a:t> </a:t>
                      </a:r>
                      <a:r>
                        <a:rPr lang="en-US" sz="1849">
                          <a:solidFill>
                            <a:srgbClr val="000000"/>
                          </a:solidFill>
                          <a:latin typeface="Aileron Heavy"/>
                          <a:ea typeface="Aileron Heavy"/>
                          <a:cs typeface="Aileron Heavy"/>
                          <a:sym typeface="Aileron Heavy"/>
                        </a:rPr>
                        <a:t>Slowest (parallel but memory-heavy decoding)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689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89"/>
                        </a:lnSpc>
                        <a:defRPr/>
                      </a:pPr>
                      <a:r>
                        <a:rPr lang="en-US" sz="1849">
                          <a:solidFill>
                            <a:srgbClr val="000000"/>
                          </a:solidFill>
                          <a:latin typeface="Aileron Heavy"/>
                          <a:ea typeface="Aileron Heavy"/>
                          <a:cs typeface="Aileron Heavy"/>
                          <a:sym typeface="Aileron Heavy"/>
                        </a:rPr>
                        <a:t>Model Complexity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89"/>
                        </a:lnSpc>
                        <a:defRPr/>
                      </a:pPr>
                      <a:r>
                        <a:rPr lang="en-US" sz="1849">
                          <a:solidFill>
                            <a:srgbClr val="000000"/>
                          </a:solidFill>
                          <a:latin typeface="Aileron Heavy"/>
                          <a:ea typeface="Aileron Heavy"/>
                          <a:cs typeface="Aileron Heavy"/>
                          <a:sym typeface="Aileron Heavy"/>
                        </a:rPr>
                        <a:t> Simple (few components)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89"/>
                        </a:lnSpc>
                        <a:defRPr/>
                      </a:pPr>
                      <a:r>
                        <a:rPr lang="en-US" sz="1849">
                          <a:solidFill>
                            <a:srgbClr val="000000"/>
                          </a:solidFill>
                          <a:latin typeface="Aileron Heavy"/>
                          <a:ea typeface="Aileron Heavy"/>
                          <a:cs typeface="Aileron Heavy"/>
                          <a:sym typeface="Aileron Heavy"/>
                        </a:rPr>
                        <a:t> Moderate (adds alignment model)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89"/>
                        </a:lnSpc>
                        <a:defRPr/>
                      </a:pPr>
                      <a:r>
                        <a:rPr lang="en-US" sz="1849">
                          <a:solidFill>
                            <a:srgbClr val="000000"/>
                          </a:solidFill>
                          <a:latin typeface="Aileron Heavy"/>
                          <a:ea typeface="Aileron Heavy"/>
                          <a:cs typeface="Aileron Heavy"/>
                          <a:sym typeface="Aileron Heavy"/>
                        </a:rPr>
                        <a:t> Complex (multi-heads, norms, positional encodings)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689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89"/>
                        </a:lnSpc>
                        <a:defRPr/>
                      </a:pPr>
                      <a:r>
                        <a:rPr lang="en-US" sz="1849">
                          <a:solidFill>
                            <a:srgbClr val="000000"/>
                          </a:solidFill>
                          <a:latin typeface="Aileron Heavy"/>
                          <a:ea typeface="Aileron Heavy"/>
                          <a:cs typeface="Aileron Heavy"/>
                          <a:sym typeface="Aileron Heavy"/>
                        </a:rPr>
                        <a:t>Interpretability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89"/>
                        </a:lnSpc>
                        <a:defRPr/>
                      </a:pPr>
                      <a:r>
                        <a:rPr lang="en-US" sz="1849">
                          <a:solidFill>
                            <a:srgbClr val="000000"/>
                          </a:solidFill>
                          <a:latin typeface="Aileron Heavy"/>
                          <a:ea typeface="Aileron Heavy"/>
                          <a:cs typeface="Aileron Heavy"/>
                          <a:sym typeface="Aileron Heavy"/>
                        </a:rPr>
                        <a:t> None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89"/>
                        </a:lnSpc>
                        <a:defRPr/>
                      </a:pPr>
                      <a:r>
                        <a:rPr lang="en-US" sz="1849">
                          <a:solidFill>
                            <a:srgbClr val="000000"/>
                          </a:solidFill>
                          <a:latin typeface="Aileron Heavy"/>
                          <a:ea typeface="Aileron Heavy"/>
                          <a:cs typeface="Aileron Heavy"/>
                          <a:sym typeface="Aileron Heavy"/>
                        </a:rPr>
                        <a:t> Attention Maps (e.g., encoder-decoder alignment)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89"/>
                        </a:lnSpc>
                        <a:defRPr/>
                      </a:pPr>
                      <a:r>
                        <a:rPr lang="en-US" sz="1849">
                          <a:solidFill>
                            <a:srgbClr val="000000"/>
                          </a:solidFill>
                          <a:latin typeface="Aileron Heavy"/>
                          <a:ea typeface="Aileron Heavy"/>
                          <a:cs typeface="Aileron Heavy"/>
                          <a:sym typeface="Aileron Heavy"/>
                        </a:rPr>
                        <a:t> Attention Heads (multi-view contextual interpretability)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809789" y="783193"/>
            <a:ext cx="7606421" cy="595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2"/>
              </a:lnSpc>
            </a:pPr>
            <a:r>
              <a:rPr lang="en-US" sz="3843">
                <a:solidFill>
                  <a:srgbClr val="17161C"/>
                </a:solidFill>
                <a:latin typeface="Aileron Heavy"/>
                <a:ea typeface="Aileron Heavy"/>
                <a:cs typeface="Aileron Heavy"/>
                <a:sym typeface="Aileron Heavy"/>
              </a:rPr>
              <a:t>Final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DAGmshj2No0</dc:identifier>
  <dcterms:modified xsi:type="dcterms:W3CDTF">2011-08-01T06:04:30Z</dcterms:modified>
  <cp:revision>1</cp:revision>
  <dc:title>White and Black Basic Presentation Template</dc:title>
</cp:coreProperties>
</file>