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85" r:id="rId14"/>
    <p:sldId id="280" r:id="rId15"/>
    <p:sldId id="286" r:id="rId16"/>
    <p:sldId id="287" r:id="rId17"/>
    <p:sldId id="281" r:id="rId18"/>
    <p:sldId id="282" r:id="rId19"/>
    <p:sldId id="284" r:id="rId20"/>
  </p:sldIdLst>
  <p:sldSz cx="9144000" cy="5143500" type="screen16x9"/>
  <p:notesSz cx="6858000" cy="9144000"/>
  <p:embeddedFontLst>
    <p:embeddedFont>
      <p:font typeface="Old Standard TT" panose="020B0604020202020204" charset="0"/>
      <p:regular r:id="rId22"/>
      <p:bold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d7a95d25d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7a95d25d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7a95d25d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7a95d25d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a:latin typeface="Times New Roman"/>
                <a:ea typeface="Times New Roman"/>
                <a:cs typeface="Times New Roman"/>
                <a:sym typeface="Times New Roman"/>
              </a:rPr>
              <a:t>Computer Engineering Department</a:t>
            </a:r>
            <a:endParaRPr sz="30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G.B.Road,Kasarvadavali, Thane(W), Mumbai-400615</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Academic Year </a:t>
            </a:r>
            <a:r>
              <a:rPr lang="en" sz="2400" dirty="0" smtClean="0">
                <a:latin typeface="Times New Roman"/>
                <a:ea typeface="Times New Roman"/>
                <a:cs typeface="Times New Roman"/>
                <a:sym typeface="Times New Roman"/>
              </a:rPr>
              <a:t>2021-2022</a:t>
            </a:r>
            <a:endParaRPr sz="24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19" name="Google Shape;119;p2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latin typeface="Times New Roman"/>
                <a:ea typeface="Times New Roman"/>
                <a:cs typeface="Times New Roman"/>
                <a:sym typeface="Times New Roman"/>
              </a:rPr>
              <a:t>2.1 </a:t>
            </a:r>
            <a:r>
              <a:rPr lang="en" b="1" dirty="0">
                <a:latin typeface="Times New Roman"/>
                <a:ea typeface="Times New Roman"/>
                <a:cs typeface="Times New Roman"/>
                <a:sym typeface="Times New Roman"/>
              </a:rPr>
              <a:t>Design(Flow Of Modules)</a:t>
            </a:r>
            <a:endParaRPr b="1" dirty="0">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lgn="l" rtl="0">
              <a:spcBef>
                <a:spcPts val="0"/>
              </a:spcBef>
              <a:spcAft>
                <a:spcPts val="0"/>
              </a:spcAft>
              <a:buSzPts val="1800"/>
              <a:buFont typeface="+mj-lt"/>
              <a:buAutoNum type="arabicPeriod"/>
            </a:pPr>
            <a:r>
              <a:rPr lang="en" sz="2000" dirty="0" smtClean="0"/>
              <a:t>Registration </a:t>
            </a:r>
          </a:p>
          <a:p>
            <a:pPr lvl="0" algn="l" rtl="0">
              <a:spcBef>
                <a:spcPts val="0"/>
              </a:spcBef>
              <a:spcAft>
                <a:spcPts val="0"/>
              </a:spcAft>
              <a:buSzPts val="1800"/>
              <a:buFont typeface="+mj-lt"/>
              <a:buAutoNum type="arabicPeriod"/>
            </a:pPr>
            <a:r>
              <a:rPr lang="en" sz="2000" dirty="0" smtClean="0"/>
              <a:t>Login</a:t>
            </a:r>
          </a:p>
          <a:p>
            <a:pPr lvl="0" algn="l" rtl="0">
              <a:spcBef>
                <a:spcPts val="0"/>
              </a:spcBef>
              <a:spcAft>
                <a:spcPts val="0"/>
              </a:spcAft>
              <a:buSzPts val="1800"/>
              <a:buFont typeface="+mj-lt"/>
              <a:buAutoNum type="arabicPeriod"/>
            </a:pPr>
            <a:r>
              <a:rPr lang="en" sz="2000" dirty="0" smtClean="0"/>
              <a:t>Encryption</a:t>
            </a:r>
          </a:p>
          <a:p>
            <a:pPr lvl="0" algn="l" rtl="0">
              <a:spcBef>
                <a:spcPts val="0"/>
              </a:spcBef>
              <a:spcAft>
                <a:spcPts val="0"/>
              </a:spcAft>
              <a:buSzPts val="1800"/>
              <a:buFont typeface="+mj-lt"/>
              <a:buAutoNum type="arabicPeriod"/>
            </a:pPr>
            <a:r>
              <a:rPr lang="en" sz="2000" dirty="0" smtClean="0"/>
              <a:t>Decryption</a:t>
            </a:r>
          </a:p>
          <a:p>
            <a:pPr lvl="0" algn="l" rtl="0">
              <a:spcBef>
                <a:spcPts val="0"/>
              </a:spcBef>
              <a:spcAft>
                <a:spcPts val="0"/>
              </a:spcAft>
              <a:buSzPts val="1800"/>
              <a:buFont typeface="+mj-lt"/>
              <a:buAutoNum type="arabicPeriod"/>
            </a:pPr>
            <a:r>
              <a:rPr lang="en" sz="2000" dirty="0" smtClean="0"/>
              <a:t>Database              </a:t>
            </a:r>
            <a:endParaRPr sz="2000" dirty="0"/>
          </a:p>
          <a:p>
            <a:pPr marL="114300" lvl="0" indent="0" algn="l" rtl="0">
              <a:spcBef>
                <a:spcPts val="0"/>
              </a:spcBef>
              <a:spcAft>
                <a:spcPts val="0"/>
              </a:spcAft>
              <a:buSzPts val="1800"/>
              <a:buNone/>
            </a:pPr>
            <a:r>
              <a:rPr lang="en" sz="2000" dirty="0"/>
              <a:t>                       </a:t>
            </a:r>
            <a:endParaRPr sz="2000" dirty="0"/>
          </a:p>
          <a:p>
            <a:pPr marL="114300" lvl="0" indent="0" algn="l" rtl="0">
              <a:spcBef>
                <a:spcPts val="0"/>
              </a:spcBef>
              <a:spcAft>
                <a:spcPts val="0"/>
              </a:spcAft>
              <a:buSzPts val="1800"/>
              <a:buNone/>
            </a:pPr>
            <a:r>
              <a:rPr lang="en" sz="2000" dirty="0"/>
              <a:t>                </a:t>
            </a:r>
            <a:endParaRPr sz="2000" dirty="0"/>
          </a:p>
          <a:p>
            <a:pPr marL="457200" lvl="0" indent="-342900" algn="l" rtl="0">
              <a:spcBef>
                <a:spcPts val="0"/>
              </a:spcBef>
              <a:spcAft>
                <a:spcPts val="0"/>
              </a:spcAft>
              <a:buSzPts val="1800"/>
              <a:buChar char="●"/>
            </a:pPr>
            <a:endParaRPr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latin typeface="Times New Roman"/>
                <a:ea typeface="Times New Roman"/>
                <a:cs typeface="Times New Roman"/>
                <a:sym typeface="Times New Roman"/>
              </a:rPr>
              <a:t>2.2 </a:t>
            </a:r>
            <a:r>
              <a:rPr lang="en" b="1" dirty="0">
                <a:latin typeface="Times New Roman"/>
                <a:ea typeface="Times New Roman"/>
                <a:cs typeface="Times New Roman"/>
                <a:sym typeface="Times New Roman"/>
              </a:rPr>
              <a:t>Description Of Modules / Use Case</a:t>
            </a:r>
            <a:endParaRPr b="1" dirty="0">
              <a:latin typeface="Times New Roman"/>
              <a:ea typeface="Times New Roman"/>
              <a:cs typeface="Times New Roman"/>
              <a:sym typeface="Times New Roman"/>
            </a:endParaRPr>
          </a:p>
        </p:txBody>
      </p:sp>
      <p:sp>
        <p:nvSpPr>
          <p:cNvPr id="137" name="Google Shape;137;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Font typeface="+mj-lt"/>
              <a:buAutoNum type="arabicPeriod"/>
            </a:pPr>
            <a:r>
              <a:rPr lang="en-IN" dirty="0" smtClean="0"/>
              <a:t>Registration : The User has to register first for using the application.</a:t>
            </a:r>
          </a:p>
          <a:p>
            <a:pPr marL="342900" lvl="0" algn="l" rtl="0">
              <a:spcBef>
                <a:spcPts val="0"/>
              </a:spcBef>
              <a:spcAft>
                <a:spcPts val="1600"/>
              </a:spcAft>
              <a:buFont typeface="+mj-lt"/>
              <a:buAutoNum type="arabicPeriod"/>
            </a:pPr>
            <a:r>
              <a:rPr lang="en-IN" dirty="0" smtClean="0"/>
              <a:t>Login : After the user has registered he needs to login .</a:t>
            </a:r>
          </a:p>
          <a:p>
            <a:pPr marL="342900" lvl="0" algn="l" rtl="0">
              <a:spcBef>
                <a:spcPts val="0"/>
              </a:spcBef>
              <a:spcAft>
                <a:spcPts val="1600"/>
              </a:spcAft>
              <a:buFont typeface="+mj-lt"/>
              <a:buAutoNum type="arabicPeriod"/>
            </a:pPr>
            <a:r>
              <a:rPr lang="en-IN" dirty="0" smtClean="0"/>
              <a:t>Encryption: In encryption page we get the encrypted string and a random Security key is generated.</a:t>
            </a:r>
          </a:p>
          <a:p>
            <a:pPr marL="342900" lvl="0" algn="l" rtl="0">
              <a:spcBef>
                <a:spcPts val="0"/>
              </a:spcBef>
              <a:spcAft>
                <a:spcPts val="1600"/>
              </a:spcAft>
              <a:buFont typeface="+mj-lt"/>
              <a:buAutoNum type="arabicPeriod"/>
            </a:pPr>
            <a:r>
              <a:rPr lang="en-IN" dirty="0" smtClean="0"/>
              <a:t>Decryption: The key used for encryption along with the encrypted string is used to decrypt the image.</a:t>
            </a:r>
          </a:p>
          <a:p>
            <a:pPr marL="0" lvl="0" indent="0" algn="l" rtl="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55" y="226816"/>
            <a:ext cx="8520600" cy="613200"/>
          </a:xfrm>
        </p:spPr>
        <p:txBody>
          <a:bodyPr/>
          <a:lstStyle/>
          <a:p>
            <a:r>
              <a:rPr lang="en-IN" b="1" dirty="0" smtClean="0"/>
              <a:t>Block Diagram</a:t>
            </a: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083" y="1180524"/>
            <a:ext cx="5657175" cy="3546193"/>
          </a:xfrm>
          <a:prstGeom prst="rect">
            <a:avLst/>
          </a:prstGeom>
        </p:spPr>
      </p:pic>
    </p:spTree>
    <p:extLst>
      <p:ext uri="{BB962C8B-B14F-4D97-AF65-F5344CB8AC3E}">
        <p14:creationId xmlns:p14="http://schemas.microsoft.com/office/powerpoint/2010/main" val="4029984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7"/>
          <p:cNvSpPr txBox="1">
            <a:spLocks noGrp="1"/>
          </p:cNvSpPr>
          <p:nvPr>
            <p:ph type="title"/>
          </p:nvPr>
        </p:nvSpPr>
        <p:spPr>
          <a:xfrm>
            <a:off x="311700" y="26838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4. Results</a:t>
            </a:r>
            <a:endParaRPr b="1" dirty="0">
              <a:latin typeface="Times New Roman"/>
              <a:ea typeface="Times New Roman"/>
              <a:cs typeface="Times New Roman"/>
              <a:sym typeface="Times New Roman"/>
            </a:endParaRPr>
          </a:p>
        </p:txBody>
      </p:sp>
      <p:sp>
        <p:nvSpPr>
          <p:cNvPr id="203" name="Google Shape;203;p3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The size of decrypted image is same as the encrypted image indicating no loss in the image quality. </a:t>
            </a:r>
            <a:endParaRPr lang="en-US" dirty="0" smtClean="0"/>
          </a:p>
          <a:p>
            <a:pPr marL="0" lvl="0" indent="0">
              <a:spcAft>
                <a:spcPts val="1600"/>
              </a:spcAft>
              <a:buNone/>
            </a:pPr>
            <a:r>
              <a:rPr lang="en-US" dirty="0" smtClean="0"/>
              <a:t>This </a:t>
            </a:r>
            <a:r>
              <a:rPr lang="en-US" dirty="0"/>
              <a:t>is valid for all types of files jpeg, </a:t>
            </a:r>
            <a:r>
              <a:rPr lang="en-US" dirty="0" err="1"/>
              <a:t>png</a:t>
            </a:r>
            <a:r>
              <a:rPr lang="en-US" dirty="0"/>
              <a:t> etc. </a:t>
            </a:r>
            <a:endParaRPr lang="en-US" dirty="0" smtClean="0"/>
          </a:p>
          <a:p>
            <a:pPr marL="0" lvl="0" indent="0">
              <a:spcAft>
                <a:spcPts val="1600"/>
              </a:spcAft>
              <a:buNone/>
            </a:pPr>
            <a:r>
              <a:rPr lang="en-US" dirty="0" smtClean="0"/>
              <a:t>The </a:t>
            </a:r>
            <a:r>
              <a:rPr lang="en-US" dirty="0"/>
              <a:t>encryption of the image takes around 1.5 seconds and decryption takes around 1.8 seconds. </a:t>
            </a:r>
            <a:endParaRPr lang="en-US" dirty="0" smtClean="0"/>
          </a:p>
          <a:p>
            <a:pPr marL="0" lvl="0" indent="0">
              <a:spcAft>
                <a:spcPts val="1600"/>
              </a:spcAft>
              <a:buNone/>
            </a:pPr>
            <a:r>
              <a:rPr lang="en-US" dirty="0" smtClean="0"/>
              <a:t>This </a:t>
            </a:r>
            <a:r>
              <a:rPr lang="en-US" dirty="0"/>
              <a:t>indicates the consistency, speed and reliability of AES algorithm. </a:t>
            </a:r>
            <a:endParaRPr lang="en-US" dirty="0" smtClean="0"/>
          </a:p>
          <a:p>
            <a:pPr marL="0" lvl="0" indent="0">
              <a:spcAft>
                <a:spcPts val="1600"/>
              </a:spcAft>
              <a:buNone/>
            </a:pPr>
            <a:r>
              <a:rPr lang="en-US" dirty="0" smtClean="0"/>
              <a:t>The </a:t>
            </a:r>
            <a:r>
              <a:rPr lang="en-US" dirty="0"/>
              <a:t>digital image is getting converted to </a:t>
            </a:r>
            <a:r>
              <a:rPr lang="en-US" dirty="0" smtClean="0"/>
              <a:t>String </a:t>
            </a:r>
            <a:r>
              <a:rPr lang="en-US" dirty="0"/>
              <a:t>and data is encrypted successfully using AES</a:t>
            </a: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64470"/>
            <a:ext cx="8520600" cy="613200"/>
          </a:xfrm>
        </p:spPr>
        <p:txBody>
          <a:bodyPr/>
          <a:lstStyle/>
          <a:p>
            <a:r>
              <a:rPr lang="en-IN" b="1" dirty="0" smtClean="0"/>
              <a:t>Snapshots</a:t>
            </a:r>
            <a:endParaRPr lang="en-IN" b="1" dirty="0"/>
          </a:p>
        </p:txBody>
      </p:sp>
      <p:pic>
        <p:nvPicPr>
          <p:cNvPr id="5" name="Picture 4"/>
          <p:cNvPicPr/>
          <p:nvPr/>
        </p:nvPicPr>
        <p:blipFill>
          <a:blip r:embed="rId2"/>
          <a:stretch>
            <a:fillRect/>
          </a:stretch>
        </p:blipFill>
        <p:spPr>
          <a:xfrm>
            <a:off x="2119151" y="1058225"/>
            <a:ext cx="4905698" cy="3768665"/>
          </a:xfrm>
          <a:prstGeom prst="rect">
            <a:avLst/>
          </a:prstGeom>
        </p:spPr>
      </p:pic>
    </p:spTree>
    <p:extLst>
      <p:ext uri="{BB962C8B-B14F-4D97-AF65-F5344CB8AC3E}">
        <p14:creationId xmlns:p14="http://schemas.microsoft.com/office/powerpoint/2010/main" val="10189997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1492567" y="309880"/>
            <a:ext cx="6029667" cy="4382890"/>
          </a:xfrm>
          <a:prstGeom prst="rect">
            <a:avLst/>
          </a:prstGeom>
        </p:spPr>
      </p:pic>
    </p:spTree>
    <p:extLst>
      <p:ext uri="{BB962C8B-B14F-4D97-AF65-F5344CB8AC3E}">
        <p14:creationId xmlns:p14="http://schemas.microsoft.com/office/powerpoint/2010/main" val="824238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5.Conclusion</a:t>
            </a:r>
            <a:endParaRPr b="1">
              <a:latin typeface="Times New Roman"/>
              <a:ea typeface="Times New Roman"/>
              <a:cs typeface="Times New Roman"/>
              <a:sym typeface="Times New Roman"/>
            </a:endParaRPr>
          </a:p>
        </p:txBody>
      </p:sp>
      <p:sp>
        <p:nvSpPr>
          <p:cNvPr id="209" name="Google Shape;209;p3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Thus we have made an image encryption and decryption application based on AES algorithm by converting it into text file and applying 10-key round encryption on it. The program is the connected to a database to store the user’s credentials and also the encrypted string. By using this process security of the data is ensured</a:t>
            </a:r>
            <a:r>
              <a:rPr lang="en-US" dirty="0" smtClean="0"/>
              <a:t>.</a:t>
            </a:r>
          </a:p>
          <a:p>
            <a:pPr marL="0" lvl="0" indent="0">
              <a:spcAft>
                <a:spcPts val="1600"/>
              </a:spcAft>
              <a:buNone/>
            </a:pPr>
            <a:r>
              <a:rPr lang="en-US" dirty="0"/>
              <a:t>Currently, this system works offline and the image is stored on the local hard drive also, the encryption key is of 128-bit which performs 10-round encryption. In the future, we will scale this model as a web-based application and store the data on online servers and the user credentials will be stored</a:t>
            </a:r>
            <a:endParaRP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6. References</a:t>
            </a:r>
            <a:endParaRPr b="1">
              <a:latin typeface="Times New Roman"/>
              <a:ea typeface="Times New Roman"/>
              <a:cs typeface="Times New Roman"/>
              <a:sym typeface="Times New Roman"/>
            </a:endParaRPr>
          </a:p>
        </p:txBody>
      </p:sp>
      <p:sp>
        <p:nvSpPr>
          <p:cNvPr id="215" name="Google Shape;215;p3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IN" dirty="0"/>
              <a:t>[1] Chen, Chao-Shen, and </a:t>
            </a:r>
            <a:r>
              <a:rPr lang="en-IN" dirty="0" err="1"/>
              <a:t>Rong</a:t>
            </a:r>
            <a:r>
              <a:rPr lang="en-IN" dirty="0"/>
              <a:t>-Jian Chen. "Image encryption and decryption using SCAN methodology." 2006 Seventh International Conference on Parallel and Distributed Computing</a:t>
            </a:r>
            <a:r>
              <a:rPr lang="en-IN" dirty="0" smtClean="0"/>
              <a:t>.”</a:t>
            </a:r>
          </a:p>
          <a:p>
            <a:pPr lvl="0"/>
            <a:endParaRPr lang="en-IN" dirty="0" smtClean="0"/>
          </a:p>
          <a:p>
            <a:pPr lvl="0"/>
            <a:r>
              <a:rPr lang="en-IN" dirty="0" smtClean="0"/>
              <a:t> </a:t>
            </a:r>
            <a:r>
              <a:rPr lang="en-IN" dirty="0"/>
              <a:t>[2] </a:t>
            </a:r>
            <a:r>
              <a:rPr lang="en-IN" dirty="0" err="1"/>
              <a:t>M.Zeghid</a:t>
            </a:r>
            <a:r>
              <a:rPr lang="en-IN" dirty="0"/>
              <a:t>, </a:t>
            </a:r>
            <a:r>
              <a:rPr lang="en-IN" dirty="0" err="1"/>
              <a:t>M.Machhout</a:t>
            </a:r>
            <a:r>
              <a:rPr lang="en-IN" dirty="0"/>
              <a:t>, </a:t>
            </a:r>
            <a:r>
              <a:rPr lang="en-IN" dirty="0" err="1"/>
              <a:t>L.Khriji</a:t>
            </a:r>
            <a:r>
              <a:rPr lang="en-IN" dirty="0"/>
              <a:t>, </a:t>
            </a:r>
            <a:r>
              <a:rPr lang="en-IN" dirty="0" err="1"/>
              <a:t>A.Baganne</a:t>
            </a:r>
            <a:r>
              <a:rPr lang="en-IN" dirty="0"/>
              <a:t> and </a:t>
            </a:r>
            <a:r>
              <a:rPr lang="en-IN" dirty="0" err="1"/>
              <a:t>R.Tourki</a:t>
            </a:r>
            <a:r>
              <a:rPr lang="en-IN" dirty="0"/>
              <a:t>, “A Modified AES based Algorithm for Image Encryption</a:t>
            </a:r>
            <a:r>
              <a:rPr lang="en-IN" dirty="0" smtClean="0"/>
              <a:t>.”</a:t>
            </a:r>
          </a:p>
          <a:p>
            <a:pPr lvl="0"/>
            <a:endParaRPr lang="en-IN" dirty="0" smtClean="0"/>
          </a:p>
          <a:p>
            <a:pPr lvl="0"/>
            <a:r>
              <a:rPr lang="en-IN" dirty="0" smtClean="0"/>
              <a:t> </a:t>
            </a:r>
            <a:r>
              <a:rPr lang="en-IN" dirty="0"/>
              <a:t>[3] </a:t>
            </a:r>
            <a:r>
              <a:rPr lang="en-IN" dirty="0" err="1"/>
              <a:t>QiZhang</a:t>
            </a:r>
            <a:r>
              <a:rPr lang="en-IN" dirty="0"/>
              <a:t>, </a:t>
            </a:r>
            <a:r>
              <a:rPr lang="en-IN" dirty="0" err="1"/>
              <a:t>Qunding</a:t>
            </a:r>
            <a:r>
              <a:rPr lang="en-IN" dirty="0"/>
              <a:t>, Electronic Engineering </a:t>
            </a:r>
            <a:r>
              <a:rPr lang="en-IN" dirty="0" err="1"/>
              <a:t>College,Heilongjiang</a:t>
            </a:r>
            <a:r>
              <a:rPr lang="en-IN" dirty="0"/>
              <a:t> University, Harbin, China. “Digital Image Encryption Based On Advanced Encryption Standard Algorithm.</a:t>
            </a:r>
            <a:r>
              <a:rPr lang="en" dirty="0" smtClean="0"/>
              <a:t>                 </a:t>
            </a:r>
            <a:endParaRPr dirty="0"/>
          </a:p>
          <a:p>
            <a:pPr marL="114300" lvl="0" indent="0" algn="l" rtl="0">
              <a:spcBef>
                <a:spcPts val="0"/>
              </a:spcBef>
              <a:spcAft>
                <a:spcPts val="0"/>
              </a:spcAft>
              <a:buSzPts val="1800"/>
              <a:buNone/>
            </a:pPr>
            <a:r>
              <a:rPr lang="en" dirty="0"/>
              <a:t>               </a:t>
            </a:r>
            <a:endParaRPr dirty="0"/>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1"/>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227" name="Google Shape;227;p41"/>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b="1" dirty="0" smtClean="0">
                <a:latin typeface="Times New Roman"/>
                <a:ea typeface="Times New Roman"/>
                <a:cs typeface="Times New Roman"/>
                <a:sym typeface="Times New Roman"/>
              </a:rPr>
              <a:t>Image Encryption &amp; </a:t>
            </a:r>
            <a:r>
              <a:rPr lang="en" sz="2400" b="1" dirty="0" smtClean="0">
                <a:latin typeface="Times New Roman"/>
                <a:ea typeface="Times New Roman"/>
                <a:cs typeface="Times New Roman"/>
                <a:sym typeface="Times New Roman"/>
              </a:rPr>
              <a:t>Decryption</a:t>
            </a:r>
            <a:br>
              <a:rPr lang="en" sz="2400" b="1" dirty="0" smtClean="0">
                <a:latin typeface="Times New Roman"/>
                <a:ea typeface="Times New Roman"/>
                <a:cs typeface="Times New Roman"/>
                <a:sym typeface="Times New Roman"/>
              </a:rPr>
            </a:br>
            <a:r>
              <a:rPr lang="en" sz="2400" b="1" dirty="0" smtClean="0">
                <a:latin typeface="Times New Roman"/>
                <a:ea typeface="Times New Roman"/>
                <a:cs typeface="Times New Roman"/>
                <a:sym typeface="Times New Roman"/>
              </a:rPr>
              <a:t>Using AES Algorithm</a:t>
            </a:r>
            <a:br>
              <a:rPr lang="en" sz="2400" b="1" dirty="0" smtClean="0">
                <a:latin typeface="Times New Roman"/>
                <a:ea typeface="Times New Roman"/>
                <a:cs typeface="Times New Roman"/>
                <a:sym typeface="Times New Roman"/>
              </a:rPr>
            </a:br>
            <a:endParaRPr sz="24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a:t>
            </a:r>
            <a:r>
              <a:rPr lang="en" sz="1800" dirty="0" smtClean="0">
                <a:latin typeface="Times New Roman"/>
                <a:ea typeface="Times New Roman"/>
                <a:cs typeface="Times New Roman"/>
                <a:sym typeface="Times New Roman"/>
              </a:rPr>
              <a:t>Engineering(Sem-IV)</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Computer Engineering</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lvl="0" algn="ctr">
              <a:buClr>
                <a:schemeClr val="dk1"/>
              </a:buClr>
              <a:buSzPts val="1100"/>
            </a:pPr>
            <a:r>
              <a:rPr lang="en-IN" sz="1800" dirty="0" err="1" smtClean="0"/>
              <a:t>Kirti</a:t>
            </a:r>
            <a:r>
              <a:rPr lang="en-IN" sz="1800" dirty="0" smtClean="0"/>
              <a:t> </a:t>
            </a:r>
            <a:r>
              <a:rPr lang="en-IN" sz="1800" dirty="0"/>
              <a:t>Dubey , Moodle: </a:t>
            </a:r>
            <a:r>
              <a:rPr lang="en-IN" sz="1800" dirty="0" smtClean="0"/>
              <a:t>20102204</a:t>
            </a:r>
            <a:br>
              <a:rPr lang="en-IN" sz="1800" dirty="0" smtClean="0"/>
            </a:br>
            <a:r>
              <a:rPr lang="en-IN" sz="1800" dirty="0" smtClean="0"/>
              <a:t> Pratik </a:t>
            </a:r>
            <a:r>
              <a:rPr lang="en-IN" sz="1800" dirty="0" err="1"/>
              <a:t>Chaudhari</a:t>
            </a:r>
            <a:r>
              <a:rPr lang="en-IN" sz="1800" dirty="0"/>
              <a:t> , Moodle :20102205 </a:t>
            </a:r>
            <a:r>
              <a:rPr lang="en-IN" sz="1800" dirty="0" smtClean="0"/>
              <a:t/>
            </a:r>
            <a:br>
              <a:rPr lang="en-IN" sz="1800" dirty="0" smtClean="0"/>
            </a:br>
            <a:r>
              <a:rPr lang="en-IN" sz="1800" dirty="0" smtClean="0"/>
              <a:t> </a:t>
            </a:r>
            <a:r>
              <a:rPr lang="en-IN" sz="1800" dirty="0" err="1" smtClean="0"/>
              <a:t>Arpit</a:t>
            </a:r>
            <a:r>
              <a:rPr lang="en-IN" sz="1800" dirty="0" smtClean="0"/>
              <a:t> </a:t>
            </a:r>
            <a:r>
              <a:rPr lang="en-IN" sz="1800" dirty="0"/>
              <a:t>Chauhan, </a:t>
            </a:r>
            <a:r>
              <a:rPr lang="en-IN" sz="1800" dirty="0" smtClean="0"/>
              <a:t>Moodle:20102085</a:t>
            </a:r>
            <a:br>
              <a:rPr lang="en-IN" sz="1800" dirty="0" smtClean="0"/>
            </a:br>
            <a:r>
              <a:rPr lang="en-IN" sz="1800" dirty="0" err="1" smtClean="0"/>
              <a:t>Ranjan</a:t>
            </a:r>
            <a:r>
              <a:rPr lang="en-IN" sz="1800" dirty="0" smtClean="0"/>
              <a:t> </a:t>
            </a:r>
            <a:r>
              <a:rPr lang="en-IN" sz="1800" dirty="0" err="1"/>
              <a:t>Shettigar</a:t>
            </a:r>
            <a:r>
              <a:rPr lang="en-IN" sz="1800" dirty="0"/>
              <a:t>, </a:t>
            </a:r>
            <a:r>
              <a:rPr lang="en-IN" sz="1800" dirty="0" smtClean="0"/>
              <a:t>Moodle:20102177</a:t>
            </a:r>
            <a:br>
              <a:rPr lang="en-IN" sz="1800" dirty="0" smtClean="0"/>
            </a:br>
            <a:r>
              <a:rPr lang="en-IN" sz="1800" dirty="0" smtClean="0"/>
              <a:t/>
            </a:r>
            <a:br>
              <a:rPr lang="en-IN" sz="1800" dirty="0" smtClean="0"/>
            </a:br>
            <a:r>
              <a:rPr lang="en" sz="1800" dirty="0" smtClean="0">
                <a:latin typeface="Times New Roman"/>
                <a:ea typeface="Times New Roman"/>
                <a:cs typeface="Times New Roman"/>
                <a:sym typeface="Times New Roman"/>
              </a:rPr>
              <a:t>Under </a:t>
            </a:r>
            <a:r>
              <a:rPr lang="en" sz="1800" dirty="0">
                <a:latin typeface="Times New Roman"/>
                <a:ea typeface="Times New Roman"/>
                <a:cs typeface="Times New Roman"/>
                <a:sym typeface="Times New Roman"/>
              </a:rPr>
              <a:t>the Guidance </a:t>
            </a:r>
            <a:r>
              <a:rPr lang="en" sz="1800" dirty="0" smtClean="0">
                <a:latin typeface="Times New Roman"/>
                <a:ea typeface="Times New Roman"/>
                <a:cs typeface="Times New Roman"/>
                <a:sym typeface="Times New Roman"/>
              </a:rPr>
              <a:t>of</a:t>
            </a:r>
            <a:endParaRPr sz="1800" dirty="0">
              <a:latin typeface="Times New Roman"/>
              <a:ea typeface="Times New Roman"/>
              <a:cs typeface="Times New Roman"/>
              <a:sym typeface="Times New Roman"/>
            </a:endParaRPr>
          </a:p>
          <a:p>
            <a:pPr lvl="0" algn="ctr">
              <a:buClr>
                <a:schemeClr val="dk1"/>
              </a:buClr>
              <a:buSzPts val="1100"/>
            </a:pPr>
            <a:r>
              <a:rPr lang="en-IN" sz="1800" dirty="0" err="1" smtClean="0"/>
              <a:t>Prof</a:t>
            </a:r>
            <a:r>
              <a:rPr lang="en-IN" sz="1800" dirty="0" err="1"/>
              <a:t>.</a:t>
            </a:r>
            <a:r>
              <a:rPr lang="en-IN" sz="1800" dirty="0"/>
              <a:t> </a:t>
            </a:r>
            <a:r>
              <a:rPr lang="en-IN" sz="1800" dirty="0" err="1"/>
              <a:t>Vishakha</a:t>
            </a:r>
            <a:r>
              <a:rPr lang="en-IN" sz="1800" dirty="0"/>
              <a:t> Kiran </a:t>
            </a:r>
            <a:r>
              <a:rPr lang="en-IN" sz="1800" dirty="0" err="1"/>
              <a:t>Chaudhari</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
        <p:nvSpPr>
          <p:cNvPr id="71" name="Google Shape;71;p1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289161"/>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1.1 Abstract</a:t>
            </a:r>
            <a:endParaRPr b="1" dirty="0">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1058225"/>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dirty="0"/>
          </a:p>
          <a:p>
            <a:pPr lvl="0"/>
            <a:r>
              <a:rPr lang="en" dirty="0"/>
              <a:t> </a:t>
            </a:r>
            <a:r>
              <a:rPr lang="en-US" dirty="0"/>
              <a:t>With the fast evolution of digital data exchange, security information becomes much more important in data storage and transmission. </a:t>
            </a:r>
            <a:endParaRPr lang="en-US" dirty="0" smtClean="0"/>
          </a:p>
          <a:p>
            <a:pPr lvl="0"/>
            <a:r>
              <a:rPr lang="en-US" dirty="0" smtClean="0"/>
              <a:t>Due </a:t>
            </a:r>
            <a:r>
              <a:rPr lang="en-US" dirty="0"/>
              <a:t>to the increasing use of images in industrial processes, it is essential to protect confidential image data from unauthorized access</a:t>
            </a:r>
            <a:r>
              <a:rPr lang="en-US" dirty="0" smtClean="0"/>
              <a:t>.</a:t>
            </a:r>
          </a:p>
          <a:p>
            <a:pPr lvl="0"/>
            <a:r>
              <a:rPr lang="en-US" dirty="0" smtClean="0"/>
              <a:t> </a:t>
            </a:r>
            <a:r>
              <a:rPr lang="en-US" dirty="0"/>
              <a:t>In this </a:t>
            </a:r>
            <a:r>
              <a:rPr lang="en-US" dirty="0" smtClean="0"/>
              <a:t>project, </a:t>
            </a:r>
            <a:r>
              <a:rPr lang="en-US" dirty="0"/>
              <a:t>we </a:t>
            </a:r>
            <a:r>
              <a:rPr lang="en-US" dirty="0" err="1"/>
              <a:t>analyse</a:t>
            </a:r>
            <a:r>
              <a:rPr lang="en-US" dirty="0"/>
              <a:t> the Advanced Encryption Standard (AES), and we add a keystream generator to AES to ensure improving the encryption performance; mainly for images </a:t>
            </a:r>
            <a:r>
              <a:rPr lang="en-US" dirty="0" err="1"/>
              <a:t>characterised</a:t>
            </a:r>
            <a:r>
              <a:rPr lang="en-US" dirty="0"/>
              <a:t> by reduced entropy</a:t>
            </a:r>
            <a:r>
              <a:rPr lang="en-US" dirty="0" smtClean="0"/>
              <a:t>.</a:t>
            </a:r>
          </a:p>
          <a:p>
            <a:pPr lvl="0"/>
            <a:r>
              <a:rPr lang="en-US" dirty="0" smtClean="0"/>
              <a:t> </a:t>
            </a:r>
            <a:r>
              <a:rPr lang="en-US" dirty="0"/>
              <a:t>Detailed results in terms of security analysis and implementation are given. Comparative study with traditional encryption algorithms is shown the superiority of the modified algorithm</a:t>
            </a:r>
            <a:r>
              <a:rPr lang="en" dirty="0" smtClean="0"/>
              <a:t>                                                             </a:t>
            </a:r>
            <a:endParaRPr dirty="0"/>
          </a:p>
          <a:p>
            <a:pPr marL="114300" lvl="0" indent="0" algn="l" rtl="0">
              <a:spcBef>
                <a:spcPts val="0"/>
              </a:spcBef>
              <a:spcAft>
                <a:spcPts val="0"/>
              </a:spcAft>
              <a:buSzPts val="1800"/>
              <a:buNone/>
            </a:pPr>
            <a:r>
              <a:rPr lang="en" dirty="0"/>
              <a:t>                                                </a:t>
            </a:r>
            <a:endParaRPr dirty="0"/>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 dirty="0"/>
              <a:t> </a:t>
            </a:r>
            <a:r>
              <a:rPr lang="en-US" dirty="0"/>
              <a:t>The main objective of our project is to provide security of the digital image by encrypting it by block cipher approach using dynamic key encryption and decryption. We can share the encrypted string and the key to the user who had already registered. The Registered user can easily access the data needed for the decryption. After encryption and decryption there should be no reduction in image quality</a:t>
            </a:r>
            <a:r>
              <a:rPr lang="en-US" dirty="0" smtClean="0"/>
              <a:t>.</a:t>
            </a:r>
          </a:p>
          <a:p>
            <a:pPr marL="114300" lvl="0" indent="0">
              <a:buNone/>
            </a:pPr>
            <a:r>
              <a:rPr lang="en-US" dirty="0" smtClean="0"/>
              <a:t>     </a:t>
            </a:r>
            <a:r>
              <a:rPr lang="en-US" dirty="0"/>
              <a:t>(1) Can resist all known attacks. </a:t>
            </a:r>
            <a:endParaRPr lang="en-US" dirty="0" smtClean="0"/>
          </a:p>
          <a:p>
            <a:pPr marL="114300" lvl="0" indent="0">
              <a:buNone/>
            </a:pPr>
            <a:r>
              <a:rPr lang="en-US" dirty="0" smtClean="0"/>
              <a:t>     (</a:t>
            </a:r>
            <a:r>
              <a:rPr lang="en-US" dirty="0"/>
              <a:t>2) Fast and coding compaction</a:t>
            </a:r>
            <a:r>
              <a:rPr lang="en-US" dirty="0" smtClean="0"/>
              <a:t>.</a:t>
            </a:r>
          </a:p>
          <a:p>
            <a:pPr marL="114300" lvl="0" indent="0">
              <a:buNone/>
            </a:pPr>
            <a:r>
              <a:rPr lang="en-US" dirty="0" smtClean="0"/>
              <a:t>     </a:t>
            </a:r>
            <a:r>
              <a:rPr lang="en-US" dirty="0"/>
              <a:t>(3) Simple in design. </a:t>
            </a:r>
            <a:r>
              <a:rPr lang="en" dirty="0" smtClean="0"/>
              <a:t>                                 </a:t>
            </a:r>
            <a:endParaRPr dirty="0"/>
          </a:p>
          <a:p>
            <a:pPr marL="114300" lvl="0" indent="0" algn="l" rtl="0">
              <a:spcBef>
                <a:spcPts val="0"/>
              </a:spcBef>
              <a:spcAft>
                <a:spcPts val="0"/>
              </a:spcAft>
              <a:buSzPts val="1800"/>
              <a:buNone/>
            </a:pPr>
            <a:r>
              <a:rPr lang="en" dirty="0"/>
              <a:t>                        </a:t>
            </a:r>
            <a:endParaRPr dirty="0"/>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 dirty="0"/>
              <a:t> </a:t>
            </a:r>
            <a:r>
              <a:rPr lang="en-US" dirty="0"/>
              <a:t>[2] In this paper, an algorithm for image encryption and decryption is proposed along with its very large scale integration and keeping three main features in mind: 1) High security. 2) Low complexity. 3) No distortion in image quality. </a:t>
            </a:r>
            <a:r>
              <a:rPr lang="en" dirty="0" smtClean="0"/>
              <a:t>                                  </a:t>
            </a:r>
            <a:endParaRPr dirty="0"/>
          </a:p>
          <a:p>
            <a:pPr marL="114300" lvl="0" indent="0" algn="l" rtl="0">
              <a:spcBef>
                <a:spcPts val="0"/>
              </a:spcBef>
              <a:spcAft>
                <a:spcPts val="0"/>
              </a:spcAft>
              <a:buSzPts val="1800"/>
              <a:buNone/>
            </a:pPr>
            <a:r>
              <a:rPr lang="en" dirty="0"/>
              <a:t>                             </a:t>
            </a:r>
            <a:endParaRPr dirty="0"/>
          </a:p>
          <a:p>
            <a:pPr lvl="0"/>
            <a:r>
              <a:rPr lang="en" dirty="0"/>
              <a:t> </a:t>
            </a:r>
            <a:r>
              <a:rPr lang="en-US" dirty="0" smtClean="0"/>
              <a:t>[</a:t>
            </a:r>
            <a:r>
              <a:rPr lang="en-US" dirty="0"/>
              <a:t>3] Advanced Encryption Standard(AES), also called </a:t>
            </a:r>
            <a:r>
              <a:rPr lang="en-US" dirty="0" err="1"/>
              <a:t>Rijndael</a:t>
            </a:r>
            <a:r>
              <a:rPr lang="en-US" dirty="0"/>
              <a:t> encryption. It is the block encryption standard which set by the United States Federal Government lately. AES is used instead of DES. After several rounds of screening that AES was widely used. On November 26, 2011 the NIST released the latest encryption standard screening after five years, and took effect in May 2002.After four years of precipitation and the test, AES became one of the most popular symmetric encryption algorithm</a:t>
            </a: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1.4 Problem Definition</a:t>
            </a:r>
            <a:endParaRPr b="1" dirty="0">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t>In order to protect the data in an image from getting manipulated we had used one of the strong, efficient and reliable algorithms called Advanced Encryption Standard (AES) algorithm. It works on block cipher technique. It supports data length of 128, 192 and 256 bits. It consists of multiple rounds for processing different keys ranging from 10 to 14 rounds. All the information is transferred into matrix form. The digital image is first converted into textual data and the AES encryption is applied to it. It is asymmetric key encryption algorithm. With the help of this digital images can be shared without the risk of them getting manipulated</a:t>
            </a:r>
            <a:r>
              <a:rPr lang="en" dirty="0" smtClean="0"/>
              <a:t>                                  </a:t>
            </a:r>
            <a:endParaRPr dirty="0"/>
          </a:p>
          <a:p>
            <a:pPr marL="114300" lvl="0" indent="0" algn="l" rtl="0">
              <a:spcBef>
                <a:spcPts val="0"/>
              </a:spcBef>
              <a:spcAft>
                <a:spcPts val="0"/>
              </a:spcAft>
              <a:buSzPts val="1800"/>
              <a:buNone/>
            </a:pPr>
            <a:r>
              <a:rPr lang="en" dirty="0"/>
              <a:t>                          </a:t>
            </a:r>
            <a:endParaRPr dirty="0"/>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t>The data in which the image is getting converted along with key is stored in the local database. The key and the string can be shared with the users registered on the portal with just a simple click. The person receiving the image will get a pop-up in his mail box along with the credentials of the image. Using the portal encrypted images can be shared effectively. The program also displays the size of the encrypted and decrypted image to the respective </a:t>
            </a:r>
            <a:r>
              <a:rPr lang="en-US" dirty="0" smtClean="0"/>
              <a:t>users.</a:t>
            </a:r>
            <a:r>
              <a:rPr lang="en" dirty="0" smtClean="0"/>
              <a:t>                                </a:t>
            </a:r>
            <a:endParaRPr dirty="0"/>
          </a:p>
          <a:p>
            <a:pPr marL="114300" lvl="0" indent="0" algn="l" rtl="0">
              <a:spcBef>
                <a:spcPts val="0"/>
              </a:spcBef>
              <a:spcAft>
                <a:spcPts val="0"/>
              </a:spcAft>
              <a:buSzPts val="1800"/>
              <a:buNone/>
            </a:pPr>
            <a:r>
              <a:rPr lang="en" dirty="0"/>
              <a:t>                     </a:t>
            </a:r>
            <a:endParaRPr dirty="0"/>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IN" dirty="0" smtClean="0"/>
              <a:t> </a:t>
            </a:r>
            <a:r>
              <a:rPr lang="en-IN" dirty="0"/>
              <a:t>Hardware Requirements</a:t>
            </a:r>
            <a:r>
              <a:rPr lang="en-IN" dirty="0" smtClean="0"/>
              <a:t>:</a:t>
            </a:r>
          </a:p>
          <a:p>
            <a:pPr marL="114300" lvl="0" indent="0">
              <a:buNone/>
            </a:pPr>
            <a:r>
              <a:rPr lang="en-IN" dirty="0" smtClean="0"/>
              <a:t>                           RAM </a:t>
            </a:r>
            <a:r>
              <a:rPr lang="en-IN" dirty="0"/>
              <a:t>: </a:t>
            </a:r>
            <a:r>
              <a:rPr lang="en-IN" dirty="0" smtClean="0"/>
              <a:t>4GB </a:t>
            </a:r>
            <a:r>
              <a:rPr lang="en-IN" dirty="0"/>
              <a:t>or </a:t>
            </a:r>
            <a:r>
              <a:rPr lang="en-IN" dirty="0" smtClean="0"/>
              <a:t>Above</a:t>
            </a:r>
          </a:p>
          <a:p>
            <a:pPr marL="114300" lvl="0" indent="0">
              <a:buNone/>
            </a:pPr>
            <a:r>
              <a:rPr lang="en-IN" dirty="0" smtClean="0"/>
              <a:t>                           Processor </a:t>
            </a:r>
            <a:r>
              <a:rPr lang="en-IN" dirty="0"/>
              <a:t>: Intel i3 Gen 5 and above/ </a:t>
            </a:r>
            <a:r>
              <a:rPr lang="en-IN" dirty="0" err="1" smtClean="0"/>
              <a:t>Ryzen</a:t>
            </a:r>
            <a:r>
              <a:rPr lang="en-IN" dirty="0" smtClean="0"/>
              <a:t> </a:t>
            </a:r>
            <a:r>
              <a:rPr lang="en-IN" dirty="0"/>
              <a:t>3 Gen 2 </a:t>
            </a:r>
            <a:r>
              <a:rPr lang="en-IN" dirty="0" smtClean="0"/>
              <a:t> and </a:t>
            </a:r>
            <a:r>
              <a:rPr lang="en-IN" dirty="0"/>
              <a:t>above. </a:t>
            </a:r>
            <a:endParaRPr lang="en-IN" dirty="0" smtClean="0"/>
          </a:p>
          <a:p>
            <a:r>
              <a:rPr lang="en-IN" dirty="0" smtClean="0"/>
              <a:t> </a:t>
            </a:r>
            <a:r>
              <a:rPr lang="en-IN" dirty="0"/>
              <a:t>Software Requirements</a:t>
            </a:r>
            <a:r>
              <a:rPr lang="en-IN" dirty="0" smtClean="0"/>
              <a:t>:</a:t>
            </a:r>
          </a:p>
          <a:p>
            <a:pPr marL="114300" lvl="0" indent="0">
              <a:buNone/>
            </a:pPr>
            <a:r>
              <a:rPr lang="en-IN" dirty="0" smtClean="0"/>
              <a:t>                                 Operating </a:t>
            </a:r>
            <a:r>
              <a:rPr lang="en-IN" dirty="0"/>
              <a:t>System : Windows 7 or Above </a:t>
            </a:r>
            <a:endParaRPr lang="en-IN" dirty="0" smtClean="0"/>
          </a:p>
          <a:p>
            <a:pPr marL="114300" lvl="0" indent="0">
              <a:buNone/>
            </a:pPr>
            <a:r>
              <a:rPr lang="en-IN" dirty="0" smtClean="0"/>
              <a:t>                                 Storage </a:t>
            </a:r>
            <a:r>
              <a:rPr lang="en-IN" dirty="0"/>
              <a:t>: </a:t>
            </a:r>
            <a:r>
              <a:rPr lang="en-IN" dirty="0" smtClean="0"/>
              <a:t>64GB </a:t>
            </a:r>
            <a:r>
              <a:rPr lang="en-IN" dirty="0"/>
              <a:t>or above </a:t>
            </a:r>
            <a:endParaRPr lang="en-IN" dirty="0" smtClean="0"/>
          </a:p>
          <a:p>
            <a:pPr marL="114300" lvl="0" indent="0">
              <a:buNone/>
            </a:pPr>
            <a:r>
              <a:rPr lang="en-IN" dirty="0"/>
              <a:t> </a:t>
            </a:r>
            <a:r>
              <a:rPr lang="en-IN" dirty="0" smtClean="0"/>
              <a:t>                                Development </a:t>
            </a:r>
            <a:r>
              <a:rPr lang="en-IN" dirty="0"/>
              <a:t>Kit : Java JDK </a:t>
            </a:r>
            <a:endParaRPr lang="en-IN" dirty="0" smtClean="0"/>
          </a:p>
          <a:p>
            <a:pPr marL="114300" lvl="0" indent="0">
              <a:buNone/>
            </a:pPr>
            <a:r>
              <a:rPr lang="en-IN" dirty="0"/>
              <a:t> </a:t>
            </a:r>
            <a:r>
              <a:rPr lang="en-IN" dirty="0" smtClean="0"/>
              <a:t>                                Software </a:t>
            </a:r>
            <a:r>
              <a:rPr lang="en-IN" dirty="0"/>
              <a:t>Used : </a:t>
            </a:r>
            <a:r>
              <a:rPr lang="en-IN" dirty="0" err="1"/>
              <a:t>Netbeans</a:t>
            </a:r>
            <a:r>
              <a:rPr lang="en-IN" dirty="0"/>
              <a:t> IDE 12.5, MySQL Workbench </a:t>
            </a:r>
            <a:r>
              <a:rPr lang="en" dirty="0" smtClean="0"/>
              <a:t>                                </a:t>
            </a:r>
            <a:endParaRPr dirty="0"/>
          </a:p>
          <a:p>
            <a:pPr marL="114300" lvl="0" indent="0" algn="l" rtl="0">
              <a:spcBef>
                <a:spcPts val="0"/>
              </a:spcBef>
              <a:spcAft>
                <a:spcPts val="0"/>
              </a:spcAft>
              <a:buSzPts val="1800"/>
              <a:buNone/>
            </a:pPr>
            <a:r>
              <a:rPr lang="en" dirty="0"/>
              <a:t>                        </a:t>
            </a:r>
            <a:endParaRPr dirty="0"/>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1386</TotalTime>
  <Words>1043</Words>
  <Application>Microsoft Office PowerPoint</Application>
  <PresentationFormat>On-screen Show (16:9)</PresentationFormat>
  <Paragraphs>89</Paragraphs>
  <Slides>19</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Times New Roman</vt:lpstr>
      <vt:lpstr>Arial</vt:lpstr>
      <vt:lpstr>Old Standard TT</vt:lpstr>
      <vt:lpstr>Paperback</vt:lpstr>
      <vt:lpstr>Computer Engineering Department A.P. Shah Institute of Technology G.B.Road,Kasarvadavali, Thane(W), Mumbai-400615 UNIVERSITY OF MUMBAI Academic Year 2021-2022</vt:lpstr>
      <vt:lpstr>                                                    A Project Report on Image Encryption &amp; Decryption Using AES Algorithm  Submitted in partial fulfillment of the degree of Bachelor of Engineering(Sem-IV) in Computer Engineering By Kirti Dubey , Moodle: 20102204  Pratik Chaudhari , Moodle :20102205   Arpit Chauhan, Moodle:20102085 Ranjan Shettigar, Moodle:20102177  Under the Guidance of Prof. Vishakha Kiran Chaudhari    </vt:lpstr>
      <vt:lpstr>1.Project Conception and Initiation</vt:lpstr>
      <vt:lpstr>1.1 Abstract</vt:lpstr>
      <vt:lpstr>1.2 Objectives</vt:lpstr>
      <vt:lpstr>1.3 Literature Review</vt:lpstr>
      <vt:lpstr>1.4 Problem Definition</vt:lpstr>
      <vt:lpstr>1.5 Scope</vt:lpstr>
      <vt:lpstr>1.6 Technology stack</vt:lpstr>
      <vt:lpstr>2. Project Design</vt:lpstr>
      <vt:lpstr>2.1 Design(Flow Of Modules)</vt:lpstr>
      <vt:lpstr>2.2 Description Of Modules / Use Case</vt:lpstr>
      <vt:lpstr>Block Diagram</vt:lpstr>
      <vt:lpstr>4. Results</vt:lpstr>
      <vt:lpstr>Snapshots</vt:lpstr>
      <vt:lpstr>PowerPoint Presentation</vt:lpstr>
      <vt:lpstr>5.Conclusion</vt:lpstr>
      <vt:lpstr>6.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 Department A.P. Shah Institute of Technology G.B.Road,Kasarvadavali, Thane(W), Mumbai-400615 UNIVERSITY OF MUMBAI Academic Year 2020-2021</dc:title>
  <dc:creator>Deepak</dc:creator>
  <cp:lastModifiedBy>HP</cp:lastModifiedBy>
  <cp:revision>16</cp:revision>
  <dcterms:modified xsi:type="dcterms:W3CDTF">2022-05-10T05:38:16Z</dcterms:modified>
</cp:coreProperties>
</file>