
<file path=[Content_Types].xml><?xml version="1.0" encoding="utf-8"?>
<Types xmlns="http://schemas.openxmlformats.org/package/2006/content-types">
  <Default Extension="emf" ContentType="image/x-emf"/>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6"/>
  </p:notesMasterIdLst>
  <p:handoutMasterIdLst>
    <p:handoutMasterId r:id="rId17"/>
  </p:handoutMasterIdLst>
  <p:sldIdLst>
    <p:sldId id="338" r:id="rId5"/>
    <p:sldId id="315" r:id="rId6"/>
    <p:sldId id="302" r:id="rId7"/>
    <p:sldId id="327" r:id="rId8"/>
    <p:sldId id="328" r:id="rId9"/>
    <p:sldId id="329" r:id="rId10"/>
    <p:sldId id="330" r:id="rId11"/>
    <p:sldId id="331" r:id="rId12"/>
    <p:sldId id="332" r:id="rId13"/>
    <p:sldId id="339"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95033" autoAdjust="0"/>
  </p:normalViewPr>
  <p:slideViewPr>
    <p:cSldViewPr snapToGrid="0">
      <p:cViewPr varScale="1">
        <p:scale>
          <a:sx n="78" d="100"/>
          <a:sy n="78" d="100"/>
        </p:scale>
        <p:origin x="782"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11/17/2022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11/17/2022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11/17/2022</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11/17/2022</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Pratik19ap/IBM_AI-SignLanguage-Recognition"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jfif"/><Relationship Id="rId1" Type="http://schemas.openxmlformats.org/officeDocument/2006/relationships/slideLayout" Target="../slideLayouts/slideLayout20.xml"/><Relationship Id="rId5" Type="http://schemas.openxmlformats.org/officeDocument/2006/relationships/image" Target="../media/image15.jpg"/><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043710" y="3196268"/>
            <a:ext cx="5715526" cy="861497"/>
          </a:xfrm>
        </p:spPr>
        <p:txBody>
          <a:bodyPr>
            <a:normAutofit/>
          </a:bodyPr>
          <a:lstStyle/>
          <a:p>
            <a:r>
              <a:rPr lang="en-IN" sz="2400" dirty="0">
                <a:solidFill>
                  <a:schemeClr val="accent3">
                    <a:lumMod val="50000"/>
                  </a:schemeClr>
                </a:solidFill>
                <a:latin typeface="Times New Roman" panose="02020603050405020304" pitchFamily="18" charset="0"/>
                <a:cs typeface="Times New Roman" panose="02020603050405020304" pitchFamily="18" charset="0"/>
              </a:rPr>
              <a:t>‘AI SIGN LANGUAGE RECOGNITION’</a:t>
            </a:r>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1026" name="Picture 2" descr="Sign Language American - Free vector graphic on Pixabay">
            <a:extLst>
              <a:ext uri="{FF2B5EF4-FFF2-40B4-BE49-F238E27FC236}">
                <a16:creationId xmlns:a16="http://schemas.microsoft.com/office/drawing/2014/main" id="{71F51DBB-8450-B823-6379-50BF054EE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2764" y="2632569"/>
            <a:ext cx="2971285" cy="15928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7A5A7F8-C30E-4E01-388B-4638797D47D5}"/>
              </a:ext>
            </a:extLst>
          </p:cNvPr>
          <p:cNvSpPr txBox="1"/>
          <p:nvPr/>
        </p:nvSpPr>
        <p:spPr>
          <a:xfrm>
            <a:off x="3945294" y="440945"/>
            <a:ext cx="4301412" cy="523220"/>
          </a:xfrm>
          <a:prstGeom prst="rect">
            <a:avLst/>
          </a:prstGeom>
          <a:noFill/>
        </p:spPr>
        <p:txBody>
          <a:bodyPr wrap="square" rtlCol="0">
            <a:spAutoFit/>
          </a:bodyPr>
          <a:lstStyle/>
          <a:p>
            <a:r>
              <a:rPr lang="en-IN" sz="2800" b="1" u="sng" dirty="0">
                <a:solidFill>
                  <a:schemeClr val="accent3">
                    <a:lumMod val="75000"/>
                  </a:schemeClr>
                </a:solidFill>
              </a:rPr>
              <a:t>IBM Internship Project</a:t>
            </a:r>
          </a:p>
        </p:txBody>
      </p:sp>
      <p:sp>
        <p:nvSpPr>
          <p:cNvPr id="14" name="TextBox 13">
            <a:extLst>
              <a:ext uri="{FF2B5EF4-FFF2-40B4-BE49-F238E27FC236}">
                <a16:creationId xmlns:a16="http://schemas.microsoft.com/office/drawing/2014/main" id="{625703FA-1C18-F58C-B094-8E1A25E067AC}"/>
              </a:ext>
            </a:extLst>
          </p:cNvPr>
          <p:cNvSpPr txBox="1"/>
          <p:nvPr/>
        </p:nvSpPr>
        <p:spPr>
          <a:xfrm>
            <a:off x="6749143" y="2021630"/>
            <a:ext cx="3616960" cy="584775"/>
          </a:xfrm>
          <a:prstGeom prst="rect">
            <a:avLst/>
          </a:prstGeom>
          <a:noFill/>
        </p:spPr>
        <p:txBody>
          <a:bodyPr wrap="square" rtlCol="0">
            <a:spAutoFit/>
          </a:bodyPr>
          <a:lstStyle/>
          <a:p>
            <a:pPr algn="ctr"/>
            <a:r>
              <a:rPr lang="en-IN" sz="3200" dirty="0">
                <a:solidFill>
                  <a:srgbClr val="FF0000"/>
                </a:solidFill>
              </a:rPr>
              <a:t>Wizard Team</a:t>
            </a:r>
          </a:p>
        </p:txBody>
      </p:sp>
      <p:sp>
        <p:nvSpPr>
          <p:cNvPr id="16" name="TextBox 15">
            <a:extLst>
              <a:ext uri="{FF2B5EF4-FFF2-40B4-BE49-F238E27FC236}">
                <a16:creationId xmlns:a16="http://schemas.microsoft.com/office/drawing/2014/main" id="{4E5974F2-6384-B386-CA94-DC20FE5A1CA7}"/>
              </a:ext>
            </a:extLst>
          </p:cNvPr>
          <p:cNvSpPr txBox="1"/>
          <p:nvPr/>
        </p:nvSpPr>
        <p:spPr>
          <a:xfrm>
            <a:off x="6013579" y="4469865"/>
            <a:ext cx="4466254" cy="1519903"/>
          </a:xfrm>
          <a:prstGeom prst="rect">
            <a:avLst/>
          </a:prstGeom>
          <a:noFill/>
        </p:spPr>
        <p:txBody>
          <a:bodyPr wrap="square" rtlCol="0">
            <a:spAutoFit/>
          </a:bodyPr>
          <a:lstStyle/>
          <a:p>
            <a:pPr algn="ctr">
              <a:lnSpc>
                <a:spcPct val="150000"/>
              </a:lnSpc>
            </a:pPr>
            <a:r>
              <a:rPr lang="en-IN" sz="2800" b="1" dirty="0">
                <a:solidFill>
                  <a:schemeClr val="accent2">
                    <a:lumMod val="75000"/>
                  </a:schemeClr>
                </a:solidFill>
                <a:latin typeface="Times New Roman" panose="02020603050405020304" pitchFamily="18" charset="0"/>
                <a:cs typeface="Times New Roman" panose="02020603050405020304" pitchFamily="18" charset="0"/>
              </a:rPr>
              <a:t>Anshuman Pratik</a:t>
            </a:r>
          </a:p>
          <a:p>
            <a:pPr algn="ctr">
              <a:lnSpc>
                <a:spcPct val="150000"/>
              </a:lnSpc>
            </a:pPr>
            <a:r>
              <a:rPr lang="en-IN" b="1" dirty="0">
                <a:latin typeface="Times New Roman" panose="02020603050405020304" pitchFamily="18" charset="0"/>
                <a:cs typeface="Times New Roman" panose="02020603050405020304" pitchFamily="18" charset="0"/>
              </a:rPr>
              <a:t>STU62cef4f77a0981657730295</a:t>
            </a:r>
          </a:p>
          <a:p>
            <a:pPr algn="ctr">
              <a:lnSpc>
                <a:spcPct val="150000"/>
              </a:lnSpc>
            </a:pPr>
            <a:r>
              <a:rPr lang="en-IN" dirty="0">
                <a:latin typeface="Times New Roman" panose="02020603050405020304" pitchFamily="18" charset="0"/>
                <a:cs typeface="Times New Roman" panose="02020603050405020304" pitchFamily="18" charset="0"/>
              </a:rPr>
              <a:t>Vellore Institute of Technology, Vellore</a:t>
            </a:r>
          </a:p>
        </p:txBody>
      </p:sp>
    </p:spTree>
    <p:extLst>
      <p:ext uri="{BB962C8B-B14F-4D97-AF65-F5344CB8AC3E}">
        <p14:creationId xmlns:p14="http://schemas.microsoft.com/office/powerpoint/2010/main" val="16040134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rPr>
              <a:t>Project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307091" y="1275371"/>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DB154230-CDCF-6E1F-4D73-DDF73E2435AD}"/>
              </a:ext>
            </a:extLst>
          </p:cNvPr>
          <p:cNvPicPr>
            <a:picLocks noChangeAspect="1"/>
          </p:cNvPicPr>
          <p:nvPr/>
        </p:nvPicPr>
        <p:blipFill>
          <a:blip r:embed="rId4"/>
          <a:stretch>
            <a:fillRect/>
          </a:stretch>
        </p:blipFill>
        <p:spPr>
          <a:xfrm>
            <a:off x="7049730" y="786087"/>
            <a:ext cx="4821288" cy="5685833"/>
          </a:xfrm>
          <a:prstGeom prst="rect">
            <a:avLst/>
          </a:prstGeom>
        </p:spPr>
      </p:pic>
      <p:sp>
        <p:nvSpPr>
          <p:cNvPr id="6" name="TextBox 5">
            <a:extLst>
              <a:ext uri="{FF2B5EF4-FFF2-40B4-BE49-F238E27FC236}">
                <a16:creationId xmlns:a16="http://schemas.microsoft.com/office/drawing/2014/main" id="{E62AD364-9ADE-0ACF-BDEA-F60BD7731A8A}"/>
              </a:ext>
            </a:extLst>
          </p:cNvPr>
          <p:cNvSpPr txBox="1"/>
          <p:nvPr/>
        </p:nvSpPr>
        <p:spPr>
          <a:xfrm>
            <a:off x="346134" y="1323019"/>
            <a:ext cx="7121024" cy="4611968"/>
          </a:xfrm>
          <a:prstGeom prst="rect">
            <a:avLst/>
          </a:prstGeom>
          <a:noFill/>
        </p:spPr>
        <p:txBody>
          <a:bodyPr wrap="square" rtlCol="0">
            <a:spAutoFit/>
          </a:bodyPr>
          <a:lstStyle/>
          <a:p>
            <a:pPr>
              <a:lnSpc>
                <a:spcPct val="150000"/>
              </a:lnSpc>
            </a:pPr>
            <a:r>
              <a:rPr lang="en-US" dirty="0"/>
              <a:t>The problem of sign independence only serves to exacerbate all of these sign language extraction and feature engineering. Few allow for real assessments of signer independence across lengthy continuous sequences, despite bigger data sets beginning to emerge. Making data sets that are not just realistic but also adequately annotated to support machine learning may be one of the most critical concerns in SLR. Despite these issues, SLR has recently been used for translation to spoken language or, when linked with avatar technology, to another sign language. When applying the CNN model to the images of </a:t>
            </a:r>
            <a:r>
              <a:rPr lang="en-US" dirty="0" err="1"/>
              <a:t>datset</a:t>
            </a:r>
            <a:r>
              <a:rPr lang="en-US" dirty="0"/>
              <a:t> on our test images we could easily get </a:t>
            </a:r>
            <a:r>
              <a:rPr lang="en-US" b="1" dirty="0"/>
              <a:t>98% accuracy.</a:t>
            </a:r>
            <a:endParaRPr lang="en-IN" b="1" dirty="0"/>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80074" y="391261"/>
            <a:ext cx="11340000" cy="700114"/>
          </a:xfrm>
          <a:prstGeom prst="rect">
            <a:avLst/>
          </a:prstGeom>
        </p:spPr>
        <p:txBody>
          <a:bodyPr anchor="ctr">
            <a:normAutofit fontScale="90000"/>
          </a:bodyPr>
          <a:lstStyle/>
          <a:p>
            <a:pPr algn="ctr"/>
            <a:r>
              <a:rPr lang="en-US" sz="4800" b="1" dirty="0">
                <a:solidFill>
                  <a:schemeClr val="tx1"/>
                </a:solidFill>
              </a:rPr>
              <a:t>MEET OUR TEAM</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7899815" y="3500892"/>
            <a:ext cx="2791751" cy="1831197"/>
          </a:xfrm>
        </p:spPr>
        <p:txBody>
          <a:bodyPr>
            <a:normAutofit/>
          </a:bodyPr>
          <a:lstStyle/>
          <a:p>
            <a:r>
              <a:rPr lang="en-IN" sz="2400" dirty="0"/>
              <a:t>Co-ordinators</a:t>
            </a:r>
          </a:p>
          <a:p>
            <a:pPr marL="285750" indent="-285750" algn="l">
              <a:buFont typeface="Arial" panose="020B0604020202020204" pitchFamily="34" charset="0"/>
              <a:buChar char="•"/>
            </a:pPr>
            <a:r>
              <a:rPr lang="en-IN" sz="1800" b="1" i="0" u="none" strike="noStrike" dirty="0" err="1">
                <a:solidFill>
                  <a:schemeClr val="accent2">
                    <a:lumMod val="75000"/>
                  </a:schemeClr>
                </a:solidFill>
                <a:effectLst/>
                <a:latin typeface="Trebuchet MS" panose="020B0603020202020204" pitchFamily="34" charset="0"/>
              </a:rPr>
              <a:t>Khyati</a:t>
            </a:r>
            <a:r>
              <a:rPr lang="en-IN" sz="1800" b="1" i="0" u="none" strike="noStrike" dirty="0">
                <a:solidFill>
                  <a:schemeClr val="accent2">
                    <a:lumMod val="75000"/>
                  </a:schemeClr>
                </a:solidFill>
                <a:effectLst/>
                <a:latin typeface="Trebuchet MS" panose="020B0603020202020204" pitchFamily="34" charset="0"/>
              </a:rPr>
              <a:t> Nagpal</a:t>
            </a:r>
          </a:p>
          <a:p>
            <a:pPr marL="285750" indent="-285750" algn="l">
              <a:buFont typeface="Arial" panose="020B0604020202020204" pitchFamily="34" charset="0"/>
              <a:buChar char="•"/>
            </a:pPr>
            <a:r>
              <a:rPr lang="en-IN" sz="1800" b="1" i="0" u="none" strike="noStrike" dirty="0">
                <a:solidFill>
                  <a:schemeClr val="accent2">
                    <a:lumMod val="75000"/>
                  </a:schemeClr>
                </a:solidFill>
                <a:effectLst/>
                <a:latin typeface="Trebuchet MS" panose="020B0603020202020204" pitchFamily="34" charset="0"/>
              </a:rPr>
              <a:t>Anusha Tyagi</a:t>
            </a:r>
            <a:endParaRPr lang="en-IN" dirty="0">
              <a:solidFill>
                <a:schemeClr val="accent2">
                  <a:lumMod val="75000"/>
                </a:schemeClr>
              </a:solidFill>
            </a:endParaRPr>
          </a:p>
        </p:txBody>
      </p:sp>
      <p:pic>
        <p:nvPicPr>
          <p:cNvPr id="5" name="Picture 4">
            <a:extLst>
              <a:ext uri="{FF2B5EF4-FFF2-40B4-BE49-F238E27FC236}">
                <a16:creationId xmlns:a16="http://schemas.microsoft.com/office/drawing/2014/main" id="{7034C0C8-DBAC-7B11-971E-9013ED41A768}"/>
              </a:ext>
            </a:extLst>
          </p:cNvPr>
          <p:cNvPicPr>
            <a:picLocks noChangeAspect="1"/>
          </p:cNvPicPr>
          <p:nvPr/>
        </p:nvPicPr>
        <p:blipFill>
          <a:blip r:embed="rId3"/>
          <a:stretch>
            <a:fillRect/>
          </a:stretch>
        </p:blipFill>
        <p:spPr>
          <a:xfrm>
            <a:off x="502204" y="2612528"/>
            <a:ext cx="1621444" cy="1632943"/>
          </a:xfrm>
          <a:prstGeom prst="rect">
            <a:avLst/>
          </a:prstGeom>
        </p:spPr>
      </p:pic>
      <p:sp>
        <p:nvSpPr>
          <p:cNvPr id="9" name="Text Placeholder 8">
            <a:extLst>
              <a:ext uri="{FF2B5EF4-FFF2-40B4-BE49-F238E27FC236}">
                <a16:creationId xmlns:a16="http://schemas.microsoft.com/office/drawing/2014/main" id="{321A875E-8649-F809-45FA-87EB93599C7C}"/>
              </a:ext>
            </a:extLst>
          </p:cNvPr>
          <p:cNvSpPr>
            <a:spLocks noGrp="1"/>
          </p:cNvSpPr>
          <p:nvPr>
            <p:ph type="body" sz="quarter" idx="13"/>
          </p:nvPr>
        </p:nvSpPr>
        <p:spPr>
          <a:xfrm>
            <a:off x="2106991" y="3058869"/>
            <a:ext cx="5437156" cy="732683"/>
          </a:xfrm>
        </p:spPr>
        <p:txBody>
          <a:bodyPr>
            <a:normAutofit fontScale="92500"/>
          </a:bodyPr>
          <a:lstStyle/>
          <a:p>
            <a:r>
              <a:rPr lang="en-IN" sz="2400" b="1" i="0" u="none" strike="noStrike" baseline="0" dirty="0" err="1">
                <a:solidFill>
                  <a:schemeClr val="accent2">
                    <a:lumMod val="75000"/>
                  </a:schemeClr>
                </a:solidFill>
                <a:latin typeface="TrebuchetMS-Bold"/>
              </a:rPr>
              <a:t>Bassar</a:t>
            </a:r>
            <a:r>
              <a:rPr lang="en-IN" sz="2400" b="1" i="0" u="none" strike="noStrike" baseline="0" dirty="0">
                <a:solidFill>
                  <a:schemeClr val="accent2">
                    <a:lumMod val="75000"/>
                  </a:schemeClr>
                </a:solidFill>
                <a:latin typeface="TrebuchetMS-Bold"/>
              </a:rPr>
              <a:t> Patel [Mentor at </a:t>
            </a:r>
            <a:r>
              <a:rPr lang="en-IN" sz="2400" b="1" i="0" u="none" strike="noStrike" baseline="0" dirty="0" err="1">
                <a:solidFill>
                  <a:schemeClr val="accent2">
                    <a:lumMod val="75000"/>
                  </a:schemeClr>
                </a:solidFill>
                <a:latin typeface="TrebuchetMS-Bold"/>
              </a:rPr>
              <a:t>Edunet</a:t>
            </a:r>
            <a:r>
              <a:rPr lang="en-IN" sz="2400" b="1" i="0" u="none" strike="noStrike" baseline="0" dirty="0">
                <a:solidFill>
                  <a:schemeClr val="accent2">
                    <a:lumMod val="75000"/>
                  </a:schemeClr>
                </a:solidFill>
                <a:latin typeface="TrebuchetMS-Bold"/>
              </a:rPr>
              <a:t> Foundation]</a:t>
            </a:r>
            <a:endParaRPr lang="en-IN" sz="2000" dirty="0">
              <a:solidFill>
                <a:schemeClr val="accent2">
                  <a:lumMod val="75000"/>
                </a:schemeClr>
              </a:solidFill>
            </a:endParaRPr>
          </a:p>
        </p:txBody>
      </p:sp>
      <p:pic>
        <p:nvPicPr>
          <p:cNvPr id="14" name="Picture 13">
            <a:extLst>
              <a:ext uri="{FF2B5EF4-FFF2-40B4-BE49-F238E27FC236}">
                <a16:creationId xmlns:a16="http://schemas.microsoft.com/office/drawing/2014/main" id="{9F292C8F-1242-82EE-6544-1B0D38CA42C6}"/>
              </a:ext>
            </a:extLst>
          </p:cNvPr>
          <p:cNvPicPr>
            <a:picLocks noChangeAspect="1"/>
          </p:cNvPicPr>
          <p:nvPr/>
        </p:nvPicPr>
        <p:blipFill>
          <a:blip r:embed="rId4"/>
          <a:stretch>
            <a:fillRect/>
          </a:stretch>
        </p:blipFill>
        <p:spPr>
          <a:xfrm>
            <a:off x="481184" y="4678574"/>
            <a:ext cx="1663484" cy="1632943"/>
          </a:xfrm>
          <a:prstGeom prst="rect">
            <a:avLst/>
          </a:prstGeom>
        </p:spPr>
      </p:pic>
      <p:sp>
        <p:nvSpPr>
          <p:cNvPr id="16" name="TextBox 15">
            <a:extLst>
              <a:ext uri="{FF2B5EF4-FFF2-40B4-BE49-F238E27FC236}">
                <a16:creationId xmlns:a16="http://schemas.microsoft.com/office/drawing/2014/main" id="{9587031F-7494-43A8-59BE-BEC4DC99B1B2}"/>
              </a:ext>
            </a:extLst>
          </p:cNvPr>
          <p:cNvSpPr txBox="1"/>
          <p:nvPr/>
        </p:nvSpPr>
        <p:spPr>
          <a:xfrm>
            <a:off x="2176624" y="5313804"/>
            <a:ext cx="5297890" cy="400110"/>
          </a:xfrm>
          <a:prstGeom prst="rect">
            <a:avLst/>
          </a:prstGeom>
          <a:noFill/>
        </p:spPr>
        <p:txBody>
          <a:bodyPr wrap="square" rtlCol="0">
            <a:spAutoFit/>
          </a:bodyPr>
          <a:lstStyle/>
          <a:p>
            <a:r>
              <a:rPr lang="en-US" sz="2000" b="1" i="0" u="none" strike="noStrike" baseline="0" dirty="0">
                <a:solidFill>
                  <a:schemeClr val="accent2">
                    <a:lumMod val="75000"/>
                  </a:schemeClr>
                </a:solidFill>
                <a:latin typeface="TrebuchetMS-Bold"/>
              </a:rPr>
              <a:t>Utkarsh Sharma [Mentor at </a:t>
            </a:r>
            <a:r>
              <a:rPr lang="en-US" sz="2000" b="1" i="0" u="none" strike="noStrike" baseline="0" dirty="0" err="1">
                <a:solidFill>
                  <a:schemeClr val="accent2">
                    <a:lumMod val="75000"/>
                  </a:schemeClr>
                </a:solidFill>
                <a:latin typeface="TrebuchetMS-Bold"/>
              </a:rPr>
              <a:t>Edunet</a:t>
            </a:r>
            <a:r>
              <a:rPr lang="en-US" sz="2000" b="1" i="0" u="none" strike="noStrike" baseline="0" dirty="0">
                <a:solidFill>
                  <a:schemeClr val="accent2">
                    <a:lumMod val="75000"/>
                  </a:schemeClr>
                </a:solidFill>
                <a:latin typeface="TrebuchetMS-Bold"/>
              </a:rPr>
              <a:t> Foundation]</a:t>
            </a:r>
            <a:endParaRPr lang="en-IN" sz="2000" dirty="0">
              <a:solidFill>
                <a:schemeClr val="accent2">
                  <a:lumMod val="75000"/>
                </a:schemeClr>
              </a:solidFill>
            </a:endParaRPr>
          </a:p>
        </p:txBody>
      </p:sp>
      <p:pic>
        <p:nvPicPr>
          <p:cNvPr id="19" name="Picture 18" descr="A person in a blue shirt&#10;&#10;Description automatically generated with medium confidence">
            <a:extLst>
              <a:ext uri="{FF2B5EF4-FFF2-40B4-BE49-F238E27FC236}">
                <a16:creationId xmlns:a16="http://schemas.microsoft.com/office/drawing/2014/main" id="{EB427AD7-102C-C363-372F-65A607BED1D8}"/>
              </a:ext>
            </a:extLst>
          </p:cNvPr>
          <p:cNvPicPr>
            <a:picLocks noChangeAspect="1"/>
          </p:cNvPicPr>
          <p:nvPr/>
        </p:nvPicPr>
        <p:blipFill>
          <a:blip r:embed="rId5"/>
          <a:stretch>
            <a:fillRect/>
          </a:stretch>
        </p:blipFill>
        <p:spPr>
          <a:xfrm>
            <a:off x="502203" y="547363"/>
            <a:ext cx="1604787" cy="1975290"/>
          </a:xfrm>
          <a:prstGeom prst="rect">
            <a:avLst/>
          </a:prstGeom>
        </p:spPr>
      </p:pic>
      <p:sp>
        <p:nvSpPr>
          <p:cNvPr id="21" name="TextBox 20">
            <a:extLst>
              <a:ext uri="{FF2B5EF4-FFF2-40B4-BE49-F238E27FC236}">
                <a16:creationId xmlns:a16="http://schemas.microsoft.com/office/drawing/2014/main" id="{4EA493CA-1305-BB6C-689C-DF4915BBB89B}"/>
              </a:ext>
            </a:extLst>
          </p:cNvPr>
          <p:cNvSpPr txBox="1"/>
          <p:nvPr/>
        </p:nvSpPr>
        <p:spPr>
          <a:xfrm>
            <a:off x="2176623" y="1259633"/>
            <a:ext cx="6239589" cy="430887"/>
          </a:xfrm>
          <a:prstGeom prst="rect">
            <a:avLst/>
          </a:prstGeom>
          <a:noFill/>
        </p:spPr>
        <p:txBody>
          <a:bodyPr wrap="square" rtlCol="0">
            <a:spAutoFit/>
          </a:bodyPr>
          <a:lstStyle/>
          <a:p>
            <a:pPr algn="ctr">
              <a:spcBef>
                <a:spcPts val="1000"/>
              </a:spcBef>
              <a:buClr>
                <a:schemeClr val="accent1"/>
              </a:buClr>
              <a:buSzPct val="80000"/>
            </a:pPr>
            <a:r>
              <a:rPr lang="en-IN" sz="2200" b="1" dirty="0">
                <a:solidFill>
                  <a:schemeClr val="accent2">
                    <a:lumMod val="75000"/>
                  </a:schemeClr>
                </a:solidFill>
                <a:latin typeface="TrebuchetMS-Bold"/>
              </a:rPr>
              <a:t>Anshuman Pratik [Final Year Student at VIT, Vellore]</a:t>
            </a: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nodePh="1">
                                  <p:stCondLst>
                                    <p:cond delay="0"/>
                                  </p:stCondLst>
                                  <p:endCondLst>
                                    <p:cond evt="begin" delay="0">
                                      <p:tn val="18"/>
                                    </p:cond>
                                  </p:end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p:tgtEl>
                                          <p:spTgt spid="20"/>
                                        </p:tgtEl>
                                        <p:attrNameLst>
                                          <p:attrName>ppt_y</p:attrName>
                                        </p:attrNameLst>
                                      </p:cBhvr>
                                      <p:tavLst>
                                        <p:tav tm="0">
                                          <p:val>
                                            <p:strVal val="#ppt_y+#ppt_h*1.125000"/>
                                          </p:val>
                                        </p:tav>
                                        <p:tav tm="100000">
                                          <p:val>
                                            <p:strVal val="#ppt_y"/>
                                          </p:val>
                                        </p:tav>
                                      </p:tavLst>
                                    </p:anim>
                                    <p:animEffect transition="in" filter="wipe(up)">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p:tgtEl>
                                          <p:spTgt spid="30"/>
                                        </p:tgtEl>
                                        <p:attrNameLst>
                                          <p:attrName>ppt_y</p:attrName>
                                        </p:attrNameLst>
                                      </p:cBhvr>
                                      <p:tavLst>
                                        <p:tav tm="0">
                                          <p:val>
                                            <p:strVal val="#ppt_y+#ppt_h*1.125000"/>
                                          </p:val>
                                        </p:tav>
                                        <p:tav tm="100000">
                                          <p:val>
                                            <p:strVal val="#ppt_y"/>
                                          </p:val>
                                        </p:tav>
                                      </p:tavLst>
                                    </p:anim>
                                    <p:animEffect transition="in" filter="wipe(up)">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ppt_y</p:attrName>
                                        </p:attrNameLst>
                                      </p:cBhvr>
                                      <p:tavLst>
                                        <p:tav tm="0">
                                          <p:val>
                                            <p:strVal val="#ppt_y+#ppt_h*1.125000"/>
                                          </p:val>
                                        </p:tav>
                                        <p:tav tm="100000">
                                          <p:val>
                                            <p:strVal val="#ppt_y"/>
                                          </p:val>
                                        </p:tav>
                                      </p:tavLst>
                                    </p:anim>
                                    <p:animEffect transition="in" filter="wipe(up)">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p:tgtEl>
                                          <p:spTgt spid="32"/>
                                        </p:tgtEl>
                                        <p:attrNameLst>
                                          <p:attrName>ppt_y</p:attrName>
                                        </p:attrNameLst>
                                      </p:cBhvr>
                                      <p:tavLst>
                                        <p:tav tm="0">
                                          <p:val>
                                            <p:strVal val="#ppt_y+#ppt_h*1.125000"/>
                                          </p:val>
                                        </p:tav>
                                        <p:tav tm="100000">
                                          <p:val>
                                            <p:strVal val="#ppt_y"/>
                                          </p:val>
                                        </p:tav>
                                      </p:tavLst>
                                    </p:anim>
                                    <p:animEffect transition="in" filter="wipe(up)">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p:txBody>
          <a:bodyPr>
            <a:normAutofit fontScale="90000"/>
          </a:bodyPr>
          <a:lstStyle/>
          <a:p>
            <a:r>
              <a:rPr lang="en-GB" dirty="0"/>
              <a:t>PROJECT TITLE</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11EDC233-89E8-4CC0-B8AE-17602E3A08EF}"/>
              </a:ext>
            </a:extLst>
          </p:cNvPr>
          <p:cNvSpPr txBox="1"/>
          <p:nvPr/>
        </p:nvSpPr>
        <p:spPr>
          <a:xfrm>
            <a:off x="113398" y="2905780"/>
            <a:ext cx="11527996"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ASL Sign Language Recognition based on Convolutional Neural Networks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914400" y="1278384"/>
            <a:ext cx="9027702" cy="5243448"/>
          </a:xfrm>
        </p:spPr>
        <p:txBody>
          <a:bodyPr/>
          <a:lstStyle/>
          <a:p>
            <a:pPr marL="457200" lvl="1" indent="0">
              <a:lnSpc>
                <a:spcPct val="150000"/>
              </a:lnSpc>
              <a:buNone/>
            </a:pPr>
            <a:r>
              <a:rPr lang="en-US" dirty="0"/>
              <a:t>For those with hearing and speech disabilities, sign language has unquestionably emerged as the ultimate remedy and is a very effective means of expressing their thoughts and feelings to the outside world. It facilitates and simplifies the integration process between them and others. </a:t>
            </a:r>
            <a:r>
              <a:rPr lang="en-IN" dirty="0"/>
              <a:t>The sign language recognition steps are described in this survey. The data acquisition, data pre-processing and transformation, feature extraction, classification and results obtained are examined. The basis for our model design came from Using Deep Convolutional Networks for Gesture Recognition in Sign Language paper that accomplished a similar Sign Language Gesture Classification task .</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430567"/>
            <a:ext cx="4275138" cy="847817"/>
          </a:xfrm>
        </p:spPr>
        <p:txBody>
          <a:bodyPr/>
          <a:lstStyle/>
          <a:p>
            <a:r>
              <a:rPr lang="en-US" dirty="0"/>
              <a:t>AGENDA</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675957" y="1511762"/>
            <a:ext cx="9139739" cy="4151619"/>
          </a:xfrm>
        </p:spPr>
        <p:txBody>
          <a:bodyPr>
            <a:normAutofit fontScale="92500" lnSpcReduction="10000"/>
          </a:bodyPr>
          <a:lstStyle/>
          <a:p>
            <a:pPr marL="0" indent="0">
              <a:lnSpc>
                <a:spcPct val="150000"/>
              </a:lnSpc>
              <a:buNone/>
            </a:pPr>
            <a:r>
              <a:rPr lang="en-IN" dirty="0"/>
              <a:t>To communicate with other deaf and dumb persons or with the general public, it is most frequently utilised by these individuals. Given a hand gesture, implementing such an application that detects sign language in real time through hand gestures and allowing the user to get the accurate results of the character detected in a live video take as well as allowing such users to build their own customised gesture so that the issues faced by people who are unable to talk vocally can be accommodated with technological assistance and the barrier of expression can be overcome. Some of the key advancements in this field could be </a:t>
            </a:r>
            <a:r>
              <a:rPr lang="en-IN" b="1" i="1" dirty="0"/>
              <a:t>Conversion to Voice, Text, Application for help,</a:t>
            </a:r>
            <a:r>
              <a:rPr lang="en-IN" b="1" dirty="0"/>
              <a:t> interactive Website</a:t>
            </a:r>
            <a:r>
              <a:rPr lang="en-IN" dirty="0"/>
              <a:t> to help impaired people</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9431242" y="3400551"/>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1EA3D7-6665-4A1E-AD2A-C7390FB60D60}"/>
              </a:ext>
            </a:extLst>
          </p:cNvPr>
          <p:cNvSpPr>
            <a:spLocks noGrp="1"/>
          </p:cNvSpPr>
          <p:nvPr>
            <p:ph type="body" sz="quarter" idx="12"/>
          </p:nvPr>
        </p:nvSpPr>
        <p:spPr>
          <a:xfrm>
            <a:off x="522748" y="1636434"/>
            <a:ext cx="8699910" cy="4835485"/>
          </a:xfrm>
        </p:spPr>
        <p:txBody>
          <a:bodyPr>
            <a:normAutofit fontScale="85000" lnSpcReduction="10000"/>
          </a:bodyPr>
          <a:lstStyle/>
          <a:p>
            <a:pPr marL="0" indent="0" algn="just">
              <a:lnSpc>
                <a:spcPct val="150000"/>
              </a:lnSpc>
              <a:buNone/>
            </a:pPr>
            <a:r>
              <a:rPr lang="en-IN" dirty="0"/>
              <a:t>The American Sign Language letter database of hand gestures represent a multi-class problem with 24 classes of letters (excluding J and Z which require motion). The dataset format is patterned to match closely with the classic MNIST. This could make it easier for sign language users to communicate with their workplace and friends. An Image processing mechanism would combine natural language processing with computer vision, but the first step would be to precisely identify and categorise sign language signs using computer vision. In this notebook, a convolutional neural network will be used to categorise a dataset of American Sign Language alphabet hand signs. </a:t>
            </a:r>
            <a:r>
              <a:rPr lang="en-US" dirty="0"/>
              <a:t>The initial stage in such an application would be to precisely identify and categorize sign language signs using computer vision. The program would also include natural language processing. In this notebook, we'll use a convolutional neural network to categorize a series of images of the alphabet in Sign Language.</a:t>
            </a:r>
            <a:endParaRPr lang="en-IN" dirty="0"/>
          </a:p>
          <a:p>
            <a:pPr marL="0" indent="0" algn="just">
              <a:lnSpc>
                <a:spcPct val="150000"/>
              </a:lnSpc>
              <a:buNone/>
            </a:pPr>
            <a:endParaRPr lang="en-IN" sz="2400" dirty="0"/>
          </a:p>
        </p:txBody>
      </p:sp>
      <p:sp>
        <p:nvSpPr>
          <p:cNvPr id="4" name="Title 3">
            <a:extLst>
              <a:ext uri="{FF2B5EF4-FFF2-40B4-BE49-F238E27FC236}">
                <a16:creationId xmlns:a16="http://schemas.microsoft.com/office/drawing/2014/main" id="{E396F2BA-F421-453B-A355-B10F122548C9}"/>
              </a:ext>
            </a:extLst>
          </p:cNvPr>
          <p:cNvSpPr>
            <a:spLocks noGrp="1"/>
          </p:cNvSpPr>
          <p:nvPr>
            <p:ph type="title"/>
          </p:nvPr>
        </p:nvSpPr>
        <p:spPr>
          <a:xfrm>
            <a:off x="660400" y="805213"/>
            <a:ext cx="6237550" cy="659603"/>
          </a:xfrm>
        </p:spPr>
        <p:txBody>
          <a:bodyPr>
            <a:normAutofit fontScale="90000"/>
          </a:bodyPr>
          <a:lstStyle/>
          <a:p>
            <a:r>
              <a:rPr lang="en-US" dirty="0"/>
              <a:t>PROJECT  OVERVIEW</a:t>
            </a:r>
            <a:endParaRPr lang="en-IN" dirty="0"/>
          </a:p>
        </p:txBody>
      </p:sp>
      <p:pic>
        <p:nvPicPr>
          <p:cNvPr id="5" name="Picture 4">
            <a:extLst>
              <a:ext uri="{FF2B5EF4-FFF2-40B4-BE49-F238E27FC236}">
                <a16:creationId xmlns:a16="http://schemas.microsoft.com/office/drawing/2014/main" id="{89DAE5EB-BCC3-4A2B-BDA0-76A75723FD8B}"/>
              </a:ext>
            </a:extLst>
          </p:cNvPr>
          <p:cNvPicPr>
            <a:picLocks noChangeAspect="1"/>
          </p:cNvPicPr>
          <p:nvPr/>
        </p:nvPicPr>
        <p:blipFill>
          <a:blip r:embed="rId2"/>
          <a:stretch>
            <a:fillRect/>
          </a:stretch>
        </p:blipFill>
        <p:spPr>
          <a:xfrm>
            <a:off x="8656675" y="2651052"/>
            <a:ext cx="3810000" cy="3810000"/>
          </a:xfrm>
          <a:prstGeom prst="rect">
            <a:avLst/>
          </a:prstGeom>
        </p:spPr>
      </p:pic>
      <p:pic>
        <p:nvPicPr>
          <p:cNvPr id="6" name="Picture 5">
            <a:extLst>
              <a:ext uri="{FF2B5EF4-FFF2-40B4-BE49-F238E27FC236}">
                <a16:creationId xmlns:a16="http://schemas.microsoft.com/office/drawing/2014/main" id="{091697D0-D7F2-4E1C-AFA9-B7F2356F47F5}"/>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410958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679258"/>
            <a:ext cx="8786435" cy="3681853"/>
          </a:xfrm>
        </p:spPr>
        <p:txBody>
          <a:bodyPr>
            <a:normAutofit fontScale="70000" lnSpcReduction="20000"/>
          </a:bodyPr>
          <a:lstStyle/>
          <a:p>
            <a:pPr marL="0" indent="0" algn="just">
              <a:lnSpc>
                <a:spcPct val="150000"/>
              </a:lnSpc>
              <a:buNone/>
            </a:pPr>
            <a:r>
              <a:rPr lang="en-US" sz="3600" dirty="0"/>
              <a:t>To communicate with others or with people in general, deaf and dumb persons most frequently utilize sign language. Over 70 million individuals worldwide are deaf, according to the World Federation of the Deaf. Over 80% of them reside in underdeveloped nations. </a:t>
            </a:r>
            <a:r>
              <a:rPr lang="en-IN" sz="3600" dirty="0"/>
              <a:t>Sign to text conversion and voice conversion for impaired people of society is possible through this solution.</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35EF13-5896-46EB-BB79-8B43E62222B3}"/>
              </a:ext>
            </a:extLst>
          </p:cNvPr>
          <p:cNvPicPr>
            <a:picLocks noChangeAspect="1"/>
          </p:cNvPicPr>
          <p:nvPr/>
        </p:nvPicPr>
        <p:blipFill>
          <a:blip r:embed="rId2"/>
          <a:stretch>
            <a:fillRect/>
          </a:stretch>
        </p:blipFill>
        <p:spPr>
          <a:xfrm>
            <a:off x="0" y="1475820"/>
            <a:ext cx="2692912" cy="3243923"/>
          </a:xfrm>
          <a:prstGeom prst="rect">
            <a:avLst/>
          </a:prstGeom>
        </p:spPr>
      </p:pic>
      <p:sp>
        <p:nvSpPr>
          <p:cNvPr id="2" name="Text Placeholder 1">
            <a:extLst>
              <a:ext uri="{FF2B5EF4-FFF2-40B4-BE49-F238E27FC236}">
                <a16:creationId xmlns:a16="http://schemas.microsoft.com/office/drawing/2014/main" id="{9C5BC36C-1F46-488C-B66D-4CAF65832F5B}"/>
              </a:ext>
            </a:extLst>
          </p:cNvPr>
          <p:cNvSpPr>
            <a:spLocks noGrp="1"/>
          </p:cNvSpPr>
          <p:nvPr>
            <p:ph type="body" sz="quarter" idx="12"/>
          </p:nvPr>
        </p:nvSpPr>
        <p:spPr>
          <a:xfrm>
            <a:off x="2285427" y="1567109"/>
            <a:ext cx="7438676" cy="4338046"/>
          </a:xfrm>
        </p:spPr>
        <p:txBody>
          <a:bodyPr>
            <a:normAutofit/>
          </a:bodyPr>
          <a:lstStyle/>
          <a:p>
            <a:pPr lvl="0"/>
            <a:r>
              <a:rPr lang="en-IN" dirty="0"/>
              <a:t>MNSIT Datasets</a:t>
            </a:r>
          </a:p>
          <a:p>
            <a:pPr lvl="0"/>
            <a:r>
              <a:rPr lang="en-IN" dirty="0"/>
              <a:t>Image Processing</a:t>
            </a:r>
          </a:p>
          <a:p>
            <a:pPr lvl="0"/>
            <a:r>
              <a:rPr lang="en-IN" dirty="0"/>
              <a:t>CNN Model</a:t>
            </a:r>
          </a:p>
          <a:p>
            <a:pPr lvl="0"/>
            <a:r>
              <a:rPr lang="en-IN" dirty="0"/>
              <a:t>Python</a:t>
            </a:r>
          </a:p>
          <a:p>
            <a:pPr lvl="0"/>
            <a:r>
              <a:rPr lang="en-IN" dirty="0"/>
              <a:t>Google Collaboratory</a:t>
            </a:r>
          </a:p>
          <a:p>
            <a:pPr marL="0" lvl="0" indent="0">
              <a:buNone/>
            </a:pPr>
            <a:r>
              <a:rPr lang="en-US" dirty="0">
                <a:latin typeface="Times New Roman" panose="02020603050405020304" pitchFamily="18" charset="0"/>
                <a:cs typeface="Times New Roman" panose="02020603050405020304" pitchFamily="18" charset="0"/>
              </a:rPr>
              <a:t>When training our CNN model, the training results were 95% accurate but the validation results had an accuracy of 98%. When applying the CNN model on our test images we got the result of 98% accuracy.</a:t>
            </a:r>
            <a:endParaRPr lang="en-IN" dirty="0"/>
          </a:p>
        </p:txBody>
      </p:sp>
      <p:sp>
        <p:nvSpPr>
          <p:cNvPr id="4" name="Title 3">
            <a:extLst>
              <a:ext uri="{FF2B5EF4-FFF2-40B4-BE49-F238E27FC236}">
                <a16:creationId xmlns:a16="http://schemas.microsoft.com/office/drawing/2014/main" id="{BCA740D3-9E07-4502-8069-21C41AD17028}"/>
              </a:ext>
            </a:extLst>
          </p:cNvPr>
          <p:cNvSpPr>
            <a:spLocks noGrp="1"/>
          </p:cNvSpPr>
          <p:nvPr>
            <p:ph type="title"/>
          </p:nvPr>
        </p:nvSpPr>
        <p:spPr>
          <a:xfrm>
            <a:off x="478900" y="290408"/>
            <a:ext cx="10454444" cy="1356646"/>
          </a:xfrm>
        </p:spPr>
        <p:txBody>
          <a:bodyPr/>
          <a:lstStyle/>
          <a:p>
            <a:br>
              <a:rPr lang="en-US" sz="3600" dirty="0"/>
            </a:br>
            <a:r>
              <a:rPr lang="en-US" sz="3600" dirty="0"/>
              <a:t>YOUR SOLUTION AND ITS VALUE PROPOSITION</a:t>
            </a:r>
            <a:endParaRPr lang="en-IN" sz="3600" dirty="0"/>
          </a:p>
        </p:txBody>
      </p:sp>
      <p:pic>
        <p:nvPicPr>
          <p:cNvPr id="6" name="Picture 5">
            <a:extLst>
              <a:ext uri="{FF2B5EF4-FFF2-40B4-BE49-F238E27FC236}">
                <a16:creationId xmlns:a16="http://schemas.microsoft.com/office/drawing/2014/main" id="{B674C9E9-1283-4FA5-9E79-FC0B254FD093}"/>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28663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B72B4C-C36A-4877-97D9-A53F2FA00C28}"/>
              </a:ext>
            </a:extLst>
          </p:cNvPr>
          <p:cNvPicPr>
            <a:picLocks noChangeAspect="1"/>
          </p:cNvPicPr>
          <p:nvPr/>
        </p:nvPicPr>
        <p:blipFill rotWithShape="1">
          <a:blip r:embed="rId2"/>
          <a:srcRect b="7597"/>
          <a:stretch/>
        </p:blipFill>
        <p:spPr>
          <a:xfrm>
            <a:off x="64169" y="3383989"/>
            <a:ext cx="2465671" cy="3420077"/>
          </a:xfrm>
          <a:prstGeom prst="rect">
            <a:avLst/>
          </a:prstGeom>
        </p:spPr>
      </p:pic>
      <p:sp>
        <p:nvSpPr>
          <p:cNvPr id="2" name="Text Placeholder 1">
            <a:extLst>
              <a:ext uri="{FF2B5EF4-FFF2-40B4-BE49-F238E27FC236}">
                <a16:creationId xmlns:a16="http://schemas.microsoft.com/office/drawing/2014/main" id="{867B3BDA-BF44-483E-A095-A0B81C73B6B6}"/>
              </a:ext>
            </a:extLst>
          </p:cNvPr>
          <p:cNvSpPr>
            <a:spLocks noGrp="1"/>
          </p:cNvSpPr>
          <p:nvPr>
            <p:ph type="body" sz="quarter" idx="12"/>
          </p:nvPr>
        </p:nvSpPr>
        <p:spPr>
          <a:xfrm>
            <a:off x="2251328" y="2044700"/>
            <a:ext cx="7679253" cy="3575857"/>
          </a:xfrm>
        </p:spPr>
        <p:txBody>
          <a:bodyPr>
            <a:normAutofit/>
          </a:bodyPr>
          <a:lstStyle/>
          <a:p>
            <a:pPr marL="0" indent="0">
              <a:buNone/>
            </a:pPr>
            <a:r>
              <a:rPr lang="en-US" dirty="0"/>
              <a:t>The Batch Normalization and Dropout layers greatly helped in raising the accuracy, and that was the main lesson I took away from it. The training results also appeared to be significantly smoothed by the Dropout layers. This simple to interact environment for sign recognition is not only beneficial but also cost effective for impaired people. </a:t>
            </a:r>
            <a:r>
              <a:rPr lang="en-IN" dirty="0"/>
              <a:t>I would like to extend my gratitude to the mentors for supporting me in every step of the internship And I look forward to contributing to the IBM community!</a:t>
            </a:r>
          </a:p>
        </p:txBody>
      </p:sp>
      <p:sp>
        <p:nvSpPr>
          <p:cNvPr id="4" name="Title 3">
            <a:extLst>
              <a:ext uri="{FF2B5EF4-FFF2-40B4-BE49-F238E27FC236}">
                <a16:creationId xmlns:a16="http://schemas.microsoft.com/office/drawing/2014/main" id="{BD5F5E87-B139-4D7C-98F2-C0BAF7E7978C}"/>
              </a:ext>
            </a:extLst>
          </p:cNvPr>
          <p:cNvSpPr>
            <a:spLocks noGrp="1"/>
          </p:cNvSpPr>
          <p:nvPr>
            <p:ph type="title"/>
          </p:nvPr>
        </p:nvSpPr>
        <p:spPr>
          <a:xfrm>
            <a:off x="660399" y="630432"/>
            <a:ext cx="8503921" cy="1414268"/>
          </a:xfrm>
        </p:spPr>
        <p:txBody>
          <a:bodyPr>
            <a:normAutofit fontScale="90000"/>
          </a:bodyPr>
          <a:lstStyle/>
          <a:p>
            <a:r>
              <a:rPr lang="en-US" dirty="0"/>
              <a:t>THE WOW IN YOUR SOLUTION</a:t>
            </a:r>
            <a:endParaRPr lang="en-IN" dirty="0"/>
          </a:p>
        </p:txBody>
      </p:sp>
    </p:spTree>
    <p:extLst>
      <p:ext uri="{BB962C8B-B14F-4D97-AF65-F5344CB8AC3E}">
        <p14:creationId xmlns:p14="http://schemas.microsoft.com/office/powerpoint/2010/main" val="351649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583BF4-5143-46D8-8653-78CB35A1FF5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8" name="TextBox 7">
            <a:extLst>
              <a:ext uri="{FF2B5EF4-FFF2-40B4-BE49-F238E27FC236}">
                <a16:creationId xmlns:a16="http://schemas.microsoft.com/office/drawing/2014/main" id="{61C164BE-2CBB-41DA-AE46-F2B63BB82E3B}"/>
              </a:ext>
            </a:extLst>
          </p:cNvPr>
          <p:cNvSpPr txBox="1"/>
          <p:nvPr/>
        </p:nvSpPr>
        <p:spPr>
          <a:xfrm>
            <a:off x="660401" y="1535295"/>
            <a:ext cx="6177280" cy="1200329"/>
          </a:xfrm>
          <a:prstGeom prst="rect">
            <a:avLst/>
          </a:prstGeom>
          <a:noFill/>
        </p:spPr>
        <p:txBody>
          <a:bodyPr wrap="square">
            <a:spAutoFit/>
          </a:bodyPr>
          <a:lstStyle/>
          <a:p>
            <a:r>
              <a:rPr lang="en-US" dirty="0"/>
              <a:t>After the model has been trained, each test image's labels will be predicted using the pixel data from the test set. The model's performance will then be assessed by reviewing a classification report.</a:t>
            </a:r>
            <a:endParaRPr lang="en-IN" dirty="0"/>
          </a:p>
        </p:txBody>
      </p:sp>
      <p:sp>
        <p:nvSpPr>
          <p:cNvPr id="13" name="Title 3">
            <a:extLst>
              <a:ext uri="{FF2B5EF4-FFF2-40B4-BE49-F238E27FC236}">
                <a16:creationId xmlns:a16="http://schemas.microsoft.com/office/drawing/2014/main" id="{A5D79D81-53FA-4FDD-A597-C60845F8ABAD}"/>
              </a:ext>
            </a:extLst>
          </p:cNvPr>
          <p:cNvSpPr>
            <a:spLocks noGrp="1"/>
          </p:cNvSpPr>
          <p:nvPr>
            <p:ph type="title"/>
          </p:nvPr>
        </p:nvSpPr>
        <p:spPr>
          <a:xfrm>
            <a:off x="660400" y="276893"/>
            <a:ext cx="6177280" cy="830997"/>
          </a:xfrm>
        </p:spPr>
        <p:txBody>
          <a:bodyPr>
            <a:normAutofit/>
          </a:bodyPr>
          <a:lstStyle/>
          <a:p>
            <a:r>
              <a:rPr lang="en-GB" dirty="0"/>
              <a:t>MODELLING</a:t>
            </a:r>
            <a:endParaRPr lang="en-IN" dirty="0"/>
          </a:p>
        </p:txBody>
      </p:sp>
      <p:pic>
        <p:nvPicPr>
          <p:cNvPr id="3" name="Picture 2">
            <a:extLst>
              <a:ext uri="{FF2B5EF4-FFF2-40B4-BE49-F238E27FC236}">
                <a16:creationId xmlns:a16="http://schemas.microsoft.com/office/drawing/2014/main" id="{FEAAA71D-ABC7-0FF5-0464-227753BBC515}"/>
              </a:ext>
            </a:extLst>
          </p:cNvPr>
          <p:cNvPicPr>
            <a:picLocks noChangeAspect="1"/>
          </p:cNvPicPr>
          <p:nvPr/>
        </p:nvPicPr>
        <p:blipFill>
          <a:blip r:embed="rId3"/>
          <a:stretch>
            <a:fillRect/>
          </a:stretch>
        </p:blipFill>
        <p:spPr>
          <a:xfrm>
            <a:off x="5413845" y="2453187"/>
            <a:ext cx="6614733" cy="3901778"/>
          </a:xfrm>
          <a:prstGeom prst="rect">
            <a:avLst/>
          </a:prstGeom>
        </p:spPr>
      </p:pic>
      <p:pic>
        <p:nvPicPr>
          <p:cNvPr id="6" name="Picture 5">
            <a:extLst>
              <a:ext uri="{FF2B5EF4-FFF2-40B4-BE49-F238E27FC236}">
                <a16:creationId xmlns:a16="http://schemas.microsoft.com/office/drawing/2014/main" id="{EF35C014-D1C3-6919-A486-F261346F01EF}"/>
              </a:ext>
            </a:extLst>
          </p:cNvPr>
          <p:cNvPicPr>
            <a:picLocks noChangeAspect="1"/>
          </p:cNvPicPr>
          <p:nvPr/>
        </p:nvPicPr>
        <p:blipFill>
          <a:blip r:embed="rId4"/>
          <a:stretch>
            <a:fillRect/>
          </a:stretch>
        </p:blipFill>
        <p:spPr>
          <a:xfrm>
            <a:off x="734831" y="2825562"/>
            <a:ext cx="3738846" cy="3839398"/>
          </a:xfrm>
          <a:prstGeom prst="rect">
            <a:avLst/>
          </a:prstGeom>
        </p:spPr>
      </p:pic>
    </p:spTree>
    <p:extLst>
      <p:ext uri="{BB962C8B-B14F-4D97-AF65-F5344CB8AC3E}">
        <p14:creationId xmlns:p14="http://schemas.microsoft.com/office/powerpoint/2010/main" val="28004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778</TotalTime>
  <Words>847</Words>
  <Application>Microsoft Office PowerPoint</Application>
  <PresentationFormat>Widescreen</PresentationFormat>
  <Paragraphs>38</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Times New Roman</vt:lpstr>
      <vt:lpstr>Trebuchet MS</vt:lpstr>
      <vt:lpstr>TrebuchetMS-Bold</vt:lpstr>
      <vt:lpstr>Wingdings</vt:lpstr>
      <vt:lpstr>Wingdings 3</vt:lpstr>
      <vt:lpstr>Facet</vt:lpstr>
      <vt:lpstr>PowerPoint Presentation</vt:lpstr>
      <vt:lpstr>PROJECT TITLE </vt:lpstr>
      <vt:lpstr>AGENDA</vt:lpstr>
      <vt:lpstr>PROBLEM  STATEMENT</vt:lpstr>
      <vt:lpstr>PROJECT  OVERVIEW</vt:lpstr>
      <vt:lpstr>WHO ARE THE END USERS?</vt:lpstr>
      <vt:lpstr> YOUR SOLUTION AND ITS VALUE PROPOSITION</vt:lpstr>
      <vt:lpstr>THE WOW IN YOUR SOLUTION</vt:lpstr>
      <vt:lpstr>MODELLING</vt:lpstr>
      <vt:lpstr>RESULTS </vt:lpstr>
      <vt:lpstr>MEET OUR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ANSHUMAN PRATIK</cp:lastModifiedBy>
  <cp:revision>79</cp:revision>
  <dcterms:created xsi:type="dcterms:W3CDTF">2021-07-11T13:13:15Z</dcterms:created>
  <dcterms:modified xsi:type="dcterms:W3CDTF">2022-11-17T14:18:46Z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