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7" r:id="rId2"/>
    <p:sldId id="256" r:id="rId3"/>
    <p:sldId id="268" r:id="rId4"/>
    <p:sldId id="269" r:id="rId5"/>
    <p:sldId id="270" r:id="rId6"/>
    <p:sldId id="271" r:id="rId7"/>
    <p:sldId id="272" r:id="rId8"/>
    <p:sldId id="273" r:id="rId9"/>
    <p:sldId id="274" r:id="rId10"/>
    <p:sldId id="275" r:id="rId11"/>
    <p:sldId id="276" r:id="rId12"/>
    <p:sldId id="27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4660"/>
  </p:normalViewPr>
  <p:slideViewPr>
    <p:cSldViewPr snapToGrid="0">
      <p:cViewPr varScale="1">
        <p:scale>
          <a:sx n="56" d="100"/>
          <a:sy n="56" d="100"/>
        </p:scale>
        <p:origin x="9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689A21-E040-4694-8934-A3B129E073B6}" type="datetimeFigureOut">
              <a:rPr lang="en-IN" smtClean="0"/>
              <a:t>18-06-2025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465DF1-E67E-437C-BCE7-60A9F667FFA8}" type="slidenum">
              <a:rPr lang="en-IN" smtClean="0"/>
              <a:t>‹#›</a:t>
            </a:fld>
            <a:endParaRPr lang="en-IN"/>
          </a:p>
        </p:txBody>
      </p:sp>
    </p:spTree>
    <p:extLst>
      <p:ext uri="{BB962C8B-B14F-4D97-AF65-F5344CB8AC3E}">
        <p14:creationId xmlns:p14="http://schemas.microsoft.com/office/powerpoint/2010/main" val="950187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465DF1-E67E-437C-BCE7-60A9F667FFA8}" type="slidenum">
              <a:rPr lang="en-IN" smtClean="0"/>
              <a:t>7</a:t>
            </a:fld>
            <a:endParaRPr lang="en-IN"/>
          </a:p>
        </p:txBody>
      </p:sp>
    </p:spTree>
    <p:extLst>
      <p:ext uri="{BB962C8B-B14F-4D97-AF65-F5344CB8AC3E}">
        <p14:creationId xmlns:p14="http://schemas.microsoft.com/office/powerpoint/2010/main" val="2184640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465DF1-E67E-437C-BCE7-60A9F667FFA8}" type="slidenum">
              <a:rPr lang="en-IN" smtClean="0"/>
              <a:t>8</a:t>
            </a:fld>
            <a:endParaRPr lang="en-IN"/>
          </a:p>
        </p:txBody>
      </p:sp>
    </p:spTree>
    <p:extLst>
      <p:ext uri="{BB962C8B-B14F-4D97-AF65-F5344CB8AC3E}">
        <p14:creationId xmlns:p14="http://schemas.microsoft.com/office/powerpoint/2010/main" val="285698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465DF1-E67E-437C-BCE7-60A9F667FFA8}" type="slidenum">
              <a:rPr lang="en-IN" smtClean="0"/>
              <a:t>11</a:t>
            </a:fld>
            <a:endParaRPr lang="en-IN"/>
          </a:p>
        </p:txBody>
      </p:sp>
    </p:spTree>
    <p:extLst>
      <p:ext uri="{BB962C8B-B14F-4D97-AF65-F5344CB8AC3E}">
        <p14:creationId xmlns:p14="http://schemas.microsoft.com/office/powerpoint/2010/main" val="1590802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3B467-33FB-3482-708F-68BA0ADA1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EA1AFB4-FCBE-25AF-3467-24F29871BE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BD8508-E029-928F-CDCA-0BD4C353BCE5}"/>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0446193B-DEEB-DD87-5BE8-5BCD057C27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6A40AA-BB00-AE2C-6CF0-DEA37D97DAF6}"/>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3391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2011A-CF99-8A7F-04D1-3BDF7CF0F6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B0CF0E-366C-13DA-58FB-CFD452DC6F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130DFE-D664-FF7F-C60F-026D6D1704B5}"/>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E74AD803-A2DE-9515-1D31-B84D6D2AE1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1902FB-E4BF-C2E1-C729-D1CC48167192}"/>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2884298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68B0E2-1503-7D5B-5119-5CE74C291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17A287-5654-6EF0-2F95-61CA3FF5D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180D5-0B58-F075-514B-2AEF284A6BD1}"/>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FD997247-83CF-4E79-9ADC-DD6464967C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D7A277-9987-7A0F-9FBA-884F0362EF76}"/>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2803611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831C-236B-2870-77AB-80B3587FE9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B836F7-172A-BA00-987C-6AF7F50688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2B47B-0166-9AE0-5801-016D3B57FCBC}"/>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42324091-12F5-B551-68A7-FA8250DC2A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515927-AC61-FE07-E21E-DC75CD458FA7}"/>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1482250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47125-3FD0-C877-3075-DBC4A1E8DF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007D68-3B03-19BD-3E25-C40CDB27F2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7218EC-4547-10D8-9F4C-6C26FCCD91C0}"/>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8DF39563-C659-76AC-70FA-24D83014B3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BC604-63DB-9846-70D5-8F92AF6B8422}"/>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132659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8160-603A-F393-5580-9144015130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4191CC-8F9B-0585-AE0D-96D200F9DA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D5C7A0-D8CF-A035-1041-C5CA5205C2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C5CB30-2F7A-EFA0-F995-EA2F5EA6776D}"/>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6" name="Footer Placeholder 5">
            <a:extLst>
              <a:ext uri="{FF2B5EF4-FFF2-40B4-BE49-F238E27FC236}">
                <a16:creationId xmlns:a16="http://schemas.microsoft.com/office/drawing/2014/main" id="{1620B55D-FB7E-E025-4B37-C2409DA13C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266B3F-7954-D70D-8D25-14CFBC453547}"/>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3836483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377C3-834A-1D46-5620-2688A4189BF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A310D7-0FCF-31CE-CBC5-7248DD3B8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16874E-9308-3CF9-5821-1C3E53E6ED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9B1D7CF-9573-334C-3083-9F6E47063D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357327-275E-9687-68EF-7A13AE1ED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8EF2E4D-46E6-62AA-8D82-32D41356ED32}"/>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8" name="Footer Placeholder 7">
            <a:extLst>
              <a:ext uri="{FF2B5EF4-FFF2-40B4-BE49-F238E27FC236}">
                <a16:creationId xmlns:a16="http://schemas.microsoft.com/office/drawing/2014/main" id="{E9DEDE67-8F19-F1E2-0016-3E557D9A43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F6818F-3246-8473-3854-E43B2A81369E}"/>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126143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8B1B-CB15-D82D-2413-EF57284AB4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FE369C8-40AF-1414-0648-2C7F73C1BA03}"/>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4" name="Footer Placeholder 3">
            <a:extLst>
              <a:ext uri="{FF2B5EF4-FFF2-40B4-BE49-F238E27FC236}">
                <a16:creationId xmlns:a16="http://schemas.microsoft.com/office/drawing/2014/main" id="{577320C0-BBEA-4CD4-079E-DF2BAE0700A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E5E6E9-FA63-7CFF-9B50-91E95CC2FE68}"/>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1288952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DFD58B-418F-8FF3-B02E-B2FBD1C9A0F4}"/>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3" name="Footer Placeholder 2">
            <a:extLst>
              <a:ext uri="{FF2B5EF4-FFF2-40B4-BE49-F238E27FC236}">
                <a16:creationId xmlns:a16="http://schemas.microsoft.com/office/drawing/2014/main" id="{57A3F086-73C4-BE3D-267C-344A8BEA42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68E7DA-1C11-E651-2CC0-82D5FD32A021}"/>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78233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52123-E456-B318-A8CA-48F987C4B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20CE74-45D8-FCB6-6629-6E462A6103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6C6C16-7A76-EB19-61C9-095E461052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592F4C-1602-C689-1A94-AA0D8D983E33}"/>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6" name="Footer Placeholder 5">
            <a:extLst>
              <a:ext uri="{FF2B5EF4-FFF2-40B4-BE49-F238E27FC236}">
                <a16:creationId xmlns:a16="http://schemas.microsoft.com/office/drawing/2014/main" id="{61E4CEDC-936F-565D-C672-444DFDA9EC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8B79059-F1CE-4D06-B920-5B0A4E6F438C}"/>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2756504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27558-E782-17AD-6B19-D639446375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6D46F3-EE2F-8036-FB97-6CCA84782D9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1CEC69E-502F-5A99-4BDE-6348F18E73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62F145-2448-51F8-BDCF-253D1CE7BAF6}"/>
              </a:ext>
            </a:extLst>
          </p:cNvPr>
          <p:cNvSpPr>
            <a:spLocks noGrp="1"/>
          </p:cNvSpPr>
          <p:nvPr>
            <p:ph type="dt" sz="half" idx="10"/>
          </p:nvPr>
        </p:nvSpPr>
        <p:spPr/>
        <p:txBody>
          <a:bodyPr/>
          <a:lstStyle/>
          <a:p>
            <a:fld id="{27CE7835-4791-4FB1-929E-B2A75758887B}" type="datetimeFigureOut">
              <a:rPr lang="en-IN" smtClean="0"/>
              <a:t>17-06-2025</a:t>
            </a:fld>
            <a:endParaRPr lang="en-IN"/>
          </a:p>
        </p:txBody>
      </p:sp>
      <p:sp>
        <p:nvSpPr>
          <p:cNvPr id="6" name="Footer Placeholder 5">
            <a:extLst>
              <a:ext uri="{FF2B5EF4-FFF2-40B4-BE49-F238E27FC236}">
                <a16:creationId xmlns:a16="http://schemas.microsoft.com/office/drawing/2014/main" id="{680D8B75-8B36-03ED-3ECF-760C191516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BBA2F2-3BB7-CC49-2C61-2BA141D2C7F5}"/>
              </a:ext>
            </a:extLst>
          </p:cNvPr>
          <p:cNvSpPr>
            <a:spLocks noGrp="1"/>
          </p:cNvSpPr>
          <p:nvPr>
            <p:ph type="sldNum" sz="quarter" idx="12"/>
          </p:nvPr>
        </p:nvSpPr>
        <p:spPr/>
        <p:txBody>
          <a:bodyPr/>
          <a:lstStyle/>
          <a:p>
            <a:fld id="{B95BCDE3-3C52-4F9F-B4F1-2A7DE53AF3BF}" type="slidenum">
              <a:rPr lang="en-IN" smtClean="0"/>
              <a:t>‹#›</a:t>
            </a:fld>
            <a:endParaRPr lang="en-IN"/>
          </a:p>
        </p:txBody>
      </p:sp>
    </p:spTree>
    <p:extLst>
      <p:ext uri="{BB962C8B-B14F-4D97-AF65-F5344CB8AC3E}">
        <p14:creationId xmlns:p14="http://schemas.microsoft.com/office/powerpoint/2010/main" val="505380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7AE534-221D-85CF-7099-41C7552D2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848970-67CD-0D37-0E84-9A563A4CBE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0A8C3D-9F55-ED56-CAF9-8C52F22A5E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CE7835-4791-4FB1-929E-B2A75758887B}" type="datetimeFigureOut">
              <a:rPr lang="en-IN" smtClean="0"/>
              <a:t>17-06-2025</a:t>
            </a:fld>
            <a:endParaRPr lang="en-IN"/>
          </a:p>
        </p:txBody>
      </p:sp>
      <p:sp>
        <p:nvSpPr>
          <p:cNvPr id="5" name="Footer Placeholder 4">
            <a:extLst>
              <a:ext uri="{FF2B5EF4-FFF2-40B4-BE49-F238E27FC236}">
                <a16:creationId xmlns:a16="http://schemas.microsoft.com/office/drawing/2014/main" id="{B6536821-8712-AA43-7211-9EB2DEC156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9D7CAA2-5CF1-A077-DA74-2B495BE253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5BCDE3-3C52-4F9F-B4F1-2A7DE53AF3BF}" type="slidenum">
              <a:rPr lang="en-IN" smtClean="0"/>
              <a:t>‹#›</a:t>
            </a:fld>
            <a:endParaRPr lang="en-IN"/>
          </a:p>
        </p:txBody>
      </p:sp>
    </p:spTree>
    <p:extLst>
      <p:ext uri="{BB962C8B-B14F-4D97-AF65-F5344CB8AC3E}">
        <p14:creationId xmlns:p14="http://schemas.microsoft.com/office/powerpoint/2010/main" val="32527215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4305DBB-217A-4815-C9A7-CB67EB7FBAAA}"/>
              </a:ext>
            </a:extLst>
          </p:cNvPr>
          <p:cNvSpPr/>
          <p:nvPr/>
        </p:nvSpPr>
        <p:spPr>
          <a:xfrm>
            <a:off x="0" y="0"/>
            <a:ext cx="12192000" cy="407227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descr="A yellow taxi on a street&#10;&#10;AI-generated content may be incorrect.">
            <a:extLst>
              <a:ext uri="{FF2B5EF4-FFF2-40B4-BE49-F238E27FC236}">
                <a16:creationId xmlns:a16="http://schemas.microsoft.com/office/drawing/2014/main" id="{1A5CD433-2C62-4672-652B-F28BEE5399A5}"/>
              </a:ext>
            </a:extLst>
          </p:cNvPr>
          <p:cNvPicPr>
            <a:picLocks noChangeAspect="1"/>
          </p:cNvPicPr>
          <p:nvPr/>
        </p:nvPicPr>
        <p:blipFill>
          <a:blip r:embed="rId2"/>
          <a:stretch>
            <a:fillRect/>
          </a:stretch>
        </p:blipFill>
        <p:spPr>
          <a:xfrm>
            <a:off x="7517218" y="451300"/>
            <a:ext cx="4072270" cy="59554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10" name="Flowchart: Terminator 9">
            <a:extLst>
              <a:ext uri="{FF2B5EF4-FFF2-40B4-BE49-F238E27FC236}">
                <a16:creationId xmlns:a16="http://schemas.microsoft.com/office/drawing/2014/main" id="{5EEAB913-C936-E853-D166-B499B58EBC71}"/>
              </a:ext>
            </a:extLst>
          </p:cNvPr>
          <p:cNvSpPr/>
          <p:nvPr/>
        </p:nvSpPr>
        <p:spPr>
          <a:xfrm>
            <a:off x="1399953" y="4486939"/>
            <a:ext cx="4444409" cy="1031358"/>
          </a:xfrm>
          <a:prstGeom prst="flowChartTermina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dirty="0">
                <a:solidFill>
                  <a:schemeClr val="bg1"/>
                </a:solidFill>
              </a:rPr>
              <a:t>Through Payment Type</a:t>
            </a:r>
            <a:endParaRPr lang="en-IN" sz="2400" dirty="0">
              <a:solidFill>
                <a:schemeClr val="bg1"/>
              </a:solidFill>
            </a:endParaRPr>
          </a:p>
        </p:txBody>
      </p:sp>
      <p:sp>
        <p:nvSpPr>
          <p:cNvPr id="11" name="TextBox 10">
            <a:extLst>
              <a:ext uri="{FF2B5EF4-FFF2-40B4-BE49-F238E27FC236}">
                <a16:creationId xmlns:a16="http://schemas.microsoft.com/office/drawing/2014/main" id="{02D14D80-3D97-D9BB-8048-ECC034934EC9}"/>
              </a:ext>
            </a:extLst>
          </p:cNvPr>
          <p:cNvSpPr txBox="1"/>
          <p:nvPr/>
        </p:nvSpPr>
        <p:spPr>
          <a:xfrm>
            <a:off x="386316" y="316468"/>
            <a:ext cx="6471684" cy="3416320"/>
          </a:xfrm>
          <a:prstGeom prst="rect">
            <a:avLst/>
          </a:prstGeom>
          <a:solidFill>
            <a:schemeClr val="bg1">
              <a:lumMod val="85000"/>
            </a:schemeClr>
          </a:solidFill>
          <a:ln>
            <a:noFill/>
          </a:ln>
        </p:spPr>
        <p:txBody>
          <a:bodyPr wrap="square" rtlCol="0">
            <a:spAutoFit/>
          </a:bodyPr>
          <a:lstStyle/>
          <a:p>
            <a:r>
              <a:rPr lang="en-US" sz="7200" b="1" dirty="0"/>
              <a:t>MAXIMIZING REVENUE FOR DRIVERS</a:t>
            </a:r>
            <a:endParaRPr lang="en-IN" sz="7200" b="1" dirty="0"/>
          </a:p>
        </p:txBody>
      </p:sp>
    </p:spTree>
    <p:extLst>
      <p:ext uri="{BB962C8B-B14F-4D97-AF65-F5344CB8AC3E}">
        <p14:creationId xmlns:p14="http://schemas.microsoft.com/office/powerpoint/2010/main" val="1960265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0E991D8-93FC-125F-E93A-88A27A030B89}"/>
              </a:ext>
            </a:extLst>
          </p:cNvPr>
          <p:cNvSpPr/>
          <p:nvPr/>
        </p:nvSpPr>
        <p:spPr>
          <a:xfrm>
            <a:off x="-1" y="0"/>
            <a:ext cx="12192001" cy="18288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a:extLst>
              <a:ext uri="{FF2B5EF4-FFF2-40B4-BE49-F238E27FC236}">
                <a16:creationId xmlns:a16="http://schemas.microsoft.com/office/drawing/2014/main" id="{C7956BAB-4159-FEC4-8F4C-8FBDEF37F926}"/>
              </a:ext>
            </a:extLst>
          </p:cNvPr>
          <p:cNvSpPr txBox="1"/>
          <p:nvPr/>
        </p:nvSpPr>
        <p:spPr>
          <a:xfrm>
            <a:off x="528970" y="397401"/>
            <a:ext cx="6097772" cy="769441"/>
          </a:xfrm>
          <a:prstGeom prst="rect">
            <a:avLst/>
          </a:prstGeom>
          <a:noFill/>
          <a:ln>
            <a:noFill/>
          </a:ln>
          <a:effectLst/>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4400" b="1" dirty="0"/>
              <a:t>Hypothesis Testing</a:t>
            </a:r>
            <a:endParaRPr lang="en-IN" sz="4400" b="1" dirty="0"/>
          </a:p>
        </p:txBody>
      </p:sp>
      <p:cxnSp>
        <p:nvCxnSpPr>
          <p:cNvPr id="8" name="Straight Connector 7">
            <a:extLst>
              <a:ext uri="{FF2B5EF4-FFF2-40B4-BE49-F238E27FC236}">
                <a16:creationId xmlns:a16="http://schemas.microsoft.com/office/drawing/2014/main" id="{D5BE4537-8C18-A19C-3606-2C630290E0DE}"/>
              </a:ext>
            </a:extLst>
          </p:cNvPr>
          <p:cNvCxnSpPr>
            <a:cxnSpLocks/>
          </p:cNvCxnSpPr>
          <p:nvPr/>
        </p:nvCxnSpPr>
        <p:spPr>
          <a:xfrm>
            <a:off x="643270" y="1266603"/>
            <a:ext cx="4340742"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sp>
        <p:nvSpPr>
          <p:cNvPr id="12" name="TextBox 11">
            <a:extLst>
              <a:ext uri="{FF2B5EF4-FFF2-40B4-BE49-F238E27FC236}">
                <a16:creationId xmlns:a16="http://schemas.microsoft.com/office/drawing/2014/main" id="{47EB9056-00B8-933D-A4EB-0991001791EB}"/>
              </a:ext>
            </a:extLst>
          </p:cNvPr>
          <p:cNvSpPr txBox="1"/>
          <p:nvPr/>
        </p:nvSpPr>
        <p:spPr>
          <a:xfrm>
            <a:off x="528970" y="2274838"/>
            <a:ext cx="11663030" cy="3416320"/>
          </a:xfrm>
          <a:prstGeom prst="rect">
            <a:avLst/>
          </a:prstGeom>
          <a:noFill/>
        </p:spPr>
        <p:txBody>
          <a:bodyPr wrap="square">
            <a:spAutoFit/>
          </a:bodyPr>
          <a:lstStyle/>
          <a:p>
            <a:r>
              <a:rPr lang="en-IN" sz="2400" b="1" dirty="0"/>
              <a:t>Null hypothesis: </a:t>
            </a:r>
            <a:r>
              <a:rPr lang="en-IN" sz="2400" dirty="0"/>
              <a:t>There is no difference in average </a:t>
            </a:r>
            <a:r>
              <a:rPr lang="en-IN" sz="2400" dirty="0" err="1"/>
              <a:t>fage</a:t>
            </a:r>
            <a:r>
              <a:rPr lang="en-IN" sz="2400" dirty="0"/>
              <a:t> between customers who use credit cards and customers who use cash.</a:t>
            </a:r>
          </a:p>
          <a:p>
            <a:endParaRPr lang="en-IN" sz="2400" dirty="0"/>
          </a:p>
          <a:p>
            <a:r>
              <a:rPr lang="en-IN" sz="2400" b="1" dirty="0"/>
              <a:t>Alternative hypothesis: </a:t>
            </a:r>
            <a:r>
              <a:rPr lang="en-IN" sz="2400" dirty="0"/>
              <a:t>There is a difference in average fare between customers who use credit cards and customers who use cash</a:t>
            </a:r>
          </a:p>
          <a:p>
            <a:endParaRPr lang="en-IN" sz="2400" dirty="0"/>
          </a:p>
          <a:p>
            <a:r>
              <a:rPr lang="en-IN" sz="2400" dirty="0"/>
              <a:t>With a T-statistic of 165.5 and a P-value of less than 0.05, we reject the null hypothesis, suggesting that there is indeed a significant difference in average fare between the two payment methods.</a:t>
            </a:r>
          </a:p>
        </p:txBody>
      </p:sp>
    </p:spTree>
    <p:extLst>
      <p:ext uri="{BB962C8B-B14F-4D97-AF65-F5344CB8AC3E}">
        <p14:creationId xmlns:p14="http://schemas.microsoft.com/office/powerpoint/2010/main" val="2897601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AA3AF2-3BE9-5173-F7F6-5CAFA18F88AE}"/>
              </a:ext>
            </a:extLst>
          </p:cNvPr>
          <p:cNvSpPr txBox="1"/>
          <p:nvPr/>
        </p:nvSpPr>
        <p:spPr>
          <a:xfrm>
            <a:off x="828555" y="510363"/>
            <a:ext cx="5065426" cy="769441"/>
          </a:xfrm>
          <a:prstGeom prst="rect">
            <a:avLst/>
          </a:prstGeom>
          <a:noFill/>
          <a:ln>
            <a:noFill/>
          </a:ln>
          <a:effectLst/>
        </p:spPr>
        <p:txBody>
          <a:bodyPr wrap="none" rtlCol="0">
            <a:spAutoFit/>
          </a:bodyPr>
          <a:lstStyle/>
          <a:p>
            <a:r>
              <a:rPr lang="en-US" sz="4400" b="1" dirty="0"/>
              <a:t>Recommendations</a:t>
            </a:r>
            <a:endParaRPr lang="en-IN" sz="4400" b="1" dirty="0"/>
          </a:p>
        </p:txBody>
      </p:sp>
      <p:cxnSp>
        <p:nvCxnSpPr>
          <p:cNvPr id="3" name="Straight Connector 2">
            <a:extLst>
              <a:ext uri="{FF2B5EF4-FFF2-40B4-BE49-F238E27FC236}">
                <a16:creationId xmlns:a16="http://schemas.microsoft.com/office/drawing/2014/main" id="{B2EA041F-3D2E-0D90-12B6-BD7FDE90F33C}"/>
              </a:ext>
            </a:extLst>
          </p:cNvPr>
          <p:cNvCxnSpPr>
            <a:cxnSpLocks/>
          </p:cNvCxnSpPr>
          <p:nvPr/>
        </p:nvCxnSpPr>
        <p:spPr>
          <a:xfrm>
            <a:off x="911743" y="136096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pic>
        <p:nvPicPr>
          <p:cNvPr id="8" name="Picture 7">
            <a:extLst>
              <a:ext uri="{FF2B5EF4-FFF2-40B4-BE49-F238E27FC236}">
                <a16:creationId xmlns:a16="http://schemas.microsoft.com/office/drawing/2014/main" id="{1AB7868E-F266-2C0D-C740-44297AB391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512" y="1867971"/>
            <a:ext cx="1203037" cy="1080000"/>
          </a:xfrm>
          <a:prstGeom prst="rect">
            <a:avLst/>
          </a:prstGeom>
        </p:spPr>
      </p:pic>
      <p:pic>
        <p:nvPicPr>
          <p:cNvPr id="10" name="Picture 9">
            <a:extLst>
              <a:ext uri="{FF2B5EF4-FFF2-40B4-BE49-F238E27FC236}">
                <a16:creationId xmlns:a16="http://schemas.microsoft.com/office/drawing/2014/main" id="{D1DD03A8-900C-EB0A-E450-9EAC34616B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512" y="3003894"/>
            <a:ext cx="1203036" cy="1080000"/>
          </a:xfrm>
          <a:prstGeom prst="rect">
            <a:avLst/>
          </a:prstGeom>
        </p:spPr>
      </p:pic>
      <p:pic>
        <p:nvPicPr>
          <p:cNvPr id="12" name="Picture 11">
            <a:extLst>
              <a:ext uri="{FF2B5EF4-FFF2-40B4-BE49-F238E27FC236}">
                <a16:creationId xmlns:a16="http://schemas.microsoft.com/office/drawing/2014/main" id="{2D7F6F4A-6C26-9FC6-5AB0-9015B6F9F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1512" y="4139817"/>
            <a:ext cx="1203036" cy="1080000"/>
          </a:xfrm>
          <a:prstGeom prst="rect">
            <a:avLst/>
          </a:prstGeom>
        </p:spPr>
      </p:pic>
      <p:sp>
        <p:nvSpPr>
          <p:cNvPr id="14" name="TextBox 13">
            <a:extLst>
              <a:ext uri="{FF2B5EF4-FFF2-40B4-BE49-F238E27FC236}">
                <a16:creationId xmlns:a16="http://schemas.microsoft.com/office/drawing/2014/main" id="{E8DC9762-43F3-16FA-5B85-E946E5A70832}"/>
              </a:ext>
            </a:extLst>
          </p:cNvPr>
          <p:cNvSpPr txBox="1"/>
          <p:nvPr/>
        </p:nvSpPr>
        <p:spPr>
          <a:xfrm>
            <a:off x="2184548" y="2040444"/>
            <a:ext cx="9611677" cy="646331"/>
          </a:xfrm>
          <a:prstGeom prst="rect">
            <a:avLst/>
          </a:prstGeom>
          <a:noFill/>
        </p:spPr>
        <p:txBody>
          <a:bodyPr wrap="square">
            <a:spAutoFit/>
          </a:bodyPr>
          <a:lstStyle/>
          <a:p>
            <a:r>
              <a:rPr lang="en-IN" dirty="0"/>
              <a:t>Encourage customers to pay with credit cards to capitalize on the potential for generating more revenue for taxi cab drivers.</a:t>
            </a:r>
          </a:p>
        </p:txBody>
      </p:sp>
      <p:sp>
        <p:nvSpPr>
          <p:cNvPr id="16" name="TextBox 15">
            <a:extLst>
              <a:ext uri="{FF2B5EF4-FFF2-40B4-BE49-F238E27FC236}">
                <a16:creationId xmlns:a16="http://schemas.microsoft.com/office/drawing/2014/main" id="{0D03A542-9799-2DB8-B6D5-F2F1FE3B6AC6}"/>
              </a:ext>
            </a:extLst>
          </p:cNvPr>
          <p:cNvSpPr txBox="1"/>
          <p:nvPr/>
        </p:nvSpPr>
        <p:spPr>
          <a:xfrm>
            <a:off x="2184548" y="3220728"/>
            <a:ext cx="9840276" cy="646331"/>
          </a:xfrm>
          <a:prstGeom prst="rect">
            <a:avLst/>
          </a:prstGeom>
          <a:noFill/>
        </p:spPr>
        <p:txBody>
          <a:bodyPr wrap="square">
            <a:spAutoFit/>
          </a:bodyPr>
          <a:lstStyle/>
          <a:p>
            <a:r>
              <a:rPr lang="en-IN" dirty="0"/>
              <a:t>Implement strategies such as offering incentives or discounts for credit card transactions to incentivize customers to choose this payment method.</a:t>
            </a:r>
          </a:p>
        </p:txBody>
      </p:sp>
      <p:sp>
        <p:nvSpPr>
          <p:cNvPr id="18" name="TextBox 17">
            <a:extLst>
              <a:ext uri="{FF2B5EF4-FFF2-40B4-BE49-F238E27FC236}">
                <a16:creationId xmlns:a16="http://schemas.microsoft.com/office/drawing/2014/main" id="{F8DBF8DF-C3F9-48F9-77F5-88E09805087E}"/>
              </a:ext>
            </a:extLst>
          </p:cNvPr>
          <p:cNvSpPr txBox="1"/>
          <p:nvPr/>
        </p:nvSpPr>
        <p:spPr>
          <a:xfrm>
            <a:off x="2184548" y="4356651"/>
            <a:ext cx="9725976" cy="646331"/>
          </a:xfrm>
          <a:prstGeom prst="rect">
            <a:avLst/>
          </a:prstGeom>
          <a:noFill/>
        </p:spPr>
        <p:txBody>
          <a:bodyPr wrap="square">
            <a:spAutoFit/>
          </a:bodyPr>
          <a:lstStyle/>
          <a:p>
            <a:r>
              <a:rPr lang="en-IN" dirty="0"/>
              <a:t>Provide seamless and secure credit card payment options to enhance customer convenience and encourage adoption of this preferred payment method.</a:t>
            </a:r>
          </a:p>
        </p:txBody>
      </p:sp>
    </p:spTree>
    <p:extLst>
      <p:ext uri="{BB962C8B-B14F-4D97-AF65-F5344CB8AC3E}">
        <p14:creationId xmlns:p14="http://schemas.microsoft.com/office/powerpoint/2010/main" val="1185013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0E05-4803-F164-9177-77067CFA9D9D}"/>
              </a:ext>
            </a:extLst>
          </p:cNvPr>
          <p:cNvSpPr>
            <a:spLocks noGrp="1"/>
          </p:cNvSpPr>
          <p:nvPr>
            <p:ph type="title"/>
          </p:nvPr>
        </p:nvSpPr>
        <p:spPr>
          <a:xfrm>
            <a:off x="838200" y="2766218"/>
            <a:ext cx="10515600" cy="1325563"/>
          </a:xfrm>
        </p:spPr>
        <p:txBody>
          <a:bodyPr>
            <a:normAutofit/>
          </a:bodyPr>
          <a:lstStyle/>
          <a:p>
            <a:pPr algn="ctr"/>
            <a:r>
              <a:rPr lang="en-US" sz="6600" b="1" dirty="0"/>
              <a:t>Thank You</a:t>
            </a:r>
            <a:endParaRPr lang="en-IN" sz="6600" b="1" dirty="0"/>
          </a:p>
        </p:txBody>
      </p:sp>
    </p:spTree>
    <p:extLst>
      <p:ext uri="{BB962C8B-B14F-4D97-AF65-F5344CB8AC3E}">
        <p14:creationId xmlns:p14="http://schemas.microsoft.com/office/powerpoint/2010/main" val="2538691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D9660A8-1EB9-C3F2-C89D-271482E283CE}"/>
              </a:ext>
            </a:extLst>
          </p:cNvPr>
          <p:cNvSpPr/>
          <p:nvPr/>
        </p:nvSpPr>
        <p:spPr>
          <a:xfrm>
            <a:off x="838200" y="2264052"/>
            <a:ext cx="10100310" cy="3702408"/>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sz="6000" b="1" dirty="0"/>
              <a:t>Agenda</a:t>
            </a:r>
            <a:endParaRPr sz="6600" b="1" dirty="0"/>
          </a:p>
        </p:txBody>
      </p:sp>
      <p:sp>
        <p:nvSpPr>
          <p:cNvPr id="3" name="Content Placeholder 2"/>
          <p:cNvSpPr>
            <a:spLocks noGrp="1"/>
          </p:cNvSpPr>
          <p:nvPr>
            <p:ph idx="1"/>
          </p:nvPr>
        </p:nvSpPr>
        <p:spPr>
          <a:xfrm>
            <a:off x="1146810" y="2814010"/>
            <a:ext cx="3916680" cy="2152015"/>
          </a:xfrm>
        </p:spPr>
        <p:txBody>
          <a:bodyPr>
            <a:normAutofit/>
          </a:bodyPr>
          <a:lstStyle/>
          <a:p>
            <a:pPr marL="0" indent="0">
              <a:buNone/>
            </a:pPr>
            <a:r>
              <a:rPr lang="en-US" dirty="0"/>
              <a:t>• Problem Statement</a:t>
            </a:r>
          </a:p>
          <a:p>
            <a:pPr marL="0" indent="0">
              <a:buNone/>
            </a:pPr>
            <a:r>
              <a:rPr lang="en-US" dirty="0"/>
              <a:t>• Research Question</a:t>
            </a:r>
          </a:p>
          <a:p>
            <a:pPr marL="0" indent="0">
              <a:buNone/>
            </a:pPr>
            <a:r>
              <a:rPr lang="en-US" dirty="0"/>
              <a:t>• Data Overview</a:t>
            </a:r>
          </a:p>
          <a:p>
            <a:pPr marL="0" indent="0">
              <a:buNone/>
            </a:pPr>
            <a:r>
              <a:rPr lang="en-US" dirty="0"/>
              <a:t>• Methodology</a:t>
            </a:r>
          </a:p>
        </p:txBody>
      </p:sp>
      <p:cxnSp>
        <p:nvCxnSpPr>
          <p:cNvPr id="4" name="Straight Connector 3">
            <a:extLst>
              <a:ext uri="{FF2B5EF4-FFF2-40B4-BE49-F238E27FC236}">
                <a16:creationId xmlns:a16="http://schemas.microsoft.com/office/drawing/2014/main" id="{D3602F4C-4031-56E6-F62A-CF2962266D8D}"/>
              </a:ext>
            </a:extLst>
          </p:cNvPr>
          <p:cNvCxnSpPr>
            <a:cxnSpLocks/>
          </p:cNvCxnSpPr>
          <p:nvPr/>
        </p:nvCxnSpPr>
        <p:spPr>
          <a:xfrm>
            <a:off x="838200" y="158956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sp>
        <p:nvSpPr>
          <p:cNvPr id="6" name="TextBox 5">
            <a:extLst>
              <a:ext uri="{FF2B5EF4-FFF2-40B4-BE49-F238E27FC236}">
                <a16:creationId xmlns:a16="http://schemas.microsoft.com/office/drawing/2014/main" id="{15182EB7-3A48-38A4-9BDE-9E6B1B902397}"/>
              </a:ext>
            </a:extLst>
          </p:cNvPr>
          <p:cNvSpPr txBox="1"/>
          <p:nvPr/>
        </p:nvSpPr>
        <p:spPr>
          <a:xfrm>
            <a:off x="5372100" y="2730261"/>
            <a:ext cx="4346257" cy="1514710"/>
          </a:xfrm>
          <a:prstGeom prst="rect">
            <a:avLst/>
          </a:prstGeom>
          <a:noFill/>
        </p:spPr>
        <p:txBody>
          <a:bodyPr wrap="square">
            <a:spAutoFit/>
          </a:bodyPr>
          <a:lstStyle/>
          <a:p>
            <a:pPr>
              <a:lnSpc>
                <a:spcPct val="90000"/>
              </a:lnSpc>
              <a:spcBef>
                <a:spcPts val="1000"/>
              </a:spcBef>
            </a:pPr>
            <a:r>
              <a:rPr lang="en-US" sz="2800" dirty="0"/>
              <a:t>• Analysis and Findings</a:t>
            </a:r>
          </a:p>
          <a:p>
            <a:pPr>
              <a:lnSpc>
                <a:spcPct val="90000"/>
              </a:lnSpc>
              <a:spcBef>
                <a:spcPts val="1000"/>
              </a:spcBef>
            </a:pPr>
            <a:r>
              <a:rPr lang="en-US" sz="2800" dirty="0"/>
              <a:t>• Hypothesis Testing</a:t>
            </a:r>
          </a:p>
          <a:p>
            <a:pPr>
              <a:lnSpc>
                <a:spcPct val="90000"/>
              </a:lnSpc>
              <a:spcBef>
                <a:spcPts val="1000"/>
              </a:spcBef>
            </a:pPr>
            <a:r>
              <a:rPr lang="en-US" sz="2800" dirty="0"/>
              <a:t>• Recommendations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b="1" dirty="0"/>
              <a:t>Problem Statement</a:t>
            </a:r>
          </a:p>
        </p:txBody>
      </p:sp>
      <p:sp>
        <p:nvSpPr>
          <p:cNvPr id="3" name="Content Placeholder 2"/>
          <p:cNvSpPr>
            <a:spLocks noGrp="1"/>
          </p:cNvSpPr>
          <p:nvPr>
            <p:ph idx="1"/>
          </p:nvPr>
        </p:nvSpPr>
        <p:spPr>
          <a:xfrm>
            <a:off x="838200" y="1825625"/>
            <a:ext cx="6671310" cy="3889375"/>
          </a:xfrm>
        </p:spPr>
        <p:txBody>
          <a:bodyPr>
            <a:normAutofit/>
          </a:bodyPr>
          <a:lstStyle/>
          <a:p>
            <a:pPr marL="0" indent="0" algn="just">
              <a:lnSpc>
                <a:spcPct val="100000"/>
              </a:lnSpc>
              <a:buNone/>
              <a:defRPr sz="1800"/>
            </a:pPr>
            <a:r>
              <a:rPr sz="2200" dirty="0"/>
              <a:t>In the fast-paced taxi booking sector, making the most of revenue is essential for long-term success and driver happiness.</a:t>
            </a:r>
            <a:endParaRPr lang="en-US" sz="2200" dirty="0"/>
          </a:p>
          <a:p>
            <a:pPr marL="0" indent="0" algn="just">
              <a:lnSpc>
                <a:spcPct val="100000"/>
              </a:lnSpc>
              <a:buNone/>
              <a:defRPr sz="1800"/>
            </a:pPr>
            <a:endParaRPr sz="2200" dirty="0"/>
          </a:p>
          <a:p>
            <a:pPr marL="0" indent="0" algn="just">
              <a:lnSpc>
                <a:spcPct val="100000"/>
              </a:lnSpc>
              <a:buNone/>
              <a:defRPr sz="1800"/>
            </a:pPr>
            <a:r>
              <a:rPr sz="2200" dirty="0"/>
              <a:t>Our goal is to use data-driven insights to </a:t>
            </a:r>
            <a:r>
              <a:rPr sz="2200" b="1" dirty="0" err="1"/>
              <a:t>maximise</a:t>
            </a:r>
            <a:r>
              <a:rPr sz="2200" b="1" dirty="0"/>
              <a:t> revenue streams</a:t>
            </a:r>
            <a:r>
              <a:rPr sz="2200" dirty="0"/>
              <a:t> for taxi drivers in order to meet this need. Our research aims to determine whether payment methods have an impact on fare pricing by focusing on the relationship between payment type and fare amount.</a:t>
            </a:r>
          </a:p>
        </p:txBody>
      </p:sp>
      <p:cxnSp>
        <p:nvCxnSpPr>
          <p:cNvPr id="4" name="Straight Connector 3">
            <a:extLst>
              <a:ext uri="{FF2B5EF4-FFF2-40B4-BE49-F238E27FC236}">
                <a16:creationId xmlns:a16="http://schemas.microsoft.com/office/drawing/2014/main" id="{8F7C1D98-D1D8-4436-9BF7-318E273CF826}"/>
              </a:ext>
            </a:extLst>
          </p:cNvPr>
          <p:cNvCxnSpPr>
            <a:cxnSpLocks/>
          </p:cNvCxnSpPr>
          <p:nvPr/>
        </p:nvCxnSpPr>
        <p:spPr>
          <a:xfrm>
            <a:off x="929640" y="144097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pic>
        <p:nvPicPr>
          <p:cNvPr id="6" name="Picture 5" descr="A blue bar graph with a white arrow&#10;&#10;AI-generated content may be incorrect.">
            <a:extLst>
              <a:ext uri="{FF2B5EF4-FFF2-40B4-BE49-F238E27FC236}">
                <a16:creationId xmlns:a16="http://schemas.microsoft.com/office/drawing/2014/main" id="{94321C30-073C-A0B4-78D5-8F446CE5C0CB}"/>
              </a:ext>
            </a:extLst>
          </p:cNvPr>
          <p:cNvPicPr>
            <a:picLocks noChangeAspect="1"/>
          </p:cNvPicPr>
          <p:nvPr/>
        </p:nvPicPr>
        <p:blipFill>
          <a:blip r:embed="rId2">
            <a:extLst>
              <a:ext uri="{28A0092B-C50C-407E-A947-70E740481C1C}">
                <a14:useLocalDpi xmlns:a14="http://schemas.microsoft.com/office/drawing/2010/main" val="0"/>
              </a:ext>
            </a:extLst>
          </a:blip>
          <a:srcRect t="1" b="1595"/>
          <a:stretch>
            <a:fillRect/>
          </a:stretch>
        </p:blipFill>
        <p:spPr>
          <a:xfrm>
            <a:off x="7881937" y="1825625"/>
            <a:ext cx="3810953" cy="35236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b="1" dirty="0"/>
              <a:t>Research Question</a:t>
            </a:r>
          </a:p>
        </p:txBody>
      </p:sp>
      <p:sp>
        <p:nvSpPr>
          <p:cNvPr id="3" name="Content Placeholder 2"/>
          <p:cNvSpPr>
            <a:spLocks noGrp="1"/>
          </p:cNvSpPr>
          <p:nvPr>
            <p:ph idx="1"/>
          </p:nvPr>
        </p:nvSpPr>
        <p:spPr>
          <a:xfrm>
            <a:off x="838200" y="2508885"/>
            <a:ext cx="10515600" cy="1840230"/>
          </a:xfrm>
        </p:spPr>
        <p:txBody>
          <a:bodyPr>
            <a:normAutofit/>
          </a:bodyPr>
          <a:lstStyle/>
          <a:p>
            <a:pPr marL="0" indent="0" algn="ctr">
              <a:buNone/>
              <a:defRPr sz="1800"/>
            </a:pPr>
            <a:r>
              <a:rPr sz="2400" b="1" dirty="0"/>
              <a:t>Is there a relationship between total fare amount and payment type?</a:t>
            </a:r>
          </a:p>
          <a:p>
            <a:pPr marL="0" indent="0" algn="ctr">
              <a:buNone/>
              <a:defRPr sz="1800"/>
            </a:pPr>
            <a:endParaRPr lang="en-US" sz="100" dirty="0">
              <a:solidFill>
                <a:schemeClr val="tx1">
                  <a:lumMod val="85000"/>
                  <a:lumOff val="15000"/>
                </a:schemeClr>
              </a:solidFill>
            </a:endParaRPr>
          </a:p>
          <a:p>
            <a:pPr marL="0" indent="0" algn="ctr">
              <a:buNone/>
              <a:defRPr sz="1800"/>
            </a:pPr>
            <a:r>
              <a:rPr sz="2200" dirty="0"/>
              <a:t>Can we nudge customers towards payment methods that generate higher revenue for drivers, without negatively impacting customer experience?</a:t>
            </a:r>
          </a:p>
        </p:txBody>
      </p:sp>
      <p:cxnSp>
        <p:nvCxnSpPr>
          <p:cNvPr id="4" name="Straight Connector 3">
            <a:extLst>
              <a:ext uri="{FF2B5EF4-FFF2-40B4-BE49-F238E27FC236}">
                <a16:creationId xmlns:a16="http://schemas.microsoft.com/office/drawing/2014/main" id="{078DD11A-B517-B4EC-1FED-3755950EB45C}"/>
              </a:ext>
            </a:extLst>
          </p:cNvPr>
          <p:cNvCxnSpPr>
            <a:cxnSpLocks/>
          </p:cNvCxnSpPr>
          <p:nvPr/>
        </p:nvCxnSpPr>
        <p:spPr>
          <a:xfrm>
            <a:off x="2552700" y="1564958"/>
            <a:ext cx="6854190"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AC46B57-E822-272A-A477-93A95FD6F082}"/>
              </a:ext>
            </a:extLst>
          </p:cNvPr>
          <p:cNvSpPr/>
          <p:nvPr/>
        </p:nvSpPr>
        <p:spPr>
          <a:xfrm>
            <a:off x="0" y="0"/>
            <a:ext cx="12192000" cy="284607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b="1" dirty="0"/>
              <a:t>Data Overview</a:t>
            </a:r>
          </a:p>
        </p:txBody>
      </p:sp>
      <p:sp>
        <p:nvSpPr>
          <p:cNvPr id="3" name="Content Placeholder 2"/>
          <p:cNvSpPr>
            <a:spLocks noGrp="1"/>
          </p:cNvSpPr>
          <p:nvPr>
            <p:ph idx="1"/>
          </p:nvPr>
        </p:nvSpPr>
        <p:spPr>
          <a:xfrm>
            <a:off x="838200" y="1825624"/>
            <a:ext cx="9986010" cy="5032375"/>
          </a:xfrm>
        </p:spPr>
        <p:txBody>
          <a:bodyPr/>
          <a:lstStyle/>
          <a:p>
            <a:pPr marL="0" indent="0" algn="just">
              <a:buNone/>
              <a:defRPr sz="1800"/>
            </a:pPr>
            <a:r>
              <a:rPr sz="2000" dirty="0"/>
              <a:t>For this analysis, we utilized the comprehensive dataset of NYC Taxi Trip records, used data cleaning and feature engineering procedures to concentrate solely on the relevant columns essential for our investigation.</a:t>
            </a:r>
          </a:p>
          <a:p>
            <a:pPr marL="0" indent="0">
              <a:buNone/>
              <a:defRPr sz="1800"/>
            </a:pPr>
            <a:endParaRPr dirty="0"/>
          </a:p>
          <a:p>
            <a:pPr marL="0" indent="0">
              <a:buNone/>
              <a:defRPr sz="1800"/>
            </a:pPr>
            <a:r>
              <a:rPr sz="2400" b="1" dirty="0"/>
              <a:t>Relevant columns used for this research:</a:t>
            </a:r>
            <a:endParaRPr lang="en-US" sz="2400" b="1" dirty="0"/>
          </a:p>
          <a:p>
            <a:pPr marL="0" indent="0">
              <a:buNone/>
              <a:defRPr sz="1800"/>
            </a:pPr>
            <a:endParaRPr sz="800" b="1" dirty="0"/>
          </a:p>
          <a:p>
            <a:pPr marL="0" indent="0">
              <a:buNone/>
              <a:defRPr sz="1800"/>
            </a:pPr>
            <a:r>
              <a:rPr sz="2000" dirty="0"/>
              <a:t>• </a:t>
            </a:r>
            <a:r>
              <a:rPr lang="en-IN" sz="2000" dirty="0"/>
              <a:t>passenger_count</a:t>
            </a:r>
            <a:r>
              <a:rPr sz="2000" dirty="0"/>
              <a:t> (1 to 5)</a:t>
            </a:r>
          </a:p>
          <a:p>
            <a:pPr marL="0" indent="0">
              <a:buNone/>
              <a:defRPr sz="1800"/>
            </a:pPr>
            <a:r>
              <a:rPr sz="2000" dirty="0"/>
              <a:t>• </a:t>
            </a:r>
            <a:r>
              <a:rPr lang="en-IN" sz="2000" dirty="0"/>
              <a:t>payment_type</a:t>
            </a:r>
            <a:r>
              <a:rPr sz="2000" dirty="0"/>
              <a:t> (card or cash)</a:t>
            </a:r>
          </a:p>
          <a:p>
            <a:pPr marL="0" indent="0">
              <a:buNone/>
              <a:defRPr sz="1800"/>
            </a:pPr>
            <a:r>
              <a:rPr sz="2000" dirty="0"/>
              <a:t>• </a:t>
            </a:r>
            <a:r>
              <a:rPr sz="2000" dirty="0" err="1"/>
              <a:t>fare</a:t>
            </a:r>
            <a:r>
              <a:rPr lang="en-US" sz="2000" dirty="0" err="1"/>
              <a:t>_</a:t>
            </a:r>
            <a:r>
              <a:rPr sz="2000" dirty="0" err="1"/>
              <a:t>amount</a:t>
            </a:r>
            <a:endParaRPr sz="2000" dirty="0"/>
          </a:p>
          <a:p>
            <a:pPr marL="0" indent="0">
              <a:buNone/>
              <a:defRPr sz="1800"/>
            </a:pPr>
            <a:r>
              <a:rPr sz="2000" dirty="0"/>
              <a:t>• </a:t>
            </a:r>
            <a:r>
              <a:rPr sz="2000" dirty="0" err="1"/>
              <a:t>trip</a:t>
            </a:r>
            <a:r>
              <a:rPr lang="en-US" sz="2000" dirty="0" err="1"/>
              <a:t>_</a:t>
            </a:r>
            <a:r>
              <a:rPr sz="2000" dirty="0" err="1"/>
              <a:t>distance</a:t>
            </a:r>
            <a:r>
              <a:rPr sz="2000" dirty="0"/>
              <a:t> (miles)</a:t>
            </a:r>
          </a:p>
          <a:p>
            <a:pPr marL="0" indent="0">
              <a:buNone/>
              <a:defRPr sz="1800"/>
            </a:pPr>
            <a:r>
              <a:rPr sz="2000" dirty="0"/>
              <a:t>• duration (minutes)</a:t>
            </a:r>
          </a:p>
        </p:txBody>
      </p:sp>
      <p:cxnSp>
        <p:nvCxnSpPr>
          <p:cNvPr id="4" name="Straight Connector 3">
            <a:extLst>
              <a:ext uri="{FF2B5EF4-FFF2-40B4-BE49-F238E27FC236}">
                <a16:creationId xmlns:a16="http://schemas.microsoft.com/office/drawing/2014/main" id="{6523F6E5-A279-066D-BE63-7547D1684668}"/>
              </a:ext>
            </a:extLst>
          </p:cNvPr>
          <p:cNvCxnSpPr>
            <a:cxnSpLocks/>
          </p:cNvCxnSpPr>
          <p:nvPr/>
        </p:nvCxnSpPr>
        <p:spPr>
          <a:xfrm>
            <a:off x="929640" y="144097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A94A19A2-E09D-CC64-D07A-8BDD30C238E8}"/>
              </a:ext>
            </a:extLst>
          </p:cNvPr>
          <p:cNvPicPr>
            <a:picLocks noChangeAspect="1"/>
          </p:cNvPicPr>
          <p:nvPr/>
        </p:nvPicPr>
        <p:blipFill>
          <a:blip r:embed="rId2"/>
          <a:stretch>
            <a:fillRect/>
          </a:stretch>
        </p:blipFill>
        <p:spPr>
          <a:xfrm>
            <a:off x="4337149" y="3819053"/>
            <a:ext cx="7678222" cy="277639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A8D7880-3EF1-5A56-6C64-24BAEE097C6F}"/>
              </a:ext>
            </a:extLst>
          </p:cNvPr>
          <p:cNvSpPr/>
          <p:nvPr/>
        </p:nvSpPr>
        <p:spPr>
          <a:xfrm>
            <a:off x="0" y="0"/>
            <a:ext cx="12192000" cy="30861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normAutofit/>
          </a:bodyPr>
          <a:lstStyle/>
          <a:p>
            <a:r>
              <a:rPr b="1" dirty="0"/>
              <a:t>Methodology</a:t>
            </a:r>
            <a:endParaRPr sz="3200" b="1" dirty="0"/>
          </a:p>
        </p:txBody>
      </p:sp>
      <p:cxnSp>
        <p:nvCxnSpPr>
          <p:cNvPr id="4" name="Straight Connector 3">
            <a:extLst>
              <a:ext uri="{FF2B5EF4-FFF2-40B4-BE49-F238E27FC236}">
                <a16:creationId xmlns:a16="http://schemas.microsoft.com/office/drawing/2014/main" id="{779E8CD5-2A4D-DCA2-2538-DD1A6C68D8D3}"/>
              </a:ext>
            </a:extLst>
          </p:cNvPr>
          <p:cNvCxnSpPr>
            <a:cxnSpLocks/>
          </p:cNvCxnSpPr>
          <p:nvPr/>
        </p:nvCxnSpPr>
        <p:spPr>
          <a:xfrm>
            <a:off x="929640" y="142954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graphicFrame>
        <p:nvGraphicFramePr>
          <p:cNvPr id="6" name="Table 5">
            <a:extLst>
              <a:ext uri="{FF2B5EF4-FFF2-40B4-BE49-F238E27FC236}">
                <a16:creationId xmlns:a16="http://schemas.microsoft.com/office/drawing/2014/main" id="{84E8AE92-E0EF-F0E2-6912-D5AF8C9189B1}"/>
              </a:ext>
            </a:extLst>
          </p:cNvPr>
          <p:cNvGraphicFramePr>
            <a:graphicFrameLocks noGrp="1"/>
          </p:cNvGraphicFramePr>
          <p:nvPr>
            <p:extLst>
              <p:ext uri="{D42A27DB-BD31-4B8C-83A1-F6EECF244321}">
                <p14:modId xmlns:p14="http://schemas.microsoft.com/office/powerpoint/2010/main" val="2674920506"/>
              </p:ext>
            </p:extLst>
          </p:nvPr>
        </p:nvGraphicFramePr>
        <p:xfrm>
          <a:off x="925830" y="2267781"/>
          <a:ext cx="10340340" cy="3765482"/>
        </p:xfrm>
        <a:graphic>
          <a:graphicData uri="http://schemas.openxmlformats.org/drawingml/2006/table">
            <a:tbl>
              <a:tblPr firstRow="1" bandRow="1">
                <a:tableStyleId>{21E4AEA4-8DFA-4A89-87EB-49C32662AFE0}</a:tableStyleId>
              </a:tblPr>
              <a:tblGrid>
                <a:gridCol w="2213480">
                  <a:extLst>
                    <a:ext uri="{9D8B030D-6E8A-4147-A177-3AD203B41FA5}">
                      <a16:colId xmlns:a16="http://schemas.microsoft.com/office/drawing/2014/main" val="3874366358"/>
                    </a:ext>
                  </a:extLst>
                </a:gridCol>
                <a:gridCol w="8126860">
                  <a:extLst>
                    <a:ext uri="{9D8B030D-6E8A-4147-A177-3AD203B41FA5}">
                      <a16:colId xmlns:a16="http://schemas.microsoft.com/office/drawing/2014/main" val="1327364543"/>
                    </a:ext>
                  </a:extLst>
                </a:gridCol>
              </a:tblGrid>
              <a:tr h="685325">
                <a:tc>
                  <a:txBody>
                    <a:bodyPr/>
                    <a:lstStyle/>
                    <a:p>
                      <a:pPr algn="ctr">
                        <a:lnSpc>
                          <a:spcPct val="150000"/>
                        </a:lnSpc>
                      </a:pPr>
                      <a:r>
                        <a:rPr lang="en-IN" dirty="0"/>
                        <a:t>Step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50000"/>
                        </a:lnSpc>
                      </a:pPr>
                      <a:r>
                        <a:rPr lang="en-IN" dirty="0"/>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94526760"/>
                  </a:ext>
                </a:extLst>
              </a:tr>
              <a:tr h="1467784">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en-IN" dirty="0">
                          <a:solidFill>
                            <a:schemeClr val="tx1"/>
                          </a:solidFill>
                        </a:rPr>
                        <a:t>Descriptive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Performed statistical analysis to summarize key aspects of the data, focusing on fare amounts and payment types.</a:t>
                      </a:r>
                    </a:p>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1350797"/>
                  </a:ext>
                </a:extLst>
              </a:tr>
              <a:tr h="1612373">
                <a:tc>
                  <a:txBody>
                    <a:bodyPr/>
                    <a:lstStyle/>
                    <a:p>
                      <a:pPr marL="0" marR="0" lvl="0" indent="0" algn="ctr" defTabSz="914400" rtl="0" eaLnBrk="1" fontAlgn="auto" latinLnBrk="0" hangingPunct="1">
                        <a:lnSpc>
                          <a:spcPct val="250000"/>
                        </a:lnSpc>
                        <a:spcBef>
                          <a:spcPts val="0"/>
                        </a:spcBef>
                        <a:spcAft>
                          <a:spcPts val="0"/>
                        </a:spcAft>
                        <a:buClrTx/>
                        <a:buSzTx/>
                        <a:buFontTx/>
                        <a:buNone/>
                        <a:tabLst/>
                        <a:defRPr/>
                      </a:pPr>
                      <a:r>
                        <a:rPr lang="en-IN" dirty="0"/>
                        <a:t>Hypothesis Testing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Conducted a T-test to evaluate the relationship between payment type and fare amount, testing the hypothesis that different payment methods influence fare amounts.</a:t>
                      </a:r>
                    </a:p>
                    <a:p>
                      <a:pPr algn="ct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477798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5887959-8DEF-9C88-7246-04B790410936}"/>
              </a:ext>
            </a:extLst>
          </p:cNvPr>
          <p:cNvSpPr/>
          <p:nvPr/>
        </p:nvSpPr>
        <p:spPr>
          <a:xfrm>
            <a:off x="346710" y="3429000"/>
            <a:ext cx="8031480" cy="345122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r>
              <a:rPr b="1" dirty="0"/>
              <a:t>Journey Insights</a:t>
            </a:r>
          </a:p>
        </p:txBody>
      </p:sp>
      <p:sp>
        <p:nvSpPr>
          <p:cNvPr id="3" name="Content Placeholder 2"/>
          <p:cNvSpPr>
            <a:spLocks noGrp="1"/>
          </p:cNvSpPr>
          <p:nvPr>
            <p:ph idx="1"/>
          </p:nvPr>
        </p:nvSpPr>
        <p:spPr>
          <a:xfrm>
            <a:off x="838200" y="1825625"/>
            <a:ext cx="10214610" cy="1603375"/>
          </a:xfrm>
        </p:spPr>
        <p:txBody>
          <a:bodyPr/>
          <a:lstStyle/>
          <a:p>
            <a:pPr>
              <a:defRPr sz="1800"/>
            </a:pPr>
            <a:r>
              <a:rPr dirty="0"/>
              <a:t>Customers paying with cards tend to have a slightly higher average trip distance and fare amount compared to those paying with cash.</a:t>
            </a:r>
            <a:endParaRPr lang="en-IN" dirty="0"/>
          </a:p>
          <a:p>
            <a:pPr>
              <a:defRPr sz="1800"/>
            </a:pPr>
            <a:endParaRPr lang="en-IN" dirty="0"/>
          </a:p>
          <a:p>
            <a:pPr>
              <a:defRPr sz="1800"/>
            </a:pPr>
            <a:r>
              <a:rPr dirty="0"/>
              <a:t>Indicates that customers prefer to pay more with cards when they have high fare amount and long trip distance.</a:t>
            </a:r>
          </a:p>
          <a:p>
            <a:pPr marL="0" indent="0">
              <a:buNone/>
              <a:defRPr sz="1800"/>
            </a:pPr>
            <a:endParaRPr dirty="0"/>
          </a:p>
          <a:p>
            <a:pPr marL="0" indent="0">
              <a:buNone/>
              <a:defRPr sz="1800"/>
            </a:pPr>
            <a:endParaRPr dirty="0"/>
          </a:p>
        </p:txBody>
      </p:sp>
      <p:cxnSp>
        <p:nvCxnSpPr>
          <p:cNvPr id="4" name="Straight Connector 3">
            <a:extLst>
              <a:ext uri="{FF2B5EF4-FFF2-40B4-BE49-F238E27FC236}">
                <a16:creationId xmlns:a16="http://schemas.microsoft.com/office/drawing/2014/main" id="{EAA1B415-0961-20CD-1212-8265ECDC5BD9}"/>
              </a:ext>
            </a:extLst>
          </p:cNvPr>
          <p:cNvCxnSpPr>
            <a:cxnSpLocks/>
          </p:cNvCxnSpPr>
          <p:nvPr/>
        </p:nvCxnSpPr>
        <p:spPr>
          <a:xfrm>
            <a:off x="929640" y="142954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pic>
        <p:nvPicPr>
          <p:cNvPr id="7" name="Picture 6">
            <a:extLst>
              <a:ext uri="{FF2B5EF4-FFF2-40B4-BE49-F238E27FC236}">
                <a16:creationId xmlns:a16="http://schemas.microsoft.com/office/drawing/2014/main" id="{F11458E5-B22C-69B9-C9BF-B24F499DEEB7}"/>
              </a:ext>
            </a:extLst>
          </p:cNvPr>
          <p:cNvPicPr>
            <a:picLocks noChangeAspect="1"/>
          </p:cNvPicPr>
          <p:nvPr/>
        </p:nvPicPr>
        <p:blipFill>
          <a:blip r:embed="rId3"/>
          <a:stretch>
            <a:fillRect/>
          </a:stretch>
        </p:blipFill>
        <p:spPr>
          <a:xfrm>
            <a:off x="579876" y="3540652"/>
            <a:ext cx="3667387" cy="3164750"/>
          </a:xfrm>
          <a:prstGeom prst="rect">
            <a:avLst/>
          </a:prstGeom>
        </p:spPr>
      </p:pic>
      <p:pic>
        <p:nvPicPr>
          <p:cNvPr id="9" name="Picture 8">
            <a:extLst>
              <a:ext uri="{FF2B5EF4-FFF2-40B4-BE49-F238E27FC236}">
                <a16:creationId xmlns:a16="http://schemas.microsoft.com/office/drawing/2014/main" id="{81B1DA1F-9392-C787-FC0B-DE1D475C3132}"/>
              </a:ext>
            </a:extLst>
          </p:cNvPr>
          <p:cNvPicPr>
            <a:picLocks noChangeAspect="1"/>
          </p:cNvPicPr>
          <p:nvPr/>
        </p:nvPicPr>
        <p:blipFill>
          <a:blip r:embed="rId4"/>
          <a:stretch>
            <a:fillRect/>
          </a:stretch>
        </p:blipFill>
        <p:spPr>
          <a:xfrm>
            <a:off x="4480429" y="3535774"/>
            <a:ext cx="3686689" cy="3191320"/>
          </a:xfrm>
          <a:prstGeom prst="rect">
            <a:avLst/>
          </a:prstGeom>
        </p:spPr>
      </p:pic>
      <p:graphicFrame>
        <p:nvGraphicFramePr>
          <p:cNvPr id="10" name="Table 9">
            <a:extLst>
              <a:ext uri="{FF2B5EF4-FFF2-40B4-BE49-F238E27FC236}">
                <a16:creationId xmlns:a16="http://schemas.microsoft.com/office/drawing/2014/main" id="{C4EE4C98-D098-6424-D778-734484816704}"/>
              </a:ext>
            </a:extLst>
          </p:cNvPr>
          <p:cNvGraphicFramePr>
            <a:graphicFrameLocks noGrp="1"/>
          </p:cNvGraphicFramePr>
          <p:nvPr>
            <p:extLst>
              <p:ext uri="{D42A27DB-BD31-4B8C-83A1-F6EECF244321}">
                <p14:modId xmlns:p14="http://schemas.microsoft.com/office/powerpoint/2010/main" val="261651609"/>
              </p:ext>
            </p:extLst>
          </p:nvPr>
        </p:nvGraphicFramePr>
        <p:xfrm>
          <a:off x="8492490" y="3188970"/>
          <a:ext cx="3611884" cy="3561300"/>
        </p:xfrm>
        <a:graphic>
          <a:graphicData uri="http://schemas.openxmlformats.org/drawingml/2006/table">
            <a:tbl>
              <a:tblPr firstRow="1" bandRow="1">
                <a:tableStyleId>{21E4AEA4-8DFA-4A89-87EB-49C32662AFE0}</a:tableStyleId>
              </a:tblPr>
              <a:tblGrid>
                <a:gridCol w="902971">
                  <a:extLst>
                    <a:ext uri="{9D8B030D-6E8A-4147-A177-3AD203B41FA5}">
                      <a16:colId xmlns:a16="http://schemas.microsoft.com/office/drawing/2014/main" val="3695675104"/>
                    </a:ext>
                  </a:extLst>
                </a:gridCol>
                <a:gridCol w="902971">
                  <a:extLst>
                    <a:ext uri="{9D8B030D-6E8A-4147-A177-3AD203B41FA5}">
                      <a16:colId xmlns:a16="http://schemas.microsoft.com/office/drawing/2014/main" val="2804456209"/>
                    </a:ext>
                  </a:extLst>
                </a:gridCol>
                <a:gridCol w="902971">
                  <a:extLst>
                    <a:ext uri="{9D8B030D-6E8A-4147-A177-3AD203B41FA5}">
                      <a16:colId xmlns:a16="http://schemas.microsoft.com/office/drawing/2014/main" val="4027999898"/>
                    </a:ext>
                  </a:extLst>
                </a:gridCol>
                <a:gridCol w="902971">
                  <a:extLst>
                    <a:ext uri="{9D8B030D-6E8A-4147-A177-3AD203B41FA5}">
                      <a16:colId xmlns:a16="http://schemas.microsoft.com/office/drawing/2014/main" val="302906587"/>
                    </a:ext>
                  </a:extLst>
                </a:gridCol>
              </a:tblGrid>
              <a:tr h="71226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t>Payment Type</a:t>
                      </a:r>
                      <a:endParaRPr lang="en-IN"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300" dirty="0"/>
                        <a:t>mean</a:t>
                      </a:r>
                      <a:endParaRPr lang="en-IN"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300" dirty="0"/>
                        <a:t>Standard Deviation</a:t>
                      </a:r>
                      <a:endParaRPr lang="en-IN" sz="13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938606"/>
                  </a:ext>
                </a:extLst>
              </a:tr>
              <a:tr h="712260">
                <a:tc>
                  <a:txBody>
                    <a:bodyPr/>
                    <a:lstStyle/>
                    <a:p>
                      <a:pPr algn="l"/>
                      <a:r>
                        <a:rPr lang="en-US" sz="1600" dirty="0"/>
                        <a:t>Fare amount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Card</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30.7</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6.5</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7438080"/>
                  </a:ext>
                </a:extLst>
              </a:tr>
              <a:tr h="712260">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rPr>
                        <a:t>Cash</a:t>
                      </a:r>
                      <a:endParaRPr kumimoji="0" lang="en-IN" sz="16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12.25</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481291"/>
                  </a:ext>
                </a:extLst>
              </a:tr>
              <a:tr h="712260">
                <a:tc>
                  <a:txBody>
                    <a:bodyPr/>
                    <a:lstStyle/>
                    <a:p>
                      <a:pPr algn="ctr"/>
                      <a:r>
                        <a:rPr lang="en-US" sz="1400" dirty="0"/>
                        <a:t>Trip distance</a:t>
                      </a:r>
                      <a:endParaRPr lang="en-IN"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rPr>
                        <a:t>Card</a:t>
                      </a:r>
                      <a:endParaRPr kumimoji="0" lang="en-IN" sz="16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3.23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3.32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1584327"/>
                  </a:ext>
                </a:extLst>
              </a:tr>
              <a:tr h="712260">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u="none" strike="noStrike" kern="1200" cap="none" spc="0" normalizeH="0" baseline="0" noProof="0" dirty="0">
                          <a:ln>
                            <a:noFill/>
                          </a:ln>
                          <a:solidFill>
                            <a:prstClr val="black"/>
                          </a:solidFill>
                          <a:effectLst/>
                          <a:uLnTx/>
                          <a:uFillTx/>
                        </a:rPr>
                        <a:t>Cash</a:t>
                      </a:r>
                      <a:endParaRPr kumimoji="0" lang="en-IN" sz="1600" b="0" i="0" u="none" strike="noStrike" kern="1200" cap="none" spc="0" normalizeH="0" baseline="0" noProof="0" dirty="0">
                        <a:ln>
                          <a:noFill/>
                        </a:ln>
                        <a:solidFill>
                          <a:prstClr val="black"/>
                        </a:solidFill>
                        <a:effectLst/>
                        <a:uLnTx/>
                        <a:uFillTx/>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2.8</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2.23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584538"/>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6960" y="171453"/>
            <a:ext cx="5346566" cy="1519236"/>
          </a:xfrm>
        </p:spPr>
        <p:txBody>
          <a:bodyPr/>
          <a:lstStyle/>
          <a:p>
            <a:r>
              <a:rPr b="1" dirty="0"/>
              <a:t>Preference of Payment Types</a:t>
            </a:r>
          </a:p>
        </p:txBody>
      </p:sp>
      <p:sp>
        <p:nvSpPr>
          <p:cNvPr id="3" name="Content Placeholder 2"/>
          <p:cNvSpPr>
            <a:spLocks noGrp="1"/>
          </p:cNvSpPr>
          <p:nvPr>
            <p:ph idx="1"/>
          </p:nvPr>
        </p:nvSpPr>
        <p:spPr>
          <a:xfrm>
            <a:off x="6156960" y="1825625"/>
            <a:ext cx="5901690" cy="4860923"/>
          </a:xfrm>
        </p:spPr>
        <p:txBody>
          <a:bodyPr>
            <a:normAutofit/>
          </a:bodyPr>
          <a:lstStyle/>
          <a:p>
            <a:pPr marL="0" indent="0">
              <a:buNone/>
              <a:defRPr sz="1800"/>
            </a:pPr>
            <a:r>
              <a:rPr sz="2400" dirty="0"/>
              <a:t>• The proportion of customers paying with cards is significantly higher than those paying with cash, with card payments accounting for 67.5% of all transactions compared to cash payments at 32.5%.</a:t>
            </a:r>
          </a:p>
          <a:p>
            <a:pPr marL="0" indent="0">
              <a:buNone/>
              <a:defRPr sz="1800"/>
            </a:pPr>
            <a:endParaRPr sz="2400" dirty="0"/>
          </a:p>
          <a:p>
            <a:pPr marL="0" indent="0">
              <a:buNone/>
              <a:defRPr sz="1800"/>
            </a:pPr>
            <a:r>
              <a:rPr sz="2400" dirty="0"/>
              <a:t>• This indicates a strong preference among customers for using card payments over cash, potentially due to convenience, security, or incentives offered for card transactions.</a:t>
            </a:r>
          </a:p>
        </p:txBody>
      </p:sp>
      <p:cxnSp>
        <p:nvCxnSpPr>
          <p:cNvPr id="6" name="Straight Connector 5">
            <a:extLst>
              <a:ext uri="{FF2B5EF4-FFF2-40B4-BE49-F238E27FC236}">
                <a16:creationId xmlns:a16="http://schemas.microsoft.com/office/drawing/2014/main" id="{17DE4478-222A-0563-DFEB-5709DC8C02E4}"/>
              </a:ext>
            </a:extLst>
          </p:cNvPr>
          <p:cNvCxnSpPr>
            <a:cxnSpLocks/>
          </p:cNvCxnSpPr>
          <p:nvPr/>
        </p:nvCxnSpPr>
        <p:spPr>
          <a:xfrm>
            <a:off x="6156960" y="168973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pic>
        <p:nvPicPr>
          <p:cNvPr id="8" name="Picture 7">
            <a:extLst>
              <a:ext uri="{FF2B5EF4-FFF2-40B4-BE49-F238E27FC236}">
                <a16:creationId xmlns:a16="http://schemas.microsoft.com/office/drawing/2014/main" id="{2FD27AD2-7B60-C713-132E-4F8DB7AEE520}"/>
              </a:ext>
            </a:extLst>
          </p:cNvPr>
          <p:cNvPicPr>
            <a:picLocks noChangeAspect="1"/>
          </p:cNvPicPr>
          <p:nvPr/>
        </p:nvPicPr>
        <p:blipFill>
          <a:blip r:embed="rId3"/>
          <a:srcRect t="331"/>
          <a:stretch>
            <a:fillRect/>
          </a:stretch>
        </p:blipFill>
        <p:spPr>
          <a:xfrm>
            <a:off x="0" y="782958"/>
            <a:ext cx="5346566" cy="52920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68899"/>
            <a:ext cx="10340340" cy="868362"/>
          </a:xfrm>
        </p:spPr>
        <p:txBody>
          <a:bodyPr/>
          <a:lstStyle/>
          <a:p>
            <a:r>
              <a:rPr b="1" dirty="0"/>
              <a:t>Passenger Count Analysis</a:t>
            </a:r>
          </a:p>
        </p:txBody>
      </p:sp>
      <p:sp>
        <p:nvSpPr>
          <p:cNvPr id="3" name="Content Placeholder 2"/>
          <p:cNvSpPr>
            <a:spLocks noGrp="1"/>
          </p:cNvSpPr>
          <p:nvPr>
            <p:ph idx="1"/>
          </p:nvPr>
        </p:nvSpPr>
        <p:spPr>
          <a:xfrm>
            <a:off x="106680" y="937260"/>
            <a:ext cx="11871960" cy="3234690"/>
          </a:xfrm>
        </p:spPr>
        <p:txBody>
          <a:bodyPr>
            <a:normAutofit/>
          </a:bodyPr>
          <a:lstStyle/>
          <a:p>
            <a:pPr>
              <a:defRPr sz="1800"/>
            </a:pPr>
            <a:r>
              <a:rPr dirty="0"/>
              <a:t>Among card payments, rides with a single passenger (</a:t>
            </a:r>
            <a:r>
              <a:rPr dirty="0" err="1"/>
              <a:t>passenger_count</a:t>
            </a:r>
            <a:r>
              <a:rPr dirty="0"/>
              <a:t> = 1) comprise the largest proportion, constituting 40.08% of all card transactions.</a:t>
            </a:r>
            <a:endParaRPr lang="en-US" dirty="0"/>
          </a:p>
          <a:p>
            <a:pPr>
              <a:defRPr sz="1800"/>
            </a:pPr>
            <a:r>
              <a:rPr dirty="0"/>
              <a:t>Similarly, cash payments are predominantly associated with single-passenger rides, making up 20.04% of all cash transactions.</a:t>
            </a:r>
            <a:endParaRPr lang="en-US" dirty="0"/>
          </a:p>
          <a:p>
            <a:pPr>
              <a:defRPr sz="1800"/>
            </a:pPr>
            <a:r>
              <a:rPr dirty="0"/>
              <a:t>There is a noticeable decrease in the percentage of transactions as the passenger count increases, suggesting that larger groups are less likely to use taxis or may opt for alternative payment methods.</a:t>
            </a:r>
            <a:endParaRPr lang="en-US" dirty="0"/>
          </a:p>
          <a:p>
            <a:pPr>
              <a:defRPr sz="1800"/>
            </a:pPr>
            <a:r>
              <a:rPr dirty="0"/>
              <a:t>These insights emphasize the importance of considering both payment method and passenger count when analyzing </a:t>
            </a:r>
            <a:r>
              <a:rPr dirty="0" err="1"/>
              <a:t>tra</a:t>
            </a:r>
            <a:r>
              <a:rPr lang="en-IN" dirty="0"/>
              <a:t>n</a:t>
            </a:r>
            <a:r>
              <a:rPr dirty="0" err="1"/>
              <a:t>saction</a:t>
            </a:r>
            <a:r>
              <a:rPr dirty="0"/>
              <a:t> data, as they provide valuable insights into customer behavior and preferences.</a:t>
            </a:r>
          </a:p>
        </p:txBody>
      </p:sp>
      <p:pic>
        <p:nvPicPr>
          <p:cNvPr id="5" name="Picture 4">
            <a:extLst>
              <a:ext uri="{FF2B5EF4-FFF2-40B4-BE49-F238E27FC236}">
                <a16:creationId xmlns:a16="http://schemas.microsoft.com/office/drawing/2014/main" id="{8711E9B3-880A-0C2D-F992-7E1C755E6899}"/>
              </a:ext>
            </a:extLst>
          </p:cNvPr>
          <p:cNvPicPr>
            <a:picLocks noChangeAspect="1"/>
          </p:cNvPicPr>
          <p:nvPr/>
        </p:nvPicPr>
        <p:blipFill>
          <a:blip r:embed="rId2"/>
          <a:stretch>
            <a:fillRect/>
          </a:stretch>
        </p:blipFill>
        <p:spPr>
          <a:xfrm>
            <a:off x="712470" y="3429000"/>
            <a:ext cx="10550384" cy="3234690"/>
          </a:xfrm>
          <a:prstGeom prst="rect">
            <a:avLst/>
          </a:prstGeom>
        </p:spPr>
      </p:pic>
      <p:cxnSp>
        <p:nvCxnSpPr>
          <p:cNvPr id="4" name="Straight Connector 3">
            <a:extLst>
              <a:ext uri="{FF2B5EF4-FFF2-40B4-BE49-F238E27FC236}">
                <a16:creationId xmlns:a16="http://schemas.microsoft.com/office/drawing/2014/main" id="{E588CF0B-077A-8697-1666-1146BACD183D}"/>
              </a:ext>
            </a:extLst>
          </p:cNvPr>
          <p:cNvCxnSpPr>
            <a:cxnSpLocks/>
          </p:cNvCxnSpPr>
          <p:nvPr/>
        </p:nvCxnSpPr>
        <p:spPr>
          <a:xfrm>
            <a:off x="232410" y="812327"/>
            <a:ext cx="3809113" cy="0"/>
          </a:xfrm>
          <a:prstGeom prst="line">
            <a:avLst/>
          </a:prstGeom>
          <a:ln>
            <a:solidFill>
              <a:srgbClr val="FFC000"/>
            </a:solidFill>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TM04033917[[fn=Berlin]]</Template>
  <TotalTime>167</TotalTime>
  <Words>660</Words>
  <Application>Microsoft Office PowerPoint</Application>
  <PresentationFormat>Widescreen</PresentationFormat>
  <Paragraphs>79</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Agenda</vt:lpstr>
      <vt:lpstr>Problem Statement</vt:lpstr>
      <vt:lpstr>Research Question</vt:lpstr>
      <vt:lpstr>Data Overview</vt:lpstr>
      <vt:lpstr>Methodology</vt:lpstr>
      <vt:lpstr>Journey Insights</vt:lpstr>
      <vt:lpstr>Preference of Payment Types</vt:lpstr>
      <vt:lpstr>Passenger Count Analysis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 Bhuwad</dc:creator>
  <cp:lastModifiedBy>Pratik Bhuwad</cp:lastModifiedBy>
  <cp:revision>7</cp:revision>
  <dcterms:created xsi:type="dcterms:W3CDTF">2025-06-17T12:29:31Z</dcterms:created>
  <dcterms:modified xsi:type="dcterms:W3CDTF">2025-06-18T17:11:54Z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2025-06-18T14:24:42Z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70e6895b-013f-4340-84c9-371753b2924e</vt:lpwstr>
  </property>
  <property fmtid="{D5CDD505-2E9C-101B-9397-08002B2CF9AE}" pid="7" name="MSIP_Label_defa4170-0d19-0005-0004-bc88714345d2_ActionId">
    <vt:lpwstr>2e7b6a96-7c64-4ff9-af6f-b05a1aa07ecc</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