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79" r:id="rId3"/>
    <p:sldId id="272" r:id="rId4"/>
    <p:sldId id="282" r:id="rId5"/>
    <p:sldId id="274" r:id="rId6"/>
    <p:sldId id="275" r:id="rId7"/>
    <p:sldId id="276" r:id="rId8"/>
    <p:sldId id="265" r:id="rId9"/>
    <p:sldId id="281" r:id="rId10"/>
    <p:sldId id="287" r:id="rId11"/>
    <p:sldId id="288" r:id="rId12"/>
    <p:sldId id="289" r:id="rId13"/>
    <p:sldId id="291"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1" autoAdjust="0"/>
    <p:restoredTop sz="94660"/>
  </p:normalViewPr>
  <p:slideViewPr>
    <p:cSldViewPr snapToGrid="0" showGuides="1">
      <p:cViewPr varScale="1">
        <p:scale>
          <a:sx n="93" d="100"/>
          <a:sy n="93" d="100"/>
        </p:scale>
        <p:origin x="5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80A9C-2B6D-4FE3-8F87-F648115AB3AD}"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80A9C-2B6D-4FE3-8F87-F648115AB3A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80A9C-2B6D-4FE3-8F87-F648115AB3AD}"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80A9C-2B6D-4FE3-8F87-F648115AB3AD}"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80A9C-2B6D-4FE3-8F87-F648115AB3AD}"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480A9C-2B6D-4FE3-8F87-F648115AB3A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80A9C-2B6D-4FE3-8F87-F648115AB3AD}"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03CE9-30B3-4BAE-8AAE-33EF889544E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480A9C-2B6D-4FE3-8F87-F648115AB3AD}" type="datetimeFigureOut">
              <a:rPr lang="en-IN" smtClean="0"/>
              <a:t>13-04-2024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D03CE9-30B3-4BAE-8AAE-33EF889544E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3861" y="4386470"/>
            <a:ext cx="9435548"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56174"/>
            <a:ext cx="9607826" cy="66787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
            </a:r>
          </a:p>
          <a:p>
            <a:pPr algn="ctr"/>
            <a:r>
              <a:rPr lang="en-US" sz="2800" dirty="0">
                <a:latin typeface="Times New Roman" panose="02020603050405020304" pitchFamily="18" charset="0"/>
                <a:cs typeface="Times New Roman" panose="02020603050405020304" pitchFamily="18" charset="0"/>
              </a:rPr>
              <a:t>A</a:t>
            </a:r>
          </a:p>
          <a:p>
            <a:pPr algn="ctr"/>
            <a:r>
              <a:rPr lang="en-US" sz="2800" dirty="0">
                <a:latin typeface="Times New Roman" panose="02020603050405020304" pitchFamily="18" charset="0"/>
                <a:cs typeface="Times New Roman" panose="02020603050405020304" pitchFamily="18" charset="0"/>
              </a:rPr>
              <a:t>Presentation</a:t>
            </a:r>
          </a:p>
          <a:p>
            <a:pPr algn="ctr"/>
            <a:r>
              <a:rPr lang="en-US" sz="2800" dirty="0">
                <a:latin typeface="Times New Roman" panose="02020603050405020304" pitchFamily="18" charset="0"/>
                <a:cs typeface="Times New Roman" panose="02020603050405020304" pitchFamily="18" charset="0"/>
              </a:rPr>
              <a:t>On</a:t>
            </a:r>
          </a:p>
          <a:p>
            <a:pPr algn="ctr"/>
            <a:r>
              <a:rPr lang="en-US" sz="2800" b="1" dirty="0">
                <a:latin typeface="Times New Roman" panose="02020603050405020304" pitchFamily="18" charset="0"/>
                <a:cs typeface="Times New Roman" panose="02020603050405020304" pitchFamily="18" charset="0"/>
              </a:rPr>
              <a:t>   “Automatic Hydroponics Using IoT”</a:t>
            </a:r>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p>
          <a:p>
            <a:pPr algn="ctr"/>
            <a:r>
              <a:rPr lang="en-US" sz="2800" b="1" dirty="0">
                <a:latin typeface="Times New Roman" panose="02020603050405020304" pitchFamily="18" charset="0"/>
                <a:cs typeface="Times New Roman" panose="02020603050405020304" pitchFamily="18" charset="0"/>
              </a:rPr>
              <a:t>Presented </a:t>
            </a:r>
          </a:p>
          <a:p>
            <a:pPr algn="ctr"/>
            <a:r>
              <a:rPr lang="en-US" sz="2800" b="1" dirty="0">
                <a:latin typeface="Times New Roman" panose="02020603050405020304" pitchFamily="18" charset="0"/>
                <a:cs typeface="Times New Roman" panose="02020603050405020304" pitchFamily="18" charset="0"/>
              </a:rPr>
              <a:t>By</a:t>
            </a:r>
          </a:p>
          <a:p>
            <a:pPr algn="ctr"/>
            <a:r>
              <a:rPr lang="en-US" sz="2800" b="1" dirty="0">
                <a:latin typeface="Times New Roman" panose="02020603050405020304" pitchFamily="18" charset="0"/>
                <a:cs typeface="Times New Roman" panose="02020603050405020304" pitchFamily="18" charset="0"/>
              </a:rPr>
              <a:t>Ms. Sadaf R Shipai</a:t>
            </a:r>
          </a:p>
          <a:p>
            <a:pPr algn="ctr"/>
            <a:r>
              <a:rPr lang="en-US" sz="2800" b="1" dirty="0">
                <a:latin typeface="Times New Roman" panose="02020603050405020304" pitchFamily="18" charset="0"/>
                <a:cs typeface="Times New Roman" panose="02020603050405020304" pitchFamily="18" charset="0"/>
              </a:rPr>
              <a:t>        Mr. Pratik R Waghmode</a:t>
            </a:r>
          </a:p>
          <a:p>
            <a:pPr algn="ctr"/>
            <a:r>
              <a:rPr lang="en-US" sz="2800" b="1" dirty="0">
                <a:latin typeface="Times New Roman" panose="02020603050405020304" pitchFamily="18" charset="0"/>
                <a:cs typeface="Times New Roman" panose="02020603050405020304" pitchFamily="18" charset="0"/>
              </a:rPr>
              <a:t>  Mr. Prashant P Kale</a:t>
            </a:r>
            <a:endParaRPr lang="en-US" sz="2800"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p>
          <a:p>
            <a:pPr algn="ctr"/>
            <a:r>
              <a:rPr lang="en-US" sz="2800" dirty="0">
                <a:latin typeface="Times New Roman" panose="02020603050405020304" pitchFamily="18" charset="0"/>
                <a:cs typeface="Times New Roman" panose="02020603050405020304" pitchFamily="18" charset="0"/>
              </a:rPr>
              <a:t>Under the guidance of </a:t>
            </a:r>
          </a:p>
          <a:p>
            <a:pPr algn="ctr"/>
            <a:r>
              <a:rPr lang="en-US" sz="2800" b="1" dirty="0">
                <a:latin typeface="Times New Roman" panose="02020603050405020304" pitchFamily="18" charset="0"/>
                <a:cs typeface="Times New Roman" panose="02020603050405020304" pitchFamily="18" charset="0"/>
              </a:rPr>
              <a:t>Mrs. Pranjali Deshmukh</a:t>
            </a:r>
          </a:p>
          <a:p>
            <a:pPr algn="ctr"/>
            <a:r>
              <a:rPr lang="en-US" sz="2800" dirty="0">
                <a:latin typeface="Times New Roman" panose="02020603050405020304" pitchFamily="18" charset="0"/>
                <a:cs typeface="Times New Roman" panose="02020603050405020304" pitchFamily="18" charset="0"/>
              </a:rPr>
              <a:t>Professor, TCOER, Pune.</a:t>
            </a:r>
          </a:p>
          <a:p>
            <a:pPr algn="ctr"/>
            <a:r>
              <a:rPr lang="en-US"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474858" y="328317"/>
            <a:ext cx="946172" cy="122333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3"/>
          </a:fillRef>
          <a:effectRef idx="1">
            <a:schemeClr val="accent3"/>
          </a:effectRef>
          <a:fontRef idx="minor">
            <a:schemeClr val="lt1"/>
          </a:fontRef>
        </p:style>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828" y="663676"/>
            <a:ext cx="55734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LIMITATIONS</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64771" y="1556657"/>
            <a:ext cx="7815943" cy="1908215"/>
          </a:xfrm>
          <a:prstGeom prst="rect">
            <a:avLst/>
          </a:prstGeom>
          <a:noFill/>
        </p:spPr>
        <p:txBody>
          <a:bodyPr wrap="square" rtlCol="0">
            <a:spAutoFit/>
          </a:bodyPr>
          <a:lstStyle/>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Expensive to set up</a:t>
            </a: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Vulnerable to power outages</a:t>
            </a: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Requires constant monitoring and maintenance</a:t>
            </a: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Waterborne diseases</a:t>
            </a:r>
          </a:p>
          <a:p>
            <a:pPr marL="457200" indent="-4572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Problems affect plants quicker</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4" name="TextBox 3"/>
          <p:cNvSpPr txBox="1"/>
          <p:nvPr/>
        </p:nvSpPr>
        <p:spPr>
          <a:xfrm flipV="1">
            <a:off x="1321594" y="-3220403"/>
            <a:ext cx="5700712" cy="369332"/>
          </a:xfrm>
          <a:prstGeom prst="rect">
            <a:avLst/>
          </a:prstGeom>
          <a:noFill/>
        </p:spPr>
        <p:txBody>
          <a:bodyPr wrap="square" rtlCol="0">
            <a:spAutoFit/>
          </a:bodyPr>
          <a:lstStyle/>
          <a:p>
            <a:pPr algn="l"/>
            <a:r>
              <a:rPr lang="en-US" dirty="0"/>
              <a:t>Application </a:t>
            </a:r>
          </a:p>
        </p:txBody>
      </p:sp>
      <p:sp>
        <p:nvSpPr>
          <p:cNvPr id="5" name="TextBox 4"/>
          <p:cNvSpPr txBox="1"/>
          <p:nvPr/>
        </p:nvSpPr>
        <p:spPr>
          <a:xfrm>
            <a:off x="1553767" y="-2232423"/>
            <a:ext cx="5982889" cy="369332"/>
          </a:xfrm>
          <a:prstGeom prst="rect">
            <a:avLst/>
          </a:prstGeom>
          <a:noFill/>
        </p:spPr>
        <p:txBody>
          <a:bodyPr wrap="square" rtlCol="0">
            <a:spAutoFit/>
          </a:bodyPr>
          <a:lstStyle/>
          <a:p>
            <a:pPr algn="l"/>
            <a:r>
              <a:rPr lang="en-US" dirty="0"/>
              <a:t>APPLICATION </a:t>
            </a:r>
          </a:p>
        </p:txBody>
      </p:sp>
      <p:sp>
        <p:nvSpPr>
          <p:cNvPr id="3" name="TextBox 2"/>
          <p:cNvSpPr txBox="1"/>
          <p:nvPr/>
        </p:nvSpPr>
        <p:spPr>
          <a:xfrm>
            <a:off x="1012371" y="783771"/>
            <a:ext cx="66402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APPLICATIONS</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69571" y="1861457"/>
            <a:ext cx="7086600"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IOT allows interaction of machines and controlling the hydroponic system without human interaction</a:t>
            </a:r>
            <a:r>
              <a:rPr lang="en-US" sz="2000" dirty="0"/>
              <a:t>.</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innovative modernization of agriculture.</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monitor and control crucial environmental factors such as temperature, humidity, and lighting.</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By maintaining optimal conditions, IoT enables careful cultivation, accelerates plant growth, and boosts overall greenhouse productivity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4657" y="566410"/>
            <a:ext cx="6542315"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47800" y="1741714"/>
            <a:ext cx="7075714"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India’s hydroponic market is expected to grow at a Compound Annual Growth Rate of 13.53 per cent between 2020 and 2027. In comparison, the growth in the global hydroponic industry is estimated at just 6.8 per cent.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market of products of hydroponic farming in India consists of consumers who are health conscious and will readily pay a premium for organically grown produce that is fresh, safe, and healthy.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3" name="TextBox 2"/>
          <p:cNvSpPr txBox="1"/>
          <p:nvPr/>
        </p:nvSpPr>
        <p:spPr>
          <a:xfrm>
            <a:off x="660799" y="486072"/>
            <a:ext cx="8304608" cy="646331"/>
          </a:xfrm>
          <a:prstGeom prst="rect">
            <a:avLst/>
          </a:prstGeom>
          <a:noFill/>
        </p:spPr>
        <p:txBody>
          <a:bodyPr wrap="square" rtlCol="0">
            <a:spAutoFit/>
          </a:bodyPr>
          <a:lstStyle/>
          <a:p>
            <a:pPr algn="l"/>
            <a:endParaRPr lang="en-US" dirty="0"/>
          </a:p>
          <a:p>
            <a:pPr algn="l"/>
            <a:endParaRPr lang="en-US" dirty="0"/>
          </a:p>
        </p:txBody>
      </p:sp>
      <p:sp>
        <p:nvSpPr>
          <p:cNvPr id="5" name="TextBox 4"/>
          <p:cNvSpPr txBox="1"/>
          <p:nvPr/>
        </p:nvSpPr>
        <p:spPr>
          <a:xfrm>
            <a:off x="990600" y="391886"/>
            <a:ext cx="578031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02229" y="1599809"/>
            <a:ext cx="7082178" cy="4955203"/>
          </a:xfrm>
          <a:prstGeom prst="rect">
            <a:avLst/>
          </a:prstGeom>
          <a:noFill/>
        </p:spPr>
        <p:txBody>
          <a:bodyPr wrap="square" rtlCol="0">
            <a:spAutoFit/>
          </a:bodyPr>
          <a:lstStyle/>
          <a:p>
            <a:pPr marL="285750" indent="-28575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Mark Griffiths” The Design and Implementation Of a Hydroponics Control System” M.S theses, Dept. of Information Technology, Oulu University of Applied Sciences, Finland.,2014.</a:t>
            </a:r>
          </a:p>
          <a:p>
            <a:pPr marL="285750" indent="-28575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Carlos </a:t>
            </a:r>
            <a:r>
              <a:rPr lang="en-US" sz="2000" dirty="0" err="1">
                <a:latin typeface="Times New Roman" panose="02020603050405020304" pitchFamily="18" charset="0"/>
                <a:cs typeface="Times New Roman" panose="02020603050405020304" pitchFamily="18" charset="0"/>
              </a:rPr>
              <a:t>A.P.camara</a:t>
            </a:r>
            <a:r>
              <a:rPr lang="en-US" sz="2000" dirty="0">
                <a:latin typeface="Times New Roman" panose="02020603050405020304" pitchFamily="18" charset="0"/>
                <a:cs typeface="Times New Roman" panose="02020603050405020304" pitchFamily="18" charset="0"/>
              </a:rPr>
              <a:t> Automated system developed to control pH and concentration of nutrient solution evaluated in </a:t>
            </a:r>
            <a:r>
              <a:rPr lang="en-US" sz="2000" dirty="0" err="1">
                <a:latin typeface="Times New Roman" panose="02020603050405020304" pitchFamily="18" charset="0"/>
                <a:cs typeface="Times New Roman" panose="02020603050405020304" pitchFamily="18" charset="0"/>
              </a:rPr>
              <a:t>hydrophonic</a:t>
            </a:r>
            <a:r>
              <a:rPr lang="en-US" sz="2000" dirty="0">
                <a:latin typeface="Times New Roman" panose="02020603050405020304" pitchFamily="18" charset="0"/>
                <a:cs typeface="Times New Roman" panose="02020603050405020304" pitchFamily="18" charset="0"/>
              </a:rPr>
              <a:t> lettuce, Department </a:t>
            </a:r>
            <a:r>
              <a:rPr lang="en-US" sz="2000" dirty="0" err="1">
                <a:latin typeface="Times New Roman" panose="02020603050405020304" pitchFamily="18" charset="0"/>
                <a:cs typeface="Times New Roman" panose="02020603050405020304" pitchFamily="18" charset="0"/>
              </a:rPr>
              <a:t>ofChemistry</a:t>
            </a:r>
            <a:r>
              <a:rPr lang="en-US" sz="2000" dirty="0">
                <a:latin typeface="Times New Roman" panose="02020603050405020304" pitchFamily="18" charset="0"/>
                <a:cs typeface="Times New Roman" panose="02020603050405020304" pitchFamily="18" charset="0"/>
              </a:rPr>
              <a:t>, State University of Londrina,Brazil,2012.</a:t>
            </a:r>
            <a:endParaRPr lang="en-IN" sz="20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Satoru YAMAGUCHI; Yoshihiko TAKAHASHI; </a:t>
            </a:r>
            <a:r>
              <a:rPr lang="en-US" sz="2000" dirty="0" err="1">
                <a:latin typeface="Times New Roman" panose="02020603050405020304" pitchFamily="18" charset="0"/>
                <a:cs typeface="Times New Roman" panose="02020603050405020304" pitchFamily="18" charset="0"/>
              </a:rPr>
              <a:t>Takeharu</a:t>
            </a:r>
            <a:r>
              <a:rPr lang="en-US" sz="2000" dirty="0">
                <a:latin typeface="Times New Roman" panose="02020603050405020304" pitchFamily="18" charset="0"/>
                <a:cs typeface="Times New Roman" panose="02020603050405020304" pitchFamily="18" charset="0"/>
              </a:rPr>
              <a:t> HAYASHI- </a:t>
            </a:r>
            <a:r>
              <a:rPr lang="en-US" sz="2000" i="1" dirty="0">
                <a:latin typeface="Times New Roman" panose="02020603050405020304" pitchFamily="18" charset="0"/>
                <a:cs typeface="Times New Roman" panose="02020603050405020304" pitchFamily="18" charset="0"/>
              </a:rPr>
              <a:t>Small indoor hydroponic system with renewable energy</a:t>
            </a:r>
            <a:r>
              <a:rPr lang="en-US" sz="2000" dirty="0">
                <a:latin typeface="Times New Roman" panose="02020603050405020304" pitchFamily="18" charset="0"/>
                <a:cs typeface="Times New Roman" panose="02020603050405020304" pitchFamily="18" charset="0"/>
              </a:rPr>
              <a:t>,2018.</a:t>
            </a:r>
            <a:endParaRPr lang="en-IN" sz="20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Gabriel J. </a:t>
            </a:r>
            <a:r>
              <a:rPr lang="en-US" sz="2000" dirty="0" err="1">
                <a:latin typeface="Times New Roman" panose="02020603050405020304" pitchFamily="18" charset="0"/>
                <a:cs typeface="Times New Roman" panose="02020603050405020304" pitchFamily="18" charset="0"/>
              </a:rPr>
              <a:t>Useche</a:t>
            </a:r>
            <a:r>
              <a:rPr lang="en-US" sz="2000" dirty="0">
                <a:latin typeface="Times New Roman" panose="02020603050405020304" pitchFamily="18" charset="0"/>
                <a:cs typeface="Times New Roman" panose="02020603050405020304" pitchFamily="18" charset="0"/>
              </a:rPr>
              <a:t> Ossa ; Carolina </a:t>
            </a:r>
            <a:r>
              <a:rPr lang="en-US" sz="2000" dirty="0" err="1">
                <a:latin typeface="Times New Roman" panose="02020603050405020304" pitchFamily="18" charset="0"/>
                <a:cs typeface="Times New Roman" panose="02020603050405020304" pitchFamily="18" charset="0"/>
              </a:rPr>
              <a:t>García</a:t>
            </a:r>
            <a:r>
              <a:rPr lang="en-US" sz="2000" dirty="0">
                <a:latin typeface="Times New Roman" panose="02020603050405020304" pitchFamily="18" charset="0"/>
                <a:cs typeface="Times New Roman" panose="02020603050405020304" pitchFamily="18" charset="0"/>
              </a:rPr>
              <a:t> Montoya ; </a:t>
            </a:r>
            <a:r>
              <a:rPr lang="en-US" sz="2000" dirty="0" err="1">
                <a:latin typeface="Times New Roman" panose="02020603050405020304" pitchFamily="18" charset="0"/>
                <a:cs typeface="Times New Roman" panose="02020603050405020304" pitchFamily="18" charset="0"/>
              </a:rPr>
              <a:t>Mónica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Ayde</a:t>
            </a:r>
            <a:r>
              <a:rPr lang="en-US" sz="2000" dirty="0">
                <a:latin typeface="Times New Roman" panose="02020603050405020304" pitchFamily="18" charset="0"/>
                <a:cs typeface="Times New Roman" panose="02020603050405020304" pitchFamily="18" charset="0"/>
              </a:rPr>
              <a:t> Vallejo </a:t>
            </a:r>
            <a:r>
              <a:rPr lang="en-US" sz="2000" dirty="0" err="1">
                <a:latin typeface="Times New Roman" panose="02020603050405020304" pitchFamily="18" charset="0"/>
                <a:cs typeface="Times New Roman" panose="02020603050405020304" pitchFamily="18" charset="0"/>
              </a:rPr>
              <a:t>Velásquez</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Control and monitoring of a stevia plantation in a hydroponic system</a:t>
            </a:r>
            <a:r>
              <a:rPr lang="en-US" sz="2000" dirty="0">
                <a:latin typeface="Times New Roman" panose="02020603050405020304" pitchFamily="18" charset="0"/>
                <a:cs typeface="Times New Roman" panose="02020603050405020304" pitchFamily="18" charset="0"/>
              </a:rPr>
              <a:t>,2017.</a:t>
            </a:r>
            <a:endParaRPr lang="en-IN" sz="2000" dirty="0">
              <a:latin typeface="Times New Roman" panose="02020603050405020304" pitchFamily="18" charset="0"/>
              <a:cs typeface="Times New Roman" panose="02020603050405020304" pitchFamily="18" charset="0"/>
            </a:endParaRPr>
          </a:p>
          <a:p>
            <a:pPr marL="285750" lvl="0" indent="-285750" algn="just">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3131" y="2576178"/>
            <a:ext cx="7533564" cy="1323439"/>
          </a:xfrm>
          <a:prstGeom prst="rect">
            <a:avLst/>
          </a:prstGeom>
          <a:noFill/>
        </p:spPr>
        <p:txBody>
          <a:bodyPr wrap="square" rtlCol="0">
            <a:spAutoFit/>
          </a:bodyPr>
          <a:lstStyle/>
          <a:p>
            <a:pPr algn="ctr"/>
            <a:r>
              <a:rPr lang="en-US" sz="4000" b="1" dirty="0">
                <a:solidFill>
                  <a:schemeClr val="accent2">
                    <a:lumMod val="50000"/>
                  </a:schemeClr>
                </a:solidFill>
                <a:latin typeface="Times New Roman" panose="02020603050405020304" pitchFamily="18" charset="0"/>
                <a:cs typeface="Times New Roman" panose="02020603050405020304" pitchFamily="18" charset="0"/>
              </a:rPr>
              <a:t>THANK YOU!!!</a:t>
            </a:r>
            <a:endParaRPr lang="en-IN" sz="4000" b="1" dirty="0">
              <a:solidFill>
                <a:schemeClr val="accent2">
                  <a:lumMod val="50000"/>
                </a:schemeClr>
              </a:solidFill>
              <a:latin typeface="Times New Roman" panose="02020603050405020304" pitchFamily="18" charset="0"/>
              <a:cs typeface="Times New Roman" panose="02020603050405020304" pitchFamily="18" charset="0"/>
            </a:endParaRPr>
          </a:p>
          <a:p>
            <a:pPr algn="ctr"/>
            <a:endParaRPr lang="en-US" sz="40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058" y="802704"/>
            <a:ext cx="723568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“Automatic Hydroponics Using IoT”</a:t>
            </a:r>
            <a:endParaRPr lang="en-US" sz="3200" dirty="0">
              <a:latin typeface="Times New Roman" panose="02020603050405020304" pitchFamily="18" charset="0"/>
              <a:cs typeface="Times New Roman" panose="02020603050405020304" pitchFamily="18" charset="0"/>
            </a:endParaRPr>
          </a:p>
        </p:txBody>
      </p:sp>
      <p:pic>
        <p:nvPicPr>
          <p:cNvPr id="3" name="image1.jpeg"/>
          <p:cNvPicPr/>
          <p:nvPr/>
        </p:nvPicPr>
        <p:blipFill>
          <a:blip r:embed="rId2" cstate="print"/>
          <a:stretch>
            <a:fillRect/>
          </a:stretch>
        </p:blipFill>
        <p:spPr>
          <a:xfrm>
            <a:off x="2667000" y="2083844"/>
            <a:ext cx="5910943" cy="41645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342" y="372617"/>
            <a:ext cx="1093670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OUTLINE</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05524" y="1217788"/>
            <a:ext cx="8867275" cy="45550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Components</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Block diagram</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Limitations</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Applications</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scope </a:t>
            </a:r>
          </a:p>
          <a:p>
            <a:pPr marL="285750" indent="-28575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285750" indent="-285750" algn="just">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97" y="786904"/>
            <a:ext cx="7041580" cy="1113762"/>
          </a:xfrm>
        </p:spPr>
        <p:txBody>
          <a:bodyPr>
            <a:normAutofit/>
          </a:bodyPr>
          <a:lstStyle/>
          <a:p>
            <a:pPr algn="just"/>
            <a:r>
              <a:rPr lang="en-US" sz="2600" b="1" dirty="0">
                <a:solidFill>
                  <a:schemeClr val="tx1"/>
                </a:solidFill>
                <a:latin typeface="Times New Roman" panose="02020603050405020304" pitchFamily="18" charset="0"/>
              </a:rPr>
              <a:t>                     </a:t>
            </a:r>
            <a:r>
              <a:rPr lang="en-US" sz="2800" b="1" dirty="0">
                <a:solidFill>
                  <a:schemeClr val="tx1"/>
                </a:solidFill>
                <a:latin typeface="Times New Roman" panose="02020603050405020304" pitchFamily="18" charset="0"/>
              </a:rPr>
              <a:t>INTRODUCTION </a:t>
            </a:r>
          </a:p>
        </p:txBody>
      </p:sp>
      <p:sp>
        <p:nvSpPr>
          <p:cNvPr id="5" name="Content Placeholder 4"/>
          <p:cNvSpPr>
            <a:spLocks noGrp="1"/>
          </p:cNvSpPr>
          <p:nvPr>
            <p:ph idx="1"/>
          </p:nvPr>
        </p:nvSpPr>
        <p:spPr/>
        <p:txBody>
          <a:bodyPr/>
          <a:lstStyle/>
          <a:p>
            <a:pPr algn="just"/>
            <a:r>
              <a:rPr lang="en-US" dirty="0"/>
              <a:t>The term Hydroponics was acquired from the Greek words ‘hydro’ means water and ‘ponos’ means labour.</a:t>
            </a:r>
          </a:p>
          <a:p>
            <a:pPr algn="just"/>
            <a:r>
              <a:rPr lang="en-US" dirty="0"/>
              <a:t>Hydroponic is a method where the crops are grown in the absence of soil the nutrients that are acquired from the soil are given to them artificially.</a:t>
            </a:r>
          </a:p>
          <a:p>
            <a:pPr algn="just"/>
            <a:r>
              <a:rPr lang="en-US" dirty="0"/>
              <a:t>The </a:t>
            </a:r>
            <a:r>
              <a:rPr lang="en-US" dirty="0">
                <a:latin typeface="Times New Roman" panose="02020603050405020304" pitchFamily="18" charset="0"/>
                <a:cs typeface="Times New Roman" panose="02020603050405020304" pitchFamily="18" charset="0"/>
              </a:rPr>
              <a:t>system</a:t>
            </a:r>
            <a:r>
              <a:rPr lang="en-US" dirty="0"/>
              <a:t> can sense the hydroponic device's environment in a real-time it gives the stable way and also transmit the real time data which is temperature, humidity, light intensity, pH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42485"/>
            <a:ext cx="6905768" cy="5232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95400" y="1447800"/>
            <a:ext cx="7358743"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1699 in England, hydroponics was used to grow mint plants without soil. During the 1600’s various methods were used to protect the horticultural crops from the cold. There are glass lanterns; bell rugs, cold frames and hot bed covered with glass are used.</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potassium in the nutrient solution affected the pigment concentrations and beta carotene content of tomato fruits in hydroponics.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Developers of this new technology, taking into account market profits, took the crops that appealed to the rich and privileged, the people who could afford the luxury of freshly harvested fruit in the greenhouse.</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6838" y="544763"/>
            <a:ext cx="7377153" cy="5232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COMPONENTS</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32115" y="1850571"/>
            <a:ext cx="4648200" cy="1908215"/>
          </a:xfrm>
          <a:prstGeom prst="rect">
            <a:avLst/>
          </a:prstGeom>
          <a:noFill/>
        </p:spPr>
        <p:txBody>
          <a:bodyPr wrap="square" rtlCol="0">
            <a:spAutoFit/>
          </a:bodyPr>
          <a:lstStyle/>
          <a:p>
            <a:pPr marL="285750" indent="-285750">
              <a:buFont typeface="Trebuchet MS" panose="020B0603020202020204" pitchFamily="34" charset="0"/>
              <a:buChar char="●"/>
            </a:pPr>
            <a:r>
              <a:rPr lang="en-IN" sz="2000" dirty="0">
                <a:latin typeface="Times New Roman" panose="02020603050405020304" pitchFamily="18" charset="0"/>
                <a:cs typeface="Times New Roman" panose="02020603050405020304" pitchFamily="18" charset="0"/>
              </a:rPr>
              <a:t>ESP</a:t>
            </a:r>
            <a:r>
              <a:rPr lang="en-US" altLang="en-IN" sz="2000" dirty="0">
                <a:latin typeface="Times New Roman" panose="02020603050405020304" pitchFamily="18" charset="0"/>
                <a:cs typeface="Times New Roman" panose="02020603050405020304" pitchFamily="18" charset="0"/>
              </a:rPr>
              <a:t>32</a:t>
            </a:r>
            <a:endParaRPr lang="en-IN" sz="2000" dirty="0">
              <a:latin typeface="Times New Roman" panose="02020603050405020304" pitchFamily="18" charset="0"/>
              <a:cs typeface="Times New Roman" panose="02020603050405020304" pitchFamily="18" charset="0"/>
            </a:endParaRPr>
          </a:p>
          <a:p>
            <a:pPr marL="285750" indent="-285750">
              <a:buFont typeface="Trebuchet MS" panose="020B0603020202020204" pitchFamily="34" charset="0"/>
              <a:buChar char="●"/>
            </a:pPr>
            <a:r>
              <a:rPr lang="en-US" sz="2000" dirty="0">
                <a:latin typeface="Times New Roman" panose="02020603050405020304" pitchFamily="18" charset="0"/>
                <a:cs typeface="Times New Roman" panose="02020603050405020304" pitchFamily="18" charset="0"/>
              </a:rPr>
              <a:t>Water temp. sensor</a:t>
            </a:r>
          </a:p>
          <a:p>
            <a:pPr marL="285750" indent="-285750">
              <a:buFont typeface="Trebuchet MS" panose="020B0603020202020204" pitchFamily="34" charset="0"/>
              <a:buChar char="●"/>
            </a:pPr>
            <a:r>
              <a:rPr lang="en-US" altLang="en-IN" sz="2000" dirty="0">
                <a:latin typeface="Times New Roman" panose="02020603050405020304" pitchFamily="18" charset="0"/>
                <a:cs typeface="Times New Roman" panose="02020603050405020304" pitchFamily="18" charset="0"/>
              </a:rPr>
              <a:t>TDS sensor</a:t>
            </a:r>
          </a:p>
          <a:p>
            <a:pPr marL="285750" indent="-285750">
              <a:buFont typeface="Trebuchet MS" panose="020B0603020202020204" pitchFamily="34" charset="0"/>
              <a:buChar char="●"/>
            </a:pPr>
            <a:r>
              <a:rPr lang="en-US" sz="2000" dirty="0">
                <a:latin typeface="Times New Roman" panose="02020603050405020304" pitchFamily="18" charset="0"/>
                <a:cs typeface="Times New Roman" panose="02020603050405020304" pitchFamily="18" charset="0"/>
              </a:rPr>
              <a:t>Water Pumps</a:t>
            </a:r>
          </a:p>
          <a:p>
            <a:pPr marL="285750" indent="-285750">
              <a:buFont typeface="Trebuchet MS" panose="020B0603020202020204" pitchFamily="34" charset="0"/>
              <a:buChar char="●"/>
            </a:pPr>
            <a:r>
              <a:rPr lang="en-US" sz="2000" dirty="0">
                <a:latin typeface="Times New Roman" panose="02020603050405020304" pitchFamily="18" charset="0"/>
                <a:cs typeface="Times New Roman" panose="02020603050405020304" pitchFamily="18" charset="0"/>
              </a:rPr>
              <a:t>Temperature Sensor</a:t>
            </a:r>
            <a:endParaRPr lang="en-IN" sz="2000" dirty="0">
              <a:latin typeface="Times New Roman" panose="02020603050405020304" pitchFamily="18" charset="0"/>
              <a:cs typeface="Times New Roman" panose="02020603050405020304" pitchFamily="18" charset="0"/>
            </a:endParaRPr>
          </a:p>
          <a:p>
            <a:pPr marL="285750" indent="-285750">
              <a:buFont typeface="Trebuchet MS" panose="020B0603020202020204" pitchFamily="34" charset="0"/>
              <a:buChar char="●"/>
            </a:pPr>
            <a:endParaRPr lang="en-IN" dirty="0"/>
          </a:p>
        </p:txBody>
      </p:sp>
      <p:pic>
        <p:nvPicPr>
          <p:cNvPr id="23" name="Picture 6"/>
          <p:cNvPicPr>
            <a:picLocks noChangeAspect="1"/>
          </p:cNvPicPr>
          <p:nvPr/>
        </p:nvPicPr>
        <p:blipFill>
          <a:blip r:embed="rId2"/>
          <a:stretch>
            <a:fillRect/>
          </a:stretch>
        </p:blipFill>
        <p:spPr>
          <a:xfrm>
            <a:off x="5673408" y="3923348"/>
            <a:ext cx="2962275" cy="1876425"/>
          </a:xfrm>
          <a:prstGeom prst="rect">
            <a:avLst/>
          </a:prstGeom>
          <a:noFill/>
          <a:ln>
            <a:noFill/>
          </a:ln>
        </p:spPr>
      </p:pic>
      <p:pic>
        <p:nvPicPr>
          <p:cNvPr id="100" name="Picture 99"/>
          <p:cNvPicPr/>
          <p:nvPr/>
        </p:nvPicPr>
        <p:blipFill>
          <a:blip r:embed="rId3"/>
          <a:stretch>
            <a:fillRect/>
          </a:stretch>
        </p:blipFill>
        <p:spPr>
          <a:xfrm>
            <a:off x="5473700" y="902970"/>
            <a:ext cx="3460115" cy="2525395"/>
          </a:xfrm>
          <a:prstGeom prst="rect">
            <a:avLst/>
          </a:prstGeom>
          <a:noFill/>
          <a:ln w="9525">
            <a:noFill/>
          </a:ln>
        </p:spPr>
      </p:pic>
      <p:pic>
        <p:nvPicPr>
          <p:cNvPr id="101" name="Picture 100"/>
          <p:cNvPicPr/>
          <p:nvPr/>
        </p:nvPicPr>
        <p:blipFill>
          <a:blip r:embed="rId4"/>
          <a:stretch>
            <a:fillRect/>
          </a:stretch>
        </p:blipFill>
        <p:spPr>
          <a:xfrm>
            <a:off x="987425" y="3826510"/>
            <a:ext cx="3110865" cy="22104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51906"/>
            <a:ext cx="5017169" cy="5232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81600" y="2514600"/>
            <a:ext cx="1828800" cy="369332"/>
          </a:xfrm>
          <a:prstGeom prst="rect">
            <a:avLst/>
          </a:prstGeom>
          <a:noFill/>
        </p:spPr>
        <p:txBody>
          <a:bodyPr wrap="square" rtlCol="0">
            <a:spAutoFit/>
          </a:bodyPr>
          <a:lstStyle/>
          <a:p>
            <a:pPr algn="l"/>
            <a:r>
              <a:rPr lang="en-US" dirty="0"/>
              <a:t>                          </a:t>
            </a:r>
          </a:p>
        </p:txBody>
      </p:sp>
      <p:sp>
        <p:nvSpPr>
          <p:cNvPr id="4" name="Rectangle 3"/>
          <p:cNvSpPr/>
          <p:nvPr/>
        </p:nvSpPr>
        <p:spPr>
          <a:xfrm>
            <a:off x="1181100" y="1510665"/>
            <a:ext cx="1558290" cy="3267075"/>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100">
                <a:effectLst/>
                <a:latin typeface="Calibri" panose="020F0502020204030204"/>
                <a:ea typeface="Calibri" panose="020F0502020204030204"/>
                <a:cs typeface="Times New Roman" panose="02020603050405020304"/>
              </a:rPr>
              <a:t> </a:t>
            </a:r>
            <a:endParaRPr lang="en-IN" sz="1100">
              <a:effectLst/>
              <a:latin typeface="Calibri" panose="020F0502020204030204"/>
              <a:ea typeface="Calibri" panose="020F0502020204030204"/>
              <a:cs typeface="Times New Roman" panose="02020603050405020304"/>
            </a:endParaRPr>
          </a:p>
        </p:txBody>
      </p:sp>
      <p:sp>
        <p:nvSpPr>
          <p:cNvPr id="6" name="Rectangle 5"/>
          <p:cNvSpPr/>
          <p:nvPr/>
        </p:nvSpPr>
        <p:spPr>
          <a:xfrm>
            <a:off x="3352800" y="1510665"/>
            <a:ext cx="1318260" cy="136779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dirty="0">
                <a:effectLst/>
                <a:latin typeface="Calibri" panose="020F0502020204030204"/>
                <a:ea typeface="Calibri" panose="020F0502020204030204"/>
                <a:cs typeface="Times New Roman" panose="02020603050405020304"/>
              </a:rPr>
              <a:t>ESP32 </a:t>
            </a:r>
            <a:endParaRPr lang="en-IN" sz="1100" dirty="0">
              <a:effectLst/>
              <a:latin typeface="Calibri" panose="020F0502020204030204"/>
              <a:ea typeface="Calibri" panose="020F0502020204030204"/>
              <a:cs typeface="Times New Roman" panose="02020603050405020304"/>
            </a:endParaRPr>
          </a:p>
          <a:p>
            <a:pPr algn="ctr">
              <a:spcAft>
                <a:spcPts val="0"/>
              </a:spcAft>
            </a:pPr>
            <a:r>
              <a:rPr lang="en-US" sz="1400" b="1" dirty="0">
                <a:effectLst/>
                <a:latin typeface="Calibri" panose="020F0502020204030204"/>
                <a:ea typeface="Calibri" panose="020F0502020204030204"/>
                <a:cs typeface="Times New Roman" panose="02020603050405020304"/>
              </a:rPr>
              <a:t>MICRO</a:t>
            </a:r>
            <a:endParaRPr lang="en-IN" sz="1100" dirty="0">
              <a:effectLst/>
              <a:latin typeface="Calibri" panose="020F0502020204030204"/>
              <a:ea typeface="Calibri" panose="020F0502020204030204"/>
              <a:cs typeface="Times New Roman" panose="02020603050405020304"/>
            </a:endParaRPr>
          </a:p>
          <a:p>
            <a:pPr algn="ctr">
              <a:spcAft>
                <a:spcPts val="0"/>
              </a:spcAft>
            </a:pPr>
            <a:r>
              <a:rPr lang="en-US" sz="1400" b="1" dirty="0">
                <a:effectLst/>
                <a:latin typeface="Calibri" panose="020F0502020204030204"/>
                <a:ea typeface="Calibri" panose="020F0502020204030204"/>
                <a:cs typeface="Times New Roman" panose="02020603050405020304"/>
              </a:rPr>
              <a:t>CONTROLLER</a:t>
            </a:r>
            <a:endParaRPr lang="en-IN" sz="1100" dirty="0">
              <a:effectLst/>
              <a:latin typeface="Calibri" panose="020F0502020204030204"/>
              <a:ea typeface="Calibri" panose="020F0502020204030204"/>
              <a:cs typeface="Times New Roman" panose="02020603050405020304"/>
            </a:endParaRPr>
          </a:p>
        </p:txBody>
      </p:sp>
      <p:sp>
        <p:nvSpPr>
          <p:cNvPr id="8" name="Rectangle 7"/>
          <p:cNvSpPr/>
          <p:nvPr/>
        </p:nvSpPr>
        <p:spPr>
          <a:xfrm>
            <a:off x="1318260" y="1916430"/>
            <a:ext cx="1333500" cy="61722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TDS sensor</a:t>
            </a:r>
            <a:endParaRPr lang="en-IN" sz="1100">
              <a:effectLst/>
              <a:latin typeface="Calibri" panose="020F0502020204030204"/>
              <a:ea typeface="Calibri" panose="020F0502020204030204"/>
              <a:cs typeface="Times New Roman" panose="02020603050405020304"/>
            </a:endParaRPr>
          </a:p>
        </p:txBody>
      </p:sp>
      <p:sp>
        <p:nvSpPr>
          <p:cNvPr id="9" name="Rectangle 8"/>
          <p:cNvSpPr/>
          <p:nvPr/>
        </p:nvSpPr>
        <p:spPr>
          <a:xfrm>
            <a:off x="1318260" y="2852420"/>
            <a:ext cx="1333500" cy="71755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Water Level</a:t>
            </a:r>
            <a:r>
              <a:rPr lang="en-US" sz="1800" b="1">
                <a:effectLst/>
                <a:latin typeface="Calibri" panose="020F0502020204030204"/>
                <a:ea typeface="Calibri" panose="020F0502020204030204"/>
                <a:cs typeface="Times New Roman" panose="02020603050405020304"/>
              </a:rPr>
              <a:t> </a:t>
            </a:r>
            <a:r>
              <a:rPr lang="en-US" sz="1600" b="1">
                <a:effectLst/>
                <a:latin typeface="Calibri" panose="020F0502020204030204"/>
                <a:ea typeface="Calibri" panose="020F0502020204030204"/>
                <a:cs typeface="Times New Roman" panose="02020603050405020304"/>
              </a:rPr>
              <a:t>Sensor</a:t>
            </a:r>
            <a:endParaRPr lang="en-IN" sz="1100">
              <a:effectLst/>
              <a:latin typeface="Calibri" panose="020F0502020204030204"/>
              <a:ea typeface="Calibri" panose="020F0502020204030204"/>
              <a:cs typeface="Times New Roman" panose="02020603050405020304"/>
            </a:endParaRPr>
          </a:p>
        </p:txBody>
      </p:sp>
      <p:sp>
        <p:nvSpPr>
          <p:cNvPr id="10" name="Rectangle 9"/>
          <p:cNvSpPr/>
          <p:nvPr/>
        </p:nvSpPr>
        <p:spPr>
          <a:xfrm>
            <a:off x="1318260" y="3800475"/>
            <a:ext cx="1333500" cy="61722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Temp. Sensor</a:t>
            </a:r>
            <a:endParaRPr lang="en-IN" sz="1100">
              <a:effectLst/>
              <a:latin typeface="Calibri" panose="020F0502020204030204"/>
              <a:ea typeface="Calibri" panose="020F0502020204030204"/>
              <a:cs typeface="Times New Roman" panose="02020603050405020304"/>
            </a:endParaRPr>
          </a:p>
        </p:txBody>
      </p:sp>
      <p:sp>
        <p:nvSpPr>
          <p:cNvPr id="11" name="Rectangle 10"/>
          <p:cNvSpPr/>
          <p:nvPr/>
        </p:nvSpPr>
        <p:spPr>
          <a:xfrm>
            <a:off x="5057775" y="1491615"/>
            <a:ext cx="1562100" cy="262890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100">
                <a:effectLst/>
                <a:latin typeface="Calibri" panose="020F0502020204030204"/>
                <a:ea typeface="Calibri" panose="020F0502020204030204"/>
                <a:cs typeface="Times New Roman" panose="02020603050405020304"/>
              </a:rPr>
              <a:t> </a:t>
            </a:r>
            <a:endParaRPr lang="en-IN" sz="1100">
              <a:effectLst/>
              <a:latin typeface="Calibri" panose="020F0502020204030204"/>
              <a:ea typeface="Calibri" panose="020F0502020204030204"/>
              <a:cs typeface="Times New Roman" panose="02020603050405020304"/>
            </a:endParaRPr>
          </a:p>
        </p:txBody>
      </p:sp>
      <p:sp>
        <p:nvSpPr>
          <p:cNvPr id="12" name="Rectangle 11"/>
          <p:cNvSpPr/>
          <p:nvPr/>
        </p:nvSpPr>
        <p:spPr>
          <a:xfrm>
            <a:off x="5204460" y="1668145"/>
            <a:ext cx="1333500" cy="61722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Water Pump</a:t>
            </a:r>
            <a:endParaRPr lang="en-IN" sz="1100">
              <a:effectLst/>
              <a:latin typeface="Calibri" panose="020F0502020204030204"/>
              <a:ea typeface="Calibri" panose="020F0502020204030204"/>
              <a:cs typeface="Times New Roman" panose="02020603050405020304"/>
            </a:endParaRPr>
          </a:p>
        </p:txBody>
      </p:sp>
      <p:sp>
        <p:nvSpPr>
          <p:cNvPr id="13" name="Rectangle 12"/>
          <p:cNvSpPr/>
          <p:nvPr/>
        </p:nvSpPr>
        <p:spPr>
          <a:xfrm>
            <a:off x="5204460" y="2480310"/>
            <a:ext cx="1333500" cy="61722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Nutrient Pump</a:t>
            </a:r>
            <a:endParaRPr lang="en-IN" sz="1100">
              <a:effectLst/>
              <a:latin typeface="Calibri" panose="020F0502020204030204"/>
              <a:ea typeface="Calibri" panose="020F0502020204030204"/>
              <a:cs typeface="Times New Roman" panose="02020603050405020304"/>
            </a:endParaRPr>
          </a:p>
        </p:txBody>
      </p:sp>
      <p:sp>
        <p:nvSpPr>
          <p:cNvPr id="14" name="Rectangle 13"/>
          <p:cNvSpPr/>
          <p:nvPr/>
        </p:nvSpPr>
        <p:spPr>
          <a:xfrm>
            <a:off x="5204460" y="3291840"/>
            <a:ext cx="1333500" cy="617220"/>
          </a:xfrm>
          <a:prstGeom prst="rec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b="1">
                <a:effectLst/>
                <a:latin typeface="Calibri" panose="020F0502020204030204"/>
                <a:ea typeface="Calibri" panose="020F0502020204030204"/>
                <a:cs typeface="Times New Roman" panose="02020603050405020304"/>
              </a:rPr>
              <a:t>Acid Pump</a:t>
            </a:r>
            <a:endParaRPr lang="en-IN" sz="1100">
              <a:effectLst/>
              <a:latin typeface="Calibri" panose="020F0502020204030204"/>
              <a:ea typeface="Calibri" panose="020F0502020204030204"/>
              <a:cs typeface="Times New Roman" panose="02020603050405020304"/>
            </a:endParaRPr>
          </a:p>
        </p:txBody>
      </p:sp>
      <p:sp>
        <p:nvSpPr>
          <p:cNvPr id="15" name="Left-Right Arrow 14"/>
          <p:cNvSpPr/>
          <p:nvPr/>
        </p:nvSpPr>
        <p:spPr>
          <a:xfrm rot="5400000">
            <a:off x="3815715" y="3004185"/>
            <a:ext cx="491490" cy="232410"/>
          </a:xfrm>
          <a:prstGeom prst="leftRightArrow">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100">
                <a:effectLst/>
                <a:latin typeface="Calibri" panose="020F0502020204030204"/>
                <a:ea typeface="Calibri" panose="020F0502020204030204"/>
                <a:cs typeface="Times New Roman" panose="02020603050405020304"/>
              </a:rPr>
              <a:t> </a:t>
            </a:r>
            <a:endParaRPr lang="en-IN" sz="1100">
              <a:effectLst/>
              <a:latin typeface="Calibri" panose="020F0502020204030204"/>
              <a:ea typeface="Calibri" panose="020F0502020204030204"/>
              <a:cs typeface="Times New Roman" panose="02020603050405020304"/>
            </a:endParaRPr>
          </a:p>
        </p:txBody>
      </p:sp>
      <p:sp>
        <p:nvSpPr>
          <p:cNvPr id="16" name="Cloud Callout 15"/>
          <p:cNvSpPr/>
          <p:nvPr/>
        </p:nvSpPr>
        <p:spPr>
          <a:xfrm>
            <a:off x="3217545" y="3289935"/>
            <a:ext cx="1722120" cy="1127760"/>
          </a:xfrm>
          <a:prstGeom prst="cloudCallout">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altLang="en-IN" sz="1600">
                <a:effectLst/>
                <a:latin typeface="Calibri" panose="020F0502020204030204"/>
                <a:ea typeface="Calibri" panose="020F0502020204030204"/>
                <a:cs typeface="Times New Roman" panose="02020603050405020304"/>
              </a:rPr>
              <a:t>GUI</a:t>
            </a:r>
            <a:endParaRPr lang="en-US" altLang="en-IN" sz="1100">
              <a:effectLst/>
              <a:latin typeface="Calibri" panose="020F0502020204030204"/>
              <a:ea typeface="Calibri" panose="020F0502020204030204"/>
              <a:cs typeface="Times New Roman" panose="02020603050405020304"/>
            </a:endParaRPr>
          </a:p>
        </p:txBody>
      </p:sp>
      <p:sp>
        <p:nvSpPr>
          <p:cNvPr id="17" name="Right Arrow 16"/>
          <p:cNvSpPr/>
          <p:nvPr/>
        </p:nvSpPr>
        <p:spPr>
          <a:xfrm>
            <a:off x="2739390" y="2261235"/>
            <a:ext cx="609600" cy="293370"/>
          </a:xfrm>
          <a:prstGeom prst="rightArrow">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100">
                <a:effectLst/>
                <a:latin typeface="Calibri" panose="020F0502020204030204"/>
                <a:ea typeface="Calibri" panose="020F0502020204030204"/>
                <a:cs typeface="Times New Roman" panose="02020603050405020304"/>
              </a:rPr>
              <a:t> </a:t>
            </a:r>
            <a:endParaRPr lang="en-IN" sz="1100">
              <a:effectLst/>
              <a:latin typeface="Calibri" panose="020F0502020204030204"/>
              <a:ea typeface="Calibri" panose="020F0502020204030204"/>
              <a:cs typeface="Times New Roman" panose="02020603050405020304"/>
            </a:endParaRPr>
          </a:p>
        </p:txBody>
      </p:sp>
      <p:sp>
        <p:nvSpPr>
          <p:cNvPr id="18" name="Right Arrow 17"/>
          <p:cNvSpPr/>
          <p:nvPr/>
        </p:nvSpPr>
        <p:spPr>
          <a:xfrm>
            <a:off x="4667250" y="2282190"/>
            <a:ext cx="390525" cy="289560"/>
          </a:xfrm>
          <a:prstGeom prst="rightArrow">
            <a:avLst/>
          </a:prstGeom>
          <a:solidFill>
            <a:sysClr val="window" lastClr="FFFFFF"/>
          </a:solid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noAutofit/>
          </a:bodyPr>
          <a:lstStyle/>
          <a:p>
            <a:pPr algn="ctr">
              <a:spcAft>
                <a:spcPts val="0"/>
              </a:spcAft>
            </a:pPr>
            <a:r>
              <a:rPr lang="en-US" sz="1100">
                <a:effectLst/>
                <a:latin typeface="Calibri" panose="020F0502020204030204"/>
                <a:ea typeface="Calibri" panose="020F0502020204030204"/>
                <a:cs typeface="Times New Roman" panose="02020603050405020304"/>
              </a:rPr>
              <a:t> </a:t>
            </a:r>
            <a:endParaRPr lang="en-IN" sz="1100">
              <a:effectLst/>
              <a:latin typeface="Calibri" panose="020F0502020204030204"/>
              <a:ea typeface="Calibri" panose="020F0502020204030204"/>
              <a:cs typeface="Times New Roman" panose="02020603050405020304"/>
            </a:endParaRPr>
          </a:p>
        </p:txBody>
      </p:sp>
      <p:sp>
        <p:nvSpPr>
          <p:cNvPr id="2"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 name="Rectangle 21"/>
          <p:cNvSpPr>
            <a:spLocks noChangeArrowheads="1"/>
          </p:cNvSpPr>
          <p:nvPr/>
        </p:nvSpPr>
        <p:spPr bwMode="auto">
          <a:xfrm>
            <a:off x="750888"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0" name="Rectangle 27"/>
          <p:cNvSpPr>
            <a:spLocks noChangeArrowheads="1"/>
          </p:cNvSpPr>
          <p:nvPr/>
        </p:nvSpPr>
        <p:spPr bwMode="auto">
          <a:xfrm>
            <a:off x="750888"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1" name="Rectangle 29"/>
          <p:cNvSpPr>
            <a:spLocks noChangeArrowheads="1"/>
          </p:cNvSpPr>
          <p:nvPr/>
        </p:nvSpPr>
        <p:spPr bwMode="auto">
          <a:xfrm>
            <a:off x="750888" y="13385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2" name="Rectangle 33"/>
          <p:cNvSpPr>
            <a:spLocks noChangeArrowheads="1"/>
          </p:cNvSpPr>
          <p:nvPr/>
        </p:nvSpPr>
        <p:spPr bwMode="auto">
          <a:xfrm>
            <a:off x="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50651"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4935" y="1650527"/>
            <a:ext cx="8263626" cy="7477760"/>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The ESP32 microcontroller automatically activates the water, phosphoric acid, and fertilizer pumps (N, P, and K). TDS,water level, and temperature sensors are also integrated into the developed hydroponics monitoring system. </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Temperature, waterlimit, and EC levels are measurable parameters in a hydroponics monitoring system. During the hydroponics period oflettuce crop, was maintained at around 7° while the EC level was below 1800 ppm, and the temperature wasless than 27 °C. </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The Wi-Fi interface on  the hydroponic monitoring and management system enables the control and monitoring of thehydroponics parameters of agricultural systems using the GUI application.</a:t>
            </a: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24935" y="609600"/>
            <a:ext cx="428897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WORKING</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371" y="566057"/>
            <a:ext cx="64552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36171" y="1654629"/>
            <a:ext cx="7511143" cy="2553335"/>
          </a:xfrm>
          <a:prstGeom prst="rect">
            <a:avLst/>
          </a:prstGeom>
          <a:noFill/>
        </p:spPr>
        <p:txBody>
          <a:bodyPr wrap="square" rtlCol="0">
            <a:spAutoFit/>
          </a:bodyPr>
          <a:lstStyle/>
          <a:p>
            <a:pPr marL="457200"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Higher yield achieved in a smaller space.</a:t>
            </a:r>
          </a:p>
          <a:p>
            <a:pPr marL="457200"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Soil-borne pests and diseases are eliminated.</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 soils needed</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Make better use of space and location</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Climate control</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Hydroponics is water-saving</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Effective use of nutrients</a:t>
            </a:r>
          </a:p>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Better growth rate</a:t>
            </a:r>
          </a:p>
        </p:txBody>
      </p:sp>
    </p:spTree>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TotalTime>
  <Words>735</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Times New Roman</vt:lpstr>
      <vt:lpstr>Trebuchet MS</vt:lpstr>
      <vt:lpstr>Wingdings</vt:lpstr>
      <vt:lpstr>Wingdings 3</vt:lpstr>
      <vt:lpstr>Facet</vt:lpstr>
      <vt:lpstr>PowerPoint Presentation</vt:lpstr>
      <vt:lpstr>PowerPoint Presentation</vt:lpstr>
      <vt:lpstr>PowerPoint Presentation</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Sagar Adsul</cp:lastModifiedBy>
  <cp:revision>85</cp:revision>
  <dcterms:created xsi:type="dcterms:W3CDTF">2022-05-11T09:50:00Z</dcterms:created>
  <dcterms:modified xsi:type="dcterms:W3CDTF">2024-04-13T06:05:11Z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7C9DF4FD7B53466397FC0D650B244C7B_13</vt:lpwstr>
  </property>
  <property fmtid="{D5CDD505-2E9C-101B-9397-08002B2CF9AE}" pid="3" name="KSOProductBuildVer">
    <vt:lpwstr>1033-12.2.0.13359</vt:lpwstr>
  </property>
</Properties>
</file>