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313" r:id="rId6"/>
    <p:sldId id="275" r:id="rId7"/>
    <p:sldId id="276" r:id="rId8"/>
    <p:sldId id="277" r:id="rId9"/>
    <p:sldId id="278" r:id="rId10"/>
    <p:sldId id="279" r:id="rId11"/>
    <p:sldId id="296" r:id="rId12"/>
    <p:sldId id="298" r:id="rId13"/>
    <p:sldId id="299" r:id="rId14"/>
    <p:sldId id="300" r:id="rId15"/>
    <p:sldId id="302" r:id="rId16"/>
    <p:sldId id="301" r:id="rId17"/>
    <p:sldId id="303" r:id="rId18"/>
    <p:sldId id="304" r:id="rId19"/>
    <p:sldId id="305" r:id="rId20"/>
    <p:sldId id="306" r:id="rId21"/>
    <p:sldId id="308" r:id="rId22"/>
    <p:sldId id="307" r:id="rId23"/>
    <p:sldId id="309" r:id="rId24"/>
    <p:sldId id="310" r:id="rId25"/>
    <p:sldId id="311" r:id="rId26"/>
    <p:sldId id="312" r:id="rId27"/>
    <p:sldId id="288"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634"/>
  </p:normalViewPr>
  <p:slideViewPr>
    <p:cSldViewPr snapToGrid="0" showGuides="1">
      <p:cViewPr>
        <p:scale>
          <a:sx n="100" d="100"/>
          <a:sy n="100" d="100"/>
        </p:scale>
        <p:origin x="-168" y="41"/>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3D951-A4BB-4FFF-ADBE-8B550575E9B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AFF34AF-29EF-4CA9-AFCB-5893628F8A0A}">
      <dgm:prSet/>
      <dgm:spPr/>
      <dgm:t>
        <a:bodyPr/>
        <a:lstStyle/>
        <a:p>
          <a:pPr>
            <a:lnSpc>
              <a:spcPct val="100000"/>
            </a:lnSpc>
          </a:pPr>
          <a:r>
            <a:rPr lang="en-US" dirty="0"/>
            <a:t>Real Estate &amp; IT Dominance: The sector "Real Estate, Industrial Parks and IT Buildings" has seen the highest investments and also offers the most employment, making it a crucial sector for the state. </a:t>
          </a:r>
        </a:p>
      </dgm:t>
    </dgm:pt>
    <dgm:pt modelId="{AEB4D209-5E9B-4047-A11C-EE8B742F8093}" type="parTrans" cxnId="{EEC80664-3689-44EE-B4F1-CA313D00DFB2}">
      <dgm:prSet/>
      <dgm:spPr/>
      <dgm:t>
        <a:bodyPr/>
        <a:lstStyle/>
        <a:p>
          <a:endParaRPr lang="en-US"/>
        </a:p>
      </dgm:t>
    </dgm:pt>
    <dgm:pt modelId="{292DCA06-8A0A-4093-B05F-EFA4563ADE3E}" type="sibTrans" cxnId="{EEC80664-3689-44EE-B4F1-CA313D00DFB2}">
      <dgm:prSet/>
      <dgm:spPr/>
      <dgm:t>
        <a:bodyPr/>
        <a:lstStyle/>
        <a:p>
          <a:endParaRPr lang="en-US"/>
        </a:p>
      </dgm:t>
    </dgm:pt>
    <dgm:pt modelId="{93151415-88EE-4212-9B0A-AD5C6F02E424}">
      <dgm:prSet/>
      <dgm:spPr/>
      <dgm:t>
        <a:bodyPr/>
        <a:lstStyle/>
        <a:p>
          <a:pPr>
            <a:lnSpc>
              <a:spcPct val="100000"/>
            </a:lnSpc>
          </a:pPr>
          <a:r>
            <a:rPr lang="en-US"/>
            <a:t>Pharmaceuticals &amp; Chemicals: This sector ranks second in both investments and employment, indicating its significance in the state's industrial landscape. </a:t>
          </a:r>
        </a:p>
      </dgm:t>
    </dgm:pt>
    <dgm:pt modelId="{D0F7BAFC-A990-44FE-9559-3F230DB35A67}" type="parTrans" cxnId="{BF746F5B-258C-450B-A616-E66B56BA8B77}">
      <dgm:prSet/>
      <dgm:spPr/>
      <dgm:t>
        <a:bodyPr/>
        <a:lstStyle/>
        <a:p>
          <a:endParaRPr lang="en-US"/>
        </a:p>
      </dgm:t>
    </dgm:pt>
    <dgm:pt modelId="{B136CA18-FF57-4577-9AD6-3507ED8F8FE0}" type="sibTrans" cxnId="{BF746F5B-258C-450B-A616-E66B56BA8B77}">
      <dgm:prSet/>
      <dgm:spPr/>
      <dgm:t>
        <a:bodyPr/>
        <a:lstStyle/>
        <a:p>
          <a:endParaRPr lang="en-US"/>
        </a:p>
      </dgm:t>
    </dgm:pt>
    <dgm:pt modelId="{9C8CC6F8-9CCC-4C97-9924-6A7B36624330}">
      <dgm:prSet/>
      <dgm:spPr/>
      <dgm:t>
        <a:bodyPr/>
        <a:lstStyle/>
        <a:p>
          <a:pPr>
            <a:lnSpc>
              <a:spcPct val="100000"/>
            </a:lnSpc>
          </a:pPr>
          <a:r>
            <a:rPr lang="en-US"/>
            <a:t>Diverse Economic Landscape: Sectors like "Plastic and Rubber," "Solar and Other Renewable Energy," and "Engineering" have attracted notable investments, showing the diverse economic activities in the state. </a:t>
          </a:r>
        </a:p>
      </dgm:t>
    </dgm:pt>
    <dgm:pt modelId="{2EA0B73A-CDCF-41E1-81E0-C0019876A98B}" type="parTrans" cxnId="{A0969ED4-4146-4E1B-A332-B1576EE2E038}">
      <dgm:prSet/>
      <dgm:spPr/>
      <dgm:t>
        <a:bodyPr/>
        <a:lstStyle/>
        <a:p>
          <a:endParaRPr lang="en-US"/>
        </a:p>
      </dgm:t>
    </dgm:pt>
    <dgm:pt modelId="{B85B7B62-C2D2-405D-B019-D6AA8165D89C}" type="sibTrans" cxnId="{A0969ED4-4146-4E1B-A332-B1576EE2E038}">
      <dgm:prSet/>
      <dgm:spPr/>
      <dgm:t>
        <a:bodyPr/>
        <a:lstStyle/>
        <a:p>
          <a:endParaRPr lang="en-US"/>
        </a:p>
      </dgm:t>
    </dgm:pt>
    <dgm:pt modelId="{27C2414C-7795-488B-BE98-97298D1C9B04}">
      <dgm:prSet/>
      <dgm:spPr/>
      <dgm:t>
        <a:bodyPr/>
        <a:lstStyle/>
        <a:p>
          <a:pPr>
            <a:lnSpc>
              <a:spcPct val="100000"/>
            </a:lnSpc>
          </a:pPr>
          <a:r>
            <a:rPr lang="en-US"/>
            <a:t>Steady Economic Growth: The upward trend in monthly investments suggests a steadily growing economy in Telangana. </a:t>
          </a:r>
        </a:p>
      </dgm:t>
    </dgm:pt>
    <dgm:pt modelId="{DB09FE9D-1160-4801-B5F2-A656B2CDE19E}" type="parTrans" cxnId="{8C12B40E-9B7F-4BE1-8839-D3927C9ACB40}">
      <dgm:prSet/>
      <dgm:spPr/>
      <dgm:t>
        <a:bodyPr/>
        <a:lstStyle/>
        <a:p>
          <a:endParaRPr lang="en-US"/>
        </a:p>
      </dgm:t>
    </dgm:pt>
    <dgm:pt modelId="{C62BF052-CD3E-43C9-8D19-A543B9675FC3}" type="sibTrans" cxnId="{8C12B40E-9B7F-4BE1-8839-D3927C9ACB40}">
      <dgm:prSet/>
      <dgm:spPr/>
      <dgm:t>
        <a:bodyPr/>
        <a:lstStyle/>
        <a:p>
          <a:endParaRPr lang="en-US"/>
        </a:p>
      </dgm:t>
    </dgm:pt>
    <dgm:pt modelId="{B80891B6-FAEA-4DF5-9CD9-C9833C7CD9D2}">
      <dgm:prSet/>
      <dgm:spPr/>
      <dgm:t>
        <a:bodyPr/>
        <a:lstStyle/>
        <a:p>
          <a:pPr>
            <a:lnSpc>
              <a:spcPct val="100000"/>
            </a:lnSpc>
          </a:pPr>
          <a:r>
            <a:rPr lang="en-US"/>
            <a:t>Vehicle Sales &amp; Stamps Revenue Correlation: The correlation between vehicle sales and stamp revenues in districts indicates the interconnectedness of economic growth and commercial activities.</a:t>
          </a:r>
        </a:p>
      </dgm:t>
    </dgm:pt>
    <dgm:pt modelId="{F6417102-3DCA-4B16-9438-604C9CAEFDFE}" type="parTrans" cxnId="{E3E3CAED-E1C9-4633-92AA-83B9B68AB035}">
      <dgm:prSet/>
      <dgm:spPr/>
      <dgm:t>
        <a:bodyPr/>
        <a:lstStyle/>
        <a:p>
          <a:endParaRPr lang="en-US"/>
        </a:p>
      </dgm:t>
    </dgm:pt>
    <dgm:pt modelId="{20E241C9-F9BF-4F9B-AC21-C6CD3459268A}" type="sibTrans" cxnId="{E3E3CAED-E1C9-4633-92AA-83B9B68AB035}">
      <dgm:prSet/>
      <dgm:spPr/>
      <dgm:t>
        <a:bodyPr/>
        <a:lstStyle/>
        <a:p>
          <a:endParaRPr lang="en-US"/>
        </a:p>
      </dgm:t>
    </dgm:pt>
    <dgm:pt modelId="{323782B2-DBFA-4AED-879B-9B6FCB88D1ED}" type="pres">
      <dgm:prSet presAssocID="{9623D951-A4BB-4FFF-ADBE-8B550575E9BE}" presName="root" presStyleCnt="0">
        <dgm:presLayoutVars>
          <dgm:dir/>
          <dgm:resizeHandles val="exact"/>
        </dgm:presLayoutVars>
      </dgm:prSet>
      <dgm:spPr/>
    </dgm:pt>
    <dgm:pt modelId="{CEE47DB9-7C22-4D96-9121-63CDB9A11B44}" type="pres">
      <dgm:prSet presAssocID="{9AFF34AF-29EF-4CA9-AFCB-5893628F8A0A}" presName="compNode" presStyleCnt="0"/>
      <dgm:spPr/>
    </dgm:pt>
    <dgm:pt modelId="{B95AA165-65B1-487B-89B5-6C1BF1C1BE7D}" type="pres">
      <dgm:prSet presAssocID="{9AFF34AF-29EF-4CA9-AFCB-5893628F8A0A}" presName="bgRect" presStyleLbl="bgShp" presStyleIdx="0" presStyleCnt="5"/>
      <dgm:spPr/>
    </dgm:pt>
    <dgm:pt modelId="{23F28AF8-702E-410D-A011-ABFB5BC04AD3}" type="pres">
      <dgm:prSet presAssocID="{9AFF34AF-29EF-4CA9-AFCB-5893628F8A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ll scene"/>
        </a:ext>
      </dgm:extLst>
    </dgm:pt>
    <dgm:pt modelId="{420E03F5-7B9E-4A72-AE38-D6ABDDA50825}" type="pres">
      <dgm:prSet presAssocID="{9AFF34AF-29EF-4CA9-AFCB-5893628F8A0A}" presName="spaceRect" presStyleCnt="0"/>
      <dgm:spPr/>
    </dgm:pt>
    <dgm:pt modelId="{48AB32CD-10D0-4FB3-AD4A-182841BCD66D}" type="pres">
      <dgm:prSet presAssocID="{9AFF34AF-29EF-4CA9-AFCB-5893628F8A0A}" presName="parTx" presStyleLbl="revTx" presStyleIdx="0" presStyleCnt="5">
        <dgm:presLayoutVars>
          <dgm:chMax val="0"/>
          <dgm:chPref val="0"/>
        </dgm:presLayoutVars>
      </dgm:prSet>
      <dgm:spPr/>
    </dgm:pt>
    <dgm:pt modelId="{92DEA34F-51A2-48D3-A8B6-28A24338800F}" type="pres">
      <dgm:prSet presAssocID="{292DCA06-8A0A-4093-B05F-EFA4563ADE3E}" presName="sibTrans" presStyleCnt="0"/>
      <dgm:spPr/>
    </dgm:pt>
    <dgm:pt modelId="{5326A8E6-1A87-4DC6-8626-9D98229E7725}" type="pres">
      <dgm:prSet presAssocID="{93151415-88EE-4212-9B0A-AD5C6F02E424}" presName="compNode" presStyleCnt="0"/>
      <dgm:spPr/>
    </dgm:pt>
    <dgm:pt modelId="{FA02457A-E622-455B-96C9-CA6BF05B5001}" type="pres">
      <dgm:prSet presAssocID="{93151415-88EE-4212-9B0A-AD5C6F02E424}" presName="bgRect" presStyleLbl="bgShp" presStyleIdx="1" presStyleCnt="5"/>
      <dgm:spPr/>
    </dgm:pt>
    <dgm:pt modelId="{59A1A098-517E-4590-8A70-B6E4B1932D77}" type="pres">
      <dgm:prSet presAssocID="{93151415-88EE-4212-9B0A-AD5C6F02E4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0D8E41B1-1913-41DB-A59C-A7F1785254EE}" type="pres">
      <dgm:prSet presAssocID="{93151415-88EE-4212-9B0A-AD5C6F02E424}" presName="spaceRect" presStyleCnt="0"/>
      <dgm:spPr/>
    </dgm:pt>
    <dgm:pt modelId="{657AE603-FE3F-42BC-9BDF-5FF575E87526}" type="pres">
      <dgm:prSet presAssocID="{93151415-88EE-4212-9B0A-AD5C6F02E424}" presName="parTx" presStyleLbl="revTx" presStyleIdx="1" presStyleCnt="5">
        <dgm:presLayoutVars>
          <dgm:chMax val="0"/>
          <dgm:chPref val="0"/>
        </dgm:presLayoutVars>
      </dgm:prSet>
      <dgm:spPr/>
    </dgm:pt>
    <dgm:pt modelId="{BE8BC9C7-6C7F-406A-B3D3-B58E3009B8F9}" type="pres">
      <dgm:prSet presAssocID="{B136CA18-FF57-4577-9AD6-3507ED8F8FE0}" presName="sibTrans" presStyleCnt="0"/>
      <dgm:spPr/>
    </dgm:pt>
    <dgm:pt modelId="{D634B3B0-3BC5-4AEF-827C-8600E67C15BB}" type="pres">
      <dgm:prSet presAssocID="{9C8CC6F8-9CCC-4C97-9924-6A7B36624330}" presName="compNode" presStyleCnt="0"/>
      <dgm:spPr/>
    </dgm:pt>
    <dgm:pt modelId="{9761803C-273B-4CF9-8D1A-C4812FAD679E}" type="pres">
      <dgm:prSet presAssocID="{9C8CC6F8-9CCC-4C97-9924-6A7B36624330}" presName="bgRect" presStyleLbl="bgShp" presStyleIdx="2" presStyleCnt="5"/>
      <dgm:spPr/>
    </dgm:pt>
    <dgm:pt modelId="{E5E19AE7-7AA5-4D13-AD72-37BEA83EC9DD}" type="pres">
      <dgm:prSet presAssocID="{9C8CC6F8-9CCC-4C97-9924-6A7B366243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B6E4EC00-69BE-4AE3-A81B-19A4127BBD4C}" type="pres">
      <dgm:prSet presAssocID="{9C8CC6F8-9CCC-4C97-9924-6A7B36624330}" presName="spaceRect" presStyleCnt="0"/>
      <dgm:spPr/>
    </dgm:pt>
    <dgm:pt modelId="{B6F0539C-DF42-4F95-81E0-68AA2EC21904}" type="pres">
      <dgm:prSet presAssocID="{9C8CC6F8-9CCC-4C97-9924-6A7B36624330}" presName="parTx" presStyleLbl="revTx" presStyleIdx="2" presStyleCnt="5">
        <dgm:presLayoutVars>
          <dgm:chMax val="0"/>
          <dgm:chPref val="0"/>
        </dgm:presLayoutVars>
      </dgm:prSet>
      <dgm:spPr/>
    </dgm:pt>
    <dgm:pt modelId="{C8AD9AB4-47CB-4433-81B9-880AC9401835}" type="pres">
      <dgm:prSet presAssocID="{B85B7B62-C2D2-405D-B019-D6AA8165D89C}" presName="sibTrans" presStyleCnt="0"/>
      <dgm:spPr/>
    </dgm:pt>
    <dgm:pt modelId="{A0B91E3A-C1C4-4DC6-8104-1A53B9133BAA}" type="pres">
      <dgm:prSet presAssocID="{27C2414C-7795-488B-BE98-97298D1C9B04}" presName="compNode" presStyleCnt="0"/>
      <dgm:spPr/>
    </dgm:pt>
    <dgm:pt modelId="{094441E9-9F8C-4011-8A3D-CE2626037A4A}" type="pres">
      <dgm:prSet presAssocID="{27C2414C-7795-488B-BE98-97298D1C9B04}" presName="bgRect" presStyleLbl="bgShp" presStyleIdx="3" presStyleCnt="5"/>
      <dgm:spPr/>
    </dgm:pt>
    <dgm:pt modelId="{1770B686-1A85-478A-A7C9-196DEF6A834F}" type="pres">
      <dgm:prSet presAssocID="{27C2414C-7795-488B-BE98-97298D1C9B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6DE49DE0-7816-4D4F-ACF2-A79022E55016}" type="pres">
      <dgm:prSet presAssocID="{27C2414C-7795-488B-BE98-97298D1C9B04}" presName="spaceRect" presStyleCnt="0"/>
      <dgm:spPr/>
    </dgm:pt>
    <dgm:pt modelId="{365E0D94-D913-4C2E-9859-2F779BA0A0F1}" type="pres">
      <dgm:prSet presAssocID="{27C2414C-7795-488B-BE98-97298D1C9B04}" presName="parTx" presStyleLbl="revTx" presStyleIdx="3" presStyleCnt="5">
        <dgm:presLayoutVars>
          <dgm:chMax val="0"/>
          <dgm:chPref val="0"/>
        </dgm:presLayoutVars>
      </dgm:prSet>
      <dgm:spPr/>
    </dgm:pt>
    <dgm:pt modelId="{919BF9FC-749B-48B2-85F7-B8EDAAE2EE5A}" type="pres">
      <dgm:prSet presAssocID="{C62BF052-CD3E-43C9-8D19-A543B9675FC3}" presName="sibTrans" presStyleCnt="0"/>
      <dgm:spPr/>
    </dgm:pt>
    <dgm:pt modelId="{42BAE525-C2BB-49A9-8510-9DFD423F4BB6}" type="pres">
      <dgm:prSet presAssocID="{B80891B6-FAEA-4DF5-9CD9-C9833C7CD9D2}" presName="compNode" presStyleCnt="0"/>
      <dgm:spPr/>
    </dgm:pt>
    <dgm:pt modelId="{4264C0DB-2BD1-41D4-B701-8AFB191493CC}" type="pres">
      <dgm:prSet presAssocID="{B80891B6-FAEA-4DF5-9CD9-C9833C7CD9D2}" presName="bgRect" presStyleLbl="bgShp" presStyleIdx="4" presStyleCnt="5"/>
      <dgm:spPr/>
    </dgm:pt>
    <dgm:pt modelId="{95BC13E2-9AFE-483D-AB1C-DA195D26804E}" type="pres">
      <dgm:prSet presAssocID="{B80891B6-FAEA-4DF5-9CD9-C9833C7CD9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mp"/>
        </a:ext>
      </dgm:extLst>
    </dgm:pt>
    <dgm:pt modelId="{7B3CAB94-CDC0-4240-9E68-9A6196904E32}" type="pres">
      <dgm:prSet presAssocID="{B80891B6-FAEA-4DF5-9CD9-C9833C7CD9D2}" presName="spaceRect" presStyleCnt="0"/>
      <dgm:spPr/>
    </dgm:pt>
    <dgm:pt modelId="{E8B7D2F6-946A-4EB4-ADD9-88D44BEF6BE6}" type="pres">
      <dgm:prSet presAssocID="{B80891B6-FAEA-4DF5-9CD9-C9833C7CD9D2}" presName="parTx" presStyleLbl="revTx" presStyleIdx="4" presStyleCnt="5">
        <dgm:presLayoutVars>
          <dgm:chMax val="0"/>
          <dgm:chPref val="0"/>
        </dgm:presLayoutVars>
      </dgm:prSet>
      <dgm:spPr/>
    </dgm:pt>
  </dgm:ptLst>
  <dgm:cxnLst>
    <dgm:cxn modelId="{8C12B40E-9B7F-4BE1-8839-D3927C9ACB40}" srcId="{9623D951-A4BB-4FFF-ADBE-8B550575E9BE}" destId="{27C2414C-7795-488B-BE98-97298D1C9B04}" srcOrd="3" destOrd="0" parTransId="{DB09FE9D-1160-4801-B5F2-A656B2CDE19E}" sibTransId="{C62BF052-CD3E-43C9-8D19-A543B9675FC3}"/>
    <dgm:cxn modelId="{DAC1492F-55B7-4F9A-A968-33CEA98DCC6B}" type="presOf" srcId="{B80891B6-FAEA-4DF5-9CD9-C9833C7CD9D2}" destId="{E8B7D2F6-946A-4EB4-ADD9-88D44BEF6BE6}" srcOrd="0" destOrd="0" presId="urn:microsoft.com/office/officeart/2018/2/layout/IconVerticalSolidList"/>
    <dgm:cxn modelId="{BF746F5B-258C-450B-A616-E66B56BA8B77}" srcId="{9623D951-A4BB-4FFF-ADBE-8B550575E9BE}" destId="{93151415-88EE-4212-9B0A-AD5C6F02E424}" srcOrd="1" destOrd="0" parTransId="{D0F7BAFC-A990-44FE-9559-3F230DB35A67}" sibTransId="{B136CA18-FF57-4577-9AD6-3507ED8F8FE0}"/>
    <dgm:cxn modelId="{EEC80664-3689-44EE-B4F1-CA313D00DFB2}" srcId="{9623D951-A4BB-4FFF-ADBE-8B550575E9BE}" destId="{9AFF34AF-29EF-4CA9-AFCB-5893628F8A0A}" srcOrd="0" destOrd="0" parTransId="{AEB4D209-5E9B-4047-A11C-EE8B742F8093}" sibTransId="{292DCA06-8A0A-4093-B05F-EFA4563ADE3E}"/>
    <dgm:cxn modelId="{8E3DB869-3304-4D62-B67F-DBFE72CC9FC4}" type="presOf" srcId="{9AFF34AF-29EF-4CA9-AFCB-5893628F8A0A}" destId="{48AB32CD-10D0-4FB3-AD4A-182841BCD66D}" srcOrd="0" destOrd="0" presId="urn:microsoft.com/office/officeart/2018/2/layout/IconVerticalSolidList"/>
    <dgm:cxn modelId="{E169CB4C-FFFB-4757-99DB-6EA4FEBA82E1}" type="presOf" srcId="{9623D951-A4BB-4FFF-ADBE-8B550575E9BE}" destId="{323782B2-DBFA-4AED-879B-9B6FCB88D1ED}" srcOrd="0" destOrd="0" presId="urn:microsoft.com/office/officeart/2018/2/layout/IconVerticalSolidList"/>
    <dgm:cxn modelId="{DFF1A191-079B-4D7A-A379-98E68EA83C7C}" type="presOf" srcId="{93151415-88EE-4212-9B0A-AD5C6F02E424}" destId="{657AE603-FE3F-42BC-9BDF-5FF575E87526}" srcOrd="0" destOrd="0" presId="urn:microsoft.com/office/officeart/2018/2/layout/IconVerticalSolidList"/>
    <dgm:cxn modelId="{1850ADA8-697F-47AD-A48D-C0A8FB372E90}" type="presOf" srcId="{9C8CC6F8-9CCC-4C97-9924-6A7B36624330}" destId="{B6F0539C-DF42-4F95-81E0-68AA2EC21904}" srcOrd="0" destOrd="0" presId="urn:microsoft.com/office/officeart/2018/2/layout/IconVerticalSolidList"/>
    <dgm:cxn modelId="{A0969ED4-4146-4E1B-A332-B1576EE2E038}" srcId="{9623D951-A4BB-4FFF-ADBE-8B550575E9BE}" destId="{9C8CC6F8-9CCC-4C97-9924-6A7B36624330}" srcOrd="2" destOrd="0" parTransId="{2EA0B73A-CDCF-41E1-81E0-C0019876A98B}" sibTransId="{B85B7B62-C2D2-405D-B019-D6AA8165D89C}"/>
    <dgm:cxn modelId="{E5FBB8E8-84B9-46CE-9EB0-75794E4831EB}" type="presOf" srcId="{27C2414C-7795-488B-BE98-97298D1C9B04}" destId="{365E0D94-D913-4C2E-9859-2F779BA0A0F1}" srcOrd="0" destOrd="0" presId="urn:microsoft.com/office/officeart/2018/2/layout/IconVerticalSolidList"/>
    <dgm:cxn modelId="{E3E3CAED-E1C9-4633-92AA-83B9B68AB035}" srcId="{9623D951-A4BB-4FFF-ADBE-8B550575E9BE}" destId="{B80891B6-FAEA-4DF5-9CD9-C9833C7CD9D2}" srcOrd="4" destOrd="0" parTransId="{F6417102-3DCA-4B16-9438-604C9CAEFDFE}" sibTransId="{20E241C9-F9BF-4F9B-AC21-C6CD3459268A}"/>
    <dgm:cxn modelId="{DCDCC087-69CF-4B3C-8D4F-BDF59B21D01B}" type="presParOf" srcId="{323782B2-DBFA-4AED-879B-9B6FCB88D1ED}" destId="{CEE47DB9-7C22-4D96-9121-63CDB9A11B44}" srcOrd="0" destOrd="0" presId="urn:microsoft.com/office/officeart/2018/2/layout/IconVerticalSolidList"/>
    <dgm:cxn modelId="{E4401B9D-1EF4-4B4C-89F0-9AF14DF3F679}" type="presParOf" srcId="{CEE47DB9-7C22-4D96-9121-63CDB9A11B44}" destId="{B95AA165-65B1-487B-89B5-6C1BF1C1BE7D}" srcOrd="0" destOrd="0" presId="urn:microsoft.com/office/officeart/2018/2/layout/IconVerticalSolidList"/>
    <dgm:cxn modelId="{D554F4DE-8C84-4A70-A3EB-43ECBBFD67DC}" type="presParOf" srcId="{CEE47DB9-7C22-4D96-9121-63CDB9A11B44}" destId="{23F28AF8-702E-410D-A011-ABFB5BC04AD3}" srcOrd="1" destOrd="0" presId="urn:microsoft.com/office/officeart/2018/2/layout/IconVerticalSolidList"/>
    <dgm:cxn modelId="{7C3F530A-1754-4A4C-8E47-B0F80A36C53F}" type="presParOf" srcId="{CEE47DB9-7C22-4D96-9121-63CDB9A11B44}" destId="{420E03F5-7B9E-4A72-AE38-D6ABDDA50825}" srcOrd="2" destOrd="0" presId="urn:microsoft.com/office/officeart/2018/2/layout/IconVerticalSolidList"/>
    <dgm:cxn modelId="{A5E20ED6-42B6-4F9D-A472-957124ADE16D}" type="presParOf" srcId="{CEE47DB9-7C22-4D96-9121-63CDB9A11B44}" destId="{48AB32CD-10D0-4FB3-AD4A-182841BCD66D}" srcOrd="3" destOrd="0" presId="urn:microsoft.com/office/officeart/2018/2/layout/IconVerticalSolidList"/>
    <dgm:cxn modelId="{73079027-9E1A-4ECD-AB24-D320D49A56BF}" type="presParOf" srcId="{323782B2-DBFA-4AED-879B-9B6FCB88D1ED}" destId="{92DEA34F-51A2-48D3-A8B6-28A24338800F}" srcOrd="1" destOrd="0" presId="urn:microsoft.com/office/officeart/2018/2/layout/IconVerticalSolidList"/>
    <dgm:cxn modelId="{78E71B8F-4DB1-4267-BE3F-F2558283E032}" type="presParOf" srcId="{323782B2-DBFA-4AED-879B-9B6FCB88D1ED}" destId="{5326A8E6-1A87-4DC6-8626-9D98229E7725}" srcOrd="2" destOrd="0" presId="urn:microsoft.com/office/officeart/2018/2/layout/IconVerticalSolidList"/>
    <dgm:cxn modelId="{ABA40ADC-B85D-47EC-8256-D2EF9F369638}" type="presParOf" srcId="{5326A8E6-1A87-4DC6-8626-9D98229E7725}" destId="{FA02457A-E622-455B-96C9-CA6BF05B5001}" srcOrd="0" destOrd="0" presId="urn:microsoft.com/office/officeart/2018/2/layout/IconVerticalSolidList"/>
    <dgm:cxn modelId="{D4582E83-23EC-4D06-B7E8-C0F1EA62E2D7}" type="presParOf" srcId="{5326A8E6-1A87-4DC6-8626-9D98229E7725}" destId="{59A1A098-517E-4590-8A70-B6E4B1932D77}" srcOrd="1" destOrd="0" presId="urn:microsoft.com/office/officeart/2018/2/layout/IconVerticalSolidList"/>
    <dgm:cxn modelId="{9325BD89-1B11-4672-BE68-BFEE5BA5CA03}" type="presParOf" srcId="{5326A8E6-1A87-4DC6-8626-9D98229E7725}" destId="{0D8E41B1-1913-41DB-A59C-A7F1785254EE}" srcOrd="2" destOrd="0" presId="urn:microsoft.com/office/officeart/2018/2/layout/IconVerticalSolidList"/>
    <dgm:cxn modelId="{7277F76E-045E-4B91-81DA-8F57A2BF758A}" type="presParOf" srcId="{5326A8E6-1A87-4DC6-8626-9D98229E7725}" destId="{657AE603-FE3F-42BC-9BDF-5FF575E87526}" srcOrd="3" destOrd="0" presId="urn:microsoft.com/office/officeart/2018/2/layout/IconVerticalSolidList"/>
    <dgm:cxn modelId="{A23207F6-7F23-4BC6-AEAE-165417B2C9DF}" type="presParOf" srcId="{323782B2-DBFA-4AED-879B-9B6FCB88D1ED}" destId="{BE8BC9C7-6C7F-406A-B3D3-B58E3009B8F9}" srcOrd="3" destOrd="0" presId="urn:microsoft.com/office/officeart/2018/2/layout/IconVerticalSolidList"/>
    <dgm:cxn modelId="{B3DBE3E0-0C1A-478B-B941-BEA5DA22AC52}" type="presParOf" srcId="{323782B2-DBFA-4AED-879B-9B6FCB88D1ED}" destId="{D634B3B0-3BC5-4AEF-827C-8600E67C15BB}" srcOrd="4" destOrd="0" presId="urn:microsoft.com/office/officeart/2018/2/layout/IconVerticalSolidList"/>
    <dgm:cxn modelId="{28BBD4BA-F19C-4099-9906-FF907705A66D}" type="presParOf" srcId="{D634B3B0-3BC5-4AEF-827C-8600E67C15BB}" destId="{9761803C-273B-4CF9-8D1A-C4812FAD679E}" srcOrd="0" destOrd="0" presId="urn:microsoft.com/office/officeart/2018/2/layout/IconVerticalSolidList"/>
    <dgm:cxn modelId="{F2D7CBEB-E7B5-4187-B059-B16434CE2D1A}" type="presParOf" srcId="{D634B3B0-3BC5-4AEF-827C-8600E67C15BB}" destId="{E5E19AE7-7AA5-4D13-AD72-37BEA83EC9DD}" srcOrd="1" destOrd="0" presId="urn:microsoft.com/office/officeart/2018/2/layout/IconVerticalSolidList"/>
    <dgm:cxn modelId="{5FA081BC-AF08-4407-9263-F68F4B31F038}" type="presParOf" srcId="{D634B3B0-3BC5-4AEF-827C-8600E67C15BB}" destId="{B6E4EC00-69BE-4AE3-A81B-19A4127BBD4C}" srcOrd="2" destOrd="0" presId="urn:microsoft.com/office/officeart/2018/2/layout/IconVerticalSolidList"/>
    <dgm:cxn modelId="{30303B8C-58AA-475F-8FEB-29AE936A97D0}" type="presParOf" srcId="{D634B3B0-3BC5-4AEF-827C-8600E67C15BB}" destId="{B6F0539C-DF42-4F95-81E0-68AA2EC21904}" srcOrd="3" destOrd="0" presId="urn:microsoft.com/office/officeart/2018/2/layout/IconVerticalSolidList"/>
    <dgm:cxn modelId="{8833FF4A-5F3C-4A6A-9E6E-9E2A4C8D29E4}" type="presParOf" srcId="{323782B2-DBFA-4AED-879B-9B6FCB88D1ED}" destId="{C8AD9AB4-47CB-4433-81B9-880AC9401835}" srcOrd="5" destOrd="0" presId="urn:microsoft.com/office/officeart/2018/2/layout/IconVerticalSolidList"/>
    <dgm:cxn modelId="{3AB25D0B-BCD9-41B2-BB25-033B02D16B02}" type="presParOf" srcId="{323782B2-DBFA-4AED-879B-9B6FCB88D1ED}" destId="{A0B91E3A-C1C4-4DC6-8104-1A53B9133BAA}" srcOrd="6" destOrd="0" presId="urn:microsoft.com/office/officeart/2018/2/layout/IconVerticalSolidList"/>
    <dgm:cxn modelId="{32CB025C-3C5C-4EF8-A819-C285963E102B}" type="presParOf" srcId="{A0B91E3A-C1C4-4DC6-8104-1A53B9133BAA}" destId="{094441E9-9F8C-4011-8A3D-CE2626037A4A}" srcOrd="0" destOrd="0" presId="urn:microsoft.com/office/officeart/2018/2/layout/IconVerticalSolidList"/>
    <dgm:cxn modelId="{5C238721-95A4-445A-9243-A29F5FD7A25A}" type="presParOf" srcId="{A0B91E3A-C1C4-4DC6-8104-1A53B9133BAA}" destId="{1770B686-1A85-478A-A7C9-196DEF6A834F}" srcOrd="1" destOrd="0" presId="urn:microsoft.com/office/officeart/2018/2/layout/IconVerticalSolidList"/>
    <dgm:cxn modelId="{EC0781F7-F372-4193-A8AB-9916584876E4}" type="presParOf" srcId="{A0B91E3A-C1C4-4DC6-8104-1A53B9133BAA}" destId="{6DE49DE0-7816-4D4F-ACF2-A79022E55016}" srcOrd="2" destOrd="0" presId="urn:microsoft.com/office/officeart/2018/2/layout/IconVerticalSolidList"/>
    <dgm:cxn modelId="{CB38236E-F0F6-4AF5-9219-827CE9A3004E}" type="presParOf" srcId="{A0B91E3A-C1C4-4DC6-8104-1A53B9133BAA}" destId="{365E0D94-D913-4C2E-9859-2F779BA0A0F1}" srcOrd="3" destOrd="0" presId="urn:microsoft.com/office/officeart/2018/2/layout/IconVerticalSolidList"/>
    <dgm:cxn modelId="{ABF3AB89-9CA6-42C1-BEC5-C119D513AEB9}" type="presParOf" srcId="{323782B2-DBFA-4AED-879B-9B6FCB88D1ED}" destId="{919BF9FC-749B-48B2-85F7-B8EDAAE2EE5A}" srcOrd="7" destOrd="0" presId="urn:microsoft.com/office/officeart/2018/2/layout/IconVerticalSolidList"/>
    <dgm:cxn modelId="{C77F0577-81F3-4523-BE34-3B8E89FDBA9A}" type="presParOf" srcId="{323782B2-DBFA-4AED-879B-9B6FCB88D1ED}" destId="{42BAE525-C2BB-49A9-8510-9DFD423F4BB6}" srcOrd="8" destOrd="0" presId="urn:microsoft.com/office/officeart/2018/2/layout/IconVerticalSolidList"/>
    <dgm:cxn modelId="{C620FBB3-F786-406C-9D1A-35150A3D29DA}" type="presParOf" srcId="{42BAE525-C2BB-49A9-8510-9DFD423F4BB6}" destId="{4264C0DB-2BD1-41D4-B701-8AFB191493CC}" srcOrd="0" destOrd="0" presId="urn:microsoft.com/office/officeart/2018/2/layout/IconVerticalSolidList"/>
    <dgm:cxn modelId="{A8BA70EE-C872-4FF2-84AC-7AB2A97D785C}" type="presParOf" srcId="{42BAE525-C2BB-49A9-8510-9DFD423F4BB6}" destId="{95BC13E2-9AFE-483D-AB1C-DA195D26804E}" srcOrd="1" destOrd="0" presId="urn:microsoft.com/office/officeart/2018/2/layout/IconVerticalSolidList"/>
    <dgm:cxn modelId="{3906A18E-3B61-4C14-97E0-459C95252076}" type="presParOf" srcId="{42BAE525-C2BB-49A9-8510-9DFD423F4BB6}" destId="{7B3CAB94-CDC0-4240-9E68-9A6196904E32}" srcOrd="2" destOrd="0" presId="urn:microsoft.com/office/officeart/2018/2/layout/IconVerticalSolidList"/>
    <dgm:cxn modelId="{37414ECC-CE32-45C7-B4B0-AC4BFF83A9E3}" type="presParOf" srcId="{42BAE525-C2BB-49A9-8510-9DFD423F4BB6}" destId="{E8B7D2F6-946A-4EB4-ADD9-88D44BEF6BE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C0704-0838-4117-B235-4E252B2B685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10D9D41-27B6-4FFA-AE37-E3BD86F5261A}">
      <dgm:prSet/>
      <dgm:spPr/>
      <dgm:t>
        <a:bodyPr/>
        <a:lstStyle/>
        <a:p>
          <a:pPr>
            <a:lnSpc>
              <a:spcPct val="100000"/>
            </a:lnSpc>
          </a:pPr>
          <a:r>
            <a:rPr lang="en-US"/>
            <a:t>Promote Real Estate &amp; IT: Given its dominance, the government should continue to promote and support the "Real Estate, Industrial Parks, and IT Buildings" sector. </a:t>
          </a:r>
        </a:p>
      </dgm:t>
    </dgm:pt>
    <dgm:pt modelId="{802E0621-5FCD-4B39-9425-4A08F86CD9C1}" type="parTrans" cxnId="{2658F3F8-E8C9-4446-816F-A1E611A57905}">
      <dgm:prSet/>
      <dgm:spPr/>
      <dgm:t>
        <a:bodyPr/>
        <a:lstStyle/>
        <a:p>
          <a:endParaRPr lang="en-US"/>
        </a:p>
      </dgm:t>
    </dgm:pt>
    <dgm:pt modelId="{6B09C74C-6238-47E9-BE62-702607277878}" type="sibTrans" cxnId="{2658F3F8-E8C9-4446-816F-A1E611A57905}">
      <dgm:prSet phldrT="1" phldr="0"/>
      <dgm:spPr/>
      <dgm:t>
        <a:bodyPr/>
        <a:lstStyle/>
        <a:p>
          <a:endParaRPr lang="en-US"/>
        </a:p>
      </dgm:t>
    </dgm:pt>
    <dgm:pt modelId="{81BFDB00-6A71-4F73-A437-3E0DE5410480}">
      <dgm:prSet/>
      <dgm:spPr/>
      <dgm:t>
        <a:bodyPr/>
        <a:lstStyle/>
        <a:p>
          <a:pPr>
            <a:lnSpc>
              <a:spcPct val="100000"/>
            </a:lnSpc>
          </a:pPr>
          <a:r>
            <a:rPr lang="en-US"/>
            <a:t>Enhance Infrastructure: Improve infrastructure in districts showing high vehicle sales and stamp revenues, as these areas likely have burgeoning commercial activities. </a:t>
          </a:r>
        </a:p>
      </dgm:t>
    </dgm:pt>
    <dgm:pt modelId="{4DA7B1F8-EA72-4601-AA5F-C57091D57930}" type="parTrans" cxnId="{B4FD5DC9-9135-4FD1-97D4-B1E2292FE48C}">
      <dgm:prSet/>
      <dgm:spPr/>
      <dgm:t>
        <a:bodyPr/>
        <a:lstStyle/>
        <a:p>
          <a:endParaRPr lang="en-US"/>
        </a:p>
      </dgm:t>
    </dgm:pt>
    <dgm:pt modelId="{52816BA8-D246-45FD-B120-413EA6C6AD15}" type="sibTrans" cxnId="{B4FD5DC9-9135-4FD1-97D4-B1E2292FE48C}">
      <dgm:prSet phldrT="2" phldr="0"/>
      <dgm:spPr/>
      <dgm:t>
        <a:bodyPr/>
        <a:lstStyle/>
        <a:p>
          <a:endParaRPr lang="en-US"/>
        </a:p>
      </dgm:t>
    </dgm:pt>
    <dgm:pt modelId="{418A1AAD-1EA4-471A-B859-999906755EC5}">
      <dgm:prSet/>
      <dgm:spPr/>
      <dgm:t>
        <a:bodyPr/>
        <a:lstStyle/>
        <a:p>
          <a:pPr>
            <a:lnSpc>
              <a:spcPct val="100000"/>
            </a:lnSpc>
          </a:pPr>
          <a:r>
            <a:rPr lang="en-US"/>
            <a:t>Diversify Investments: While certain sectors dominate, it's essential to diversify investments to ensure economic stability. The government could introduce policies favouring emerging sectors.</a:t>
          </a:r>
        </a:p>
      </dgm:t>
    </dgm:pt>
    <dgm:pt modelId="{700012F7-DA1F-4337-B08C-84CD71D00CBC}" type="parTrans" cxnId="{C954C138-F964-4F1F-B792-F6D17CA4FBC2}">
      <dgm:prSet/>
      <dgm:spPr/>
      <dgm:t>
        <a:bodyPr/>
        <a:lstStyle/>
        <a:p>
          <a:endParaRPr lang="en-US"/>
        </a:p>
      </dgm:t>
    </dgm:pt>
    <dgm:pt modelId="{75E013F7-E63F-4BFF-B98B-30FBE57A1FC6}" type="sibTrans" cxnId="{C954C138-F964-4F1F-B792-F6D17CA4FBC2}">
      <dgm:prSet phldrT="3" phldr="0"/>
      <dgm:spPr/>
      <dgm:t>
        <a:bodyPr/>
        <a:lstStyle/>
        <a:p>
          <a:endParaRPr lang="en-US"/>
        </a:p>
      </dgm:t>
    </dgm:pt>
    <dgm:pt modelId="{DAF2B840-04C0-4924-BBAA-AEE515F9F2E6}">
      <dgm:prSet/>
      <dgm:spPr/>
      <dgm:t>
        <a:bodyPr/>
        <a:lstStyle/>
        <a:p>
          <a:pPr>
            <a:lnSpc>
              <a:spcPct val="100000"/>
            </a:lnSpc>
          </a:pPr>
          <a:r>
            <a:rPr lang="en-US"/>
            <a:t>Skill Development: With sectors like "Pharmaceuticals and Chemicals" showing significant employment, invest in skill development programs tailored for these industries.</a:t>
          </a:r>
        </a:p>
      </dgm:t>
    </dgm:pt>
    <dgm:pt modelId="{D191EABE-DED6-453A-8DB0-45D413F74108}" type="parTrans" cxnId="{8FDC4AE8-9C5E-4E17-9648-9695052A59B8}">
      <dgm:prSet/>
      <dgm:spPr/>
      <dgm:t>
        <a:bodyPr/>
        <a:lstStyle/>
        <a:p>
          <a:endParaRPr lang="en-US"/>
        </a:p>
      </dgm:t>
    </dgm:pt>
    <dgm:pt modelId="{952ABE54-9189-4512-8DC2-2E505307F705}" type="sibTrans" cxnId="{8FDC4AE8-9C5E-4E17-9648-9695052A59B8}">
      <dgm:prSet phldrT="4" phldr="0"/>
      <dgm:spPr/>
      <dgm:t>
        <a:bodyPr/>
        <a:lstStyle/>
        <a:p>
          <a:endParaRPr lang="en-US"/>
        </a:p>
      </dgm:t>
    </dgm:pt>
    <dgm:pt modelId="{8A9549D4-366C-435E-80F4-36E625858013}">
      <dgm:prSet/>
      <dgm:spPr/>
      <dgm:t>
        <a:bodyPr/>
        <a:lstStyle/>
        <a:p>
          <a:pPr>
            <a:lnSpc>
              <a:spcPct val="100000"/>
            </a:lnSpc>
          </a:pPr>
          <a:r>
            <a:rPr lang="en-US"/>
            <a:t>Analyse Policy Impact: Regularly analyse investment data to assess the impact of introduced policies. This will help in refining strategies and ensuring sustained growth.</a:t>
          </a:r>
        </a:p>
      </dgm:t>
    </dgm:pt>
    <dgm:pt modelId="{8048497A-DC52-4521-957B-8AC5EB0370CA}" type="parTrans" cxnId="{2E71A1D2-2400-4BD5-983F-EC72422E4584}">
      <dgm:prSet/>
      <dgm:spPr/>
      <dgm:t>
        <a:bodyPr/>
        <a:lstStyle/>
        <a:p>
          <a:endParaRPr lang="en-US"/>
        </a:p>
      </dgm:t>
    </dgm:pt>
    <dgm:pt modelId="{5E3FE017-7631-4AB7-AA0F-2444D3DF8F2B}" type="sibTrans" cxnId="{2E71A1D2-2400-4BD5-983F-EC72422E4584}">
      <dgm:prSet phldrT="5" phldr="0"/>
      <dgm:spPr/>
      <dgm:t>
        <a:bodyPr/>
        <a:lstStyle/>
        <a:p>
          <a:endParaRPr lang="en-US"/>
        </a:p>
      </dgm:t>
    </dgm:pt>
    <dgm:pt modelId="{90F95BD6-58AB-44FC-B258-C60E79228970}" type="pres">
      <dgm:prSet presAssocID="{D2FC0704-0838-4117-B235-4E252B2B6859}" presName="root" presStyleCnt="0">
        <dgm:presLayoutVars>
          <dgm:dir/>
          <dgm:resizeHandles val="exact"/>
        </dgm:presLayoutVars>
      </dgm:prSet>
      <dgm:spPr/>
    </dgm:pt>
    <dgm:pt modelId="{6F1CEE10-DD62-4BAF-AEAB-C9881BB49EA7}" type="pres">
      <dgm:prSet presAssocID="{F10D9D41-27B6-4FFA-AE37-E3BD86F5261A}" presName="compNode" presStyleCnt="0"/>
      <dgm:spPr/>
    </dgm:pt>
    <dgm:pt modelId="{1823A149-0EFA-4E6F-9FFA-815C7C575434}" type="pres">
      <dgm:prSet presAssocID="{F10D9D41-27B6-4FFA-AE37-E3BD86F5261A}" presName="bgRect" presStyleLbl="bgShp" presStyleIdx="0" presStyleCnt="5"/>
      <dgm:spPr/>
    </dgm:pt>
    <dgm:pt modelId="{978A9808-9405-4886-A011-EE30049A2939}" type="pres">
      <dgm:prSet presAssocID="{F10D9D41-27B6-4FFA-AE37-E3BD86F526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ll scene"/>
        </a:ext>
      </dgm:extLst>
    </dgm:pt>
    <dgm:pt modelId="{4A2DA409-7223-48C8-8B7D-67A4EC8BF239}" type="pres">
      <dgm:prSet presAssocID="{F10D9D41-27B6-4FFA-AE37-E3BD86F5261A}" presName="spaceRect" presStyleCnt="0"/>
      <dgm:spPr/>
    </dgm:pt>
    <dgm:pt modelId="{6687202B-A565-450F-9117-CBD604AC9B5E}" type="pres">
      <dgm:prSet presAssocID="{F10D9D41-27B6-4FFA-AE37-E3BD86F5261A}" presName="parTx" presStyleLbl="revTx" presStyleIdx="0" presStyleCnt="5">
        <dgm:presLayoutVars>
          <dgm:chMax val="0"/>
          <dgm:chPref val="0"/>
        </dgm:presLayoutVars>
      </dgm:prSet>
      <dgm:spPr/>
    </dgm:pt>
    <dgm:pt modelId="{A9EAAC23-7472-44DD-9F8F-723898534A0B}" type="pres">
      <dgm:prSet presAssocID="{6B09C74C-6238-47E9-BE62-702607277878}" presName="sibTrans" presStyleCnt="0"/>
      <dgm:spPr/>
    </dgm:pt>
    <dgm:pt modelId="{81708911-D2A3-466E-A8EE-449894E00CD5}" type="pres">
      <dgm:prSet presAssocID="{81BFDB00-6A71-4F73-A437-3E0DE5410480}" presName="compNode" presStyleCnt="0"/>
      <dgm:spPr/>
    </dgm:pt>
    <dgm:pt modelId="{927477D6-6820-4223-B5D6-41505872EEC8}" type="pres">
      <dgm:prSet presAssocID="{81BFDB00-6A71-4F73-A437-3E0DE5410480}" presName="bgRect" presStyleLbl="bgShp" presStyleIdx="1" presStyleCnt="5"/>
      <dgm:spPr/>
    </dgm:pt>
    <dgm:pt modelId="{616855B1-0220-4067-8B18-69F440810BC5}" type="pres">
      <dgm:prSet presAssocID="{81BFDB00-6A71-4F73-A437-3E0DE5410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le"/>
        </a:ext>
      </dgm:extLst>
    </dgm:pt>
    <dgm:pt modelId="{746659DD-CEF8-4EA0-8684-BBC92D083CD1}" type="pres">
      <dgm:prSet presAssocID="{81BFDB00-6A71-4F73-A437-3E0DE5410480}" presName="spaceRect" presStyleCnt="0"/>
      <dgm:spPr/>
    </dgm:pt>
    <dgm:pt modelId="{A8962A5F-CA6D-4904-AEF8-21E1AAF2E47D}" type="pres">
      <dgm:prSet presAssocID="{81BFDB00-6A71-4F73-A437-3E0DE5410480}" presName="parTx" presStyleLbl="revTx" presStyleIdx="1" presStyleCnt="5">
        <dgm:presLayoutVars>
          <dgm:chMax val="0"/>
          <dgm:chPref val="0"/>
        </dgm:presLayoutVars>
      </dgm:prSet>
      <dgm:spPr/>
    </dgm:pt>
    <dgm:pt modelId="{230F6A68-4CCC-4CCC-898D-FD6E778F284F}" type="pres">
      <dgm:prSet presAssocID="{52816BA8-D246-45FD-B120-413EA6C6AD15}" presName="sibTrans" presStyleCnt="0"/>
      <dgm:spPr/>
    </dgm:pt>
    <dgm:pt modelId="{BC6E9A87-A314-4A81-B9A3-E4A126E76081}" type="pres">
      <dgm:prSet presAssocID="{418A1AAD-1EA4-471A-B859-999906755EC5}" presName="compNode" presStyleCnt="0"/>
      <dgm:spPr/>
    </dgm:pt>
    <dgm:pt modelId="{4BC752E1-A9EC-406B-8DB6-44315B5504DA}" type="pres">
      <dgm:prSet presAssocID="{418A1AAD-1EA4-471A-B859-999906755EC5}" presName="bgRect" presStyleLbl="bgShp" presStyleIdx="2" presStyleCnt="5"/>
      <dgm:spPr/>
    </dgm:pt>
    <dgm:pt modelId="{105A46E8-DE09-4BB7-BFC3-533657521653}" type="pres">
      <dgm:prSet presAssocID="{418A1AAD-1EA4-471A-B859-999906755EC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F48AC616-DAB5-435C-9BD6-98E72129F60F}" type="pres">
      <dgm:prSet presAssocID="{418A1AAD-1EA4-471A-B859-999906755EC5}" presName="spaceRect" presStyleCnt="0"/>
      <dgm:spPr/>
    </dgm:pt>
    <dgm:pt modelId="{DDB25531-A1E4-4907-83AD-B4DCB4A0DC22}" type="pres">
      <dgm:prSet presAssocID="{418A1AAD-1EA4-471A-B859-999906755EC5}" presName="parTx" presStyleLbl="revTx" presStyleIdx="2" presStyleCnt="5">
        <dgm:presLayoutVars>
          <dgm:chMax val="0"/>
          <dgm:chPref val="0"/>
        </dgm:presLayoutVars>
      </dgm:prSet>
      <dgm:spPr/>
    </dgm:pt>
    <dgm:pt modelId="{14123F40-BBEC-433E-9400-13BF04B1EFD9}" type="pres">
      <dgm:prSet presAssocID="{75E013F7-E63F-4BFF-B98B-30FBE57A1FC6}" presName="sibTrans" presStyleCnt="0"/>
      <dgm:spPr/>
    </dgm:pt>
    <dgm:pt modelId="{31B27B8C-E235-41ED-AD7D-08F274C06367}" type="pres">
      <dgm:prSet presAssocID="{DAF2B840-04C0-4924-BBAA-AEE515F9F2E6}" presName="compNode" presStyleCnt="0"/>
      <dgm:spPr/>
    </dgm:pt>
    <dgm:pt modelId="{8B60223C-7AD1-403E-A2E4-9783340E8C54}" type="pres">
      <dgm:prSet presAssocID="{DAF2B840-04C0-4924-BBAA-AEE515F9F2E6}" presName="bgRect" presStyleLbl="bgShp" presStyleIdx="3" presStyleCnt="5"/>
      <dgm:spPr/>
    </dgm:pt>
    <dgm:pt modelId="{FC9EE46D-4FE5-4277-90B7-EE4C4C230F2B}" type="pres">
      <dgm:prSet presAssocID="{DAF2B840-04C0-4924-BBAA-AEE515F9F2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5848F776-57EA-41BA-A4B9-23B743AEB243}" type="pres">
      <dgm:prSet presAssocID="{DAF2B840-04C0-4924-BBAA-AEE515F9F2E6}" presName="spaceRect" presStyleCnt="0"/>
      <dgm:spPr/>
    </dgm:pt>
    <dgm:pt modelId="{0F13F962-E7D4-4639-900F-193B8BD03FF3}" type="pres">
      <dgm:prSet presAssocID="{DAF2B840-04C0-4924-BBAA-AEE515F9F2E6}" presName="parTx" presStyleLbl="revTx" presStyleIdx="3" presStyleCnt="5">
        <dgm:presLayoutVars>
          <dgm:chMax val="0"/>
          <dgm:chPref val="0"/>
        </dgm:presLayoutVars>
      </dgm:prSet>
      <dgm:spPr/>
    </dgm:pt>
    <dgm:pt modelId="{88E049CA-AE5C-4F60-94A9-FB40F738F1A7}" type="pres">
      <dgm:prSet presAssocID="{952ABE54-9189-4512-8DC2-2E505307F705}" presName="sibTrans" presStyleCnt="0"/>
      <dgm:spPr/>
    </dgm:pt>
    <dgm:pt modelId="{1267E872-8A52-4E02-8E5A-A0717CAD1654}" type="pres">
      <dgm:prSet presAssocID="{8A9549D4-366C-435E-80F4-36E625858013}" presName="compNode" presStyleCnt="0"/>
      <dgm:spPr/>
    </dgm:pt>
    <dgm:pt modelId="{BABFE357-AF87-479C-B991-44F8BE57F7A9}" type="pres">
      <dgm:prSet presAssocID="{8A9549D4-366C-435E-80F4-36E625858013}" presName="bgRect" presStyleLbl="bgShp" presStyleIdx="4" presStyleCnt="5"/>
      <dgm:spPr/>
    </dgm:pt>
    <dgm:pt modelId="{53DF7DA1-0C43-43E9-978B-73A6706E09F0}" type="pres">
      <dgm:prSet presAssocID="{8A9549D4-366C-435E-80F4-36E6258580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Upward Trend"/>
        </a:ext>
      </dgm:extLst>
    </dgm:pt>
    <dgm:pt modelId="{18F3B18D-1E87-44F8-8923-943AF1599FDE}" type="pres">
      <dgm:prSet presAssocID="{8A9549D4-366C-435E-80F4-36E625858013}" presName="spaceRect" presStyleCnt="0"/>
      <dgm:spPr/>
    </dgm:pt>
    <dgm:pt modelId="{BCDA5A70-86E2-4509-BC85-9B35AA063437}" type="pres">
      <dgm:prSet presAssocID="{8A9549D4-366C-435E-80F4-36E625858013}" presName="parTx" presStyleLbl="revTx" presStyleIdx="4" presStyleCnt="5">
        <dgm:presLayoutVars>
          <dgm:chMax val="0"/>
          <dgm:chPref val="0"/>
        </dgm:presLayoutVars>
      </dgm:prSet>
      <dgm:spPr/>
    </dgm:pt>
  </dgm:ptLst>
  <dgm:cxnLst>
    <dgm:cxn modelId="{8D4D0D2E-6821-4C24-92AA-F2EECA4BE156}" type="presOf" srcId="{F10D9D41-27B6-4FFA-AE37-E3BD86F5261A}" destId="{6687202B-A565-450F-9117-CBD604AC9B5E}" srcOrd="0" destOrd="0" presId="urn:microsoft.com/office/officeart/2018/2/layout/IconVerticalSolidList"/>
    <dgm:cxn modelId="{C954C138-F964-4F1F-B792-F6D17CA4FBC2}" srcId="{D2FC0704-0838-4117-B235-4E252B2B6859}" destId="{418A1AAD-1EA4-471A-B859-999906755EC5}" srcOrd="2" destOrd="0" parTransId="{700012F7-DA1F-4337-B08C-84CD71D00CBC}" sibTransId="{75E013F7-E63F-4BFF-B98B-30FBE57A1FC6}"/>
    <dgm:cxn modelId="{E1646C69-F7B2-430A-B803-37FED03009D5}" type="presOf" srcId="{81BFDB00-6A71-4F73-A437-3E0DE5410480}" destId="{A8962A5F-CA6D-4904-AEF8-21E1AAF2E47D}" srcOrd="0" destOrd="0" presId="urn:microsoft.com/office/officeart/2018/2/layout/IconVerticalSolidList"/>
    <dgm:cxn modelId="{BCD8EEBE-066A-4901-A404-A5F538067D53}" type="presOf" srcId="{418A1AAD-1EA4-471A-B859-999906755EC5}" destId="{DDB25531-A1E4-4907-83AD-B4DCB4A0DC22}" srcOrd="0" destOrd="0" presId="urn:microsoft.com/office/officeart/2018/2/layout/IconVerticalSolidList"/>
    <dgm:cxn modelId="{B4FD5DC9-9135-4FD1-97D4-B1E2292FE48C}" srcId="{D2FC0704-0838-4117-B235-4E252B2B6859}" destId="{81BFDB00-6A71-4F73-A437-3E0DE5410480}" srcOrd="1" destOrd="0" parTransId="{4DA7B1F8-EA72-4601-AA5F-C57091D57930}" sibTransId="{52816BA8-D246-45FD-B120-413EA6C6AD15}"/>
    <dgm:cxn modelId="{2E71A1D2-2400-4BD5-983F-EC72422E4584}" srcId="{D2FC0704-0838-4117-B235-4E252B2B6859}" destId="{8A9549D4-366C-435E-80F4-36E625858013}" srcOrd="4" destOrd="0" parTransId="{8048497A-DC52-4521-957B-8AC5EB0370CA}" sibTransId="{5E3FE017-7631-4AB7-AA0F-2444D3DF8F2B}"/>
    <dgm:cxn modelId="{811EEED5-DE20-41EB-A9EF-CC3D846844BB}" type="presOf" srcId="{D2FC0704-0838-4117-B235-4E252B2B6859}" destId="{90F95BD6-58AB-44FC-B258-C60E79228970}" srcOrd="0" destOrd="0" presId="urn:microsoft.com/office/officeart/2018/2/layout/IconVerticalSolidList"/>
    <dgm:cxn modelId="{F5E31BE5-0708-4AB6-85A6-87EDCE79816B}" type="presOf" srcId="{DAF2B840-04C0-4924-BBAA-AEE515F9F2E6}" destId="{0F13F962-E7D4-4639-900F-193B8BD03FF3}" srcOrd="0" destOrd="0" presId="urn:microsoft.com/office/officeart/2018/2/layout/IconVerticalSolidList"/>
    <dgm:cxn modelId="{8FDC4AE8-9C5E-4E17-9648-9695052A59B8}" srcId="{D2FC0704-0838-4117-B235-4E252B2B6859}" destId="{DAF2B840-04C0-4924-BBAA-AEE515F9F2E6}" srcOrd="3" destOrd="0" parTransId="{D191EABE-DED6-453A-8DB0-45D413F74108}" sibTransId="{952ABE54-9189-4512-8DC2-2E505307F705}"/>
    <dgm:cxn modelId="{D7FDEAF6-2B19-4CDC-A90F-F2A6DC4E6AE2}" type="presOf" srcId="{8A9549D4-366C-435E-80F4-36E625858013}" destId="{BCDA5A70-86E2-4509-BC85-9B35AA063437}" srcOrd="0" destOrd="0" presId="urn:microsoft.com/office/officeart/2018/2/layout/IconVerticalSolidList"/>
    <dgm:cxn modelId="{2658F3F8-E8C9-4446-816F-A1E611A57905}" srcId="{D2FC0704-0838-4117-B235-4E252B2B6859}" destId="{F10D9D41-27B6-4FFA-AE37-E3BD86F5261A}" srcOrd="0" destOrd="0" parTransId="{802E0621-5FCD-4B39-9425-4A08F86CD9C1}" sibTransId="{6B09C74C-6238-47E9-BE62-702607277878}"/>
    <dgm:cxn modelId="{C5C8BC77-A9F5-471C-AB9F-7B444A3A38FE}" type="presParOf" srcId="{90F95BD6-58AB-44FC-B258-C60E79228970}" destId="{6F1CEE10-DD62-4BAF-AEAB-C9881BB49EA7}" srcOrd="0" destOrd="0" presId="urn:microsoft.com/office/officeart/2018/2/layout/IconVerticalSolidList"/>
    <dgm:cxn modelId="{F755CB84-BBB6-4B64-B10A-7707758E4870}" type="presParOf" srcId="{6F1CEE10-DD62-4BAF-AEAB-C9881BB49EA7}" destId="{1823A149-0EFA-4E6F-9FFA-815C7C575434}" srcOrd="0" destOrd="0" presId="urn:microsoft.com/office/officeart/2018/2/layout/IconVerticalSolidList"/>
    <dgm:cxn modelId="{8C8E0812-F1A7-4A5D-B138-215998B57A0B}" type="presParOf" srcId="{6F1CEE10-DD62-4BAF-AEAB-C9881BB49EA7}" destId="{978A9808-9405-4886-A011-EE30049A2939}" srcOrd="1" destOrd="0" presId="urn:microsoft.com/office/officeart/2018/2/layout/IconVerticalSolidList"/>
    <dgm:cxn modelId="{7B5453ED-5E28-45D0-AB46-C27F837BF209}" type="presParOf" srcId="{6F1CEE10-DD62-4BAF-AEAB-C9881BB49EA7}" destId="{4A2DA409-7223-48C8-8B7D-67A4EC8BF239}" srcOrd="2" destOrd="0" presId="urn:microsoft.com/office/officeart/2018/2/layout/IconVerticalSolidList"/>
    <dgm:cxn modelId="{328B2248-7BC7-4D01-951C-9422D0FCB5E1}" type="presParOf" srcId="{6F1CEE10-DD62-4BAF-AEAB-C9881BB49EA7}" destId="{6687202B-A565-450F-9117-CBD604AC9B5E}" srcOrd="3" destOrd="0" presId="urn:microsoft.com/office/officeart/2018/2/layout/IconVerticalSolidList"/>
    <dgm:cxn modelId="{39462422-17F3-4DDD-A5C3-5B82A2FBE983}" type="presParOf" srcId="{90F95BD6-58AB-44FC-B258-C60E79228970}" destId="{A9EAAC23-7472-44DD-9F8F-723898534A0B}" srcOrd="1" destOrd="0" presId="urn:microsoft.com/office/officeart/2018/2/layout/IconVerticalSolidList"/>
    <dgm:cxn modelId="{A8CE2049-385D-4F93-95A3-07937FF8C41C}" type="presParOf" srcId="{90F95BD6-58AB-44FC-B258-C60E79228970}" destId="{81708911-D2A3-466E-A8EE-449894E00CD5}" srcOrd="2" destOrd="0" presId="urn:microsoft.com/office/officeart/2018/2/layout/IconVerticalSolidList"/>
    <dgm:cxn modelId="{198F52AC-5581-4DAF-ACC2-EE545909F664}" type="presParOf" srcId="{81708911-D2A3-466E-A8EE-449894E00CD5}" destId="{927477D6-6820-4223-B5D6-41505872EEC8}" srcOrd="0" destOrd="0" presId="urn:microsoft.com/office/officeart/2018/2/layout/IconVerticalSolidList"/>
    <dgm:cxn modelId="{A14ED33B-BED1-4F51-8D70-E28A131F75B9}" type="presParOf" srcId="{81708911-D2A3-466E-A8EE-449894E00CD5}" destId="{616855B1-0220-4067-8B18-69F440810BC5}" srcOrd="1" destOrd="0" presId="urn:microsoft.com/office/officeart/2018/2/layout/IconVerticalSolidList"/>
    <dgm:cxn modelId="{C40AF4F4-26BE-4606-A53E-7906440CC7F6}" type="presParOf" srcId="{81708911-D2A3-466E-A8EE-449894E00CD5}" destId="{746659DD-CEF8-4EA0-8684-BBC92D083CD1}" srcOrd="2" destOrd="0" presId="urn:microsoft.com/office/officeart/2018/2/layout/IconVerticalSolidList"/>
    <dgm:cxn modelId="{B456B278-CCBB-4AEA-91B9-ABBFD56FAF84}" type="presParOf" srcId="{81708911-D2A3-466E-A8EE-449894E00CD5}" destId="{A8962A5F-CA6D-4904-AEF8-21E1AAF2E47D}" srcOrd="3" destOrd="0" presId="urn:microsoft.com/office/officeart/2018/2/layout/IconVerticalSolidList"/>
    <dgm:cxn modelId="{4171173F-C608-4A94-9AD1-A5AC8F76C590}" type="presParOf" srcId="{90F95BD6-58AB-44FC-B258-C60E79228970}" destId="{230F6A68-4CCC-4CCC-898D-FD6E778F284F}" srcOrd="3" destOrd="0" presId="urn:microsoft.com/office/officeart/2018/2/layout/IconVerticalSolidList"/>
    <dgm:cxn modelId="{2E44F901-A464-46F4-830F-90383DEE93D8}" type="presParOf" srcId="{90F95BD6-58AB-44FC-B258-C60E79228970}" destId="{BC6E9A87-A314-4A81-B9A3-E4A126E76081}" srcOrd="4" destOrd="0" presId="urn:microsoft.com/office/officeart/2018/2/layout/IconVerticalSolidList"/>
    <dgm:cxn modelId="{4BFD37A1-A443-4596-8C39-9201FE76B83A}" type="presParOf" srcId="{BC6E9A87-A314-4A81-B9A3-E4A126E76081}" destId="{4BC752E1-A9EC-406B-8DB6-44315B5504DA}" srcOrd="0" destOrd="0" presId="urn:microsoft.com/office/officeart/2018/2/layout/IconVerticalSolidList"/>
    <dgm:cxn modelId="{F97088E6-6E47-4AA9-BAA3-09C09415186F}" type="presParOf" srcId="{BC6E9A87-A314-4A81-B9A3-E4A126E76081}" destId="{105A46E8-DE09-4BB7-BFC3-533657521653}" srcOrd="1" destOrd="0" presId="urn:microsoft.com/office/officeart/2018/2/layout/IconVerticalSolidList"/>
    <dgm:cxn modelId="{C7CF3247-1714-49CE-B5C8-DBDAB6EC49CA}" type="presParOf" srcId="{BC6E9A87-A314-4A81-B9A3-E4A126E76081}" destId="{F48AC616-DAB5-435C-9BD6-98E72129F60F}" srcOrd="2" destOrd="0" presId="urn:microsoft.com/office/officeart/2018/2/layout/IconVerticalSolidList"/>
    <dgm:cxn modelId="{EC20F785-4752-4092-B1D2-FD90694C1D05}" type="presParOf" srcId="{BC6E9A87-A314-4A81-B9A3-E4A126E76081}" destId="{DDB25531-A1E4-4907-83AD-B4DCB4A0DC22}" srcOrd="3" destOrd="0" presId="urn:microsoft.com/office/officeart/2018/2/layout/IconVerticalSolidList"/>
    <dgm:cxn modelId="{16A54485-027F-488E-9376-BF9CB20A88AD}" type="presParOf" srcId="{90F95BD6-58AB-44FC-B258-C60E79228970}" destId="{14123F40-BBEC-433E-9400-13BF04B1EFD9}" srcOrd="5" destOrd="0" presId="urn:microsoft.com/office/officeart/2018/2/layout/IconVerticalSolidList"/>
    <dgm:cxn modelId="{7A9330F4-E58D-41E1-9C50-23F3C8D3ED83}" type="presParOf" srcId="{90F95BD6-58AB-44FC-B258-C60E79228970}" destId="{31B27B8C-E235-41ED-AD7D-08F274C06367}" srcOrd="6" destOrd="0" presId="urn:microsoft.com/office/officeart/2018/2/layout/IconVerticalSolidList"/>
    <dgm:cxn modelId="{3DF9C8B1-8D3F-4C90-9F14-C455129216E1}" type="presParOf" srcId="{31B27B8C-E235-41ED-AD7D-08F274C06367}" destId="{8B60223C-7AD1-403E-A2E4-9783340E8C54}" srcOrd="0" destOrd="0" presId="urn:microsoft.com/office/officeart/2018/2/layout/IconVerticalSolidList"/>
    <dgm:cxn modelId="{0317A7FD-3EE1-49EE-8A4F-62BA98D079D8}" type="presParOf" srcId="{31B27B8C-E235-41ED-AD7D-08F274C06367}" destId="{FC9EE46D-4FE5-4277-90B7-EE4C4C230F2B}" srcOrd="1" destOrd="0" presId="urn:microsoft.com/office/officeart/2018/2/layout/IconVerticalSolidList"/>
    <dgm:cxn modelId="{303B7E55-1FD9-4037-8443-81344EB0CFB5}" type="presParOf" srcId="{31B27B8C-E235-41ED-AD7D-08F274C06367}" destId="{5848F776-57EA-41BA-A4B9-23B743AEB243}" srcOrd="2" destOrd="0" presId="urn:microsoft.com/office/officeart/2018/2/layout/IconVerticalSolidList"/>
    <dgm:cxn modelId="{877B799F-85F0-451C-9689-F2457EACF996}" type="presParOf" srcId="{31B27B8C-E235-41ED-AD7D-08F274C06367}" destId="{0F13F962-E7D4-4639-900F-193B8BD03FF3}" srcOrd="3" destOrd="0" presId="urn:microsoft.com/office/officeart/2018/2/layout/IconVerticalSolidList"/>
    <dgm:cxn modelId="{18FB6001-8248-4608-A0E8-5FCFD366720E}" type="presParOf" srcId="{90F95BD6-58AB-44FC-B258-C60E79228970}" destId="{88E049CA-AE5C-4F60-94A9-FB40F738F1A7}" srcOrd="7" destOrd="0" presId="urn:microsoft.com/office/officeart/2018/2/layout/IconVerticalSolidList"/>
    <dgm:cxn modelId="{00C95283-5283-4ABD-A8C9-5E5AEB0B1026}" type="presParOf" srcId="{90F95BD6-58AB-44FC-B258-C60E79228970}" destId="{1267E872-8A52-4E02-8E5A-A0717CAD1654}" srcOrd="8" destOrd="0" presId="urn:microsoft.com/office/officeart/2018/2/layout/IconVerticalSolidList"/>
    <dgm:cxn modelId="{C5A77384-B437-40BE-81B8-2D6EDD4B726F}" type="presParOf" srcId="{1267E872-8A52-4E02-8E5A-A0717CAD1654}" destId="{BABFE357-AF87-479C-B991-44F8BE57F7A9}" srcOrd="0" destOrd="0" presId="urn:microsoft.com/office/officeart/2018/2/layout/IconVerticalSolidList"/>
    <dgm:cxn modelId="{3CCA6079-A239-4E9C-942D-6977EB173F7D}" type="presParOf" srcId="{1267E872-8A52-4E02-8E5A-A0717CAD1654}" destId="{53DF7DA1-0C43-43E9-978B-73A6706E09F0}" srcOrd="1" destOrd="0" presId="urn:microsoft.com/office/officeart/2018/2/layout/IconVerticalSolidList"/>
    <dgm:cxn modelId="{EE5FA20B-CDA2-4B4C-9C1F-E39CEAC4C900}" type="presParOf" srcId="{1267E872-8A52-4E02-8E5A-A0717CAD1654}" destId="{18F3B18D-1E87-44F8-8923-943AF1599FDE}" srcOrd="2" destOrd="0" presId="urn:microsoft.com/office/officeart/2018/2/layout/IconVerticalSolidList"/>
    <dgm:cxn modelId="{DD14814B-0B1C-46EC-892A-B474E4324314}" type="presParOf" srcId="{1267E872-8A52-4E02-8E5A-A0717CAD1654}" destId="{BCDA5A70-86E2-4509-BC85-9B35AA0634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AA165-65B1-487B-89B5-6C1BF1C1BE7D}">
      <dsp:nvSpPr>
        <dsp:cNvPr id="0" name=""/>
        <dsp:cNvSpPr/>
      </dsp:nvSpPr>
      <dsp:spPr>
        <a:xfrm>
          <a:off x="0" y="3373"/>
          <a:ext cx="10889796" cy="7185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F28AF8-702E-410D-A011-ABFB5BC04AD3}">
      <dsp:nvSpPr>
        <dsp:cNvPr id="0" name=""/>
        <dsp:cNvSpPr/>
      </dsp:nvSpPr>
      <dsp:spPr>
        <a:xfrm>
          <a:off x="217351" y="165039"/>
          <a:ext cx="395185" cy="395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B32CD-10D0-4FB3-AD4A-182841BCD66D}">
      <dsp:nvSpPr>
        <dsp:cNvPr id="0" name=""/>
        <dsp:cNvSpPr/>
      </dsp:nvSpPr>
      <dsp:spPr>
        <a:xfrm>
          <a:off x="829888" y="3373"/>
          <a:ext cx="10059907" cy="718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43" tIns="76043" rIns="76043" bIns="76043" numCol="1" spcCol="1270" anchor="ctr" anchorCtr="0">
          <a:noAutofit/>
        </a:bodyPr>
        <a:lstStyle/>
        <a:p>
          <a:pPr marL="0" lvl="0" indent="0" algn="l" defTabSz="755650">
            <a:lnSpc>
              <a:spcPct val="100000"/>
            </a:lnSpc>
            <a:spcBef>
              <a:spcPct val="0"/>
            </a:spcBef>
            <a:spcAft>
              <a:spcPct val="35000"/>
            </a:spcAft>
            <a:buNone/>
          </a:pPr>
          <a:r>
            <a:rPr lang="en-US" sz="1700" kern="1200" dirty="0"/>
            <a:t>Real Estate &amp; IT Dominance: The sector "Real Estate, Industrial Parks and IT Buildings" has seen the highest investments and also offers the most employment, making it a crucial sector for the state. </a:t>
          </a:r>
        </a:p>
      </dsp:txBody>
      <dsp:txXfrm>
        <a:off x="829888" y="3373"/>
        <a:ext cx="10059907" cy="718518"/>
      </dsp:txXfrm>
    </dsp:sp>
    <dsp:sp modelId="{FA02457A-E622-455B-96C9-CA6BF05B5001}">
      <dsp:nvSpPr>
        <dsp:cNvPr id="0" name=""/>
        <dsp:cNvSpPr/>
      </dsp:nvSpPr>
      <dsp:spPr>
        <a:xfrm>
          <a:off x="0" y="901521"/>
          <a:ext cx="10889796" cy="7185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1A098-517E-4590-8A70-B6E4B1932D77}">
      <dsp:nvSpPr>
        <dsp:cNvPr id="0" name=""/>
        <dsp:cNvSpPr/>
      </dsp:nvSpPr>
      <dsp:spPr>
        <a:xfrm>
          <a:off x="217351" y="1063187"/>
          <a:ext cx="395185" cy="395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AE603-FE3F-42BC-9BDF-5FF575E87526}">
      <dsp:nvSpPr>
        <dsp:cNvPr id="0" name=""/>
        <dsp:cNvSpPr/>
      </dsp:nvSpPr>
      <dsp:spPr>
        <a:xfrm>
          <a:off x="829888" y="901521"/>
          <a:ext cx="10059907" cy="718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43" tIns="76043" rIns="76043" bIns="76043" numCol="1" spcCol="1270" anchor="ctr" anchorCtr="0">
          <a:noAutofit/>
        </a:bodyPr>
        <a:lstStyle/>
        <a:p>
          <a:pPr marL="0" lvl="0" indent="0" algn="l" defTabSz="755650">
            <a:lnSpc>
              <a:spcPct val="100000"/>
            </a:lnSpc>
            <a:spcBef>
              <a:spcPct val="0"/>
            </a:spcBef>
            <a:spcAft>
              <a:spcPct val="35000"/>
            </a:spcAft>
            <a:buNone/>
          </a:pPr>
          <a:r>
            <a:rPr lang="en-US" sz="1700" kern="1200"/>
            <a:t>Pharmaceuticals &amp; Chemicals: This sector ranks second in both investments and employment, indicating its significance in the state's industrial landscape. </a:t>
          </a:r>
        </a:p>
      </dsp:txBody>
      <dsp:txXfrm>
        <a:off x="829888" y="901521"/>
        <a:ext cx="10059907" cy="718518"/>
      </dsp:txXfrm>
    </dsp:sp>
    <dsp:sp modelId="{9761803C-273B-4CF9-8D1A-C4812FAD679E}">
      <dsp:nvSpPr>
        <dsp:cNvPr id="0" name=""/>
        <dsp:cNvSpPr/>
      </dsp:nvSpPr>
      <dsp:spPr>
        <a:xfrm>
          <a:off x="0" y="1799668"/>
          <a:ext cx="10889796" cy="7185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19AE7-7AA5-4D13-AD72-37BEA83EC9DD}">
      <dsp:nvSpPr>
        <dsp:cNvPr id="0" name=""/>
        <dsp:cNvSpPr/>
      </dsp:nvSpPr>
      <dsp:spPr>
        <a:xfrm>
          <a:off x="217351" y="1961335"/>
          <a:ext cx="395185" cy="3951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0539C-DF42-4F95-81E0-68AA2EC21904}">
      <dsp:nvSpPr>
        <dsp:cNvPr id="0" name=""/>
        <dsp:cNvSpPr/>
      </dsp:nvSpPr>
      <dsp:spPr>
        <a:xfrm>
          <a:off x="829888" y="1799668"/>
          <a:ext cx="10059907" cy="718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43" tIns="76043" rIns="76043" bIns="76043" numCol="1" spcCol="1270" anchor="ctr" anchorCtr="0">
          <a:noAutofit/>
        </a:bodyPr>
        <a:lstStyle/>
        <a:p>
          <a:pPr marL="0" lvl="0" indent="0" algn="l" defTabSz="755650">
            <a:lnSpc>
              <a:spcPct val="100000"/>
            </a:lnSpc>
            <a:spcBef>
              <a:spcPct val="0"/>
            </a:spcBef>
            <a:spcAft>
              <a:spcPct val="35000"/>
            </a:spcAft>
            <a:buNone/>
          </a:pPr>
          <a:r>
            <a:rPr lang="en-US" sz="1700" kern="1200"/>
            <a:t>Diverse Economic Landscape: Sectors like "Plastic and Rubber," "Solar and Other Renewable Energy," and "Engineering" have attracted notable investments, showing the diverse economic activities in the state. </a:t>
          </a:r>
        </a:p>
      </dsp:txBody>
      <dsp:txXfrm>
        <a:off x="829888" y="1799668"/>
        <a:ext cx="10059907" cy="718518"/>
      </dsp:txXfrm>
    </dsp:sp>
    <dsp:sp modelId="{094441E9-9F8C-4011-8A3D-CE2626037A4A}">
      <dsp:nvSpPr>
        <dsp:cNvPr id="0" name=""/>
        <dsp:cNvSpPr/>
      </dsp:nvSpPr>
      <dsp:spPr>
        <a:xfrm>
          <a:off x="0" y="2697816"/>
          <a:ext cx="10889796" cy="7185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0B686-1A85-478A-A7C9-196DEF6A834F}">
      <dsp:nvSpPr>
        <dsp:cNvPr id="0" name=""/>
        <dsp:cNvSpPr/>
      </dsp:nvSpPr>
      <dsp:spPr>
        <a:xfrm>
          <a:off x="217351" y="2859483"/>
          <a:ext cx="395185" cy="3951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E0D94-D913-4C2E-9859-2F779BA0A0F1}">
      <dsp:nvSpPr>
        <dsp:cNvPr id="0" name=""/>
        <dsp:cNvSpPr/>
      </dsp:nvSpPr>
      <dsp:spPr>
        <a:xfrm>
          <a:off x="829888" y="2697816"/>
          <a:ext cx="10059907" cy="718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43" tIns="76043" rIns="76043" bIns="76043" numCol="1" spcCol="1270" anchor="ctr" anchorCtr="0">
          <a:noAutofit/>
        </a:bodyPr>
        <a:lstStyle/>
        <a:p>
          <a:pPr marL="0" lvl="0" indent="0" algn="l" defTabSz="755650">
            <a:lnSpc>
              <a:spcPct val="100000"/>
            </a:lnSpc>
            <a:spcBef>
              <a:spcPct val="0"/>
            </a:spcBef>
            <a:spcAft>
              <a:spcPct val="35000"/>
            </a:spcAft>
            <a:buNone/>
          </a:pPr>
          <a:r>
            <a:rPr lang="en-US" sz="1700" kern="1200"/>
            <a:t>Steady Economic Growth: The upward trend in monthly investments suggests a steadily growing economy in Telangana. </a:t>
          </a:r>
        </a:p>
      </dsp:txBody>
      <dsp:txXfrm>
        <a:off x="829888" y="2697816"/>
        <a:ext cx="10059907" cy="718518"/>
      </dsp:txXfrm>
    </dsp:sp>
    <dsp:sp modelId="{4264C0DB-2BD1-41D4-B701-8AFB191493CC}">
      <dsp:nvSpPr>
        <dsp:cNvPr id="0" name=""/>
        <dsp:cNvSpPr/>
      </dsp:nvSpPr>
      <dsp:spPr>
        <a:xfrm>
          <a:off x="0" y="3595964"/>
          <a:ext cx="10889796" cy="7185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C13E2-9AFE-483D-AB1C-DA195D26804E}">
      <dsp:nvSpPr>
        <dsp:cNvPr id="0" name=""/>
        <dsp:cNvSpPr/>
      </dsp:nvSpPr>
      <dsp:spPr>
        <a:xfrm>
          <a:off x="217351" y="3757631"/>
          <a:ext cx="395185" cy="3951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B7D2F6-946A-4EB4-ADD9-88D44BEF6BE6}">
      <dsp:nvSpPr>
        <dsp:cNvPr id="0" name=""/>
        <dsp:cNvSpPr/>
      </dsp:nvSpPr>
      <dsp:spPr>
        <a:xfrm>
          <a:off x="829888" y="3595964"/>
          <a:ext cx="10059907" cy="718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43" tIns="76043" rIns="76043" bIns="76043" numCol="1" spcCol="1270" anchor="ctr" anchorCtr="0">
          <a:noAutofit/>
        </a:bodyPr>
        <a:lstStyle/>
        <a:p>
          <a:pPr marL="0" lvl="0" indent="0" algn="l" defTabSz="755650">
            <a:lnSpc>
              <a:spcPct val="100000"/>
            </a:lnSpc>
            <a:spcBef>
              <a:spcPct val="0"/>
            </a:spcBef>
            <a:spcAft>
              <a:spcPct val="35000"/>
            </a:spcAft>
            <a:buNone/>
          </a:pPr>
          <a:r>
            <a:rPr lang="en-US" sz="1700" kern="1200"/>
            <a:t>Vehicle Sales &amp; Stamps Revenue Correlation: The correlation between vehicle sales and stamp revenues in districts indicates the interconnectedness of economic growth and commercial activities.</a:t>
          </a:r>
        </a:p>
      </dsp:txBody>
      <dsp:txXfrm>
        <a:off x="829888" y="3595964"/>
        <a:ext cx="10059907" cy="718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3A149-0EFA-4E6F-9FFA-815C7C575434}">
      <dsp:nvSpPr>
        <dsp:cNvPr id="0" name=""/>
        <dsp:cNvSpPr/>
      </dsp:nvSpPr>
      <dsp:spPr>
        <a:xfrm>
          <a:off x="0" y="3246"/>
          <a:ext cx="10889796" cy="6915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A9808-9405-4886-A011-EE30049A2939}">
      <dsp:nvSpPr>
        <dsp:cNvPr id="0" name=""/>
        <dsp:cNvSpPr/>
      </dsp:nvSpPr>
      <dsp:spPr>
        <a:xfrm>
          <a:off x="209192" y="158844"/>
          <a:ext cx="380349" cy="380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87202B-A565-450F-9117-CBD604AC9B5E}">
      <dsp:nvSpPr>
        <dsp:cNvPr id="0" name=""/>
        <dsp:cNvSpPr/>
      </dsp:nvSpPr>
      <dsp:spPr>
        <a:xfrm>
          <a:off x="798733" y="3246"/>
          <a:ext cx="10091062" cy="69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8" tIns="73188" rIns="73188" bIns="73188" numCol="1" spcCol="1270" anchor="ctr" anchorCtr="0">
          <a:noAutofit/>
        </a:bodyPr>
        <a:lstStyle/>
        <a:p>
          <a:pPr marL="0" lvl="0" indent="0" algn="l" defTabSz="800100">
            <a:lnSpc>
              <a:spcPct val="100000"/>
            </a:lnSpc>
            <a:spcBef>
              <a:spcPct val="0"/>
            </a:spcBef>
            <a:spcAft>
              <a:spcPct val="35000"/>
            </a:spcAft>
            <a:buNone/>
          </a:pPr>
          <a:r>
            <a:rPr lang="en-US" sz="1800" kern="1200"/>
            <a:t>Promote Real Estate &amp; IT: Given its dominance, the government should continue to promote and support the "Real Estate, Industrial Parks, and IT Buildings" sector. </a:t>
          </a:r>
        </a:p>
      </dsp:txBody>
      <dsp:txXfrm>
        <a:off x="798733" y="3246"/>
        <a:ext cx="10091062" cy="691543"/>
      </dsp:txXfrm>
    </dsp:sp>
    <dsp:sp modelId="{927477D6-6820-4223-B5D6-41505872EEC8}">
      <dsp:nvSpPr>
        <dsp:cNvPr id="0" name=""/>
        <dsp:cNvSpPr/>
      </dsp:nvSpPr>
      <dsp:spPr>
        <a:xfrm>
          <a:off x="0" y="867676"/>
          <a:ext cx="10889796" cy="6915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855B1-0220-4067-8B18-69F440810BC5}">
      <dsp:nvSpPr>
        <dsp:cNvPr id="0" name=""/>
        <dsp:cNvSpPr/>
      </dsp:nvSpPr>
      <dsp:spPr>
        <a:xfrm>
          <a:off x="209192" y="1023273"/>
          <a:ext cx="380349" cy="380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62A5F-CA6D-4904-AEF8-21E1AAF2E47D}">
      <dsp:nvSpPr>
        <dsp:cNvPr id="0" name=""/>
        <dsp:cNvSpPr/>
      </dsp:nvSpPr>
      <dsp:spPr>
        <a:xfrm>
          <a:off x="798733" y="867676"/>
          <a:ext cx="10091062" cy="69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8" tIns="73188" rIns="73188" bIns="73188" numCol="1" spcCol="1270" anchor="ctr" anchorCtr="0">
          <a:noAutofit/>
        </a:bodyPr>
        <a:lstStyle/>
        <a:p>
          <a:pPr marL="0" lvl="0" indent="0" algn="l" defTabSz="800100">
            <a:lnSpc>
              <a:spcPct val="100000"/>
            </a:lnSpc>
            <a:spcBef>
              <a:spcPct val="0"/>
            </a:spcBef>
            <a:spcAft>
              <a:spcPct val="35000"/>
            </a:spcAft>
            <a:buNone/>
          </a:pPr>
          <a:r>
            <a:rPr lang="en-US" sz="1800" kern="1200"/>
            <a:t>Enhance Infrastructure: Improve infrastructure in districts showing high vehicle sales and stamp revenues, as these areas likely have burgeoning commercial activities. </a:t>
          </a:r>
        </a:p>
      </dsp:txBody>
      <dsp:txXfrm>
        <a:off x="798733" y="867676"/>
        <a:ext cx="10091062" cy="691543"/>
      </dsp:txXfrm>
    </dsp:sp>
    <dsp:sp modelId="{4BC752E1-A9EC-406B-8DB6-44315B5504DA}">
      <dsp:nvSpPr>
        <dsp:cNvPr id="0" name=""/>
        <dsp:cNvSpPr/>
      </dsp:nvSpPr>
      <dsp:spPr>
        <a:xfrm>
          <a:off x="0" y="1732106"/>
          <a:ext cx="10889796" cy="6915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A46E8-DE09-4BB7-BFC3-533657521653}">
      <dsp:nvSpPr>
        <dsp:cNvPr id="0" name=""/>
        <dsp:cNvSpPr/>
      </dsp:nvSpPr>
      <dsp:spPr>
        <a:xfrm>
          <a:off x="209192" y="1887703"/>
          <a:ext cx="380349" cy="380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25531-A1E4-4907-83AD-B4DCB4A0DC22}">
      <dsp:nvSpPr>
        <dsp:cNvPr id="0" name=""/>
        <dsp:cNvSpPr/>
      </dsp:nvSpPr>
      <dsp:spPr>
        <a:xfrm>
          <a:off x="798733" y="1732106"/>
          <a:ext cx="10091062" cy="69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8" tIns="73188" rIns="73188" bIns="73188" numCol="1" spcCol="1270" anchor="ctr" anchorCtr="0">
          <a:noAutofit/>
        </a:bodyPr>
        <a:lstStyle/>
        <a:p>
          <a:pPr marL="0" lvl="0" indent="0" algn="l" defTabSz="800100">
            <a:lnSpc>
              <a:spcPct val="100000"/>
            </a:lnSpc>
            <a:spcBef>
              <a:spcPct val="0"/>
            </a:spcBef>
            <a:spcAft>
              <a:spcPct val="35000"/>
            </a:spcAft>
            <a:buNone/>
          </a:pPr>
          <a:r>
            <a:rPr lang="en-US" sz="1800" kern="1200"/>
            <a:t>Diversify Investments: While certain sectors dominate, it's essential to diversify investments to ensure economic stability. The government could introduce policies favouring emerging sectors.</a:t>
          </a:r>
        </a:p>
      </dsp:txBody>
      <dsp:txXfrm>
        <a:off x="798733" y="1732106"/>
        <a:ext cx="10091062" cy="691543"/>
      </dsp:txXfrm>
    </dsp:sp>
    <dsp:sp modelId="{8B60223C-7AD1-403E-A2E4-9783340E8C54}">
      <dsp:nvSpPr>
        <dsp:cNvPr id="0" name=""/>
        <dsp:cNvSpPr/>
      </dsp:nvSpPr>
      <dsp:spPr>
        <a:xfrm>
          <a:off x="0" y="2596536"/>
          <a:ext cx="10889796" cy="6915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EE46D-4FE5-4277-90B7-EE4C4C230F2B}">
      <dsp:nvSpPr>
        <dsp:cNvPr id="0" name=""/>
        <dsp:cNvSpPr/>
      </dsp:nvSpPr>
      <dsp:spPr>
        <a:xfrm>
          <a:off x="209192" y="2752133"/>
          <a:ext cx="380349" cy="3803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3F962-E7D4-4639-900F-193B8BD03FF3}">
      <dsp:nvSpPr>
        <dsp:cNvPr id="0" name=""/>
        <dsp:cNvSpPr/>
      </dsp:nvSpPr>
      <dsp:spPr>
        <a:xfrm>
          <a:off x="798733" y="2596536"/>
          <a:ext cx="10091062" cy="69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8" tIns="73188" rIns="73188" bIns="73188" numCol="1" spcCol="1270" anchor="ctr" anchorCtr="0">
          <a:noAutofit/>
        </a:bodyPr>
        <a:lstStyle/>
        <a:p>
          <a:pPr marL="0" lvl="0" indent="0" algn="l" defTabSz="800100">
            <a:lnSpc>
              <a:spcPct val="100000"/>
            </a:lnSpc>
            <a:spcBef>
              <a:spcPct val="0"/>
            </a:spcBef>
            <a:spcAft>
              <a:spcPct val="35000"/>
            </a:spcAft>
            <a:buNone/>
          </a:pPr>
          <a:r>
            <a:rPr lang="en-US" sz="1800" kern="1200"/>
            <a:t>Skill Development: With sectors like "Pharmaceuticals and Chemicals" showing significant employment, invest in skill development programs tailored for these industries.</a:t>
          </a:r>
        </a:p>
      </dsp:txBody>
      <dsp:txXfrm>
        <a:off x="798733" y="2596536"/>
        <a:ext cx="10091062" cy="691543"/>
      </dsp:txXfrm>
    </dsp:sp>
    <dsp:sp modelId="{BABFE357-AF87-479C-B991-44F8BE57F7A9}">
      <dsp:nvSpPr>
        <dsp:cNvPr id="0" name=""/>
        <dsp:cNvSpPr/>
      </dsp:nvSpPr>
      <dsp:spPr>
        <a:xfrm>
          <a:off x="0" y="3460966"/>
          <a:ext cx="10889796" cy="6915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F7DA1-0C43-43E9-978B-73A6706E09F0}">
      <dsp:nvSpPr>
        <dsp:cNvPr id="0" name=""/>
        <dsp:cNvSpPr/>
      </dsp:nvSpPr>
      <dsp:spPr>
        <a:xfrm>
          <a:off x="209192" y="3616563"/>
          <a:ext cx="380349" cy="3803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A5A70-86E2-4509-BC85-9B35AA063437}">
      <dsp:nvSpPr>
        <dsp:cNvPr id="0" name=""/>
        <dsp:cNvSpPr/>
      </dsp:nvSpPr>
      <dsp:spPr>
        <a:xfrm>
          <a:off x="798733" y="3460966"/>
          <a:ext cx="10091062" cy="69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8" tIns="73188" rIns="73188" bIns="73188" numCol="1" spcCol="1270" anchor="ctr" anchorCtr="0">
          <a:noAutofit/>
        </a:bodyPr>
        <a:lstStyle/>
        <a:p>
          <a:pPr marL="0" lvl="0" indent="0" algn="l" defTabSz="800100">
            <a:lnSpc>
              <a:spcPct val="100000"/>
            </a:lnSpc>
            <a:spcBef>
              <a:spcPct val="0"/>
            </a:spcBef>
            <a:spcAft>
              <a:spcPct val="35000"/>
            </a:spcAft>
            <a:buNone/>
          </a:pPr>
          <a:r>
            <a:rPr lang="en-US" sz="1800" kern="1200"/>
            <a:t>Analyse Policy Impact: Regularly analyse investment data to assess the impact of introduced policies. This will help in refining strategies and ensuring sustained growth.</a:t>
          </a:r>
        </a:p>
      </dsp:txBody>
      <dsp:txXfrm>
        <a:off x="798733" y="3460966"/>
        <a:ext cx="10091062" cy="6915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9/30/2023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9/30/2023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 analyzed the correlation between vehicle sales and months, observing that December and January consistently showed higher sales. COVID-19-induced fluctuations were also noted. Factors such as year-end discounts and seasonal demand could be driving the observed patterns.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1495165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In FY 2022, districts like </a:t>
            </a:r>
            <a:r>
              <a:rPr lang="en-US" dirty="0" err="1"/>
              <a:t>Rangareddy</a:t>
            </a:r>
            <a:r>
              <a:rPr lang="en-US" dirty="0"/>
              <a:t>, </a:t>
            </a:r>
            <a:r>
              <a:rPr lang="en-US" dirty="0" err="1"/>
              <a:t>Medchal</a:t>
            </a:r>
            <a:r>
              <a:rPr lang="en-US" dirty="0"/>
              <a:t>, Hyderabad, and </a:t>
            </a:r>
            <a:r>
              <a:rPr lang="en-US" dirty="0" err="1"/>
              <a:t>Sangareddy</a:t>
            </a:r>
            <a:r>
              <a:rPr lang="en-US" dirty="0"/>
              <a:t> exhibited a higher concentration of vehicles, with motorcycles being the preferred vehicle class. The metropolitan nature of these districts, coupled with potential parking issues, likely influences this preference.</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1811624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 categorized districts based on vehicle sales growth in FY 2022 compared to FY 2021, considering fuel types. The top and bottom 3 districts for each category were identified based on their growth rates.</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367284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803599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The top 5 sectors with the most significant investments in FY 2022 are:</a:t>
            </a:r>
          </a:p>
          <a:p>
            <a:r>
              <a:rPr lang="en-US" dirty="0"/>
              <a:t>1. Plastic and Rubber</a:t>
            </a:r>
          </a:p>
          <a:p>
            <a:r>
              <a:rPr lang="en-US" dirty="0"/>
              <a:t>2. Pharmaceuticals and Chemicals</a:t>
            </a:r>
          </a:p>
          <a:p>
            <a:r>
              <a:rPr lang="en-US" dirty="0"/>
              <a:t>3. Real Estate, Industrial Parks, and IT Buildings</a:t>
            </a:r>
          </a:p>
          <a:p>
            <a:r>
              <a:rPr lang="en-US" dirty="0"/>
              <a:t>4. Solar and Other Renewables</a:t>
            </a:r>
          </a:p>
          <a:p>
            <a:r>
              <a:rPr lang="en-US" dirty="0"/>
              <a:t>5. Engineering</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2711631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The top 3 districts attracting significant sector investments during FY 2019-2022 are </a:t>
            </a:r>
            <a:r>
              <a:rPr lang="en-US" dirty="0" err="1"/>
              <a:t>Rangareddy</a:t>
            </a:r>
            <a:r>
              <a:rPr lang="en-US" dirty="0"/>
              <a:t>, </a:t>
            </a:r>
            <a:r>
              <a:rPr lang="en-US" dirty="0" err="1"/>
              <a:t>Sangareddy</a:t>
            </a:r>
            <a:r>
              <a:rPr lang="en-US" dirty="0"/>
              <a:t>, and </a:t>
            </a:r>
            <a:r>
              <a:rPr lang="en-US" dirty="0" err="1"/>
              <a:t>Medchal</a:t>
            </a:r>
            <a:r>
              <a:rPr lang="en-US" dirty="0"/>
              <a:t> </a:t>
            </a:r>
            <a:r>
              <a:rPr lang="en-US" dirty="0" err="1"/>
              <a:t>Malkajgiri</a:t>
            </a:r>
            <a:r>
              <a:rPr lang="en-US" dirty="0"/>
              <a:t>. These districts likely attracted investments due to their strategic locations and infrastructure, coupled with the presence of top sectors like Pharmaceuticals, Real Estate, and Engineering.</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16</a:t>
            </a:fld>
            <a:endParaRPr lang="en-US" altLang="zh-CN" dirty="0"/>
          </a:p>
        </p:txBody>
      </p:sp>
    </p:spTree>
    <p:extLst>
      <p:ext uri="{BB962C8B-B14F-4D97-AF65-F5344CB8AC3E}">
        <p14:creationId xmlns:p14="http://schemas.microsoft.com/office/powerpoint/2010/main" val="2817698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 relationship between district investments, vehicle sales, and stamps revenue was observed in certain districts. </a:t>
            </a:r>
            <a:r>
              <a:rPr lang="en-US" dirty="0" err="1"/>
              <a:t>Rangareddy</a:t>
            </a:r>
            <a:r>
              <a:rPr lang="en-US" dirty="0"/>
              <a:t>, for example, had substantial investment, high stamp revenue, and significant vehicle sales, suggesting a correlation between economic activity, revenue collection, and vehicle demand.</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2750996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Five sectors showed substantial investment in multiple districts between FY 2021 and 2022: Solar and Renewable, Automobile, </a:t>
            </a:r>
            <a:r>
              <a:rPr lang="en-US" dirty="0" err="1"/>
              <a:t>Agro</a:t>
            </a:r>
            <a:r>
              <a:rPr lang="en-US" dirty="0"/>
              <a:t>-based including Cold Storage, Paper and Printing, and Cement and Concrete Products.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3973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Investment patterns in sectors revealed cyclicality, with higher investments in August 2022 and January 2023. This seasonality may be influenced by factors such as budget cycles, market conditions, or government policies.</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19</a:t>
            </a:fld>
            <a:endParaRPr lang="en-US" altLang="zh-CN" dirty="0"/>
          </a:p>
        </p:txBody>
      </p:sp>
    </p:spTree>
    <p:extLst>
      <p:ext uri="{BB962C8B-B14F-4D97-AF65-F5344CB8AC3E}">
        <p14:creationId xmlns:p14="http://schemas.microsoft.com/office/powerpoint/2010/main" val="1447678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224085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for buying commercial property people consider three </a:t>
            </a:r>
            <a:r>
              <a:rPr lang="en-US" dirty="0" err="1"/>
              <a:t>kpi</a:t>
            </a:r>
            <a:r>
              <a:rPr lang="en-US" dirty="0"/>
              <a:t> </a:t>
            </a:r>
          </a:p>
          <a:p>
            <a:endParaRPr lang="en-US" dirty="0"/>
          </a:p>
          <a:p>
            <a:r>
              <a:rPr lang="en-US" dirty="0"/>
              <a:t>like </a:t>
            </a:r>
            <a:r>
              <a:rPr lang="en-US" dirty="0" err="1"/>
              <a:t>perticular</a:t>
            </a:r>
            <a:r>
              <a:rPr lang="en-US" dirty="0"/>
              <a:t> district  what's </a:t>
            </a:r>
            <a:r>
              <a:rPr lang="en-US" dirty="0" err="1"/>
              <a:t>employement</a:t>
            </a:r>
            <a:r>
              <a:rPr lang="en-US" dirty="0"/>
              <a:t> growth</a:t>
            </a:r>
          </a:p>
          <a:p>
            <a:r>
              <a:rPr lang="en-US" dirty="0"/>
              <a:t>and revenue growth</a:t>
            </a:r>
          </a:p>
          <a:p>
            <a:r>
              <a:rPr lang="en-US" dirty="0"/>
              <a:t>and district attracts investors </a:t>
            </a:r>
          </a:p>
          <a:p>
            <a:endParaRPr lang="en-US" dirty="0"/>
          </a:p>
          <a:p>
            <a:endParaRPr lang="en-US" dirty="0"/>
          </a:p>
          <a:p>
            <a:r>
              <a:rPr lang="en-US" dirty="0"/>
              <a:t>so we can take call on which </a:t>
            </a:r>
            <a:r>
              <a:rPr lang="en-US" dirty="0" err="1"/>
              <a:t>perticular</a:t>
            </a:r>
            <a:r>
              <a:rPr lang="en-US" dirty="0"/>
              <a:t> emerging  district is to be consider for investment</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21</a:t>
            </a:fld>
            <a:endParaRPr lang="en-US" altLang="zh-CN" dirty="0"/>
          </a:p>
        </p:txBody>
      </p:sp>
    </p:spTree>
    <p:extLst>
      <p:ext uri="{BB962C8B-B14F-4D97-AF65-F5344CB8AC3E}">
        <p14:creationId xmlns:p14="http://schemas.microsoft.com/office/powerpoint/2010/main" val="4112568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for buying commercial property people consider three </a:t>
            </a:r>
            <a:r>
              <a:rPr lang="en-US" dirty="0" err="1"/>
              <a:t>kpi</a:t>
            </a:r>
            <a:r>
              <a:rPr lang="en-US" dirty="0"/>
              <a:t> </a:t>
            </a:r>
          </a:p>
          <a:p>
            <a:endParaRPr lang="en-US" dirty="0"/>
          </a:p>
          <a:p>
            <a:r>
              <a:rPr lang="en-US" dirty="0"/>
              <a:t>like </a:t>
            </a:r>
            <a:r>
              <a:rPr lang="en-US" dirty="0" err="1"/>
              <a:t>perticular</a:t>
            </a:r>
            <a:r>
              <a:rPr lang="en-US" dirty="0"/>
              <a:t> district  what's </a:t>
            </a:r>
            <a:r>
              <a:rPr lang="en-US" dirty="0" err="1"/>
              <a:t>employement</a:t>
            </a:r>
            <a:r>
              <a:rPr lang="en-US" dirty="0"/>
              <a:t> growth</a:t>
            </a:r>
          </a:p>
          <a:p>
            <a:r>
              <a:rPr lang="en-US" dirty="0"/>
              <a:t>and revenue growth</a:t>
            </a:r>
          </a:p>
          <a:p>
            <a:r>
              <a:rPr lang="en-US" dirty="0"/>
              <a:t>and district attracts investors </a:t>
            </a:r>
          </a:p>
          <a:p>
            <a:endParaRPr lang="en-US" dirty="0"/>
          </a:p>
          <a:p>
            <a:endParaRPr lang="en-US" dirty="0"/>
          </a:p>
          <a:p>
            <a:r>
              <a:rPr lang="en-US" dirty="0"/>
              <a:t>so we can take call on which </a:t>
            </a:r>
            <a:r>
              <a:rPr lang="en-US" dirty="0" err="1"/>
              <a:t>perticular</a:t>
            </a:r>
            <a:r>
              <a:rPr lang="en-US" dirty="0"/>
              <a:t> emerging  district is to be consider for investment</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22</a:t>
            </a:fld>
            <a:endParaRPr lang="en-US" altLang="zh-CN" dirty="0"/>
          </a:p>
        </p:txBody>
      </p:sp>
    </p:spTree>
    <p:extLst>
      <p:ext uri="{BB962C8B-B14F-4D97-AF65-F5344CB8AC3E}">
        <p14:creationId xmlns:p14="http://schemas.microsoft.com/office/powerpoint/2010/main" val="1396967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for buying commercial property people consider three </a:t>
            </a:r>
            <a:r>
              <a:rPr lang="en-US" dirty="0" err="1"/>
              <a:t>kpi</a:t>
            </a:r>
            <a:r>
              <a:rPr lang="en-US" dirty="0"/>
              <a:t> </a:t>
            </a:r>
          </a:p>
          <a:p>
            <a:endParaRPr lang="en-US" dirty="0"/>
          </a:p>
          <a:p>
            <a:r>
              <a:rPr lang="en-US" dirty="0"/>
              <a:t>like </a:t>
            </a:r>
            <a:r>
              <a:rPr lang="en-US" dirty="0" err="1"/>
              <a:t>perticular</a:t>
            </a:r>
            <a:r>
              <a:rPr lang="en-US" dirty="0"/>
              <a:t> district  what's </a:t>
            </a:r>
            <a:r>
              <a:rPr lang="en-US" dirty="0" err="1"/>
              <a:t>employement</a:t>
            </a:r>
            <a:r>
              <a:rPr lang="en-US" dirty="0"/>
              <a:t> growth</a:t>
            </a:r>
          </a:p>
          <a:p>
            <a:r>
              <a:rPr lang="en-US" dirty="0"/>
              <a:t>and revenue growth</a:t>
            </a:r>
          </a:p>
          <a:p>
            <a:r>
              <a:rPr lang="en-US" dirty="0"/>
              <a:t>and district attracts investors </a:t>
            </a:r>
          </a:p>
          <a:p>
            <a:endParaRPr lang="en-US" dirty="0"/>
          </a:p>
          <a:p>
            <a:endParaRPr lang="en-US" dirty="0"/>
          </a:p>
          <a:p>
            <a:r>
              <a:rPr lang="en-US" dirty="0"/>
              <a:t>so we can take call on which </a:t>
            </a:r>
            <a:r>
              <a:rPr lang="en-US" dirty="0" err="1"/>
              <a:t>perticular</a:t>
            </a:r>
            <a:r>
              <a:rPr lang="en-US" dirty="0"/>
              <a:t> emerging  district is to be consider for investment</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23</a:t>
            </a:fld>
            <a:endParaRPr lang="en-US" altLang="zh-CN" dirty="0"/>
          </a:p>
        </p:txBody>
      </p:sp>
    </p:spTree>
    <p:extLst>
      <p:ext uri="{BB962C8B-B14F-4D97-AF65-F5344CB8AC3E}">
        <p14:creationId xmlns:p14="http://schemas.microsoft.com/office/powerpoint/2010/main" val="2851285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24</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25</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*Answer:* We plotted an area chart to visualize the revenue growth across years for document registration in various districts. The top 5 districts with the highest revenue growth during FY 2019-2022 are:</a:t>
            </a:r>
          </a:p>
          <a:p>
            <a:r>
              <a:rPr lang="en-US" dirty="0"/>
              <a:t>1. </a:t>
            </a:r>
            <a:r>
              <a:rPr lang="en-US" dirty="0" err="1"/>
              <a:t>Hanimankoda</a:t>
            </a:r>
            <a:endParaRPr lang="en-US" dirty="0"/>
          </a:p>
          <a:p>
            <a:r>
              <a:rPr lang="en-US" dirty="0"/>
              <a:t>2. Hyderabad</a:t>
            </a:r>
          </a:p>
          <a:p>
            <a:r>
              <a:rPr lang="en-US" dirty="0"/>
              <a:t>3. </a:t>
            </a:r>
            <a:r>
              <a:rPr lang="en-US" dirty="0" err="1"/>
              <a:t>Medchal</a:t>
            </a:r>
            <a:r>
              <a:rPr lang="en-US" dirty="0"/>
              <a:t> </a:t>
            </a:r>
            <a:r>
              <a:rPr lang="en-US" dirty="0" err="1"/>
              <a:t>Malkajgiri</a:t>
            </a:r>
            <a:endParaRPr lang="en-US" dirty="0"/>
          </a:p>
          <a:p>
            <a:r>
              <a:rPr lang="en-US" dirty="0"/>
              <a:t>4. </a:t>
            </a:r>
            <a:r>
              <a:rPr lang="en-US" dirty="0" err="1"/>
              <a:t>Sangareddy</a:t>
            </a:r>
            <a:endParaRPr lang="en-US" dirty="0"/>
          </a:p>
          <a:p>
            <a:r>
              <a:rPr lang="en-US" dirty="0"/>
              <a:t>5. </a:t>
            </a:r>
            <a:r>
              <a:rPr lang="en-US" dirty="0" err="1"/>
              <a:t>Rangareddy</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 compared total e-stamp revenue and total document registration revenue, calculated the revenue difference, and identified the top 5 districts where e-stamps revenue outperformed document revenue in FY 2022:</a:t>
            </a:r>
          </a:p>
          <a:p>
            <a:r>
              <a:rPr lang="en-US" dirty="0"/>
              <a:t>1. </a:t>
            </a:r>
            <a:r>
              <a:rPr lang="en-US" dirty="0" err="1"/>
              <a:t>Rangareddy</a:t>
            </a:r>
            <a:endParaRPr lang="en-US" dirty="0"/>
          </a:p>
          <a:p>
            <a:r>
              <a:rPr lang="en-US" dirty="0"/>
              <a:t>2. Hyderabad</a:t>
            </a:r>
          </a:p>
          <a:p>
            <a:r>
              <a:rPr lang="en-US" dirty="0"/>
              <a:t>3. Khammam</a:t>
            </a:r>
          </a:p>
          <a:p>
            <a:r>
              <a:rPr lang="en-US" dirty="0"/>
              <a:t>4. </a:t>
            </a:r>
            <a:r>
              <a:rPr lang="en-US" dirty="0" err="1"/>
              <a:t>Hanumakonda</a:t>
            </a:r>
            <a:endParaRPr lang="en-US" dirty="0"/>
          </a:p>
          <a:p>
            <a:r>
              <a:rPr lang="en-US" dirty="0"/>
              <a:t>5. </a:t>
            </a:r>
            <a:r>
              <a:rPr lang="en-US" dirty="0" err="1"/>
              <a:t>Yadadri</a:t>
            </a:r>
            <a:r>
              <a:rPr lang="en-US" dirty="0"/>
              <a:t> </a:t>
            </a:r>
            <a:r>
              <a:rPr lang="en-US" dirty="0" err="1"/>
              <a:t>Bhuvangiri</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We observed that e-stamp challan counts and document registration counts have followed similar trends since the introduction of e-stamp in December 2020. However, there were notable declines in April 2020, November 2020, and May 2021. The emergence of COVID-19 might have influenced this decline. To address this, the government could consider promoting online stamp duty submissions and ensuring pandemic resilience in revenue collection.</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39287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*Answer:* We categorized the 33 districts into three revenue segments: high, medium, and low, based on their stamp registration revenue during FY 2021-2022.</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303577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429045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pxhere.com/en/photo/119194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quoteinspector.com/images/investing/investment-choic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creativecommons.org/licenses/by-nd/3.0/" TargetMode="External"/><Relationship Id="rId4" Type="http://schemas.openxmlformats.org/officeDocument/2006/relationships/hyperlink" Target="https://www.quoteinspector.com/images/investing/investment-choice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en.wikipedia.org/wiki/Culture_of_Telangan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pixabay.com/en/stamp-office-wood-stamp-stamp-pads-212507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Telangana Growth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199109" cy="760288"/>
          </a:xfrm>
        </p:spPr>
        <p:txBody>
          <a:bodyPr/>
          <a:lstStyle/>
          <a:p>
            <a:r>
              <a:rPr lang="en-US" dirty="0"/>
              <a:t>Pratik </a:t>
            </a:r>
            <a:r>
              <a:rPr lang="en-US" dirty="0" err="1"/>
              <a:t>Bhikadiya</a:t>
            </a:r>
            <a:r>
              <a:rPr lang="en-US" dirty="0"/>
              <a:t>  Yash Soni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4" name="Picture Placeholder 23" descr="A large building with towers and towers with Charminar in the background&#10;&#10;Description automatically generated">
            <a:extLst>
              <a:ext uri="{FF2B5EF4-FFF2-40B4-BE49-F238E27FC236}">
                <a16:creationId xmlns:a16="http://schemas.microsoft.com/office/drawing/2014/main" id="{4BC12E54-53A7-6945-B8AA-BC65A3B6256D}"/>
              </a:ext>
            </a:extLst>
          </p:cNvPr>
          <p:cNvPicPr>
            <a:picLocks noGrp="1" noChangeAspect="1"/>
          </p:cNvPicPr>
          <p:nvPr>
            <p:ph type="pic" sz="quarter" idx="47"/>
          </p:nvPr>
        </p:nvPicPr>
        <p:blipFill>
          <a:blip r:embed="rId3"/>
          <a:srcRect l="20998" r="20998"/>
          <a:stretch>
            <a:fillRect/>
          </a:stretch>
        </p:blipFill>
        <p:spPr/>
      </p:pic>
      <p:pic>
        <p:nvPicPr>
          <p:cNvPr id="26" name="Picture 25" descr="A green and white circular emblem with text&#10;&#10;Description automatically generated">
            <a:extLst>
              <a:ext uri="{FF2B5EF4-FFF2-40B4-BE49-F238E27FC236}">
                <a16:creationId xmlns:a16="http://schemas.microsoft.com/office/drawing/2014/main" id="{7A855376-6DE4-FA58-7C8D-FB45648774C6}"/>
              </a:ext>
            </a:extLst>
          </p:cNvPr>
          <p:cNvPicPr>
            <a:picLocks noChangeAspect="1"/>
          </p:cNvPicPr>
          <p:nvPr/>
        </p:nvPicPr>
        <p:blipFill>
          <a:blip r:embed="rId4"/>
          <a:stretch>
            <a:fillRect/>
          </a:stretch>
        </p:blipFill>
        <p:spPr>
          <a:xfrm>
            <a:off x="161925" y="225720"/>
            <a:ext cx="2066925" cy="1550194"/>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484764" y="1986926"/>
            <a:ext cx="5257793" cy="2057441"/>
          </a:xfrm>
        </p:spPr>
        <p:txBody>
          <a:bodyPr anchor="ctr">
            <a:normAutofit/>
          </a:bodyPr>
          <a:lstStyle/>
          <a:p>
            <a:r>
              <a:rPr lang="en-US" dirty="0"/>
              <a:t>Transportation</a:t>
            </a:r>
          </a:p>
        </p:txBody>
      </p:sp>
      <p:sp>
        <p:nvSpPr>
          <p:cNvPr id="62" name="Text Placeholder 2">
            <a:extLst>
              <a:ext uri="{FF2B5EF4-FFF2-40B4-BE49-F238E27FC236}">
                <a16:creationId xmlns:a16="http://schemas.microsoft.com/office/drawing/2014/main" id="{5664BB67-87D6-9C2D-DBB9-93CDAE624976}"/>
              </a:ext>
            </a:extLst>
          </p:cNvPr>
          <p:cNvSpPr>
            <a:spLocks noGrp="1"/>
          </p:cNvSpPr>
          <p:nvPr>
            <p:ph type="body" sz="quarter" idx="28"/>
          </p:nvPr>
        </p:nvSpPr>
        <p:spPr>
          <a:xfrm>
            <a:off x="1601366" y="4172084"/>
            <a:ext cx="1570037" cy="1314450"/>
          </a:xfrm>
        </p:spPr>
        <p:txBody>
          <a:bodyPr/>
          <a:lstStyle/>
          <a:p>
            <a:endParaRPr lang="en-US"/>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17319" r="17319"/>
          <a:stretch/>
        </p:blipFill>
        <p:spPr>
          <a:xfrm>
            <a:off x="6742557" y="821836"/>
            <a:ext cx="4405503" cy="5066346"/>
          </a:xfrm>
          <a:noFill/>
        </p:spPr>
      </p:pic>
      <p:sp>
        <p:nvSpPr>
          <p:cNvPr id="57" name="Slide Number Placeholder 5" hidden="1">
            <a:extLst>
              <a:ext uri="{FF2B5EF4-FFF2-40B4-BE49-F238E27FC236}">
                <a16:creationId xmlns:a16="http://schemas.microsoft.com/office/drawing/2014/main" id="{A6840C26-7C3B-0AA8-FB00-B846B5911A86}"/>
              </a:ext>
            </a:extLst>
          </p:cNvPr>
          <p:cNvSpPr>
            <a:spLocks noGrp="1"/>
          </p:cNvSpPr>
          <p:nvPr>
            <p:ph type="sldNum" sz="quarter" idx="4294967295"/>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10</a:t>
            </a:fld>
            <a:endParaRPr lang="en-US" altLang="zh-CN"/>
          </a:p>
        </p:txBody>
      </p:sp>
    </p:spTree>
    <p:extLst>
      <p:ext uri="{BB962C8B-B14F-4D97-AF65-F5344CB8AC3E}">
        <p14:creationId xmlns:p14="http://schemas.microsoft.com/office/powerpoint/2010/main" val="66418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Correlation btw Vehicle Sales and months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5" name="Picture 4">
            <a:extLst>
              <a:ext uri="{FF2B5EF4-FFF2-40B4-BE49-F238E27FC236}">
                <a16:creationId xmlns:a16="http://schemas.microsoft.com/office/drawing/2014/main" id="{A9F7E7D7-B13F-B38C-BD03-344F6315257B}"/>
              </a:ext>
            </a:extLst>
          </p:cNvPr>
          <p:cNvPicPr>
            <a:picLocks noChangeAspect="1"/>
          </p:cNvPicPr>
          <p:nvPr/>
        </p:nvPicPr>
        <p:blipFill>
          <a:blip r:embed="rId3"/>
          <a:stretch>
            <a:fillRect/>
          </a:stretch>
        </p:blipFill>
        <p:spPr>
          <a:xfrm>
            <a:off x="395638" y="1786569"/>
            <a:ext cx="9569456" cy="4431351"/>
          </a:xfrm>
          <a:prstGeom prst="rect">
            <a:avLst/>
          </a:prstGeom>
        </p:spPr>
      </p:pic>
    </p:spTree>
    <p:extLst>
      <p:ext uri="{BB962C8B-B14F-4D97-AF65-F5344CB8AC3E}">
        <p14:creationId xmlns:p14="http://schemas.microsoft.com/office/powerpoint/2010/main" val="190197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Vehicle Preference by District for FY22</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pic>
        <p:nvPicPr>
          <p:cNvPr id="5" name="Picture 4">
            <a:extLst>
              <a:ext uri="{FF2B5EF4-FFF2-40B4-BE49-F238E27FC236}">
                <a16:creationId xmlns:a16="http://schemas.microsoft.com/office/drawing/2014/main" id="{453148C7-32F2-6527-DB18-922970EB214A}"/>
              </a:ext>
            </a:extLst>
          </p:cNvPr>
          <p:cNvPicPr>
            <a:picLocks noChangeAspect="1"/>
          </p:cNvPicPr>
          <p:nvPr/>
        </p:nvPicPr>
        <p:blipFill>
          <a:blip r:embed="rId3"/>
          <a:stretch>
            <a:fillRect/>
          </a:stretch>
        </p:blipFill>
        <p:spPr>
          <a:xfrm>
            <a:off x="358500" y="1562582"/>
            <a:ext cx="11475000" cy="3331218"/>
          </a:xfrm>
          <a:prstGeom prst="rect">
            <a:avLst/>
          </a:prstGeom>
        </p:spPr>
      </p:pic>
      <p:pic>
        <p:nvPicPr>
          <p:cNvPr id="8" name="Picture 7">
            <a:extLst>
              <a:ext uri="{FF2B5EF4-FFF2-40B4-BE49-F238E27FC236}">
                <a16:creationId xmlns:a16="http://schemas.microsoft.com/office/drawing/2014/main" id="{FBB990D8-72EF-820C-A291-D70E6F1D3ABE}"/>
              </a:ext>
            </a:extLst>
          </p:cNvPr>
          <p:cNvPicPr>
            <a:picLocks noChangeAspect="1"/>
          </p:cNvPicPr>
          <p:nvPr/>
        </p:nvPicPr>
        <p:blipFill>
          <a:blip r:embed="rId4"/>
          <a:stretch>
            <a:fillRect/>
          </a:stretch>
        </p:blipFill>
        <p:spPr>
          <a:xfrm>
            <a:off x="581709" y="5150498"/>
            <a:ext cx="2958933" cy="1543421"/>
          </a:xfrm>
          <a:prstGeom prst="rect">
            <a:avLst/>
          </a:prstGeom>
        </p:spPr>
      </p:pic>
    </p:spTree>
    <p:extLst>
      <p:ext uri="{BB962C8B-B14F-4D97-AF65-F5344CB8AC3E}">
        <p14:creationId xmlns:p14="http://schemas.microsoft.com/office/powerpoint/2010/main" val="1035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Top – Bottom 3 Districts by Fuel Growth</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pic>
        <p:nvPicPr>
          <p:cNvPr id="5" name="Picture 4">
            <a:extLst>
              <a:ext uri="{FF2B5EF4-FFF2-40B4-BE49-F238E27FC236}">
                <a16:creationId xmlns:a16="http://schemas.microsoft.com/office/drawing/2014/main" id="{E2AC0AB9-3746-B4B5-4B0C-5D4EAFC042F2}"/>
              </a:ext>
            </a:extLst>
          </p:cNvPr>
          <p:cNvPicPr>
            <a:picLocks noChangeAspect="1"/>
          </p:cNvPicPr>
          <p:nvPr/>
        </p:nvPicPr>
        <p:blipFill>
          <a:blip r:embed="rId3"/>
          <a:stretch>
            <a:fillRect/>
          </a:stretch>
        </p:blipFill>
        <p:spPr>
          <a:xfrm>
            <a:off x="4724905" y="1562582"/>
            <a:ext cx="6698560" cy="845893"/>
          </a:xfrm>
          <a:prstGeom prst="rect">
            <a:avLst/>
          </a:prstGeom>
        </p:spPr>
      </p:pic>
      <p:pic>
        <p:nvPicPr>
          <p:cNvPr id="8" name="Picture 7">
            <a:extLst>
              <a:ext uri="{FF2B5EF4-FFF2-40B4-BE49-F238E27FC236}">
                <a16:creationId xmlns:a16="http://schemas.microsoft.com/office/drawing/2014/main" id="{338B0E55-EFE3-2C1C-5C6B-F9CD2B9CAF3D}"/>
              </a:ext>
            </a:extLst>
          </p:cNvPr>
          <p:cNvPicPr>
            <a:picLocks noChangeAspect="1"/>
          </p:cNvPicPr>
          <p:nvPr/>
        </p:nvPicPr>
        <p:blipFill>
          <a:blip r:embed="rId4"/>
          <a:stretch>
            <a:fillRect/>
          </a:stretch>
        </p:blipFill>
        <p:spPr>
          <a:xfrm>
            <a:off x="1126779" y="2551980"/>
            <a:ext cx="10226926" cy="2743438"/>
          </a:xfrm>
          <a:prstGeom prst="rect">
            <a:avLst/>
          </a:prstGeom>
        </p:spPr>
      </p:pic>
    </p:spTree>
    <p:extLst>
      <p:ext uri="{BB962C8B-B14F-4D97-AF65-F5344CB8AC3E}">
        <p14:creationId xmlns:p14="http://schemas.microsoft.com/office/powerpoint/2010/main" val="360904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484764" y="1986926"/>
            <a:ext cx="5257793" cy="2057441"/>
          </a:xfrm>
        </p:spPr>
        <p:txBody>
          <a:bodyPr anchor="ctr">
            <a:normAutofit/>
          </a:bodyPr>
          <a:lstStyle/>
          <a:p>
            <a:r>
              <a:rPr lang="en-US" dirty="0"/>
              <a:t>Ts-</a:t>
            </a:r>
            <a:r>
              <a:rPr lang="en-US" dirty="0" err="1"/>
              <a:t>Ipass</a:t>
            </a:r>
            <a:br>
              <a:rPr lang="en-US" dirty="0"/>
            </a:br>
            <a:r>
              <a:rPr lang="en-US" dirty="0"/>
              <a:t>Investment Analysis</a:t>
            </a:r>
          </a:p>
        </p:txBody>
      </p:sp>
      <p:sp>
        <p:nvSpPr>
          <p:cNvPr id="62" name="Text Placeholder 2">
            <a:extLst>
              <a:ext uri="{FF2B5EF4-FFF2-40B4-BE49-F238E27FC236}">
                <a16:creationId xmlns:a16="http://schemas.microsoft.com/office/drawing/2014/main" id="{5664BB67-87D6-9C2D-DBB9-93CDAE624976}"/>
              </a:ext>
            </a:extLst>
          </p:cNvPr>
          <p:cNvSpPr>
            <a:spLocks noGrp="1"/>
          </p:cNvSpPr>
          <p:nvPr>
            <p:ph type="body" sz="quarter" idx="28"/>
          </p:nvPr>
        </p:nvSpPr>
        <p:spPr>
          <a:xfrm>
            <a:off x="1601366" y="4172084"/>
            <a:ext cx="1570037" cy="1314450"/>
          </a:xfrm>
        </p:spPr>
        <p:txBody>
          <a:bodyPr/>
          <a:lstStyle/>
          <a:p>
            <a:endParaRPr lang="en-US"/>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1015" r="21015"/>
          <a:stretch/>
        </p:blipFill>
        <p:spPr>
          <a:xfrm>
            <a:off x="6742557" y="821836"/>
            <a:ext cx="4405503" cy="5066346"/>
          </a:xfrm>
          <a:noFill/>
        </p:spPr>
      </p:pic>
      <p:sp>
        <p:nvSpPr>
          <p:cNvPr id="57" name="Slide Number Placeholder 5" hidden="1">
            <a:extLst>
              <a:ext uri="{FF2B5EF4-FFF2-40B4-BE49-F238E27FC236}">
                <a16:creationId xmlns:a16="http://schemas.microsoft.com/office/drawing/2014/main" id="{A6840C26-7C3B-0AA8-FB00-B846B5911A86}"/>
              </a:ext>
            </a:extLst>
          </p:cNvPr>
          <p:cNvSpPr>
            <a:spLocks noGrp="1"/>
          </p:cNvSpPr>
          <p:nvPr>
            <p:ph type="sldNum" sz="quarter" idx="4294967295"/>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14</a:t>
            </a:fld>
            <a:endParaRPr lang="en-US" altLang="zh-CN"/>
          </a:p>
        </p:txBody>
      </p:sp>
    </p:spTree>
    <p:extLst>
      <p:ext uri="{BB962C8B-B14F-4D97-AF65-F5344CB8AC3E}">
        <p14:creationId xmlns:p14="http://schemas.microsoft.com/office/powerpoint/2010/main" val="312865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Top 5 Sectors with Significant Investment</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pic>
        <p:nvPicPr>
          <p:cNvPr id="4" name="Picture 3">
            <a:extLst>
              <a:ext uri="{FF2B5EF4-FFF2-40B4-BE49-F238E27FC236}">
                <a16:creationId xmlns:a16="http://schemas.microsoft.com/office/drawing/2014/main" id="{B7C8AD13-D8C7-8215-8B9C-0F4341D39A42}"/>
              </a:ext>
            </a:extLst>
          </p:cNvPr>
          <p:cNvPicPr>
            <a:picLocks noChangeAspect="1"/>
          </p:cNvPicPr>
          <p:nvPr/>
        </p:nvPicPr>
        <p:blipFill>
          <a:blip r:embed="rId3"/>
          <a:stretch>
            <a:fillRect/>
          </a:stretch>
        </p:blipFill>
        <p:spPr>
          <a:xfrm>
            <a:off x="1521043" y="1828086"/>
            <a:ext cx="7209145" cy="4572396"/>
          </a:xfrm>
          <a:prstGeom prst="rect">
            <a:avLst/>
          </a:prstGeom>
        </p:spPr>
      </p:pic>
    </p:spTree>
    <p:extLst>
      <p:ext uri="{BB962C8B-B14F-4D97-AF65-F5344CB8AC3E}">
        <p14:creationId xmlns:p14="http://schemas.microsoft.com/office/powerpoint/2010/main" val="137320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Top 3 District with significant Investment</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pic>
        <p:nvPicPr>
          <p:cNvPr id="4" name="Picture 3">
            <a:extLst>
              <a:ext uri="{FF2B5EF4-FFF2-40B4-BE49-F238E27FC236}">
                <a16:creationId xmlns:a16="http://schemas.microsoft.com/office/drawing/2014/main" id="{D701700C-C7C7-4C9D-5477-E684103E42E6}"/>
              </a:ext>
            </a:extLst>
          </p:cNvPr>
          <p:cNvPicPr>
            <a:picLocks noChangeAspect="1"/>
          </p:cNvPicPr>
          <p:nvPr/>
        </p:nvPicPr>
        <p:blipFill>
          <a:blip r:embed="rId3"/>
          <a:stretch>
            <a:fillRect/>
          </a:stretch>
        </p:blipFill>
        <p:spPr>
          <a:xfrm>
            <a:off x="1899304" y="1768342"/>
            <a:ext cx="7628281" cy="4534293"/>
          </a:xfrm>
          <a:prstGeom prst="rect">
            <a:avLst/>
          </a:prstGeom>
        </p:spPr>
      </p:pic>
    </p:spTree>
    <p:extLst>
      <p:ext uri="{BB962C8B-B14F-4D97-AF65-F5344CB8AC3E}">
        <p14:creationId xmlns:p14="http://schemas.microsoft.com/office/powerpoint/2010/main" val="130710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sz="3600" dirty="0"/>
              <a:t>Relation btw Investment, Revenue and Vehicle Sales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pic>
        <p:nvPicPr>
          <p:cNvPr id="4" name="Picture 3">
            <a:extLst>
              <a:ext uri="{FF2B5EF4-FFF2-40B4-BE49-F238E27FC236}">
                <a16:creationId xmlns:a16="http://schemas.microsoft.com/office/drawing/2014/main" id="{FE4182B2-1282-EDF5-C3F1-0A258DCB2B1F}"/>
              </a:ext>
            </a:extLst>
          </p:cNvPr>
          <p:cNvPicPr>
            <a:picLocks noChangeAspect="1"/>
          </p:cNvPicPr>
          <p:nvPr/>
        </p:nvPicPr>
        <p:blipFill>
          <a:blip r:embed="rId3"/>
          <a:stretch>
            <a:fillRect/>
          </a:stretch>
        </p:blipFill>
        <p:spPr>
          <a:xfrm>
            <a:off x="1741138" y="1724627"/>
            <a:ext cx="6132152" cy="4493293"/>
          </a:xfrm>
          <a:prstGeom prst="rect">
            <a:avLst/>
          </a:prstGeom>
        </p:spPr>
      </p:pic>
    </p:spTree>
    <p:extLst>
      <p:ext uri="{BB962C8B-B14F-4D97-AF65-F5344CB8AC3E}">
        <p14:creationId xmlns:p14="http://schemas.microsoft.com/office/powerpoint/2010/main" val="143157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sz="4000" dirty="0"/>
              <a:t>Sectors with substantial Investment btw FY21-22</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pic>
        <p:nvPicPr>
          <p:cNvPr id="4" name="Picture 3">
            <a:extLst>
              <a:ext uri="{FF2B5EF4-FFF2-40B4-BE49-F238E27FC236}">
                <a16:creationId xmlns:a16="http://schemas.microsoft.com/office/drawing/2014/main" id="{FB864A9F-536F-B63C-A17D-6E674C0D99A4}"/>
              </a:ext>
            </a:extLst>
          </p:cNvPr>
          <p:cNvPicPr>
            <a:picLocks noChangeAspect="1"/>
          </p:cNvPicPr>
          <p:nvPr/>
        </p:nvPicPr>
        <p:blipFill>
          <a:blip r:embed="rId3"/>
          <a:stretch>
            <a:fillRect/>
          </a:stretch>
        </p:blipFill>
        <p:spPr>
          <a:xfrm>
            <a:off x="929124" y="1778885"/>
            <a:ext cx="9061534" cy="3810152"/>
          </a:xfrm>
          <a:prstGeom prst="rect">
            <a:avLst/>
          </a:prstGeom>
        </p:spPr>
      </p:pic>
    </p:spTree>
    <p:extLst>
      <p:ext uri="{BB962C8B-B14F-4D97-AF65-F5344CB8AC3E}">
        <p14:creationId xmlns:p14="http://schemas.microsoft.com/office/powerpoint/2010/main" val="182715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sz="4000" dirty="0"/>
              <a:t>Seasonal trend in Investment for Different Sectors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pic>
        <p:nvPicPr>
          <p:cNvPr id="4" name="Picture 3">
            <a:extLst>
              <a:ext uri="{FF2B5EF4-FFF2-40B4-BE49-F238E27FC236}">
                <a16:creationId xmlns:a16="http://schemas.microsoft.com/office/drawing/2014/main" id="{793E8FB4-8FDC-EDC9-0B53-9D09865933CD}"/>
              </a:ext>
            </a:extLst>
          </p:cNvPr>
          <p:cNvPicPr>
            <a:picLocks noChangeAspect="1"/>
          </p:cNvPicPr>
          <p:nvPr/>
        </p:nvPicPr>
        <p:blipFill>
          <a:blip r:embed="rId3"/>
          <a:stretch>
            <a:fillRect/>
          </a:stretch>
        </p:blipFill>
        <p:spPr>
          <a:xfrm>
            <a:off x="792020" y="1424968"/>
            <a:ext cx="10607959" cy="4930567"/>
          </a:xfrm>
          <a:prstGeom prst="rect">
            <a:avLst/>
          </a:prstGeom>
        </p:spPr>
      </p:pic>
    </p:spTree>
    <p:extLst>
      <p:ext uri="{BB962C8B-B14F-4D97-AF65-F5344CB8AC3E}">
        <p14:creationId xmlns:p14="http://schemas.microsoft.com/office/powerpoint/2010/main" val="330948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FB8F5EF-E505-78E6-61BE-FBA454B12780}"/>
              </a:ext>
            </a:extLst>
          </p:cNvPr>
          <p:cNvSpPr>
            <a:spLocks noGrp="1"/>
          </p:cNvSpPr>
          <p:nvPr>
            <p:ph type="body" sz="quarter" idx="29"/>
          </p:nvPr>
        </p:nvSpPr>
        <p:spPr/>
        <p:txBody>
          <a:bodyPr/>
          <a:lstStyle/>
          <a:p>
            <a:endParaRPr lang="en-IN"/>
          </a:p>
        </p:txBody>
      </p:sp>
      <p:sp>
        <p:nvSpPr>
          <p:cNvPr id="5" name="Text Placeholder 4">
            <a:extLst>
              <a:ext uri="{FF2B5EF4-FFF2-40B4-BE49-F238E27FC236}">
                <a16:creationId xmlns:a16="http://schemas.microsoft.com/office/drawing/2014/main" id="{56AB7232-A559-1020-7ADC-EA8F3185A9D6}"/>
              </a:ext>
            </a:extLst>
          </p:cNvPr>
          <p:cNvSpPr>
            <a:spLocks noGrp="1"/>
          </p:cNvSpPr>
          <p:nvPr>
            <p:ph type="body" sz="quarter" idx="30"/>
          </p:nvPr>
        </p:nvSpPr>
        <p:spPr/>
        <p:txBody>
          <a:bodyPr/>
          <a:lstStyle/>
          <a:p>
            <a:endParaRPr lang="en-IN"/>
          </a:p>
        </p:txBody>
      </p:sp>
      <p:sp>
        <p:nvSpPr>
          <p:cNvPr id="6" name="Text Placeholder 5">
            <a:extLst>
              <a:ext uri="{FF2B5EF4-FFF2-40B4-BE49-F238E27FC236}">
                <a16:creationId xmlns:a16="http://schemas.microsoft.com/office/drawing/2014/main" id="{06B6FEF6-0CA9-3737-C312-1B8FA5289574}"/>
              </a:ext>
            </a:extLst>
          </p:cNvPr>
          <p:cNvSpPr>
            <a:spLocks noGrp="1"/>
          </p:cNvSpPr>
          <p:nvPr>
            <p:ph type="body" sz="quarter" idx="31"/>
          </p:nvPr>
        </p:nvSpPr>
        <p:spPr/>
        <p:txBody>
          <a:bodyPr/>
          <a:lstStyle/>
          <a:p>
            <a:endParaRPr lang="en-IN" dirty="0"/>
          </a:p>
        </p:txBody>
      </p:sp>
      <p:sp>
        <p:nvSpPr>
          <p:cNvPr id="7" name="Text Placeholder 6">
            <a:extLst>
              <a:ext uri="{FF2B5EF4-FFF2-40B4-BE49-F238E27FC236}">
                <a16:creationId xmlns:a16="http://schemas.microsoft.com/office/drawing/2014/main" id="{800AE1AC-10B7-BEA9-123F-0D86A307C341}"/>
              </a:ext>
            </a:extLst>
          </p:cNvPr>
          <p:cNvSpPr>
            <a:spLocks noGrp="1"/>
          </p:cNvSpPr>
          <p:nvPr>
            <p:ph type="body" sz="quarter" idx="32"/>
          </p:nvPr>
        </p:nvSpPr>
        <p:spPr/>
        <p:txBody>
          <a:bodyPr/>
          <a:lstStyle/>
          <a:p>
            <a:endParaRPr lang="en-IN"/>
          </a:p>
        </p:txBody>
      </p:sp>
      <p:sp>
        <p:nvSpPr>
          <p:cNvPr id="8" name="Footer Placeholder 7">
            <a:extLst>
              <a:ext uri="{FF2B5EF4-FFF2-40B4-BE49-F238E27FC236}">
                <a16:creationId xmlns:a16="http://schemas.microsoft.com/office/drawing/2014/main" id="{71C2E49A-C465-61F2-4FD3-2B0088CC3C4C}"/>
              </a:ext>
            </a:extLst>
          </p:cNvPr>
          <p:cNvSpPr>
            <a:spLocks noGrp="1"/>
          </p:cNvSpPr>
          <p:nvPr>
            <p:ph type="ftr" sz="quarter" idx="33"/>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D917DBB-B185-B9F5-E2CB-075B9AD62B2F}"/>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Power BI Tiles">
                <a:extLst>
                  <a:ext uri="{FF2B5EF4-FFF2-40B4-BE49-F238E27FC236}">
                    <a16:creationId xmlns:a16="http://schemas.microsoft.com/office/drawing/2014/main" id="{22E152B5-692D-45CC-61F3-A72183BEB701}"/>
                  </a:ext>
                </a:extLst>
              </p:cNvPr>
              <p:cNvGraphicFramePr>
                <a:graphicFrameLocks noGrp="1"/>
              </p:cNvGraphicFramePr>
              <p:nvPr>
                <p:extLst>
                  <p:ext uri="{D42A27DB-BD31-4B8C-83A1-F6EECF244321}">
                    <p14:modId xmlns:p14="http://schemas.microsoft.com/office/powerpoint/2010/main" val="2883822042"/>
                  </p:ext>
                </p:extLst>
              </p:nvPr>
            </p:nvGraphicFramePr>
            <p:xfrm>
              <a:off x="-1" y="0"/>
              <a:ext cx="11870872" cy="70430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Add-in 9" title="Power BI Tiles">
                <a:extLst>
                  <a:ext uri="{FF2B5EF4-FFF2-40B4-BE49-F238E27FC236}">
                    <a16:creationId xmlns:a16="http://schemas.microsoft.com/office/drawing/2014/main" id="{22E152B5-692D-45CC-61F3-A72183BEB701}"/>
                  </a:ext>
                </a:extLst>
              </p:cNvPr>
              <p:cNvPicPr>
                <a:picLocks noGrp="1" noRot="1" noChangeAspect="1" noMove="1" noResize="1" noEditPoints="1" noAdjustHandles="1" noChangeArrowheads="1" noChangeShapeType="1"/>
              </p:cNvPicPr>
              <p:nvPr/>
            </p:nvPicPr>
            <p:blipFill>
              <a:blip r:embed="rId3"/>
              <a:stretch>
                <a:fillRect/>
              </a:stretch>
            </p:blipFill>
            <p:spPr>
              <a:xfrm>
                <a:off x="-1" y="0"/>
                <a:ext cx="11870872" cy="7043057"/>
              </a:xfrm>
              <a:prstGeom prst="rect">
                <a:avLst/>
              </a:prstGeom>
            </p:spPr>
          </p:pic>
        </mc:Fallback>
      </mc:AlternateContent>
    </p:spTree>
    <p:extLst>
      <p:ext uri="{BB962C8B-B14F-4D97-AF65-F5344CB8AC3E}">
        <p14:creationId xmlns:p14="http://schemas.microsoft.com/office/powerpoint/2010/main" val="3458075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484764" y="1986926"/>
            <a:ext cx="5257793" cy="2057441"/>
          </a:xfrm>
        </p:spPr>
        <p:txBody>
          <a:bodyPr anchor="ctr">
            <a:normAutofit/>
          </a:bodyPr>
          <a:lstStyle/>
          <a:p>
            <a:r>
              <a:rPr lang="en-US" dirty="0"/>
              <a:t>Secondary Research</a:t>
            </a:r>
          </a:p>
        </p:txBody>
      </p:sp>
      <p:sp>
        <p:nvSpPr>
          <p:cNvPr id="62" name="Text Placeholder 2">
            <a:extLst>
              <a:ext uri="{FF2B5EF4-FFF2-40B4-BE49-F238E27FC236}">
                <a16:creationId xmlns:a16="http://schemas.microsoft.com/office/drawing/2014/main" id="{5664BB67-87D6-9C2D-DBB9-93CDAE624976}"/>
              </a:ext>
            </a:extLst>
          </p:cNvPr>
          <p:cNvSpPr>
            <a:spLocks noGrp="1"/>
          </p:cNvSpPr>
          <p:nvPr>
            <p:ph type="body" sz="quarter" idx="28"/>
          </p:nvPr>
        </p:nvSpPr>
        <p:spPr>
          <a:xfrm>
            <a:off x="1601366" y="4172084"/>
            <a:ext cx="1570037" cy="1314450"/>
          </a:xfrm>
        </p:spPr>
        <p:txBody>
          <a:bodyPr/>
          <a:lstStyle/>
          <a:p>
            <a:endParaRPr lang="en-US"/>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1015" r="21015"/>
          <a:stretch/>
        </p:blipFill>
        <p:spPr>
          <a:xfrm>
            <a:off x="6742557" y="821836"/>
            <a:ext cx="4405503" cy="5066346"/>
          </a:xfrm>
          <a:noFill/>
        </p:spPr>
      </p:pic>
      <p:sp>
        <p:nvSpPr>
          <p:cNvPr id="57" name="Slide Number Placeholder 5" hidden="1">
            <a:extLst>
              <a:ext uri="{FF2B5EF4-FFF2-40B4-BE49-F238E27FC236}">
                <a16:creationId xmlns:a16="http://schemas.microsoft.com/office/drawing/2014/main" id="{A6840C26-7C3B-0AA8-FB00-B846B5911A86}"/>
              </a:ext>
            </a:extLst>
          </p:cNvPr>
          <p:cNvSpPr>
            <a:spLocks noGrp="1"/>
          </p:cNvSpPr>
          <p:nvPr>
            <p:ph type="sldNum" sz="quarter" idx="4294967295"/>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20</a:t>
            </a:fld>
            <a:endParaRPr lang="en-US" altLang="zh-CN"/>
          </a:p>
        </p:txBody>
      </p:sp>
      <p:sp>
        <p:nvSpPr>
          <p:cNvPr id="2" name="TextBox 1">
            <a:extLst>
              <a:ext uri="{FF2B5EF4-FFF2-40B4-BE49-F238E27FC236}">
                <a16:creationId xmlns:a16="http://schemas.microsoft.com/office/drawing/2014/main" id="{BB72EE46-A336-858C-AAE3-79B8C75443BB}"/>
              </a:ext>
            </a:extLst>
          </p:cNvPr>
          <p:cNvSpPr txBox="1"/>
          <p:nvPr/>
        </p:nvSpPr>
        <p:spPr>
          <a:xfrm>
            <a:off x="6742557" y="5888182"/>
            <a:ext cx="4405503" cy="230832"/>
          </a:xfrm>
          <a:prstGeom prst="rect">
            <a:avLst/>
          </a:prstGeom>
        </p:spPr>
        <p:txBody>
          <a:bodyPr wrap="square" rtlCol="0">
            <a:spAutoFit/>
          </a:bodyPr>
          <a:lstStyle/>
          <a:p>
            <a:r>
              <a:rPr lang="en-CA" sz="900">
                <a:hlinkClick r:id="rId4" tooltip="https://www.quoteinspector.com/images/investing/investment-choices/"/>
              </a:rPr>
              <a:t>This Photo</a:t>
            </a:r>
            <a:r>
              <a:rPr lang="en-CA" sz="900"/>
              <a:t> by Unknown Author is licensed under </a:t>
            </a:r>
            <a:r>
              <a:rPr lang="en-CA" sz="900">
                <a:hlinkClick r:id="rId5" tooltip="https://creativecommons.org/licenses/by-nd/3.0/"/>
              </a:rPr>
              <a:t>CC BY-ND</a:t>
            </a:r>
            <a:endParaRPr lang="en-CA" sz="900"/>
          </a:p>
        </p:txBody>
      </p:sp>
    </p:spTree>
    <p:extLst>
      <p:ext uri="{BB962C8B-B14F-4D97-AF65-F5344CB8AC3E}">
        <p14:creationId xmlns:p14="http://schemas.microsoft.com/office/powerpoint/2010/main" val="517346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sz="4000" dirty="0"/>
              <a:t>Top 5 District to buy Commercial properties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pic>
        <p:nvPicPr>
          <p:cNvPr id="5" name="Picture 4">
            <a:extLst>
              <a:ext uri="{FF2B5EF4-FFF2-40B4-BE49-F238E27FC236}">
                <a16:creationId xmlns:a16="http://schemas.microsoft.com/office/drawing/2014/main" id="{09FFE9AD-4F91-3321-51B4-61DFC134BEE6}"/>
              </a:ext>
            </a:extLst>
          </p:cNvPr>
          <p:cNvPicPr>
            <a:picLocks noChangeAspect="1"/>
          </p:cNvPicPr>
          <p:nvPr/>
        </p:nvPicPr>
        <p:blipFill>
          <a:blip r:embed="rId3"/>
          <a:stretch>
            <a:fillRect/>
          </a:stretch>
        </p:blipFill>
        <p:spPr>
          <a:xfrm>
            <a:off x="414244" y="1592180"/>
            <a:ext cx="9610014" cy="4327358"/>
          </a:xfrm>
          <a:prstGeom prst="rect">
            <a:avLst/>
          </a:prstGeom>
        </p:spPr>
      </p:pic>
    </p:spTree>
    <p:extLst>
      <p:ext uri="{BB962C8B-B14F-4D97-AF65-F5344CB8AC3E}">
        <p14:creationId xmlns:p14="http://schemas.microsoft.com/office/powerpoint/2010/main" val="3698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1418998"/>
          </a:xfrm>
        </p:spPr>
        <p:txBody>
          <a:bodyPr vert="horz" lIns="91440" tIns="45720" rIns="91440" bIns="45720" rtlCol="0" anchor="t">
            <a:normAutofit/>
          </a:bodyPr>
          <a:lstStyle/>
          <a:p>
            <a:r>
              <a:rPr lang="en-US" b="1" kern="1200" dirty="0"/>
              <a:t>Major Insights:</a:t>
            </a:r>
          </a:p>
        </p:txBody>
      </p:sp>
      <p:sp>
        <p:nvSpPr>
          <p:cNvPr id="15" name="Footer Placeholder 3">
            <a:extLst>
              <a:ext uri="{FF2B5EF4-FFF2-40B4-BE49-F238E27FC236}">
                <a16:creationId xmlns:a16="http://schemas.microsoft.com/office/drawing/2014/main" id="{FADC17E0-0C89-E2BD-B3A8-028C7D0DB149}"/>
              </a:ext>
            </a:extLst>
          </p:cNvPr>
          <p:cNvSpPr>
            <a:spLocks noGrp="1"/>
          </p:cNvSpPr>
          <p:nvPr>
            <p:ph type="ftr" sz="quarter" idx="28"/>
          </p:nvPr>
        </p:nvSpPr>
        <p:spPr>
          <a:xfrm>
            <a:off x="484632" y="6217920"/>
            <a:ext cx="4114800" cy="365125"/>
          </a:xfrm>
        </p:spPr>
        <p:txBody>
          <a:bodyPr anchor="ctr">
            <a:normAutofit/>
          </a:bodyPr>
          <a:lstStyle/>
          <a:p>
            <a:pPr>
              <a:spcAft>
                <a:spcPts val="600"/>
              </a:spcAft>
            </a:pPr>
            <a:r>
              <a:rPr lang="en-US"/>
              <a:t>Presentation title</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22</a:t>
            </a:fld>
            <a:endParaRPr lang="en-US" altLang="zh-CN"/>
          </a:p>
        </p:txBody>
      </p:sp>
      <p:graphicFrame>
        <p:nvGraphicFramePr>
          <p:cNvPr id="16" name="TextBox 3">
            <a:extLst>
              <a:ext uri="{FF2B5EF4-FFF2-40B4-BE49-F238E27FC236}">
                <a16:creationId xmlns:a16="http://schemas.microsoft.com/office/drawing/2014/main" id="{1641E4B7-1942-6416-9CC7-09BFDA2ECDC8}"/>
              </a:ext>
            </a:extLst>
          </p:cNvPr>
          <p:cNvGraphicFramePr/>
          <p:nvPr>
            <p:extLst>
              <p:ext uri="{D42A27DB-BD31-4B8C-83A1-F6EECF244321}">
                <p14:modId xmlns:p14="http://schemas.microsoft.com/office/powerpoint/2010/main" val="2585527857"/>
              </p:ext>
            </p:extLst>
          </p:nvPr>
        </p:nvGraphicFramePr>
        <p:xfrm>
          <a:off x="581709" y="1614198"/>
          <a:ext cx="10889796" cy="4317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086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7829" y="507076"/>
            <a:ext cx="10515600" cy="1115434"/>
          </a:xfrm>
        </p:spPr>
        <p:txBody>
          <a:bodyPr vert="horz" lIns="91440" tIns="45720" rIns="91440" bIns="45720" rtlCol="0" anchor="ctr">
            <a:normAutofit/>
          </a:bodyPr>
          <a:lstStyle/>
          <a:p>
            <a:r>
              <a:rPr lang="en-US" b="1" kern="1200"/>
              <a:t>Some Recommendation:</a:t>
            </a:r>
          </a:p>
        </p:txBody>
      </p:sp>
      <p:sp>
        <p:nvSpPr>
          <p:cNvPr id="15" name="Footer Placeholder 3">
            <a:extLst>
              <a:ext uri="{FF2B5EF4-FFF2-40B4-BE49-F238E27FC236}">
                <a16:creationId xmlns:a16="http://schemas.microsoft.com/office/drawing/2014/main" id="{FADC17E0-0C89-E2BD-B3A8-028C7D0DB149}"/>
              </a:ext>
            </a:extLst>
          </p:cNvPr>
          <p:cNvSpPr>
            <a:spLocks noGrp="1"/>
          </p:cNvSpPr>
          <p:nvPr>
            <p:ph type="ftr" sz="quarter" idx="28"/>
          </p:nvPr>
        </p:nvSpPr>
        <p:spPr>
          <a:xfrm>
            <a:off x="484632" y="6217920"/>
            <a:ext cx="4114800" cy="365125"/>
          </a:xfrm>
        </p:spPr>
        <p:txBody>
          <a:bodyPr vert="horz" lIns="91440" tIns="45720" rIns="91440" bIns="45720" rtlCol="0" anchor="ctr">
            <a:normAutofit/>
          </a:bodyPr>
          <a:lstStyle/>
          <a:p>
            <a:pPr>
              <a:spcAft>
                <a:spcPts val="600"/>
              </a:spcAft>
            </a:pPr>
            <a:r>
              <a:rPr lang="en-US" kern="1200"/>
              <a:t>Presentation title</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23</a:t>
            </a:fld>
            <a:endParaRPr lang="en-US" altLang="zh-CN"/>
          </a:p>
        </p:txBody>
      </p:sp>
      <p:graphicFrame>
        <p:nvGraphicFramePr>
          <p:cNvPr id="17" name="TextBox 3">
            <a:extLst>
              <a:ext uri="{FF2B5EF4-FFF2-40B4-BE49-F238E27FC236}">
                <a16:creationId xmlns:a16="http://schemas.microsoft.com/office/drawing/2014/main" id="{82129B13-FEF9-31FB-6599-7E7D142CC0D9}"/>
              </a:ext>
            </a:extLst>
          </p:cNvPr>
          <p:cNvGraphicFramePr/>
          <p:nvPr>
            <p:extLst>
              <p:ext uri="{D42A27DB-BD31-4B8C-83A1-F6EECF244321}">
                <p14:modId xmlns:p14="http://schemas.microsoft.com/office/powerpoint/2010/main" val="2951069786"/>
              </p:ext>
            </p:extLst>
          </p:nvPr>
        </p:nvGraphicFramePr>
        <p:xfrm>
          <a:off x="587829" y="1622510"/>
          <a:ext cx="10889796" cy="4155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39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24</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
        <p:nvSpPr>
          <p:cNvPr id="3" name="Text Placeholder 2">
            <a:extLst>
              <a:ext uri="{FF2B5EF4-FFF2-40B4-BE49-F238E27FC236}">
                <a16:creationId xmlns:a16="http://schemas.microsoft.com/office/drawing/2014/main" id="{E8DC8F39-816B-3B1E-8823-51523D4FA0E4}"/>
              </a:ext>
            </a:extLst>
          </p:cNvPr>
          <p:cNvSpPr>
            <a:spLocks noGrp="1"/>
          </p:cNvSpPr>
          <p:nvPr>
            <p:ph type="body" sz="quarter" idx="27"/>
          </p:nvPr>
        </p:nvSpPr>
        <p:spPr/>
        <p:txBody>
          <a:bodyPr/>
          <a:lstStyle/>
          <a:p>
            <a:r>
              <a:rPr lang="en-CA" dirty="0"/>
              <a:t>Any Questions ?</a:t>
            </a:r>
          </a:p>
          <a:p>
            <a:r>
              <a:rPr lang="en-CA" dirty="0"/>
              <a:t>Mail/Msg us</a:t>
            </a:r>
          </a:p>
        </p:txBody>
      </p:sp>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a:t>Stamp Registration</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Transportation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Investment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a:t>Secondary Research</a:t>
            </a:r>
            <a:endParaRPr lang="en-US" dirty="0"/>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Telangana Growth Analysis</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18" name="Picture Placeholder 17">
            <a:extLst>
              <a:ext uri="{FF2B5EF4-FFF2-40B4-BE49-F238E27FC236}">
                <a16:creationId xmlns:a16="http://schemas.microsoft.com/office/drawing/2014/main" id="{CFB5CA11-B15D-9A8A-E0CA-E7ED5313E38F}"/>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l="13259" r="13259"/>
          <a:stretch/>
        </p:blipFill>
        <p:spPr>
          <a:xfrm>
            <a:off x="5745000" y="-6545"/>
            <a:ext cx="6446999" cy="6858000"/>
          </a:xfrm>
          <a:prstGeom prst="rect">
            <a:avLst/>
          </a:prstGeom>
          <a:ln>
            <a:noFill/>
          </a:ln>
          <a:effectLst>
            <a:outerShdw blurRad="292100" dist="139700" dir="2700000" algn="tl" rotWithShape="0">
              <a:srgbClr val="333333">
                <a:alpha val="65000"/>
              </a:srgbClr>
            </a:outerShdw>
          </a:effectLst>
        </p:spPr>
      </p:pic>
      <p:pic>
        <p:nvPicPr>
          <p:cNvPr id="22" name="Picture 21" descr="A green and white circular emblem with text&#10;&#10;Description automatically generated">
            <a:extLst>
              <a:ext uri="{FF2B5EF4-FFF2-40B4-BE49-F238E27FC236}">
                <a16:creationId xmlns:a16="http://schemas.microsoft.com/office/drawing/2014/main" id="{EF2F5F9A-0569-0992-D21F-C572A4BF8E05}"/>
              </a:ext>
            </a:extLst>
          </p:cNvPr>
          <p:cNvPicPr>
            <a:picLocks noChangeAspect="1"/>
          </p:cNvPicPr>
          <p:nvPr/>
        </p:nvPicPr>
        <p:blipFill>
          <a:blip r:embed="rId5"/>
          <a:stretch>
            <a:fillRect/>
          </a:stretch>
        </p:blipFill>
        <p:spPr>
          <a:xfrm>
            <a:off x="3650809" y="274955"/>
            <a:ext cx="3028204" cy="22711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484764" y="1986926"/>
            <a:ext cx="5257793" cy="2057441"/>
          </a:xfrm>
        </p:spPr>
        <p:txBody>
          <a:bodyPr anchor="ctr">
            <a:normAutofit/>
          </a:bodyPr>
          <a:lstStyle/>
          <a:p>
            <a:r>
              <a:rPr lang="en-US" dirty="0"/>
              <a:t>Stamp Registration</a:t>
            </a:r>
          </a:p>
        </p:txBody>
      </p:sp>
      <p:sp>
        <p:nvSpPr>
          <p:cNvPr id="62" name="Text Placeholder 2">
            <a:extLst>
              <a:ext uri="{FF2B5EF4-FFF2-40B4-BE49-F238E27FC236}">
                <a16:creationId xmlns:a16="http://schemas.microsoft.com/office/drawing/2014/main" id="{5664BB67-87D6-9C2D-DBB9-93CDAE624976}"/>
              </a:ext>
            </a:extLst>
          </p:cNvPr>
          <p:cNvSpPr>
            <a:spLocks noGrp="1"/>
          </p:cNvSpPr>
          <p:nvPr>
            <p:ph type="body" sz="quarter" idx="28"/>
          </p:nvPr>
        </p:nvSpPr>
        <p:spPr>
          <a:xfrm>
            <a:off x="1601366" y="4172084"/>
            <a:ext cx="1570037" cy="1314450"/>
          </a:xfrm>
        </p:spPr>
        <p:txBody>
          <a:bodyPr/>
          <a:lstStyle/>
          <a:p>
            <a:endParaRPr lang="en-US"/>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rotWithShape="1">
          <a:blip r:embed="rId3">
            <a:extLst>
              <a:ext uri="{837473B0-CC2E-450A-ABE3-18F120FF3D39}">
                <a1611:picAttrSrcUrl xmlns:a1611="http://schemas.microsoft.com/office/drawing/2016/11/main" r:id="rId4"/>
              </a:ext>
            </a:extLst>
          </a:blip>
          <a:srcRect l="17877" r="24080"/>
          <a:stretch/>
        </p:blipFill>
        <p:spPr>
          <a:xfrm>
            <a:off x="6742557" y="821836"/>
            <a:ext cx="4405503" cy="5066346"/>
          </a:xfrm>
          <a:noFill/>
        </p:spPr>
      </p:pic>
      <p:sp>
        <p:nvSpPr>
          <p:cNvPr id="57" name="Slide Number Placeholder 5" hidden="1">
            <a:extLst>
              <a:ext uri="{FF2B5EF4-FFF2-40B4-BE49-F238E27FC236}">
                <a16:creationId xmlns:a16="http://schemas.microsoft.com/office/drawing/2014/main" id="{A6840C26-7C3B-0AA8-FB00-B846B5911A86}"/>
              </a:ext>
            </a:extLst>
          </p:cNvPr>
          <p:cNvSpPr>
            <a:spLocks noGrp="1"/>
          </p:cNvSpPr>
          <p:nvPr>
            <p:ph type="sldNum" sz="quarter" idx="4294967295"/>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5</a:t>
            </a:fld>
            <a:endParaRPr lang="en-US" altLang="zh-CN"/>
          </a:p>
        </p:txBody>
      </p:sp>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Top 5 District  by Document Registration Revenue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9" name="Picture 8">
            <a:extLst>
              <a:ext uri="{FF2B5EF4-FFF2-40B4-BE49-F238E27FC236}">
                <a16:creationId xmlns:a16="http://schemas.microsoft.com/office/drawing/2014/main" id="{5B007AD8-7980-9CAD-F81A-68B55F7D3FA4}"/>
              </a:ext>
            </a:extLst>
          </p:cNvPr>
          <p:cNvPicPr>
            <a:picLocks noChangeAspect="1"/>
          </p:cNvPicPr>
          <p:nvPr/>
        </p:nvPicPr>
        <p:blipFill>
          <a:blip r:embed="rId3"/>
          <a:stretch>
            <a:fillRect/>
          </a:stretch>
        </p:blipFill>
        <p:spPr>
          <a:xfrm>
            <a:off x="1600921" y="1754315"/>
            <a:ext cx="8489416" cy="4663844"/>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E-stamp Revenue vs Document Revenue in FY22</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9" name="Picture 8">
            <a:extLst>
              <a:ext uri="{FF2B5EF4-FFF2-40B4-BE49-F238E27FC236}">
                <a16:creationId xmlns:a16="http://schemas.microsoft.com/office/drawing/2014/main" id="{5E515DA4-1E76-DF2B-1C7B-B1485F7C6F7F}"/>
              </a:ext>
            </a:extLst>
          </p:cNvPr>
          <p:cNvPicPr>
            <a:picLocks noChangeAspect="1"/>
          </p:cNvPicPr>
          <p:nvPr/>
        </p:nvPicPr>
        <p:blipFill>
          <a:blip r:embed="rId3"/>
          <a:stretch>
            <a:fillRect/>
          </a:stretch>
        </p:blipFill>
        <p:spPr>
          <a:xfrm>
            <a:off x="1793443" y="1633510"/>
            <a:ext cx="7836693" cy="4513482"/>
          </a:xfrm>
          <a:prstGeom prst="rect">
            <a:avLst/>
          </a:prstGeom>
        </p:spPr>
      </p:pic>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sz="3600" dirty="0"/>
              <a:t>Correlation btw E-stamp and Document Registration</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pic>
        <p:nvPicPr>
          <p:cNvPr id="4" name="Picture 3">
            <a:extLst>
              <a:ext uri="{FF2B5EF4-FFF2-40B4-BE49-F238E27FC236}">
                <a16:creationId xmlns:a16="http://schemas.microsoft.com/office/drawing/2014/main" id="{FEE3F4A3-9AB6-09AC-971F-5DE5BF22EE93}"/>
              </a:ext>
            </a:extLst>
          </p:cNvPr>
          <p:cNvPicPr>
            <a:picLocks noChangeAspect="1"/>
          </p:cNvPicPr>
          <p:nvPr/>
        </p:nvPicPr>
        <p:blipFill>
          <a:blip r:embed="rId3"/>
          <a:stretch>
            <a:fillRect/>
          </a:stretch>
        </p:blipFill>
        <p:spPr>
          <a:xfrm>
            <a:off x="681437" y="1773400"/>
            <a:ext cx="10512732" cy="3903499"/>
          </a:xfrm>
          <a:prstGeom prst="rect">
            <a:avLst/>
          </a:prstGeom>
        </p:spPr>
      </p:pic>
    </p:spTree>
    <p:extLst>
      <p:ext uri="{BB962C8B-B14F-4D97-AF65-F5344CB8AC3E}">
        <p14:creationId xmlns:p14="http://schemas.microsoft.com/office/powerpoint/2010/main" val="327677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1317066" cy="841044"/>
          </a:xfrm>
        </p:spPr>
        <p:txBody>
          <a:bodyPr/>
          <a:lstStyle/>
          <a:p>
            <a:r>
              <a:rPr lang="en-US" dirty="0"/>
              <a:t>District into Three Segments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4" name="Picture 3">
            <a:extLst>
              <a:ext uri="{FF2B5EF4-FFF2-40B4-BE49-F238E27FC236}">
                <a16:creationId xmlns:a16="http://schemas.microsoft.com/office/drawing/2014/main" id="{74FFCFBC-BD91-4C50-7ED4-D3F4A3CCE673}"/>
              </a:ext>
            </a:extLst>
          </p:cNvPr>
          <p:cNvPicPr>
            <a:picLocks noChangeAspect="1"/>
          </p:cNvPicPr>
          <p:nvPr/>
        </p:nvPicPr>
        <p:blipFill>
          <a:blip r:embed="rId3"/>
          <a:stretch>
            <a:fillRect/>
          </a:stretch>
        </p:blipFill>
        <p:spPr>
          <a:xfrm>
            <a:off x="3019243" y="1562582"/>
            <a:ext cx="4991282" cy="4791631"/>
          </a:xfrm>
          <a:prstGeom prst="rect">
            <a:avLst/>
          </a:prstGeom>
        </p:spPr>
      </p:pic>
    </p:spTree>
    <p:extLst>
      <p:ext uri="{BB962C8B-B14F-4D97-AF65-F5344CB8AC3E}">
        <p14:creationId xmlns:p14="http://schemas.microsoft.com/office/powerpoint/2010/main" val="423825485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FC6BAA98-0413-4221-80DC-16AA64521D97}">
  <we:reference id="wa104379699" version="1.0.0.1" store="en-US" storeType="OMEX"/>
  <we:alternateReferences>
    <we:reference id="WA104379699" version="1.0.0.1" store="WA104379699" storeType="OMEX"/>
  </we:alternateReferences>
  <we:properties>
    <we:property name="savedState" value="{&quot;groupId&quot;:&quot;&quot;,&quot;dashboardId&quot;:null,&quot;dashboardTileId&quot;:null,&quot;dashboardTileFilter&quot;:null,&quot;reportId&quot;:&quot;96111f03-3c6d-4b31-896e-74dc752553e3&quot;,&quot;pageName&quot;:&quot;ReportSection8ddad9d6054752ab9128&quot;,&quot;publicReportUrl&quot;:null,&quot;lastState&quot;:&quot;app.embed.report&quot;,&quot;ReportBookmark&quot;:&quot;&quot;,&quot;ReportFilter&quot;:&quot;&quot;,&quot;ReportPageFilter&quot;:&quot;&quot;,&quot;ReportSlicers&quot;:&quot;&quot;,&quot;appVersion&quot;:&quot;1.0&quot;,&quot;savedDate&quot;:&quot;2023-10-01T00:31:39.915Z&quot;,&quot;fromLogin&quot;:false}"/>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230</TotalTime>
  <Words>1214</Words>
  <Application>Microsoft Office PowerPoint</Application>
  <PresentationFormat>Widescreen</PresentationFormat>
  <Paragraphs>148</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等线</vt:lpstr>
      <vt:lpstr>Abadi</vt:lpstr>
      <vt:lpstr>Arial</vt:lpstr>
      <vt:lpstr>Calibri</vt:lpstr>
      <vt:lpstr>Posterama Text Black</vt:lpstr>
      <vt:lpstr>Posterama Text SemiBold</vt:lpstr>
      <vt:lpstr>Custom​​</vt:lpstr>
      <vt:lpstr>Telangana Growth Analysis</vt:lpstr>
      <vt:lpstr>PowerPoint Presentation</vt:lpstr>
      <vt:lpstr>Agenda</vt:lpstr>
      <vt:lpstr>Introduction</vt:lpstr>
      <vt:lpstr>Stamp Registration</vt:lpstr>
      <vt:lpstr>Top 5 District  by Document Registration Revenue</vt:lpstr>
      <vt:lpstr>E-stamp Revenue vs Document Revenue in FY22</vt:lpstr>
      <vt:lpstr>Correlation btw E-stamp and Document Registration</vt:lpstr>
      <vt:lpstr>District into Three Segments </vt:lpstr>
      <vt:lpstr>Transportation</vt:lpstr>
      <vt:lpstr>Correlation btw Vehicle Sales and months</vt:lpstr>
      <vt:lpstr>Vehicle Preference by District for FY22</vt:lpstr>
      <vt:lpstr>Top – Bottom 3 Districts by Fuel Growth</vt:lpstr>
      <vt:lpstr>Ts-Ipass Investment Analysis</vt:lpstr>
      <vt:lpstr>Top 5 Sectors with Significant Investment</vt:lpstr>
      <vt:lpstr>Top 3 District with significant Investment</vt:lpstr>
      <vt:lpstr>Relation btw Investment, Revenue and Vehicle Sales</vt:lpstr>
      <vt:lpstr>Sectors with substantial Investment btw FY21-22</vt:lpstr>
      <vt:lpstr>Seasonal trend in Investment for Different Sectors</vt:lpstr>
      <vt:lpstr>Secondary Research</vt:lpstr>
      <vt:lpstr>Top 5 District to buy Commercial properties</vt:lpstr>
      <vt:lpstr>Major Insights:</vt:lpstr>
      <vt:lpstr>Some Recommendation: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yash soni</dc:creator>
  <cp:lastModifiedBy>pratik bhikadiya</cp:lastModifiedBy>
  <cp:revision>3</cp:revision>
  <dcterms:created xsi:type="dcterms:W3CDTF">2023-09-30T19:34:56Z</dcterms:created>
  <dcterms:modified xsi:type="dcterms:W3CDTF">2023-10-01T00:31:46Z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