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59" r:id="rId3"/>
    <p:sldId id="260" r:id="rId4"/>
    <p:sldId id="262" r:id="rId5"/>
    <p:sldId id="269" r:id="rId6"/>
    <p:sldId id="261" r:id="rId7"/>
    <p:sldId id="266" r:id="rId8"/>
    <p:sldId id="274" r:id="rId9"/>
    <p:sldId id="276" r:id="rId10"/>
    <p:sldId id="263" r:id="rId11"/>
    <p:sldId id="265" r:id="rId12"/>
    <p:sldId id="268" r:id="rId13"/>
    <p:sldId id="267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42" y="-5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91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4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281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471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725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011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576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93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314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78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169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964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57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17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00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D3C387-934B-4D70-8917-30E3AB3F3B1A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D01A1D-759A-43AB-BD86-43DA21C4E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4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598693799&amp;sxsrf=ACQVn0-45KE-Wr0vXiq59C5OswYTAM-RdA:1705378704069&amp;q=categorizing&amp;si=AKbGX_rYYX5RSQWW4ITS1L-igAzuSUrdxfaUQSzRaI3r8eBokf4IwbnvM3V591Ft7Mnd_IUvFc-a60nCjbN51yl2ybGDmSjf_mlpATXvv5ikw9riaEpjrKg=&amp;expnd=1" TargetMode="External"/><Relationship Id="rId2" Type="http://schemas.openxmlformats.org/officeDocument/2006/relationships/hyperlink" Target="https://www.google.com/search?sca_esv=598693799&amp;sxsrf=ACQVn0-45KE-Wr0vXiq59C5OswYTAM-RdA:1705378704069&amp;q=computationally&amp;si=AKbGX_qbffDhNJNmNuoQO9DPv_17ZbbvYuI4E-tnNOSLaZINkyqdYa3R-9dySBnpucAwWlgNZoP_NXksfwXjb2V3knQV6q3jp5-kHhOrtkfFuRHyfOItdFs=&amp;expnd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9469"/>
          </a:xfrm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Twitter Sentiment Analysis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33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Logistic Regression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754"/>
            <a:ext cx="10515600" cy="34224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Logistic regression is a statistical method used for binary classification problems, where the outcome variable is categorical and has two possible classes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The logistic regression model uses the logistic </a:t>
            </a:r>
            <a:r>
              <a:rPr lang="en-US" dirty="0" smtClean="0"/>
              <a:t>function </a:t>
            </a:r>
            <a:r>
              <a:rPr lang="en-US" dirty="0"/>
              <a:t>to model the probability that a given input belongs to a particular class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The logistic function ensures that the output of the model is between 0 </a:t>
            </a:r>
            <a:r>
              <a:rPr lang="en-US" dirty="0" smtClean="0"/>
              <a:t>and </a:t>
            </a:r>
            <a:r>
              <a:rPr lang="en-US" dirty="0"/>
              <a:t>1, making it suitable for representing probabilities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The logistic function is </a:t>
            </a:r>
            <a:r>
              <a:rPr lang="en-US" dirty="0" smtClean="0"/>
              <a:t>defined as: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l-GR" b="1" i="1" dirty="0" smtClean="0"/>
              <a:t>σ</a:t>
            </a:r>
            <a:r>
              <a:rPr lang="el-GR" b="1" dirty="0" smtClean="0"/>
              <a:t>(</a:t>
            </a:r>
            <a:r>
              <a:rPr lang="en-US" b="1" i="1" dirty="0"/>
              <a:t>z</a:t>
            </a:r>
            <a:r>
              <a:rPr lang="en-US" b="1" dirty="0"/>
              <a:t>)=1+</a:t>
            </a:r>
            <a:r>
              <a:rPr lang="en-US" b="1" i="1" dirty="0"/>
              <a:t>e</a:t>
            </a:r>
            <a:r>
              <a:rPr lang="en-US" b="1" dirty="0"/>
              <a:t>−</a:t>
            </a:r>
            <a:r>
              <a:rPr lang="en-US" b="1" i="1" dirty="0"/>
              <a:t>z</a:t>
            </a:r>
            <a:r>
              <a:rPr lang="en-US" b="1" dirty="0"/>
              <a:t>1​</a:t>
            </a:r>
            <a:br>
              <a:rPr lang="en-US" b="1" dirty="0"/>
            </a:b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0741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is a probabilistic machine learning algorithm based on Bayes' theorem. It is primarily used for classification tasks, especially in natural language processing and text classification</a:t>
            </a:r>
            <a:r>
              <a:rPr lang="en-US" dirty="0" smtClean="0"/>
              <a:t>.</a:t>
            </a:r>
          </a:p>
          <a:p>
            <a:r>
              <a:rPr lang="en-US" dirty="0"/>
              <a:t>The formula is as follows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∣</a:t>
            </a:r>
            <a:r>
              <a:rPr lang="en-US" i="1" dirty="0"/>
              <a:t>B</a:t>
            </a:r>
            <a:r>
              <a:rPr lang="en-US" dirty="0"/>
              <a:t>)=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∣</a:t>
            </a:r>
            <a:r>
              <a:rPr lang="en-US" i="1" dirty="0"/>
              <a:t>A</a:t>
            </a:r>
            <a:r>
              <a:rPr lang="en-US" dirty="0"/>
              <a:t>)⋅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)​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59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737360"/>
            <a:ext cx="9601196" cy="52251"/>
          </a:xfrm>
        </p:spPr>
        <p:txBody>
          <a:bodyPr>
            <a:noAutofit/>
          </a:bodyPr>
          <a:lstStyle/>
          <a:p>
            <a:r>
              <a:rPr lang="en-US" sz="6600" b="1" dirty="0"/>
              <a:t>Multinomial Naïve Bayes</a:t>
            </a:r>
            <a:br>
              <a:rPr lang="en-US" sz="6600" b="1" dirty="0"/>
            </a:b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Multinomial Naïve Bayes is another variant of the Naïve Bayes algorithm, designed for classification tasks where the features represent the frequencies with which certain events occur</a:t>
            </a:r>
            <a:r>
              <a:rPr lang="en-US" dirty="0" smtClean="0"/>
              <a:t>.</a:t>
            </a:r>
          </a:p>
          <a:p>
            <a:r>
              <a:rPr lang="en-US" dirty="0"/>
              <a:t>It is particularly suitable for discrete data, often used in text classification, document classification, and other applications where the input features can be counts, such as the number of times a word appears in a document</a:t>
            </a:r>
            <a:r>
              <a:rPr lang="en-US" dirty="0" smtClean="0"/>
              <a:t>.</a:t>
            </a:r>
          </a:p>
          <a:p>
            <a:r>
              <a:rPr lang="en-US" dirty="0"/>
              <a:t>The formula is as follows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>P(A|B) = P(A) * P(B|A)/P(B)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032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01782"/>
            <a:ext cx="9601196" cy="165898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Bernoulli </a:t>
            </a:r>
            <a: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  <a:br>
              <a:rPr lang="en-US" sz="5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Naïve Bayes is a variant of the Naïve Bayes algorithm, particularly suitable for </a:t>
            </a:r>
            <a:r>
              <a:rPr lang="en-US" dirty="0" smtClean="0"/>
              <a:t>binary </a:t>
            </a:r>
            <a:r>
              <a:rPr lang="en-US" dirty="0"/>
              <a:t>feature </a:t>
            </a:r>
            <a:r>
              <a:rPr lang="en-US" dirty="0" smtClean="0"/>
              <a:t>vectors.</a:t>
            </a:r>
          </a:p>
          <a:p>
            <a:r>
              <a:rPr lang="en-US" dirty="0"/>
              <a:t>It is based on the Bernoulli distribution and is used when features are independent </a:t>
            </a:r>
            <a:r>
              <a:rPr lang="en-US" dirty="0" err="1" smtClean="0"/>
              <a:t>booleans</a:t>
            </a:r>
            <a:r>
              <a:rPr lang="en-US" dirty="0" smtClean="0"/>
              <a:t> </a:t>
            </a:r>
            <a:r>
              <a:rPr lang="en-US" dirty="0"/>
              <a:t>describing inputs. </a:t>
            </a:r>
            <a:endParaRPr lang="en-US" dirty="0" smtClean="0"/>
          </a:p>
          <a:p>
            <a:r>
              <a:rPr lang="en-US" dirty="0"/>
              <a:t>The formula is as follows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/>
              <a:t>P(A|B) </a:t>
            </a:r>
            <a:r>
              <a:rPr lang="en-US" dirty="0" smtClean="0"/>
              <a:t>= </a:t>
            </a:r>
            <a:r>
              <a:rPr lang="en-US" dirty="0"/>
              <a:t>P(B|A) * P(A) / P(B)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929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Hybrid Model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hybrid model refers to a combination of two or more different models or techniques to address a particular problem or task. </a:t>
            </a:r>
            <a:endParaRPr lang="en-US" dirty="0" smtClean="0"/>
          </a:p>
          <a:p>
            <a:r>
              <a:rPr lang="en-US" dirty="0"/>
              <a:t>Hybrid models are commonly used in various fields, including machine learning, where combining different algorithms or approaches can lead to improved results compared to using a single model</a:t>
            </a:r>
            <a:r>
              <a:rPr lang="en-US" dirty="0" smtClean="0"/>
              <a:t>.</a:t>
            </a:r>
          </a:p>
          <a:p>
            <a:r>
              <a:rPr lang="en-US" dirty="0"/>
              <a:t>The formula for a hybrid model can vary widely depending on the specific combination of models or techniques being used. In general, the formula for a hybrid model involves a combination or ensemble of multiple models, often weighted or combined in some way. </a:t>
            </a:r>
            <a:endParaRPr lang="en-US" dirty="0" smtClean="0"/>
          </a:p>
          <a:p>
            <a:r>
              <a:rPr lang="en-US" dirty="0"/>
              <a:t>Here's a generic representation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i="1" dirty="0"/>
              <a:t>w</a:t>
            </a:r>
            <a:r>
              <a:rPr lang="en-US" dirty="0"/>
              <a:t>1​⋅Model1​(Input)+</a:t>
            </a:r>
            <a:r>
              <a:rPr lang="en-US" i="1" dirty="0"/>
              <a:t>w</a:t>
            </a:r>
            <a:r>
              <a:rPr lang="en-US" dirty="0"/>
              <a:t>2​⋅Model2​(Input)+…+</a:t>
            </a:r>
            <a:r>
              <a:rPr lang="en-US" i="1" dirty="0" err="1"/>
              <a:t>wn</a:t>
            </a:r>
            <a:r>
              <a:rPr lang="en-US" dirty="0"/>
              <a:t>​⋅</a:t>
            </a:r>
            <a:r>
              <a:rPr lang="en-US" dirty="0" err="1"/>
              <a:t>Model</a:t>
            </a:r>
            <a:r>
              <a:rPr lang="en-US" i="1" dirty="0" err="1"/>
              <a:t>n</a:t>
            </a:r>
            <a:r>
              <a:rPr lang="en-US" dirty="0"/>
              <a:t>​(Input)</a:t>
            </a:r>
          </a:p>
        </p:txBody>
      </p:sp>
    </p:spTree>
    <p:extLst>
      <p:ext uri="{BB962C8B-B14F-4D97-AF65-F5344CB8AC3E}">
        <p14:creationId xmlns:p14="http://schemas.microsoft.com/office/powerpoint/2010/main" xmlns="" val="256878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728d7de4-628f-4004-87f4-00b6301b2711"/>
          <p:cNvSpPr>
            <a:spLocks noChangeAspect="1" noChangeArrowheads="1"/>
          </p:cNvSpPr>
          <p:nvPr/>
        </p:nvSpPr>
        <p:spPr bwMode="auto">
          <a:xfrm>
            <a:off x="3160799" y="-1175657"/>
            <a:ext cx="6414275" cy="64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blob:https://web.whatsapp.com/728d7de4-628f-4004-87f4-00b6301b27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37" y="653143"/>
            <a:ext cx="6818811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07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Conclusion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overall contributions and significance of the sentiment analysis project</a:t>
            </a:r>
            <a:r>
              <a:rPr lang="en-US" dirty="0" smtClean="0"/>
              <a:t>.</a:t>
            </a:r>
          </a:p>
          <a:p>
            <a:r>
              <a:rPr lang="en-US" dirty="0"/>
              <a:t>Emphasize the importance of sentiment analysis in understanding public opinion and its applications in various domains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135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57411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xmlns="" val="56892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186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Sentiment?</a:t>
            </a:r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process of </a:t>
            </a:r>
            <a:r>
              <a:rPr lang="en-US" dirty="0">
                <a:hlinkClick r:id="rId2"/>
              </a:rPr>
              <a:t>computationally</a:t>
            </a:r>
            <a:r>
              <a:rPr lang="en-US" dirty="0"/>
              <a:t> identifying and </a:t>
            </a:r>
            <a:r>
              <a:rPr lang="en-US" dirty="0">
                <a:hlinkClick r:id="rId3"/>
              </a:rPr>
              <a:t>categorizing</a:t>
            </a:r>
            <a:r>
              <a:rPr lang="en-US" dirty="0"/>
              <a:t> opinions expressed in a piece of text, especially in order to determine whether the writer's attitude towards a particular topic, product, etc. is positive, negative, or neutral</a:t>
            </a:r>
          </a:p>
        </p:txBody>
      </p:sp>
    </p:spTree>
    <p:extLst>
      <p:ext uri="{BB962C8B-B14F-4D97-AF65-F5344CB8AC3E}">
        <p14:creationId xmlns:p14="http://schemas.microsoft.com/office/powerpoint/2010/main" xmlns="" val="104259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Twitter Sentiment Analysis?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Twitter sentiment analysis is a process of using natural language processing, machine learning, and data analysis techniques to determine and extract the sentiment expressed in tweets on the social media platform Twitter. </a:t>
            </a:r>
          </a:p>
        </p:txBody>
      </p:sp>
    </p:spTree>
    <p:extLst>
      <p:ext uri="{BB962C8B-B14F-4D97-AF65-F5344CB8AC3E}">
        <p14:creationId xmlns:p14="http://schemas.microsoft.com/office/powerpoint/2010/main" xmlns="" val="315760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Objective Of the Project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5005"/>
            <a:ext cx="9601196" cy="272771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Sentiment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Real-time data retrieval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training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create function that immediately classifies a twit to sentiment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Visualizations and Reporting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22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Workflow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Performing EDA</a:t>
            </a:r>
          </a:p>
          <a:p>
            <a:r>
              <a:rPr lang="en-US" dirty="0" smtClean="0"/>
              <a:t>Creating Different ML models for further analysis.</a:t>
            </a:r>
          </a:p>
          <a:p>
            <a:r>
              <a:rPr lang="en-US" dirty="0" smtClean="0"/>
              <a:t>Model Accuracy Comparison</a:t>
            </a:r>
          </a:p>
          <a:p>
            <a:r>
              <a:rPr lang="en-US" dirty="0" smtClean="0"/>
              <a:t>Creating Power BI dashboard for </a:t>
            </a:r>
            <a:r>
              <a:rPr lang="en-US" dirty="0" err="1" smtClean="0"/>
              <a:t>Vosualization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9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8704"/>
          </a:xfrm>
        </p:spPr>
        <p:txBody>
          <a:bodyPr>
            <a:noAutofit/>
          </a:bodyPr>
          <a:lstStyle/>
          <a:p>
            <a:r>
              <a:rPr lang="en-US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 are used for Tweeter sentiment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3645"/>
            <a:ext cx="10515600" cy="3133317"/>
          </a:xfrm>
        </p:spPr>
        <p:txBody>
          <a:bodyPr/>
          <a:lstStyle/>
          <a:p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/>
              <a:t>NLTK (Natural Language Toolkit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870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Machine Learning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Logistic </a:t>
            </a:r>
            <a:r>
              <a:rPr lang="en-US" dirty="0" err="1" smtClean="0"/>
              <a:t>Rregression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Bernoulli 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Multinomial 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Hybrid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26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EDA - Exploratory Data Analysis/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Loading and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Handeling</a:t>
            </a:r>
            <a:r>
              <a:rPr lang="en-US" dirty="0"/>
              <a:t> Missing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Imabalance</a:t>
            </a:r>
            <a:r>
              <a:rPr lang="en-US" dirty="0"/>
              <a:t>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 </a:t>
            </a:r>
            <a:r>
              <a:rPr lang="en-US" dirty="0"/>
              <a:t>4. Sentiment Analysis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Stemming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Data Separation for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51783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01-23 1045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45" y="878627"/>
            <a:ext cx="9867053" cy="51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28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376</TotalTime>
  <Words>621</Words>
  <Application>Microsoft Office PowerPoint</Application>
  <PresentationFormat>Custom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Twitter Sentiment Analysis</vt:lpstr>
      <vt:lpstr>What is Sentiment?</vt:lpstr>
      <vt:lpstr>What is Twitter Sentiment Analysis?</vt:lpstr>
      <vt:lpstr>Objective Of the Project</vt:lpstr>
      <vt:lpstr>Workflow</vt:lpstr>
      <vt:lpstr>libraries are used for Tweeter sentiment Analysis project</vt:lpstr>
      <vt:lpstr>Machine Learning Algorithms:</vt:lpstr>
      <vt:lpstr>EDA - Exploratory Data Analysis/ Data Preprocessing</vt:lpstr>
      <vt:lpstr>Slide 9</vt:lpstr>
      <vt:lpstr>Logistic Regression</vt:lpstr>
      <vt:lpstr>Naïve Bayes</vt:lpstr>
      <vt:lpstr>Multinomial Naïve Bayes </vt:lpstr>
      <vt:lpstr>Bernoulli Naïve Bayes </vt:lpstr>
      <vt:lpstr>Hybrid Model</vt:lpstr>
      <vt:lpstr>Slide 15</vt:lpstr>
      <vt:lpstr>Conclusion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 Sentiment Analysis</dc:title>
  <dc:creator>HP</dc:creator>
  <cp:lastModifiedBy>Pratik Dange</cp:lastModifiedBy>
  <cp:revision>25</cp:revision>
  <dcterms:created xsi:type="dcterms:W3CDTF">2024-01-16T04:19:30Z</dcterms:created>
  <dcterms:modified xsi:type="dcterms:W3CDTF">2024-01-23T05:18:20Z</dcterms:modified>
</cp:coreProperties>
</file>