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7" r:id="rId38"/>
    <p:sldId id="298" r:id="rId39"/>
    <p:sldId id="361" r:id="rId40"/>
    <p:sldId id="362" r:id="rId41"/>
    <p:sldId id="299" r:id="rId42"/>
    <p:sldId id="300" r:id="rId43"/>
    <p:sldId id="301" r:id="rId44"/>
    <p:sldId id="302" r:id="rId45"/>
    <p:sldId id="306" r:id="rId46"/>
    <p:sldId id="307" r:id="rId47"/>
    <p:sldId id="309" r:id="rId48"/>
    <p:sldId id="310" r:id="rId49"/>
    <p:sldId id="311" r:id="rId50"/>
    <p:sldId id="312" r:id="rId51"/>
    <p:sldId id="313" r:id="rId52"/>
    <p:sldId id="314" r:id="rId53"/>
    <p:sldId id="315" r:id="rId54"/>
    <p:sldId id="316" r:id="rId55"/>
    <p:sldId id="317" r:id="rId56"/>
    <p:sldId id="319" r:id="rId57"/>
    <p:sldId id="320" r:id="rId58"/>
    <p:sldId id="321" r:id="rId59"/>
    <p:sldId id="324" r:id="rId60"/>
    <p:sldId id="325" r:id="rId61"/>
    <p:sldId id="326" r:id="rId62"/>
    <p:sldId id="327" r:id="rId63"/>
    <p:sldId id="328" r:id="rId64"/>
    <p:sldId id="329" r:id="rId65"/>
    <p:sldId id="331" r:id="rId66"/>
    <p:sldId id="334" r:id="rId67"/>
    <p:sldId id="332" r:id="rId68"/>
    <p:sldId id="335" r:id="rId69"/>
    <p:sldId id="336" r:id="rId70"/>
    <p:sldId id="337" r:id="rId71"/>
    <p:sldId id="338" r:id="rId72"/>
    <p:sldId id="339" r:id="rId73"/>
    <p:sldId id="341" r:id="rId74"/>
    <p:sldId id="342" r:id="rId75"/>
    <p:sldId id="343" r:id="rId76"/>
    <p:sldId id="340" r:id="rId77"/>
    <p:sldId id="344" r:id="rId78"/>
    <p:sldId id="346" r:id="rId79"/>
    <p:sldId id="347" r:id="rId80"/>
    <p:sldId id="349" r:id="rId81"/>
    <p:sldId id="350" r:id="rId82"/>
    <p:sldId id="351" r:id="rId83"/>
    <p:sldId id="364" r:id="rId84"/>
    <p:sldId id="365" r:id="rId85"/>
    <p:sldId id="366" r:id="rId86"/>
    <p:sldId id="367" r:id="rId87"/>
    <p:sldId id="368" r:id="rId88"/>
    <p:sldId id="369" r:id="rId89"/>
    <p:sldId id="370" r:id="rId90"/>
    <p:sldId id="371" r:id="rId91"/>
    <p:sldId id="372" r:id="rId92"/>
    <p:sldId id="373" r:id="rId93"/>
    <p:sldId id="374" r:id="rId94"/>
    <p:sldId id="375" r:id="rId95"/>
    <p:sldId id="376" r:id="rId96"/>
    <p:sldId id="352" r:id="rId97"/>
    <p:sldId id="353" r:id="rId98"/>
    <p:sldId id="354" r:id="rId99"/>
    <p:sldId id="355" r:id="rId100"/>
    <p:sldId id="356" r:id="rId101"/>
    <p:sldId id="357" r:id="rId102"/>
    <p:sldId id="358" r:id="rId103"/>
    <p:sldId id="359" r:id="rId104"/>
    <p:sldId id="360" r:id="rId10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presProps" Target="presProps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heme" Target="theme/theme1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85895F-3FE5-47F3-BEC2-FFE6AADD886A}" type="datetimeFigureOut">
              <a:rPr lang="en-US" smtClean="0"/>
              <a:pPr/>
              <a:t>10/10/2015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A59272-8E03-4F8D-998A-6CE1F51738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47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223A48-4688-4BA9-9F5F-8BFE079E8C9C}" type="slidenum">
              <a:rPr lang="en-GB"/>
              <a:pPr/>
              <a:t>15</a:t>
            </a:fld>
            <a:endParaRPr lang="en-GB"/>
          </a:p>
        </p:txBody>
      </p:sp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4113" y="693738"/>
            <a:ext cx="4549775" cy="3413125"/>
          </a:xfrm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1791" y="4357789"/>
            <a:ext cx="5014418" cy="407794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4395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ABBD87-5C1F-4E45-9C93-382D264602DB}" type="slidenum">
              <a:rPr lang="en-GB"/>
              <a:pPr/>
              <a:t>25</a:t>
            </a:fld>
            <a:endParaRPr lang="en-GB"/>
          </a:p>
        </p:txBody>
      </p:sp>
      <p:sp>
        <p:nvSpPr>
          <p:cNvPr id="199682" name="Rectangle 2"/>
          <p:cNvSpPr>
            <a:spLocks noChangeArrowheads="1"/>
          </p:cNvSpPr>
          <p:nvPr/>
        </p:nvSpPr>
        <p:spPr bwMode="auto">
          <a:xfrm>
            <a:off x="3851884" y="0"/>
            <a:ext cx="3007701" cy="49189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6383" tIns="43192" rIns="86383" bIns="43192" anchor="ctr"/>
          <a:lstStyle/>
          <a:p>
            <a:endParaRPr lang="en-US"/>
          </a:p>
        </p:txBody>
      </p:sp>
      <p:sp>
        <p:nvSpPr>
          <p:cNvPr id="199683" name="Rectangle 3"/>
          <p:cNvSpPr>
            <a:spLocks noChangeArrowheads="1"/>
          </p:cNvSpPr>
          <p:nvPr/>
        </p:nvSpPr>
        <p:spPr bwMode="auto">
          <a:xfrm>
            <a:off x="3851884" y="8717021"/>
            <a:ext cx="3007701" cy="42265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854" tIns="44630" rIns="90854" bIns="44630" anchor="b"/>
          <a:lstStyle/>
          <a:p>
            <a:pPr algn="r" defTabSz="917823"/>
            <a:r>
              <a:rPr lang="en-US" sz="1200" dirty="0"/>
              <a:t>6</a:t>
            </a:r>
          </a:p>
        </p:txBody>
      </p:sp>
      <p:sp>
        <p:nvSpPr>
          <p:cNvPr id="199684" name="Rectangle 4"/>
          <p:cNvSpPr>
            <a:spLocks noChangeArrowheads="1"/>
          </p:cNvSpPr>
          <p:nvPr/>
        </p:nvSpPr>
        <p:spPr bwMode="auto">
          <a:xfrm>
            <a:off x="1" y="8717021"/>
            <a:ext cx="3006116" cy="42265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6383" tIns="43192" rIns="86383" bIns="43192" anchor="ctr"/>
          <a:lstStyle/>
          <a:p>
            <a:endParaRPr lang="en-US"/>
          </a:p>
        </p:txBody>
      </p:sp>
      <p:sp>
        <p:nvSpPr>
          <p:cNvPr id="199685" name="Rectangle 5"/>
          <p:cNvSpPr>
            <a:spLocks noChangeArrowheads="1"/>
          </p:cNvSpPr>
          <p:nvPr/>
        </p:nvSpPr>
        <p:spPr bwMode="auto">
          <a:xfrm>
            <a:off x="1" y="0"/>
            <a:ext cx="3006116" cy="49189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6383" tIns="43192" rIns="86383" bIns="43192" anchor="ctr"/>
          <a:lstStyle/>
          <a:p>
            <a:endParaRPr lang="en-US"/>
          </a:p>
        </p:txBody>
      </p:sp>
      <p:sp>
        <p:nvSpPr>
          <p:cNvPr id="19968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4113" y="693738"/>
            <a:ext cx="4549775" cy="3413125"/>
          </a:xfrm>
          <a:ln w="12700" cap="flat"/>
        </p:spPr>
      </p:sp>
      <p:sp>
        <p:nvSpPr>
          <p:cNvPr id="19968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21791" y="4357789"/>
            <a:ext cx="5014418" cy="4077943"/>
          </a:xfrm>
          <a:ln/>
        </p:spPr>
        <p:txBody>
          <a:bodyPr lIns="90854" tIns="44630" rIns="90854" bIns="4463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2351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3EF7F5B-2371-48A7-AF07-3E76CFF45459}" type="slidenum">
              <a:rPr lang="en-GB"/>
              <a:pPr/>
              <a:t>26</a:t>
            </a:fld>
            <a:endParaRPr lang="en-GB"/>
          </a:p>
        </p:txBody>
      </p:sp>
      <p:sp>
        <p:nvSpPr>
          <p:cNvPr id="201730" name="Rectangle 2"/>
          <p:cNvSpPr>
            <a:spLocks noChangeArrowheads="1"/>
          </p:cNvSpPr>
          <p:nvPr/>
        </p:nvSpPr>
        <p:spPr bwMode="auto">
          <a:xfrm>
            <a:off x="3851884" y="0"/>
            <a:ext cx="3007701" cy="49189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6383" tIns="43192" rIns="86383" bIns="43192" anchor="ctr"/>
          <a:lstStyle/>
          <a:p>
            <a:endParaRPr lang="en-US"/>
          </a:p>
        </p:txBody>
      </p:sp>
      <p:sp>
        <p:nvSpPr>
          <p:cNvPr id="201731" name="Rectangle 3"/>
          <p:cNvSpPr>
            <a:spLocks noChangeArrowheads="1"/>
          </p:cNvSpPr>
          <p:nvPr/>
        </p:nvSpPr>
        <p:spPr bwMode="auto">
          <a:xfrm>
            <a:off x="3851884" y="8717021"/>
            <a:ext cx="3007701" cy="42265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854" tIns="44630" rIns="90854" bIns="44630" anchor="b"/>
          <a:lstStyle/>
          <a:p>
            <a:pPr algn="r" defTabSz="917823"/>
            <a:r>
              <a:rPr lang="en-US" sz="1200" dirty="0"/>
              <a:t>6</a:t>
            </a:r>
          </a:p>
        </p:txBody>
      </p:sp>
      <p:sp>
        <p:nvSpPr>
          <p:cNvPr id="201732" name="Rectangle 4"/>
          <p:cNvSpPr>
            <a:spLocks noChangeArrowheads="1"/>
          </p:cNvSpPr>
          <p:nvPr/>
        </p:nvSpPr>
        <p:spPr bwMode="auto">
          <a:xfrm>
            <a:off x="1" y="8717021"/>
            <a:ext cx="3006116" cy="42265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6383" tIns="43192" rIns="86383" bIns="43192" anchor="ctr"/>
          <a:lstStyle/>
          <a:p>
            <a:endParaRPr lang="en-US"/>
          </a:p>
        </p:txBody>
      </p:sp>
      <p:sp>
        <p:nvSpPr>
          <p:cNvPr id="201733" name="Rectangle 5"/>
          <p:cNvSpPr>
            <a:spLocks noChangeArrowheads="1"/>
          </p:cNvSpPr>
          <p:nvPr/>
        </p:nvSpPr>
        <p:spPr bwMode="auto">
          <a:xfrm>
            <a:off x="1" y="0"/>
            <a:ext cx="3006116" cy="49189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6383" tIns="43192" rIns="86383" bIns="43192" anchor="ctr"/>
          <a:lstStyle/>
          <a:p>
            <a:endParaRPr lang="en-US"/>
          </a:p>
        </p:txBody>
      </p:sp>
      <p:sp>
        <p:nvSpPr>
          <p:cNvPr id="20173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294" y="693843"/>
            <a:ext cx="4995412" cy="3412952"/>
          </a:xfrm>
          <a:ln w="12700" cap="flat"/>
        </p:spPr>
      </p:sp>
      <p:sp>
        <p:nvSpPr>
          <p:cNvPr id="20173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21791" y="4357789"/>
            <a:ext cx="5014418" cy="4077943"/>
          </a:xfrm>
          <a:ln/>
        </p:spPr>
        <p:txBody>
          <a:bodyPr lIns="90854" tIns="44630" rIns="90854" bIns="4463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2667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A7DEEE-13C2-4A3E-B2EE-D831A7ACE7B9}" type="slidenum">
              <a:rPr lang="en-GB"/>
              <a:pPr/>
              <a:t>27</a:t>
            </a:fld>
            <a:endParaRPr lang="en-GB"/>
          </a:p>
        </p:txBody>
      </p:sp>
      <p:sp>
        <p:nvSpPr>
          <p:cNvPr id="203778" name="Rectangle 2"/>
          <p:cNvSpPr>
            <a:spLocks noChangeArrowheads="1"/>
          </p:cNvSpPr>
          <p:nvPr/>
        </p:nvSpPr>
        <p:spPr bwMode="auto">
          <a:xfrm>
            <a:off x="3851884" y="0"/>
            <a:ext cx="3007701" cy="49189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6383" tIns="43192" rIns="86383" bIns="43192" anchor="ctr"/>
          <a:lstStyle/>
          <a:p>
            <a:endParaRPr lang="en-US"/>
          </a:p>
        </p:txBody>
      </p:sp>
      <p:sp>
        <p:nvSpPr>
          <p:cNvPr id="203779" name="Rectangle 3"/>
          <p:cNvSpPr>
            <a:spLocks noChangeArrowheads="1"/>
          </p:cNvSpPr>
          <p:nvPr/>
        </p:nvSpPr>
        <p:spPr bwMode="auto">
          <a:xfrm>
            <a:off x="3851884" y="8717021"/>
            <a:ext cx="3007701" cy="42265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854" tIns="44630" rIns="90854" bIns="44630" anchor="b"/>
          <a:lstStyle/>
          <a:p>
            <a:pPr algn="r" defTabSz="917823"/>
            <a:r>
              <a:rPr lang="en-US" sz="1200" dirty="0"/>
              <a:t>6</a:t>
            </a:r>
          </a:p>
        </p:txBody>
      </p:sp>
      <p:sp>
        <p:nvSpPr>
          <p:cNvPr id="203780" name="Rectangle 4"/>
          <p:cNvSpPr>
            <a:spLocks noChangeArrowheads="1"/>
          </p:cNvSpPr>
          <p:nvPr/>
        </p:nvSpPr>
        <p:spPr bwMode="auto">
          <a:xfrm>
            <a:off x="1" y="8717021"/>
            <a:ext cx="3006116" cy="42265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6383" tIns="43192" rIns="86383" bIns="43192" anchor="ctr"/>
          <a:lstStyle/>
          <a:p>
            <a:endParaRPr lang="en-US"/>
          </a:p>
        </p:txBody>
      </p:sp>
      <p:sp>
        <p:nvSpPr>
          <p:cNvPr id="203781" name="Rectangle 5"/>
          <p:cNvSpPr>
            <a:spLocks noChangeArrowheads="1"/>
          </p:cNvSpPr>
          <p:nvPr/>
        </p:nvSpPr>
        <p:spPr bwMode="auto">
          <a:xfrm>
            <a:off x="1" y="0"/>
            <a:ext cx="3006116" cy="49189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6383" tIns="43192" rIns="86383" bIns="43192" anchor="ctr"/>
          <a:lstStyle/>
          <a:p>
            <a:endParaRPr lang="en-US"/>
          </a:p>
        </p:txBody>
      </p:sp>
      <p:sp>
        <p:nvSpPr>
          <p:cNvPr id="20378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4113" y="693738"/>
            <a:ext cx="4549775" cy="3413125"/>
          </a:xfrm>
          <a:ln w="12700" cap="flat"/>
        </p:spPr>
      </p:sp>
      <p:sp>
        <p:nvSpPr>
          <p:cNvPr id="20378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21791" y="4357789"/>
            <a:ext cx="5014418" cy="4077943"/>
          </a:xfrm>
          <a:ln/>
        </p:spPr>
        <p:txBody>
          <a:bodyPr lIns="90854" tIns="44630" rIns="90854" bIns="4463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2958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69C96E-E9A7-435C-901B-44A81928A562}" type="slidenum">
              <a:rPr lang="en-GB"/>
              <a:pPr/>
              <a:t>32</a:t>
            </a:fld>
            <a:endParaRPr lang="en-GB"/>
          </a:p>
        </p:txBody>
      </p:sp>
      <p:sp>
        <p:nvSpPr>
          <p:cNvPr id="234498" name="Rectangle 2"/>
          <p:cNvSpPr>
            <a:spLocks noChangeArrowheads="1"/>
          </p:cNvSpPr>
          <p:nvPr/>
        </p:nvSpPr>
        <p:spPr bwMode="auto">
          <a:xfrm>
            <a:off x="3851884" y="0"/>
            <a:ext cx="3007701" cy="49189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6383" tIns="43192" rIns="86383" bIns="43192" anchor="ctr"/>
          <a:lstStyle/>
          <a:p>
            <a:endParaRPr lang="en-US"/>
          </a:p>
        </p:txBody>
      </p:sp>
      <p:sp>
        <p:nvSpPr>
          <p:cNvPr id="234499" name="Rectangle 3"/>
          <p:cNvSpPr>
            <a:spLocks noChangeArrowheads="1"/>
          </p:cNvSpPr>
          <p:nvPr/>
        </p:nvSpPr>
        <p:spPr bwMode="auto">
          <a:xfrm>
            <a:off x="3851884" y="8717021"/>
            <a:ext cx="3007701" cy="42265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854" tIns="44630" rIns="90854" bIns="44630" anchor="b"/>
          <a:lstStyle/>
          <a:p>
            <a:pPr algn="r" defTabSz="917823"/>
            <a:r>
              <a:rPr lang="en-US" sz="1200" dirty="0"/>
              <a:t>13</a:t>
            </a:r>
          </a:p>
        </p:txBody>
      </p:sp>
      <p:sp>
        <p:nvSpPr>
          <p:cNvPr id="234500" name="Rectangle 4"/>
          <p:cNvSpPr>
            <a:spLocks noChangeArrowheads="1"/>
          </p:cNvSpPr>
          <p:nvPr/>
        </p:nvSpPr>
        <p:spPr bwMode="auto">
          <a:xfrm>
            <a:off x="1" y="8717021"/>
            <a:ext cx="3006116" cy="42265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6383" tIns="43192" rIns="86383" bIns="43192" anchor="ctr"/>
          <a:lstStyle/>
          <a:p>
            <a:endParaRPr lang="en-US"/>
          </a:p>
        </p:txBody>
      </p:sp>
      <p:sp>
        <p:nvSpPr>
          <p:cNvPr id="234501" name="Rectangle 5"/>
          <p:cNvSpPr>
            <a:spLocks noChangeArrowheads="1"/>
          </p:cNvSpPr>
          <p:nvPr/>
        </p:nvSpPr>
        <p:spPr bwMode="auto">
          <a:xfrm>
            <a:off x="1" y="0"/>
            <a:ext cx="3006116" cy="49189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6383" tIns="43192" rIns="86383" bIns="43192" anchor="ctr"/>
          <a:lstStyle/>
          <a:p>
            <a:endParaRPr lang="en-US"/>
          </a:p>
        </p:txBody>
      </p:sp>
      <p:sp>
        <p:nvSpPr>
          <p:cNvPr id="23450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8126" y="693842"/>
            <a:ext cx="5000164" cy="3415837"/>
          </a:xfrm>
          <a:ln w="12700" cap="flat"/>
        </p:spPr>
      </p:sp>
      <p:sp>
        <p:nvSpPr>
          <p:cNvPr id="23450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21791" y="4357789"/>
            <a:ext cx="5014418" cy="4077943"/>
          </a:xfrm>
          <a:ln/>
        </p:spPr>
        <p:txBody>
          <a:bodyPr lIns="90854" tIns="44630" rIns="90854" bIns="4463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938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1AD66-D3C7-4D4E-8AA8-838CEE18BBDF}" type="slidenum">
              <a:rPr lang="en-GB"/>
              <a:pPr/>
              <a:t>33</a:t>
            </a:fld>
            <a:endParaRPr lang="en-GB"/>
          </a:p>
        </p:txBody>
      </p:sp>
      <p:sp>
        <p:nvSpPr>
          <p:cNvPr id="225282" name="Rectangle 2"/>
          <p:cNvSpPr>
            <a:spLocks noChangeArrowheads="1"/>
          </p:cNvSpPr>
          <p:nvPr/>
        </p:nvSpPr>
        <p:spPr bwMode="auto">
          <a:xfrm>
            <a:off x="3851884" y="0"/>
            <a:ext cx="3007701" cy="49189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6383" tIns="43192" rIns="86383" bIns="43192" anchor="ctr"/>
          <a:lstStyle/>
          <a:p>
            <a:endParaRPr lang="en-US"/>
          </a:p>
        </p:txBody>
      </p:sp>
      <p:sp>
        <p:nvSpPr>
          <p:cNvPr id="225283" name="Rectangle 3"/>
          <p:cNvSpPr>
            <a:spLocks noChangeArrowheads="1"/>
          </p:cNvSpPr>
          <p:nvPr/>
        </p:nvSpPr>
        <p:spPr bwMode="auto">
          <a:xfrm>
            <a:off x="3851884" y="8717021"/>
            <a:ext cx="3007701" cy="42265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854" tIns="44630" rIns="90854" bIns="44630" anchor="b"/>
          <a:lstStyle/>
          <a:p>
            <a:pPr algn="r" defTabSz="917823"/>
            <a:r>
              <a:rPr lang="en-US" sz="1200" dirty="0"/>
              <a:t>14</a:t>
            </a:r>
          </a:p>
        </p:txBody>
      </p:sp>
      <p:sp>
        <p:nvSpPr>
          <p:cNvPr id="225284" name="Rectangle 4"/>
          <p:cNvSpPr>
            <a:spLocks noChangeArrowheads="1"/>
          </p:cNvSpPr>
          <p:nvPr/>
        </p:nvSpPr>
        <p:spPr bwMode="auto">
          <a:xfrm>
            <a:off x="1" y="8717021"/>
            <a:ext cx="3006116" cy="42265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6383" tIns="43192" rIns="86383" bIns="43192" anchor="ctr"/>
          <a:lstStyle/>
          <a:p>
            <a:endParaRPr lang="en-US"/>
          </a:p>
        </p:txBody>
      </p:sp>
      <p:sp>
        <p:nvSpPr>
          <p:cNvPr id="225285" name="Rectangle 5"/>
          <p:cNvSpPr>
            <a:spLocks noChangeArrowheads="1"/>
          </p:cNvSpPr>
          <p:nvPr/>
        </p:nvSpPr>
        <p:spPr bwMode="auto">
          <a:xfrm>
            <a:off x="1" y="0"/>
            <a:ext cx="3006116" cy="49189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6383" tIns="43192" rIns="86383" bIns="43192" anchor="ctr"/>
          <a:lstStyle/>
          <a:p>
            <a:endParaRPr lang="en-US"/>
          </a:p>
        </p:txBody>
      </p:sp>
      <p:sp>
        <p:nvSpPr>
          <p:cNvPr id="22528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4113" y="693738"/>
            <a:ext cx="4549775" cy="3413125"/>
          </a:xfrm>
          <a:ln w="12700" cap="flat"/>
        </p:spPr>
      </p:sp>
      <p:sp>
        <p:nvSpPr>
          <p:cNvPr id="22528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21791" y="4357789"/>
            <a:ext cx="5014418" cy="4077943"/>
          </a:xfrm>
          <a:ln/>
        </p:spPr>
        <p:txBody>
          <a:bodyPr lIns="90854" tIns="44630" rIns="90854" bIns="4463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0453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1564B5-7C50-4559-9D9A-22B533A9FF0C}" type="slidenum">
              <a:rPr lang="en-US"/>
              <a:pPr/>
              <a:t>80</a:t>
            </a:fld>
            <a:endParaRPr lang="en-US" dirty="0"/>
          </a:p>
        </p:txBody>
      </p:sp>
      <p:sp>
        <p:nvSpPr>
          <p:cNvPr id="1177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77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2182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366286-A584-4979-BD0F-8326327D2F90}" type="slidenum">
              <a:rPr lang="en-US"/>
              <a:pPr/>
              <a:t>81</a:t>
            </a:fld>
            <a:endParaRPr lang="en-US"/>
          </a:p>
        </p:txBody>
      </p:sp>
      <p:sp>
        <p:nvSpPr>
          <p:cNvPr id="1179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796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086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EF64F7-1033-4FF7-AC16-E13265550F47}" type="slidenum">
              <a:rPr lang="en-US"/>
              <a:pPr/>
              <a:t>82</a:t>
            </a:fld>
            <a:endParaRPr lang="en-US"/>
          </a:p>
        </p:txBody>
      </p:sp>
      <p:sp>
        <p:nvSpPr>
          <p:cNvPr id="118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816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0603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0DBA87-4A41-4200-A75D-F0724E8C29CE}" type="slidenum">
              <a:rPr lang="en-US"/>
              <a:pPr/>
              <a:t>96</a:t>
            </a:fld>
            <a:endParaRPr lang="en-US"/>
          </a:p>
        </p:txBody>
      </p:sp>
      <p:sp>
        <p:nvSpPr>
          <p:cNvPr id="1183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837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9562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37C8D7-CCB0-4D3B-B235-FE5FBBAD84C9}" type="slidenum">
              <a:rPr lang="en-US"/>
              <a:pPr/>
              <a:t>97</a:t>
            </a:fld>
            <a:endParaRPr lang="en-US"/>
          </a:p>
        </p:txBody>
      </p:sp>
      <p:sp>
        <p:nvSpPr>
          <p:cNvPr id="1185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857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3953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26C254-C1CC-495C-90AB-0CD1E218E59A}" type="slidenum">
              <a:rPr lang="en-GB"/>
              <a:pPr/>
              <a:t>16</a:t>
            </a:fld>
            <a:endParaRPr lang="en-GB"/>
          </a:p>
        </p:txBody>
      </p:sp>
      <p:sp>
        <p:nvSpPr>
          <p:cNvPr id="185346" name="Rectangle 1026"/>
          <p:cNvSpPr>
            <a:spLocks noChangeArrowheads="1"/>
          </p:cNvSpPr>
          <p:nvPr/>
        </p:nvSpPr>
        <p:spPr bwMode="auto">
          <a:xfrm>
            <a:off x="3851884" y="0"/>
            <a:ext cx="3007701" cy="49189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6383" tIns="43192" rIns="86383" bIns="43192" anchor="ctr"/>
          <a:lstStyle/>
          <a:p>
            <a:endParaRPr lang="en-US"/>
          </a:p>
        </p:txBody>
      </p:sp>
      <p:sp>
        <p:nvSpPr>
          <p:cNvPr id="185347" name="Rectangle 1027"/>
          <p:cNvSpPr>
            <a:spLocks noChangeArrowheads="1"/>
          </p:cNvSpPr>
          <p:nvPr/>
        </p:nvSpPr>
        <p:spPr bwMode="auto">
          <a:xfrm>
            <a:off x="3851884" y="8717021"/>
            <a:ext cx="3007701" cy="42265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854" tIns="44630" rIns="90854" bIns="44630" anchor="b"/>
          <a:lstStyle/>
          <a:p>
            <a:pPr algn="r" defTabSz="917823"/>
            <a:r>
              <a:rPr lang="en-US" sz="1200" dirty="0"/>
              <a:t>2</a:t>
            </a:r>
          </a:p>
        </p:txBody>
      </p:sp>
      <p:sp>
        <p:nvSpPr>
          <p:cNvPr id="185348" name="Rectangle 1028"/>
          <p:cNvSpPr>
            <a:spLocks noChangeArrowheads="1"/>
          </p:cNvSpPr>
          <p:nvPr/>
        </p:nvSpPr>
        <p:spPr bwMode="auto">
          <a:xfrm>
            <a:off x="1" y="8717021"/>
            <a:ext cx="3006116" cy="42265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6383" tIns="43192" rIns="86383" bIns="43192" anchor="ctr"/>
          <a:lstStyle/>
          <a:p>
            <a:endParaRPr lang="en-US"/>
          </a:p>
        </p:txBody>
      </p:sp>
      <p:sp>
        <p:nvSpPr>
          <p:cNvPr id="185349" name="Rectangle 1029"/>
          <p:cNvSpPr>
            <a:spLocks noChangeArrowheads="1"/>
          </p:cNvSpPr>
          <p:nvPr/>
        </p:nvSpPr>
        <p:spPr bwMode="auto">
          <a:xfrm>
            <a:off x="1" y="0"/>
            <a:ext cx="3006116" cy="49189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6383" tIns="43192" rIns="86383" bIns="43192" anchor="ctr"/>
          <a:lstStyle/>
          <a:p>
            <a:endParaRPr lang="en-US"/>
          </a:p>
        </p:txBody>
      </p:sp>
      <p:sp>
        <p:nvSpPr>
          <p:cNvPr id="185350" name="Rectangle 1030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4113" y="693738"/>
            <a:ext cx="4549775" cy="3413125"/>
          </a:xfrm>
          <a:ln w="12700" cap="flat"/>
        </p:spPr>
      </p:sp>
      <p:sp>
        <p:nvSpPr>
          <p:cNvPr id="185351" name="Rectangle 1031"/>
          <p:cNvSpPr>
            <a:spLocks noGrp="1" noChangeArrowheads="1"/>
          </p:cNvSpPr>
          <p:nvPr>
            <p:ph type="body" idx="1"/>
          </p:nvPr>
        </p:nvSpPr>
        <p:spPr>
          <a:xfrm>
            <a:off x="921791" y="4357789"/>
            <a:ext cx="5014418" cy="4077943"/>
          </a:xfrm>
          <a:noFill/>
          <a:ln/>
        </p:spPr>
        <p:txBody>
          <a:bodyPr lIns="90854" tIns="44630" rIns="90854" bIns="44630"/>
          <a:lstStyle/>
          <a:p>
            <a:r>
              <a:rPr lang="en-GB"/>
              <a:t>Functional requirements</a:t>
            </a:r>
          </a:p>
          <a:p>
            <a:pPr lvl="1"/>
            <a:r>
              <a:rPr lang="en-GB"/>
              <a:t>Inputs</a:t>
            </a:r>
          </a:p>
          <a:p>
            <a:pPr lvl="1"/>
            <a:r>
              <a:rPr lang="en-GB"/>
              <a:t>Processing</a:t>
            </a:r>
          </a:p>
          <a:p>
            <a:pPr lvl="1"/>
            <a:r>
              <a:rPr lang="en-GB"/>
              <a:t>Outputs</a:t>
            </a:r>
          </a:p>
          <a:p>
            <a:pPr lvl="1"/>
            <a:r>
              <a:rPr lang="en-GB"/>
              <a:t>Persistent Data (what to store)</a:t>
            </a:r>
          </a:p>
          <a:p>
            <a:pPr lvl="1"/>
            <a:endParaRPr lang="en-GB"/>
          </a:p>
          <a:p>
            <a:pPr lvl="1"/>
            <a:r>
              <a:rPr lang="en-GB"/>
              <a:t>Non-Functional Requirements</a:t>
            </a:r>
          </a:p>
          <a:p>
            <a:r>
              <a:rPr lang="en-GB"/>
              <a:t>Performance criteria</a:t>
            </a:r>
          </a:p>
          <a:p>
            <a:pPr lvl="1"/>
            <a:r>
              <a:rPr lang="en-GB"/>
              <a:t>Availability (24/7 / office hours etc)</a:t>
            </a:r>
          </a:p>
          <a:p>
            <a:r>
              <a:rPr lang="en-GB"/>
              <a:t>Volumes of data</a:t>
            </a:r>
          </a:p>
          <a:p>
            <a:pPr lvl="1"/>
            <a:r>
              <a:rPr lang="en-GB"/>
              <a:t>Number of transactions</a:t>
            </a:r>
          </a:p>
          <a:p>
            <a:pPr lvl="1"/>
            <a:r>
              <a:rPr lang="en-GB"/>
              <a:t>Size of stored data</a:t>
            </a:r>
          </a:p>
          <a:p>
            <a:r>
              <a:rPr lang="en-GB"/>
              <a:t>Security</a:t>
            </a:r>
          </a:p>
          <a:p>
            <a:pPr lvl="1"/>
            <a:r>
              <a:rPr lang="en-GB"/>
              <a:t>Who can access</a:t>
            </a:r>
          </a:p>
          <a:p>
            <a:pPr lvl="1"/>
            <a:r>
              <a:rPr lang="en-GB"/>
              <a:t>Level of protection</a:t>
            </a:r>
          </a:p>
          <a:p>
            <a:pPr lvl="1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65958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82EB50-FCF2-4051-B9D3-ED848026E6FC}" type="slidenum">
              <a:rPr lang="en-US"/>
              <a:pPr/>
              <a:t>98</a:t>
            </a:fld>
            <a:endParaRPr lang="en-US"/>
          </a:p>
        </p:txBody>
      </p:sp>
      <p:sp>
        <p:nvSpPr>
          <p:cNvPr id="1187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878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5173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7111A0-1FE9-4585-AC45-AE613C079BA0}" type="slidenum">
              <a:rPr lang="en-US"/>
              <a:pPr/>
              <a:t>100</a:t>
            </a:fld>
            <a:endParaRPr lang="en-US"/>
          </a:p>
        </p:txBody>
      </p:sp>
      <p:sp>
        <p:nvSpPr>
          <p:cNvPr id="1189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898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8324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E5D6A7-8602-4586-93B7-7FFB3DAFC16F}" type="slidenum">
              <a:rPr lang="en-US"/>
              <a:pPr/>
              <a:t>101</a:t>
            </a:fld>
            <a:endParaRPr lang="en-US"/>
          </a:p>
        </p:txBody>
      </p:sp>
      <p:sp>
        <p:nvSpPr>
          <p:cNvPr id="130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004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3394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0E5FD2-FBA0-42F8-8E3C-D56E1697741F}" type="slidenum">
              <a:rPr lang="en-US"/>
              <a:pPr/>
              <a:t>102</a:t>
            </a:fld>
            <a:endParaRPr lang="en-US"/>
          </a:p>
        </p:txBody>
      </p:sp>
      <p:sp>
        <p:nvSpPr>
          <p:cNvPr id="1191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919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4351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8CD3E1-8910-4216-89DF-3348715C61CB}" type="slidenum">
              <a:rPr lang="en-US"/>
              <a:pPr/>
              <a:t>103</a:t>
            </a:fld>
            <a:endParaRPr lang="en-US"/>
          </a:p>
        </p:txBody>
      </p:sp>
      <p:sp>
        <p:nvSpPr>
          <p:cNvPr id="1193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939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6023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B64223-91F7-404F-839C-1764E7FA137A}" type="slidenum">
              <a:rPr lang="en-US"/>
              <a:pPr/>
              <a:t>104</a:t>
            </a:fld>
            <a:endParaRPr lang="en-US"/>
          </a:p>
        </p:txBody>
      </p:sp>
      <p:sp>
        <p:nvSpPr>
          <p:cNvPr id="1196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960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0190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25A4CB-16E7-42AC-820C-BD3E58677F72}" type="slidenum">
              <a:rPr lang="en-GB"/>
              <a:pPr/>
              <a:t>17</a:t>
            </a:fld>
            <a:endParaRPr lang="en-GB"/>
          </a:p>
        </p:txBody>
      </p:sp>
      <p:sp>
        <p:nvSpPr>
          <p:cNvPr id="187394" name="Rectangle 2"/>
          <p:cNvSpPr>
            <a:spLocks noChangeArrowheads="1"/>
          </p:cNvSpPr>
          <p:nvPr/>
        </p:nvSpPr>
        <p:spPr bwMode="auto">
          <a:xfrm>
            <a:off x="3851884" y="0"/>
            <a:ext cx="3007701" cy="49189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6383" tIns="43192" rIns="86383" bIns="43192" anchor="ctr"/>
          <a:lstStyle/>
          <a:p>
            <a:endParaRPr lang="en-US"/>
          </a:p>
        </p:txBody>
      </p:sp>
      <p:sp>
        <p:nvSpPr>
          <p:cNvPr id="187395" name="Rectangle 3"/>
          <p:cNvSpPr>
            <a:spLocks noChangeArrowheads="1"/>
          </p:cNvSpPr>
          <p:nvPr/>
        </p:nvSpPr>
        <p:spPr bwMode="auto">
          <a:xfrm>
            <a:off x="3851884" y="8717021"/>
            <a:ext cx="3007701" cy="42265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854" tIns="44630" rIns="90854" bIns="44630" anchor="b"/>
          <a:lstStyle/>
          <a:p>
            <a:pPr algn="r" defTabSz="917823"/>
            <a:r>
              <a:rPr lang="en-US" sz="1200" dirty="0"/>
              <a:t>2</a:t>
            </a:r>
          </a:p>
        </p:txBody>
      </p:sp>
      <p:sp>
        <p:nvSpPr>
          <p:cNvPr id="187396" name="Rectangle 4"/>
          <p:cNvSpPr>
            <a:spLocks noChangeArrowheads="1"/>
          </p:cNvSpPr>
          <p:nvPr/>
        </p:nvSpPr>
        <p:spPr bwMode="auto">
          <a:xfrm>
            <a:off x="1" y="8717021"/>
            <a:ext cx="3006116" cy="42265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6383" tIns="43192" rIns="86383" bIns="43192" anchor="ctr"/>
          <a:lstStyle/>
          <a:p>
            <a:endParaRPr lang="en-US"/>
          </a:p>
        </p:txBody>
      </p:sp>
      <p:sp>
        <p:nvSpPr>
          <p:cNvPr id="187397" name="Rectangle 5"/>
          <p:cNvSpPr>
            <a:spLocks noChangeArrowheads="1"/>
          </p:cNvSpPr>
          <p:nvPr/>
        </p:nvSpPr>
        <p:spPr bwMode="auto">
          <a:xfrm>
            <a:off x="1" y="0"/>
            <a:ext cx="3006116" cy="49189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6383" tIns="43192" rIns="86383" bIns="43192" anchor="ctr"/>
          <a:lstStyle/>
          <a:p>
            <a:endParaRPr lang="en-US"/>
          </a:p>
        </p:txBody>
      </p:sp>
      <p:sp>
        <p:nvSpPr>
          <p:cNvPr id="18739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294" y="693843"/>
            <a:ext cx="4995412" cy="3412952"/>
          </a:xfrm>
          <a:ln w="12700" cap="flat"/>
        </p:spPr>
      </p:sp>
      <p:sp>
        <p:nvSpPr>
          <p:cNvPr id="18739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21791" y="4357789"/>
            <a:ext cx="5014418" cy="4077943"/>
          </a:xfrm>
          <a:ln/>
        </p:spPr>
        <p:txBody>
          <a:bodyPr lIns="90854" tIns="44630" rIns="90854" bIns="4463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2755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7F5D10-E686-417B-BA38-0CF19914233E}" type="slidenum">
              <a:rPr lang="en-GB"/>
              <a:pPr/>
              <a:t>18</a:t>
            </a:fld>
            <a:endParaRPr lang="en-GB"/>
          </a:p>
        </p:txBody>
      </p:sp>
      <p:sp>
        <p:nvSpPr>
          <p:cNvPr id="189442" name="Rectangle 2"/>
          <p:cNvSpPr>
            <a:spLocks noChangeArrowheads="1"/>
          </p:cNvSpPr>
          <p:nvPr/>
        </p:nvSpPr>
        <p:spPr bwMode="auto">
          <a:xfrm>
            <a:off x="3851884" y="0"/>
            <a:ext cx="3007701" cy="49189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6383" tIns="43192" rIns="86383" bIns="43192" anchor="ctr"/>
          <a:lstStyle/>
          <a:p>
            <a:endParaRPr lang="en-US"/>
          </a:p>
        </p:txBody>
      </p:sp>
      <p:sp>
        <p:nvSpPr>
          <p:cNvPr id="189443" name="Rectangle 3"/>
          <p:cNvSpPr>
            <a:spLocks noChangeArrowheads="1"/>
          </p:cNvSpPr>
          <p:nvPr/>
        </p:nvSpPr>
        <p:spPr bwMode="auto">
          <a:xfrm>
            <a:off x="3851884" y="8717021"/>
            <a:ext cx="3007701" cy="42265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854" tIns="44630" rIns="90854" bIns="44630" anchor="b"/>
          <a:lstStyle/>
          <a:p>
            <a:pPr algn="r" defTabSz="917823"/>
            <a:r>
              <a:rPr lang="en-US" sz="1200" dirty="0"/>
              <a:t>2</a:t>
            </a:r>
          </a:p>
        </p:txBody>
      </p:sp>
      <p:sp>
        <p:nvSpPr>
          <p:cNvPr id="189444" name="Rectangle 4"/>
          <p:cNvSpPr>
            <a:spLocks noChangeArrowheads="1"/>
          </p:cNvSpPr>
          <p:nvPr/>
        </p:nvSpPr>
        <p:spPr bwMode="auto">
          <a:xfrm>
            <a:off x="1" y="8717021"/>
            <a:ext cx="3006116" cy="42265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6383" tIns="43192" rIns="86383" bIns="43192" anchor="ctr"/>
          <a:lstStyle/>
          <a:p>
            <a:endParaRPr lang="en-US"/>
          </a:p>
        </p:txBody>
      </p:sp>
      <p:sp>
        <p:nvSpPr>
          <p:cNvPr id="189445" name="Rectangle 5"/>
          <p:cNvSpPr>
            <a:spLocks noChangeArrowheads="1"/>
          </p:cNvSpPr>
          <p:nvPr/>
        </p:nvSpPr>
        <p:spPr bwMode="auto">
          <a:xfrm>
            <a:off x="1" y="0"/>
            <a:ext cx="3006116" cy="49189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6383" tIns="43192" rIns="86383" bIns="43192" anchor="ctr"/>
          <a:lstStyle/>
          <a:p>
            <a:endParaRPr lang="en-US"/>
          </a:p>
        </p:txBody>
      </p:sp>
      <p:sp>
        <p:nvSpPr>
          <p:cNvPr id="18944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294" y="693843"/>
            <a:ext cx="4995412" cy="3412952"/>
          </a:xfrm>
          <a:ln w="12700" cap="flat"/>
        </p:spPr>
      </p:sp>
      <p:sp>
        <p:nvSpPr>
          <p:cNvPr id="18944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21791" y="4357789"/>
            <a:ext cx="5014418" cy="4077943"/>
          </a:xfrm>
          <a:ln/>
        </p:spPr>
        <p:txBody>
          <a:bodyPr lIns="90854" tIns="44630" rIns="90854" bIns="4463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0814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97F093-C386-4514-9764-CC089FCC12AD}" type="slidenum">
              <a:rPr lang="en-GB"/>
              <a:pPr/>
              <a:t>19</a:t>
            </a:fld>
            <a:endParaRPr lang="en-GB"/>
          </a:p>
        </p:txBody>
      </p:sp>
      <p:sp>
        <p:nvSpPr>
          <p:cNvPr id="191490" name="Rectangle 2"/>
          <p:cNvSpPr>
            <a:spLocks noChangeArrowheads="1"/>
          </p:cNvSpPr>
          <p:nvPr/>
        </p:nvSpPr>
        <p:spPr bwMode="auto">
          <a:xfrm>
            <a:off x="3851884" y="0"/>
            <a:ext cx="3007701" cy="49189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6383" tIns="43192" rIns="86383" bIns="43192" anchor="ctr"/>
          <a:lstStyle/>
          <a:p>
            <a:endParaRPr lang="en-US"/>
          </a:p>
        </p:txBody>
      </p:sp>
      <p:sp>
        <p:nvSpPr>
          <p:cNvPr id="191491" name="Rectangle 3"/>
          <p:cNvSpPr>
            <a:spLocks noChangeArrowheads="1"/>
          </p:cNvSpPr>
          <p:nvPr/>
        </p:nvSpPr>
        <p:spPr bwMode="auto">
          <a:xfrm>
            <a:off x="3851884" y="8717021"/>
            <a:ext cx="3007701" cy="42265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854" tIns="44630" rIns="90854" bIns="44630" anchor="b"/>
          <a:lstStyle/>
          <a:p>
            <a:pPr algn="r" defTabSz="917823"/>
            <a:r>
              <a:rPr lang="en-US" sz="1200" dirty="0"/>
              <a:t>2</a:t>
            </a:r>
          </a:p>
        </p:txBody>
      </p:sp>
      <p:sp>
        <p:nvSpPr>
          <p:cNvPr id="191492" name="Rectangle 4"/>
          <p:cNvSpPr>
            <a:spLocks noChangeArrowheads="1"/>
          </p:cNvSpPr>
          <p:nvPr/>
        </p:nvSpPr>
        <p:spPr bwMode="auto">
          <a:xfrm>
            <a:off x="1" y="8717021"/>
            <a:ext cx="3006116" cy="42265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6383" tIns="43192" rIns="86383" bIns="43192" anchor="ctr"/>
          <a:lstStyle/>
          <a:p>
            <a:endParaRPr lang="en-US"/>
          </a:p>
        </p:txBody>
      </p:sp>
      <p:sp>
        <p:nvSpPr>
          <p:cNvPr id="191493" name="Rectangle 5"/>
          <p:cNvSpPr>
            <a:spLocks noChangeArrowheads="1"/>
          </p:cNvSpPr>
          <p:nvPr/>
        </p:nvSpPr>
        <p:spPr bwMode="auto">
          <a:xfrm>
            <a:off x="1" y="0"/>
            <a:ext cx="3006116" cy="49189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6383" tIns="43192" rIns="86383" bIns="43192" anchor="ctr"/>
          <a:lstStyle/>
          <a:p>
            <a:endParaRPr lang="en-US"/>
          </a:p>
        </p:txBody>
      </p:sp>
      <p:sp>
        <p:nvSpPr>
          <p:cNvPr id="19149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294" y="693843"/>
            <a:ext cx="4995412" cy="3412952"/>
          </a:xfrm>
          <a:ln w="12700" cap="flat"/>
        </p:spPr>
      </p:sp>
      <p:sp>
        <p:nvSpPr>
          <p:cNvPr id="19149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21791" y="4357789"/>
            <a:ext cx="5014418" cy="4077943"/>
          </a:xfrm>
          <a:ln/>
        </p:spPr>
        <p:txBody>
          <a:bodyPr lIns="90854" tIns="44630" rIns="90854" bIns="4463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8345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F7ED5F-5F94-488A-9A72-F1AC8C4A03BB}" type="slidenum">
              <a:rPr lang="en-GB"/>
              <a:pPr/>
              <a:t>21</a:t>
            </a:fld>
            <a:endParaRPr lang="en-GB"/>
          </a:p>
        </p:txBody>
      </p:sp>
      <p:sp>
        <p:nvSpPr>
          <p:cNvPr id="205826" name="Rectangle 2"/>
          <p:cNvSpPr>
            <a:spLocks noChangeArrowheads="1"/>
          </p:cNvSpPr>
          <p:nvPr/>
        </p:nvSpPr>
        <p:spPr bwMode="auto">
          <a:xfrm>
            <a:off x="3851884" y="0"/>
            <a:ext cx="3007701" cy="49189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6383" tIns="43192" rIns="86383" bIns="43192" anchor="ctr"/>
          <a:lstStyle/>
          <a:p>
            <a:endParaRPr lang="en-US"/>
          </a:p>
        </p:txBody>
      </p:sp>
      <p:sp>
        <p:nvSpPr>
          <p:cNvPr id="205827" name="Rectangle 3"/>
          <p:cNvSpPr>
            <a:spLocks noChangeArrowheads="1"/>
          </p:cNvSpPr>
          <p:nvPr/>
        </p:nvSpPr>
        <p:spPr bwMode="auto">
          <a:xfrm>
            <a:off x="3851884" y="8717021"/>
            <a:ext cx="3007701" cy="42265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854" tIns="44630" rIns="90854" bIns="44630" anchor="b"/>
          <a:lstStyle/>
          <a:p>
            <a:pPr algn="r" defTabSz="917823"/>
            <a:r>
              <a:rPr lang="en-US" sz="1200" dirty="0"/>
              <a:t>11</a:t>
            </a:r>
          </a:p>
        </p:txBody>
      </p:sp>
      <p:sp>
        <p:nvSpPr>
          <p:cNvPr id="205828" name="Rectangle 4"/>
          <p:cNvSpPr>
            <a:spLocks noChangeArrowheads="1"/>
          </p:cNvSpPr>
          <p:nvPr/>
        </p:nvSpPr>
        <p:spPr bwMode="auto">
          <a:xfrm>
            <a:off x="1" y="8717021"/>
            <a:ext cx="3006116" cy="42265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6383" tIns="43192" rIns="86383" bIns="43192" anchor="ctr"/>
          <a:lstStyle/>
          <a:p>
            <a:endParaRPr lang="en-US"/>
          </a:p>
        </p:txBody>
      </p:sp>
      <p:sp>
        <p:nvSpPr>
          <p:cNvPr id="205829" name="Rectangle 5"/>
          <p:cNvSpPr>
            <a:spLocks noChangeArrowheads="1"/>
          </p:cNvSpPr>
          <p:nvPr/>
        </p:nvSpPr>
        <p:spPr bwMode="auto">
          <a:xfrm>
            <a:off x="1" y="0"/>
            <a:ext cx="3006116" cy="49189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6383" tIns="43192" rIns="86383" bIns="43192" anchor="ctr"/>
          <a:lstStyle/>
          <a:p>
            <a:endParaRPr lang="en-US"/>
          </a:p>
        </p:txBody>
      </p:sp>
      <p:sp>
        <p:nvSpPr>
          <p:cNvPr id="20583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4113" y="693738"/>
            <a:ext cx="4549775" cy="3413125"/>
          </a:xfrm>
          <a:ln w="12700" cap="flat"/>
        </p:spPr>
      </p:sp>
      <p:sp>
        <p:nvSpPr>
          <p:cNvPr id="20583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21791" y="4357789"/>
            <a:ext cx="5014418" cy="4077943"/>
          </a:xfrm>
          <a:ln/>
        </p:spPr>
        <p:txBody>
          <a:bodyPr lIns="90854" tIns="44630" rIns="90854" bIns="4463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4927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D60C89-F727-46F2-BD20-31D15BC6240A}" type="slidenum">
              <a:rPr lang="en-GB"/>
              <a:pPr/>
              <a:t>22</a:t>
            </a:fld>
            <a:endParaRPr lang="en-GB"/>
          </a:p>
        </p:txBody>
      </p:sp>
      <p:sp>
        <p:nvSpPr>
          <p:cNvPr id="193538" name="Rectangle 2"/>
          <p:cNvSpPr>
            <a:spLocks noChangeArrowheads="1"/>
          </p:cNvSpPr>
          <p:nvPr/>
        </p:nvSpPr>
        <p:spPr bwMode="auto">
          <a:xfrm>
            <a:off x="3851884" y="0"/>
            <a:ext cx="3007701" cy="49189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6383" tIns="43192" rIns="86383" bIns="43192" anchor="ctr"/>
          <a:lstStyle/>
          <a:p>
            <a:endParaRPr lang="en-US"/>
          </a:p>
        </p:txBody>
      </p:sp>
      <p:sp>
        <p:nvSpPr>
          <p:cNvPr id="193539" name="Rectangle 3"/>
          <p:cNvSpPr>
            <a:spLocks noChangeArrowheads="1"/>
          </p:cNvSpPr>
          <p:nvPr/>
        </p:nvSpPr>
        <p:spPr bwMode="auto">
          <a:xfrm>
            <a:off x="3851884" y="8717021"/>
            <a:ext cx="3007701" cy="42265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854" tIns="44630" rIns="90854" bIns="44630" anchor="b"/>
          <a:lstStyle/>
          <a:p>
            <a:pPr algn="r" defTabSz="917823"/>
            <a:r>
              <a:rPr lang="en-US" sz="1200" dirty="0"/>
              <a:t>6</a:t>
            </a:r>
          </a:p>
        </p:txBody>
      </p:sp>
      <p:sp>
        <p:nvSpPr>
          <p:cNvPr id="193540" name="Rectangle 4"/>
          <p:cNvSpPr>
            <a:spLocks noChangeArrowheads="1"/>
          </p:cNvSpPr>
          <p:nvPr/>
        </p:nvSpPr>
        <p:spPr bwMode="auto">
          <a:xfrm>
            <a:off x="1" y="8717021"/>
            <a:ext cx="3006116" cy="42265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6383" tIns="43192" rIns="86383" bIns="43192" anchor="ctr"/>
          <a:lstStyle/>
          <a:p>
            <a:endParaRPr lang="en-US"/>
          </a:p>
        </p:txBody>
      </p:sp>
      <p:sp>
        <p:nvSpPr>
          <p:cNvPr id="193541" name="Rectangle 5"/>
          <p:cNvSpPr>
            <a:spLocks noChangeArrowheads="1"/>
          </p:cNvSpPr>
          <p:nvPr/>
        </p:nvSpPr>
        <p:spPr bwMode="auto">
          <a:xfrm>
            <a:off x="1" y="0"/>
            <a:ext cx="3006116" cy="49189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6383" tIns="43192" rIns="86383" bIns="43192" anchor="ctr"/>
          <a:lstStyle/>
          <a:p>
            <a:endParaRPr lang="en-US"/>
          </a:p>
        </p:txBody>
      </p:sp>
      <p:sp>
        <p:nvSpPr>
          <p:cNvPr id="19354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4113" y="693738"/>
            <a:ext cx="4549775" cy="3413125"/>
          </a:xfrm>
          <a:ln w="12700" cap="flat"/>
        </p:spPr>
      </p:sp>
      <p:sp>
        <p:nvSpPr>
          <p:cNvPr id="19354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21791" y="4357789"/>
            <a:ext cx="5014418" cy="4077943"/>
          </a:xfrm>
          <a:ln/>
        </p:spPr>
        <p:txBody>
          <a:bodyPr lIns="90854" tIns="44630" rIns="90854" bIns="4463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995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4C01CF-FEF6-44BD-A99E-20E7CA9F79A8}" type="slidenum">
              <a:rPr lang="en-GB"/>
              <a:pPr/>
              <a:t>23</a:t>
            </a:fld>
            <a:endParaRPr lang="en-GB"/>
          </a:p>
        </p:txBody>
      </p:sp>
      <p:sp>
        <p:nvSpPr>
          <p:cNvPr id="195586" name="Rectangle 2"/>
          <p:cNvSpPr>
            <a:spLocks noChangeArrowheads="1"/>
          </p:cNvSpPr>
          <p:nvPr/>
        </p:nvSpPr>
        <p:spPr bwMode="auto">
          <a:xfrm>
            <a:off x="3851884" y="0"/>
            <a:ext cx="3007701" cy="49189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6383" tIns="43192" rIns="86383" bIns="43192" anchor="ctr"/>
          <a:lstStyle/>
          <a:p>
            <a:endParaRPr lang="en-US"/>
          </a:p>
        </p:txBody>
      </p:sp>
      <p:sp>
        <p:nvSpPr>
          <p:cNvPr id="195587" name="Rectangle 3"/>
          <p:cNvSpPr>
            <a:spLocks noChangeArrowheads="1"/>
          </p:cNvSpPr>
          <p:nvPr/>
        </p:nvSpPr>
        <p:spPr bwMode="auto">
          <a:xfrm>
            <a:off x="3851884" y="8717021"/>
            <a:ext cx="3007701" cy="42265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854" tIns="44630" rIns="90854" bIns="44630" anchor="b"/>
          <a:lstStyle/>
          <a:p>
            <a:pPr algn="r" defTabSz="917823"/>
            <a:r>
              <a:rPr lang="en-US" sz="1200" dirty="0"/>
              <a:t>6</a:t>
            </a:r>
          </a:p>
        </p:txBody>
      </p:sp>
      <p:sp>
        <p:nvSpPr>
          <p:cNvPr id="195588" name="Rectangle 4"/>
          <p:cNvSpPr>
            <a:spLocks noChangeArrowheads="1"/>
          </p:cNvSpPr>
          <p:nvPr/>
        </p:nvSpPr>
        <p:spPr bwMode="auto">
          <a:xfrm>
            <a:off x="1" y="8717021"/>
            <a:ext cx="3006116" cy="42265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6383" tIns="43192" rIns="86383" bIns="43192" anchor="ctr"/>
          <a:lstStyle/>
          <a:p>
            <a:endParaRPr lang="en-US"/>
          </a:p>
        </p:txBody>
      </p:sp>
      <p:sp>
        <p:nvSpPr>
          <p:cNvPr id="195589" name="Rectangle 5"/>
          <p:cNvSpPr>
            <a:spLocks noChangeArrowheads="1"/>
          </p:cNvSpPr>
          <p:nvPr/>
        </p:nvSpPr>
        <p:spPr bwMode="auto">
          <a:xfrm>
            <a:off x="1" y="0"/>
            <a:ext cx="3006116" cy="49189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6383" tIns="43192" rIns="86383" bIns="43192" anchor="ctr"/>
          <a:lstStyle/>
          <a:p>
            <a:endParaRPr lang="en-US"/>
          </a:p>
        </p:txBody>
      </p:sp>
      <p:sp>
        <p:nvSpPr>
          <p:cNvPr id="19559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4113" y="693738"/>
            <a:ext cx="4549775" cy="3413125"/>
          </a:xfrm>
          <a:ln w="12700" cap="flat"/>
        </p:spPr>
      </p:sp>
      <p:sp>
        <p:nvSpPr>
          <p:cNvPr id="19559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21791" y="4357789"/>
            <a:ext cx="5014418" cy="4077943"/>
          </a:xfrm>
          <a:ln/>
        </p:spPr>
        <p:txBody>
          <a:bodyPr lIns="90854" tIns="44630" rIns="90854" bIns="4463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624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E64B37-D15B-429F-8899-8FFA91496E07}" type="slidenum">
              <a:rPr lang="en-GB"/>
              <a:pPr/>
              <a:t>24</a:t>
            </a:fld>
            <a:endParaRPr lang="en-GB"/>
          </a:p>
        </p:txBody>
      </p:sp>
      <p:sp>
        <p:nvSpPr>
          <p:cNvPr id="197634" name="Rectangle 2"/>
          <p:cNvSpPr>
            <a:spLocks noChangeArrowheads="1"/>
          </p:cNvSpPr>
          <p:nvPr/>
        </p:nvSpPr>
        <p:spPr bwMode="auto">
          <a:xfrm>
            <a:off x="3851884" y="0"/>
            <a:ext cx="3007701" cy="49189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6383" tIns="43192" rIns="86383" bIns="43192" anchor="ctr"/>
          <a:lstStyle/>
          <a:p>
            <a:endParaRPr lang="en-US"/>
          </a:p>
        </p:txBody>
      </p:sp>
      <p:sp>
        <p:nvSpPr>
          <p:cNvPr id="197635" name="Rectangle 3"/>
          <p:cNvSpPr>
            <a:spLocks noChangeArrowheads="1"/>
          </p:cNvSpPr>
          <p:nvPr/>
        </p:nvSpPr>
        <p:spPr bwMode="auto">
          <a:xfrm>
            <a:off x="3851884" y="8717021"/>
            <a:ext cx="3007701" cy="42265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854" tIns="44630" rIns="90854" bIns="44630" anchor="b"/>
          <a:lstStyle/>
          <a:p>
            <a:pPr algn="r" defTabSz="917823"/>
            <a:r>
              <a:rPr lang="en-US" sz="1200" dirty="0"/>
              <a:t>6</a:t>
            </a:r>
          </a:p>
        </p:txBody>
      </p:sp>
      <p:sp>
        <p:nvSpPr>
          <p:cNvPr id="197636" name="Rectangle 4"/>
          <p:cNvSpPr>
            <a:spLocks noChangeArrowheads="1"/>
          </p:cNvSpPr>
          <p:nvPr/>
        </p:nvSpPr>
        <p:spPr bwMode="auto">
          <a:xfrm>
            <a:off x="1" y="8717021"/>
            <a:ext cx="3006116" cy="42265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6383" tIns="43192" rIns="86383" bIns="43192" anchor="ctr"/>
          <a:lstStyle/>
          <a:p>
            <a:endParaRPr lang="en-US"/>
          </a:p>
        </p:txBody>
      </p:sp>
      <p:sp>
        <p:nvSpPr>
          <p:cNvPr id="197637" name="Rectangle 5"/>
          <p:cNvSpPr>
            <a:spLocks noChangeArrowheads="1"/>
          </p:cNvSpPr>
          <p:nvPr/>
        </p:nvSpPr>
        <p:spPr bwMode="auto">
          <a:xfrm>
            <a:off x="1" y="0"/>
            <a:ext cx="3006116" cy="49189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6383" tIns="43192" rIns="86383" bIns="43192" anchor="ctr"/>
          <a:lstStyle/>
          <a:p>
            <a:endParaRPr lang="en-US"/>
          </a:p>
        </p:txBody>
      </p:sp>
      <p:sp>
        <p:nvSpPr>
          <p:cNvPr id="19763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294" y="693843"/>
            <a:ext cx="4995412" cy="3412952"/>
          </a:xfrm>
          <a:ln w="12700" cap="flat"/>
        </p:spPr>
      </p:sp>
      <p:sp>
        <p:nvSpPr>
          <p:cNvPr id="19763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21791" y="4357789"/>
            <a:ext cx="5014418" cy="4077943"/>
          </a:xfrm>
          <a:ln/>
        </p:spPr>
        <p:txBody>
          <a:bodyPr lIns="90854" tIns="44630" rIns="90854" bIns="4463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250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B6C74-8D2C-48C5-A443-DDC41989FF73}" type="datetimeFigureOut">
              <a:rPr lang="en-US" smtClean="0"/>
              <a:pPr/>
              <a:t>10/10/2015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B9BC4-6501-4319-B160-7BC94A80FD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B6C74-8D2C-48C5-A443-DDC41989FF73}" type="datetimeFigureOut">
              <a:rPr lang="en-US" smtClean="0"/>
              <a:pPr/>
              <a:t>10/10/2015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B9BC4-6501-4319-B160-7BC94A80FD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B6C74-8D2C-48C5-A443-DDC41989FF73}" type="datetimeFigureOut">
              <a:rPr lang="en-US" smtClean="0"/>
              <a:pPr/>
              <a:t>10/10/2015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B9BC4-6501-4319-B160-7BC94A80FD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B6C74-8D2C-48C5-A443-DDC41989FF73}" type="datetimeFigureOut">
              <a:rPr lang="en-US" smtClean="0"/>
              <a:pPr/>
              <a:t>10/10/2015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B9BC4-6501-4319-B160-7BC94A80FD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B6C74-8D2C-48C5-A443-DDC41989FF73}" type="datetimeFigureOut">
              <a:rPr lang="en-US" smtClean="0"/>
              <a:pPr/>
              <a:t>10/10/2015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B9BC4-6501-4319-B160-7BC94A80FD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B6C74-8D2C-48C5-A443-DDC41989FF73}" type="datetimeFigureOut">
              <a:rPr lang="en-US" smtClean="0"/>
              <a:pPr/>
              <a:t>10/10/2015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B9BC4-6501-4319-B160-7BC94A80FD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B6C74-8D2C-48C5-A443-DDC41989FF73}" type="datetimeFigureOut">
              <a:rPr lang="en-US" smtClean="0"/>
              <a:pPr/>
              <a:t>10/10/2015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B9BC4-6501-4319-B160-7BC94A80FD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B6C74-8D2C-48C5-A443-DDC41989FF73}" type="datetimeFigureOut">
              <a:rPr lang="en-US" smtClean="0"/>
              <a:pPr/>
              <a:t>10/10/2015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B9BC4-6501-4319-B160-7BC94A80FD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B6C74-8D2C-48C5-A443-DDC41989FF73}" type="datetimeFigureOut">
              <a:rPr lang="en-US" smtClean="0"/>
              <a:pPr/>
              <a:t>10/10/2015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B9BC4-6501-4319-B160-7BC94A80FD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B6C74-8D2C-48C5-A443-DDC41989FF73}" type="datetimeFigureOut">
              <a:rPr lang="en-US" smtClean="0"/>
              <a:pPr/>
              <a:t>10/10/2015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B9BC4-6501-4319-B160-7BC94A80FD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B6C74-8D2C-48C5-A443-DDC41989FF73}" type="datetimeFigureOut">
              <a:rPr lang="en-US" smtClean="0"/>
              <a:pPr/>
              <a:t>10/10/2015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B9BC4-6501-4319-B160-7BC94A80FD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B6C74-8D2C-48C5-A443-DDC41989FF73}" type="datetimeFigureOut">
              <a:rPr lang="en-US" smtClean="0"/>
              <a:pPr/>
              <a:t>10/10/2015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B9BC4-6501-4319-B160-7BC94A80FDA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w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Domain Modeling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Contd..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These systems must be relatively </a:t>
            </a:r>
            <a:r>
              <a:rPr lang="en-US" b="1" dirty="0" smtClean="0"/>
              <a:t>fault tolerant</a:t>
            </a:r>
            <a:r>
              <a:rPr lang="en-US" dirty="0" smtClean="0"/>
              <a:t>; </a:t>
            </a:r>
            <a:r>
              <a:rPr lang="en-US" dirty="0" err="1" smtClean="0"/>
              <a:t>i.e</a:t>
            </a:r>
            <a:r>
              <a:rPr lang="en-US" dirty="0" smtClean="0"/>
              <a:t>, even if remote services are temporarily unavailable (like inventory), they must still be capable of capturing sales and handling at least cash payments (business won’t be crippled).</a:t>
            </a:r>
          </a:p>
          <a:p>
            <a:r>
              <a:rPr lang="en-US" dirty="0" smtClean="0"/>
              <a:t>A POS system increasing </a:t>
            </a:r>
            <a:r>
              <a:rPr lang="en-US" b="1" dirty="0" smtClean="0"/>
              <a:t>must support multiple and varied client-side terminals and interfaces</a:t>
            </a:r>
            <a:r>
              <a:rPr lang="en-US" dirty="0" smtClean="0"/>
              <a:t>. These includes a thin-client Web browser terminal, a regular personal computer with something like Java Swing Graphical user interfaces, touch screen input, wireless PDAs and so forth.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 Oriented Fundamentals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State Diagrams</a:t>
            </a:r>
          </a:p>
        </p:txBody>
      </p:sp>
      <p:sp>
        <p:nvSpPr>
          <p:cNvPr id="1188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/>
              <a:t>Hierarchical grouping of states </a:t>
            </a:r>
          </a:p>
          <a:p>
            <a:pPr lvl="1"/>
            <a:r>
              <a:rPr lang="en-US"/>
              <a:t>composite states are formed by grouping other states</a:t>
            </a:r>
          </a:p>
          <a:p>
            <a:pPr lvl="1"/>
            <a:r>
              <a:rPr lang="en-US"/>
              <a:t>A composite state has a set of sub-states</a:t>
            </a:r>
          </a:p>
          <a:p>
            <a:pPr lvl="1"/>
            <a:endParaRPr lang="en-US"/>
          </a:p>
          <a:p>
            <a:r>
              <a:rPr lang="en-US"/>
              <a:t>Concurrent composite states can be used to express concurrency</a:t>
            </a:r>
          </a:p>
          <a:p>
            <a:pPr lvl="1"/>
            <a:r>
              <a:rPr lang="en-US"/>
              <a:t>When the system is in a concurrent composite state, it is in all of its substates at the same time</a:t>
            </a:r>
          </a:p>
          <a:p>
            <a:pPr lvl="1"/>
            <a:r>
              <a:rPr lang="en-US"/>
              <a:t>When the system is in a normal (non-concurrrent) composite state, it is in only one of its substates</a:t>
            </a:r>
          </a:p>
          <a:p>
            <a:pPr lvl="1"/>
            <a:r>
              <a:rPr lang="en-US"/>
              <a:t>If a state has no substates it is an atomic state</a:t>
            </a:r>
          </a:p>
          <a:p>
            <a:pPr lvl="1"/>
            <a:endParaRPr lang="en-US"/>
          </a:p>
          <a:p>
            <a:r>
              <a:rPr lang="en-US"/>
              <a:t>Synchronization and communication between different parts of the system is achieved using events</a:t>
            </a: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609600"/>
          </a:xfrm>
        </p:spPr>
        <p:txBody>
          <a:bodyPr>
            <a:normAutofit fontScale="90000"/>
          </a:bodyPr>
          <a:lstStyle/>
          <a:p>
            <a:r>
              <a:rPr lang="en-US"/>
              <a:t>State Diagrams: Superstates</a:t>
            </a:r>
          </a:p>
        </p:txBody>
      </p:sp>
      <p:sp>
        <p:nvSpPr>
          <p:cNvPr id="1299459" name="AutoShape 3"/>
          <p:cNvSpPr>
            <a:spLocks noChangeArrowheads="1"/>
          </p:cNvSpPr>
          <p:nvPr/>
        </p:nvSpPr>
        <p:spPr bwMode="auto">
          <a:xfrm>
            <a:off x="2209800" y="1600200"/>
            <a:ext cx="1066800" cy="9144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99460" name="Text Box 4"/>
          <p:cNvSpPr txBox="1">
            <a:spLocks noChangeArrowheads="1"/>
          </p:cNvSpPr>
          <p:nvPr/>
        </p:nvSpPr>
        <p:spPr bwMode="auto">
          <a:xfrm>
            <a:off x="2286000" y="1600200"/>
            <a:ext cx="10080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 b="1"/>
              <a:t>Checking</a:t>
            </a:r>
          </a:p>
        </p:txBody>
      </p:sp>
      <p:sp>
        <p:nvSpPr>
          <p:cNvPr id="1299461" name="Line 5"/>
          <p:cNvSpPr>
            <a:spLocks noChangeShapeType="1"/>
          </p:cNvSpPr>
          <p:nvPr/>
        </p:nvSpPr>
        <p:spPr bwMode="auto">
          <a:xfrm>
            <a:off x="2209800" y="19050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99462" name="Text Box 6"/>
          <p:cNvSpPr txBox="1">
            <a:spLocks noChangeArrowheads="1"/>
          </p:cNvSpPr>
          <p:nvPr/>
        </p:nvSpPr>
        <p:spPr bwMode="auto">
          <a:xfrm>
            <a:off x="2209800" y="1981200"/>
            <a:ext cx="11525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/>
              <a:t>do/checkItem</a:t>
            </a:r>
          </a:p>
        </p:txBody>
      </p:sp>
      <p:sp>
        <p:nvSpPr>
          <p:cNvPr id="1299463" name="Freeform 7"/>
          <p:cNvSpPr>
            <a:spLocks/>
          </p:cNvSpPr>
          <p:nvPr/>
        </p:nvSpPr>
        <p:spPr bwMode="auto">
          <a:xfrm>
            <a:off x="1295400" y="2057400"/>
            <a:ext cx="914400" cy="228600"/>
          </a:xfrm>
          <a:custGeom>
            <a:avLst/>
            <a:gdLst/>
            <a:ahLst/>
            <a:cxnLst>
              <a:cxn ang="0">
                <a:pos x="576" y="0"/>
              </a:cxn>
              <a:cxn ang="0">
                <a:pos x="0" y="0"/>
              </a:cxn>
              <a:cxn ang="0">
                <a:pos x="0" y="240"/>
              </a:cxn>
              <a:cxn ang="0">
                <a:pos x="576" y="240"/>
              </a:cxn>
            </a:cxnLst>
            <a:rect l="0" t="0" r="r" b="b"/>
            <a:pathLst>
              <a:path w="576" h="240">
                <a:moveTo>
                  <a:pt x="576" y="0"/>
                </a:moveTo>
                <a:lnTo>
                  <a:pt x="0" y="0"/>
                </a:lnTo>
                <a:lnTo>
                  <a:pt x="0" y="240"/>
                </a:lnTo>
                <a:lnTo>
                  <a:pt x="576" y="24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99464" name="Text Box 8"/>
          <p:cNvSpPr txBox="1">
            <a:spLocks noChangeArrowheads="1"/>
          </p:cNvSpPr>
          <p:nvPr/>
        </p:nvSpPr>
        <p:spPr bwMode="auto">
          <a:xfrm>
            <a:off x="2819400" y="1143000"/>
            <a:ext cx="11477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/ getFirstItem</a:t>
            </a:r>
          </a:p>
        </p:txBody>
      </p:sp>
      <p:sp>
        <p:nvSpPr>
          <p:cNvPr id="1299465" name="Text Box 9"/>
          <p:cNvSpPr txBox="1">
            <a:spLocks noChangeArrowheads="1"/>
          </p:cNvSpPr>
          <p:nvPr/>
        </p:nvSpPr>
        <p:spPr bwMode="auto">
          <a:xfrm>
            <a:off x="381000" y="1524000"/>
            <a:ext cx="180816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getNextItem</a:t>
            </a:r>
          </a:p>
          <a:p>
            <a:r>
              <a:rPr lang="en-US" sz="1400"/>
              <a:t>[not all items checked]</a:t>
            </a:r>
          </a:p>
        </p:txBody>
      </p:sp>
      <p:sp>
        <p:nvSpPr>
          <p:cNvPr id="1299466" name="Line 10"/>
          <p:cNvSpPr>
            <a:spLocks noChangeShapeType="1"/>
          </p:cNvSpPr>
          <p:nvPr/>
        </p:nvSpPr>
        <p:spPr bwMode="auto">
          <a:xfrm>
            <a:off x="2743200" y="1066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99467" name="Oval 11"/>
          <p:cNvSpPr>
            <a:spLocks noChangeArrowheads="1"/>
          </p:cNvSpPr>
          <p:nvPr/>
        </p:nvSpPr>
        <p:spPr bwMode="auto">
          <a:xfrm>
            <a:off x="2667000" y="9144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99468" name="AutoShape 12"/>
          <p:cNvSpPr>
            <a:spLocks noChangeArrowheads="1"/>
          </p:cNvSpPr>
          <p:nvPr/>
        </p:nvSpPr>
        <p:spPr bwMode="auto">
          <a:xfrm>
            <a:off x="6705600" y="1600200"/>
            <a:ext cx="1066800" cy="9144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99469" name="Text Box 13"/>
          <p:cNvSpPr txBox="1">
            <a:spLocks noChangeArrowheads="1"/>
          </p:cNvSpPr>
          <p:nvPr/>
        </p:nvSpPr>
        <p:spPr bwMode="auto">
          <a:xfrm>
            <a:off x="6705600" y="1600200"/>
            <a:ext cx="1219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 b="1"/>
              <a:t>Dispatching</a:t>
            </a:r>
          </a:p>
        </p:txBody>
      </p:sp>
      <p:sp>
        <p:nvSpPr>
          <p:cNvPr id="1299470" name="Line 14"/>
          <p:cNvSpPr>
            <a:spLocks noChangeShapeType="1"/>
          </p:cNvSpPr>
          <p:nvPr/>
        </p:nvSpPr>
        <p:spPr bwMode="auto">
          <a:xfrm>
            <a:off x="6705600" y="19050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99471" name="Text Box 15"/>
          <p:cNvSpPr txBox="1">
            <a:spLocks noChangeArrowheads="1"/>
          </p:cNvSpPr>
          <p:nvPr/>
        </p:nvSpPr>
        <p:spPr bwMode="auto">
          <a:xfrm>
            <a:off x="6705600" y="1905000"/>
            <a:ext cx="16764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/>
              <a:t>do/initiate</a:t>
            </a:r>
          </a:p>
          <a:p>
            <a:r>
              <a:rPr lang="en-US" sz="1400"/>
              <a:t>    Delivery</a:t>
            </a:r>
          </a:p>
        </p:txBody>
      </p:sp>
      <p:sp>
        <p:nvSpPr>
          <p:cNvPr id="1299472" name="AutoShape 16"/>
          <p:cNvSpPr>
            <a:spLocks noChangeArrowheads="1"/>
          </p:cNvSpPr>
          <p:nvPr/>
        </p:nvSpPr>
        <p:spPr bwMode="auto">
          <a:xfrm>
            <a:off x="2209800" y="3505200"/>
            <a:ext cx="1066800" cy="9144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99473" name="Text Box 17"/>
          <p:cNvSpPr txBox="1">
            <a:spLocks noChangeArrowheads="1"/>
          </p:cNvSpPr>
          <p:nvPr/>
        </p:nvSpPr>
        <p:spPr bwMode="auto">
          <a:xfrm>
            <a:off x="2286000" y="3810000"/>
            <a:ext cx="10080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 b="1"/>
              <a:t>Waiting</a:t>
            </a:r>
          </a:p>
        </p:txBody>
      </p:sp>
      <p:sp>
        <p:nvSpPr>
          <p:cNvPr id="1299474" name="AutoShape 18"/>
          <p:cNvSpPr>
            <a:spLocks noChangeArrowheads="1"/>
          </p:cNvSpPr>
          <p:nvPr/>
        </p:nvSpPr>
        <p:spPr bwMode="auto">
          <a:xfrm>
            <a:off x="2743200" y="5410200"/>
            <a:ext cx="1066800" cy="9144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99475" name="Text Box 19"/>
          <p:cNvSpPr txBox="1">
            <a:spLocks noChangeArrowheads="1"/>
          </p:cNvSpPr>
          <p:nvPr/>
        </p:nvSpPr>
        <p:spPr bwMode="auto">
          <a:xfrm>
            <a:off x="2819400" y="5943600"/>
            <a:ext cx="10080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 b="1"/>
              <a:t>Cancelled</a:t>
            </a:r>
          </a:p>
        </p:txBody>
      </p:sp>
      <p:sp>
        <p:nvSpPr>
          <p:cNvPr id="1299476" name="AutoShape 20"/>
          <p:cNvSpPr>
            <a:spLocks noChangeArrowheads="1"/>
          </p:cNvSpPr>
          <p:nvPr/>
        </p:nvSpPr>
        <p:spPr bwMode="auto">
          <a:xfrm>
            <a:off x="6705600" y="5334000"/>
            <a:ext cx="1066800" cy="9144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99477" name="Text Box 21"/>
          <p:cNvSpPr txBox="1">
            <a:spLocks noChangeArrowheads="1"/>
          </p:cNvSpPr>
          <p:nvPr/>
        </p:nvSpPr>
        <p:spPr bwMode="auto">
          <a:xfrm>
            <a:off x="6781800" y="5943600"/>
            <a:ext cx="10080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 b="1"/>
              <a:t>Delivered</a:t>
            </a:r>
          </a:p>
        </p:txBody>
      </p:sp>
      <p:sp>
        <p:nvSpPr>
          <p:cNvPr id="1299478" name="Line 22"/>
          <p:cNvSpPr>
            <a:spLocks noChangeShapeType="1"/>
          </p:cNvSpPr>
          <p:nvPr/>
        </p:nvSpPr>
        <p:spPr bwMode="auto">
          <a:xfrm>
            <a:off x="3276600" y="2133600"/>
            <a:ext cx="3429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99479" name="Line 23"/>
          <p:cNvSpPr>
            <a:spLocks noChangeShapeType="1"/>
          </p:cNvSpPr>
          <p:nvPr/>
        </p:nvSpPr>
        <p:spPr bwMode="auto">
          <a:xfrm>
            <a:off x="7239000" y="2514600"/>
            <a:ext cx="0" cy="281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99480" name="Line 24"/>
          <p:cNvSpPr>
            <a:spLocks noChangeShapeType="1"/>
          </p:cNvSpPr>
          <p:nvPr/>
        </p:nvSpPr>
        <p:spPr bwMode="auto">
          <a:xfrm flipV="1">
            <a:off x="3276600" y="2286000"/>
            <a:ext cx="34290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99481" name="Line 25"/>
          <p:cNvSpPr>
            <a:spLocks noChangeShapeType="1"/>
          </p:cNvSpPr>
          <p:nvPr/>
        </p:nvSpPr>
        <p:spPr bwMode="auto">
          <a:xfrm>
            <a:off x="2743200" y="25146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99482" name="Freeform 26"/>
          <p:cNvSpPr>
            <a:spLocks/>
          </p:cNvSpPr>
          <p:nvPr/>
        </p:nvSpPr>
        <p:spPr bwMode="auto">
          <a:xfrm>
            <a:off x="1295400" y="3886200"/>
            <a:ext cx="914400" cy="228600"/>
          </a:xfrm>
          <a:custGeom>
            <a:avLst/>
            <a:gdLst/>
            <a:ahLst/>
            <a:cxnLst>
              <a:cxn ang="0">
                <a:pos x="576" y="0"/>
              </a:cxn>
              <a:cxn ang="0">
                <a:pos x="0" y="0"/>
              </a:cxn>
              <a:cxn ang="0">
                <a:pos x="0" y="240"/>
              </a:cxn>
              <a:cxn ang="0">
                <a:pos x="576" y="240"/>
              </a:cxn>
            </a:cxnLst>
            <a:rect l="0" t="0" r="r" b="b"/>
            <a:pathLst>
              <a:path w="576" h="240">
                <a:moveTo>
                  <a:pt x="576" y="0"/>
                </a:moveTo>
                <a:lnTo>
                  <a:pt x="0" y="0"/>
                </a:lnTo>
                <a:lnTo>
                  <a:pt x="0" y="240"/>
                </a:lnTo>
                <a:lnTo>
                  <a:pt x="576" y="24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99483" name="Text Box 27"/>
          <p:cNvSpPr txBox="1">
            <a:spLocks noChangeArrowheads="1"/>
          </p:cNvSpPr>
          <p:nvPr/>
        </p:nvSpPr>
        <p:spPr bwMode="auto">
          <a:xfrm>
            <a:off x="228600" y="3352800"/>
            <a:ext cx="19812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itemsReceived</a:t>
            </a:r>
          </a:p>
          <a:p>
            <a:r>
              <a:rPr lang="en-US" sz="1400"/>
              <a:t>[some items not in stock]</a:t>
            </a:r>
          </a:p>
        </p:txBody>
      </p:sp>
      <p:sp>
        <p:nvSpPr>
          <p:cNvPr id="1299484" name="Text Box 28"/>
          <p:cNvSpPr txBox="1">
            <a:spLocks noChangeArrowheads="1"/>
          </p:cNvSpPr>
          <p:nvPr/>
        </p:nvSpPr>
        <p:spPr bwMode="auto">
          <a:xfrm>
            <a:off x="838200" y="2590800"/>
            <a:ext cx="192246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[all items checked and</a:t>
            </a:r>
          </a:p>
          <a:p>
            <a:r>
              <a:rPr lang="en-US" sz="1400"/>
              <a:t>some items not in stock]</a:t>
            </a:r>
          </a:p>
        </p:txBody>
      </p:sp>
      <p:sp>
        <p:nvSpPr>
          <p:cNvPr id="1299485" name="Text Box 29"/>
          <p:cNvSpPr txBox="1">
            <a:spLocks noChangeArrowheads="1"/>
          </p:cNvSpPr>
          <p:nvPr/>
        </p:nvSpPr>
        <p:spPr bwMode="auto">
          <a:xfrm>
            <a:off x="3581400" y="2438400"/>
            <a:ext cx="180657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/>
              <a:t>itemReceived</a:t>
            </a:r>
          </a:p>
          <a:p>
            <a:r>
              <a:rPr lang="en-US" sz="1400"/>
              <a:t>[all items available]</a:t>
            </a:r>
          </a:p>
        </p:txBody>
      </p:sp>
      <p:sp>
        <p:nvSpPr>
          <p:cNvPr id="1299486" name="Text Box 30"/>
          <p:cNvSpPr txBox="1">
            <a:spLocks noChangeArrowheads="1"/>
          </p:cNvSpPr>
          <p:nvPr/>
        </p:nvSpPr>
        <p:spPr bwMode="auto">
          <a:xfrm>
            <a:off x="4495800" y="1600200"/>
            <a:ext cx="17780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[all items checked and</a:t>
            </a:r>
          </a:p>
          <a:p>
            <a:r>
              <a:rPr lang="en-US" sz="1400"/>
              <a:t> all items available]</a:t>
            </a:r>
          </a:p>
        </p:txBody>
      </p:sp>
      <p:sp>
        <p:nvSpPr>
          <p:cNvPr id="1299487" name="Text Box 31"/>
          <p:cNvSpPr txBox="1">
            <a:spLocks noChangeArrowheads="1"/>
          </p:cNvSpPr>
          <p:nvPr/>
        </p:nvSpPr>
        <p:spPr bwMode="auto">
          <a:xfrm>
            <a:off x="2438400" y="5029200"/>
            <a:ext cx="8556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cancelled</a:t>
            </a:r>
          </a:p>
        </p:txBody>
      </p:sp>
      <p:sp>
        <p:nvSpPr>
          <p:cNvPr id="1299488" name="AutoShape 32"/>
          <p:cNvSpPr>
            <a:spLocks noChangeArrowheads="1"/>
          </p:cNvSpPr>
          <p:nvPr/>
        </p:nvSpPr>
        <p:spPr bwMode="auto">
          <a:xfrm>
            <a:off x="228600" y="1143000"/>
            <a:ext cx="7924800" cy="38100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99489" name="Line 33"/>
          <p:cNvSpPr>
            <a:spLocks noChangeShapeType="1"/>
          </p:cNvSpPr>
          <p:nvPr/>
        </p:nvSpPr>
        <p:spPr bwMode="auto">
          <a:xfrm>
            <a:off x="3276600" y="4953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99490" name="Rectangle 34"/>
          <p:cNvSpPr>
            <a:spLocks noChangeArrowheads="1"/>
          </p:cNvSpPr>
          <p:nvPr/>
        </p:nvSpPr>
        <p:spPr bwMode="auto">
          <a:xfrm>
            <a:off x="4724400" y="1143000"/>
            <a:ext cx="9144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99491" name="Text Box 35"/>
          <p:cNvSpPr txBox="1">
            <a:spLocks noChangeArrowheads="1"/>
          </p:cNvSpPr>
          <p:nvPr/>
        </p:nvSpPr>
        <p:spPr bwMode="auto">
          <a:xfrm>
            <a:off x="4860925" y="1154113"/>
            <a:ext cx="6683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/>
              <a:t>Active</a:t>
            </a:r>
          </a:p>
        </p:txBody>
      </p:sp>
      <p:sp>
        <p:nvSpPr>
          <p:cNvPr id="1299492" name="Text Box 36"/>
          <p:cNvSpPr txBox="1">
            <a:spLocks noChangeArrowheads="1"/>
          </p:cNvSpPr>
          <p:nvPr/>
        </p:nvSpPr>
        <p:spPr bwMode="auto">
          <a:xfrm>
            <a:off x="6705600" y="0"/>
            <a:ext cx="1962150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FF3300"/>
                </a:solidFill>
              </a:rPr>
              <a:t>Active is a superstate</a:t>
            </a:r>
          </a:p>
          <a:p>
            <a:r>
              <a:rPr lang="en-US" sz="1400">
                <a:solidFill>
                  <a:srgbClr val="FF3300"/>
                </a:solidFill>
              </a:rPr>
              <a:t>with substates Checking,</a:t>
            </a:r>
          </a:p>
          <a:p>
            <a:r>
              <a:rPr lang="en-US" sz="1400">
                <a:solidFill>
                  <a:srgbClr val="FF3300"/>
                </a:solidFill>
              </a:rPr>
              <a:t>Waiting and Dispatching</a:t>
            </a:r>
          </a:p>
        </p:txBody>
      </p:sp>
      <p:sp>
        <p:nvSpPr>
          <p:cNvPr id="1299493" name="Line 37"/>
          <p:cNvSpPr>
            <a:spLocks noChangeShapeType="1"/>
          </p:cNvSpPr>
          <p:nvPr/>
        </p:nvSpPr>
        <p:spPr bwMode="auto">
          <a:xfrm flipH="1">
            <a:off x="5715000" y="533400"/>
            <a:ext cx="990600" cy="5334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0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State Diagrams: Concurrent States</a:t>
            </a:r>
          </a:p>
        </p:txBody>
      </p:sp>
      <p:sp>
        <p:nvSpPr>
          <p:cNvPr id="1190915" name="AutoShape 3"/>
          <p:cNvSpPr>
            <a:spLocks noChangeArrowheads="1"/>
          </p:cNvSpPr>
          <p:nvPr/>
        </p:nvSpPr>
        <p:spPr bwMode="auto">
          <a:xfrm>
            <a:off x="1524000" y="2286000"/>
            <a:ext cx="1066800" cy="9144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0916" name="Text Box 4"/>
          <p:cNvSpPr txBox="1">
            <a:spLocks noChangeArrowheads="1"/>
          </p:cNvSpPr>
          <p:nvPr/>
        </p:nvSpPr>
        <p:spPr bwMode="auto">
          <a:xfrm>
            <a:off x="1524000" y="2590800"/>
            <a:ext cx="10080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 b="1"/>
              <a:t>Checking</a:t>
            </a:r>
          </a:p>
        </p:txBody>
      </p:sp>
      <p:sp>
        <p:nvSpPr>
          <p:cNvPr id="1190917" name="Oval 5"/>
          <p:cNvSpPr>
            <a:spLocks noChangeArrowheads="1"/>
          </p:cNvSpPr>
          <p:nvPr/>
        </p:nvSpPr>
        <p:spPr bwMode="auto">
          <a:xfrm>
            <a:off x="914400" y="26670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0918" name="AutoShape 6"/>
          <p:cNvSpPr>
            <a:spLocks noChangeArrowheads="1"/>
          </p:cNvSpPr>
          <p:nvPr/>
        </p:nvSpPr>
        <p:spPr bwMode="auto">
          <a:xfrm>
            <a:off x="5410200" y="2286000"/>
            <a:ext cx="1066800" cy="9144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0919" name="Text Box 7"/>
          <p:cNvSpPr txBox="1">
            <a:spLocks noChangeArrowheads="1"/>
          </p:cNvSpPr>
          <p:nvPr/>
        </p:nvSpPr>
        <p:spPr bwMode="auto">
          <a:xfrm>
            <a:off x="5410200" y="2590800"/>
            <a:ext cx="1219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 b="1"/>
              <a:t>Dispatching</a:t>
            </a:r>
          </a:p>
        </p:txBody>
      </p:sp>
      <p:sp>
        <p:nvSpPr>
          <p:cNvPr id="1190920" name="AutoShape 8"/>
          <p:cNvSpPr>
            <a:spLocks noChangeArrowheads="1"/>
          </p:cNvSpPr>
          <p:nvPr/>
        </p:nvSpPr>
        <p:spPr bwMode="auto">
          <a:xfrm>
            <a:off x="3429000" y="1295400"/>
            <a:ext cx="1066800" cy="9144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0921" name="Text Box 9"/>
          <p:cNvSpPr txBox="1">
            <a:spLocks noChangeArrowheads="1"/>
          </p:cNvSpPr>
          <p:nvPr/>
        </p:nvSpPr>
        <p:spPr bwMode="auto">
          <a:xfrm>
            <a:off x="3505200" y="1600200"/>
            <a:ext cx="10080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 b="1"/>
              <a:t>Waiting</a:t>
            </a:r>
          </a:p>
        </p:txBody>
      </p:sp>
      <p:sp>
        <p:nvSpPr>
          <p:cNvPr id="1190922" name="AutoShape 10"/>
          <p:cNvSpPr>
            <a:spLocks noChangeArrowheads="1"/>
          </p:cNvSpPr>
          <p:nvPr/>
        </p:nvSpPr>
        <p:spPr bwMode="auto">
          <a:xfrm>
            <a:off x="762000" y="1219200"/>
            <a:ext cx="6629400" cy="41148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0923" name="Line 11"/>
          <p:cNvSpPr>
            <a:spLocks noChangeShapeType="1"/>
          </p:cNvSpPr>
          <p:nvPr/>
        </p:nvSpPr>
        <p:spPr bwMode="auto">
          <a:xfrm flipV="1">
            <a:off x="2057400" y="1752600"/>
            <a:ext cx="1371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90924" name="Line 12"/>
          <p:cNvSpPr>
            <a:spLocks noChangeShapeType="1"/>
          </p:cNvSpPr>
          <p:nvPr/>
        </p:nvSpPr>
        <p:spPr bwMode="auto">
          <a:xfrm>
            <a:off x="2590800" y="2743200"/>
            <a:ext cx="281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90925" name="Line 13"/>
          <p:cNvSpPr>
            <a:spLocks noChangeShapeType="1"/>
          </p:cNvSpPr>
          <p:nvPr/>
        </p:nvSpPr>
        <p:spPr bwMode="auto">
          <a:xfrm>
            <a:off x="4495800" y="1752600"/>
            <a:ext cx="1447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90926" name="Line 14"/>
          <p:cNvSpPr>
            <a:spLocks noChangeShapeType="1"/>
          </p:cNvSpPr>
          <p:nvPr/>
        </p:nvSpPr>
        <p:spPr bwMode="auto">
          <a:xfrm>
            <a:off x="1066800" y="2743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90927" name="Line 15"/>
          <p:cNvSpPr>
            <a:spLocks noChangeShapeType="1"/>
          </p:cNvSpPr>
          <p:nvPr/>
        </p:nvSpPr>
        <p:spPr bwMode="auto">
          <a:xfrm>
            <a:off x="6477000" y="2743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90928" name="Oval 16"/>
          <p:cNvSpPr>
            <a:spLocks noChangeArrowheads="1"/>
          </p:cNvSpPr>
          <p:nvPr/>
        </p:nvSpPr>
        <p:spPr bwMode="auto">
          <a:xfrm>
            <a:off x="7010400" y="26670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0929" name="Oval 17"/>
          <p:cNvSpPr>
            <a:spLocks noChangeArrowheads="1"/>
          </p:cNvSpPr>
          <p:nvPr/>
        </p:nvSpPr>
        <p:spPr bwMode="auto">
          <a:xfrm>
            <a:off x="6934200" y="25908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0930" name="Line 18"/>
          <p:cNvSpPr>
            <a:spLocks noChangeShapeType="1"/>
          </p:cNvSpPr>
          <p:nvPr/>
        </p:nvSpPr>
        <p:spPr bwMode="auto">
          <a:xfrm>
            <a:off x="762000" y="3352800"/>
            <a:ext cx="6629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90931" name="AutoShape 19"/>
          <p:cNvSpPr>
            <a:spLocks noChangeArrowheads="1"/>
          </p:cNvSpPr>
          <p:nvPr/>
        </p:nvSpPr>
        <p:spPr bwMode="auto">
          <a:xfrm>
            <a:off x="2133600" y="3886200"/>
            <a:ext cx="1066800" cy="9144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0932" name="Text Box 20"/>
          <p:cNvSpPr txBox="1">
            <a:spLocks noChangeArrowheads="1"/>
          </p:cNvSpPr>
          <p:nvPr/>
        </p:nvSpPr>
        <p:spPr bwMode="auto">
          <a:xfrm>
            <a:off x="2133600" y="4191000"/>
            <a:ext cx="1295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 b="1"/>
              <a:t>Authorizing</a:t>
            </a:r>
          </a:p>
        </p:txBody>
      </p:sp>
      <p:sp>
        <p:nvSpPr>
          <p:cNvPr id="1190933" name="Oval 21"/>
          <p:cNvSpPr>
            <a:spLocks noChangeArrowheads="1"/>
          </p:cNvSpPr>
          <p:nvPr/>
        </p:nvSpPr>
        <p:spPr bwMode="auto">
          <a:xfrm>
            <a:off x="1524000" y="42672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0934" name="AutoShape 22"/>
          <p:cNvSpPr>
            <a:spLocks noChangeArrowheads="1"/>
          </p:cNvSpPr>
          <p:nvPr/>
        </p:nvSpPr>
        <p:spPr bwMode="auto">
          <a:xfrm>
            <a:off x="4876800" y="3886200"/>
            <a:ext cx="1066800" cy="9144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0935" name="Text Box 23"/>
          <p:cNvSpPr txBox="1">
            <a:spLocks noChangeArrowheads="1"/>
          </p:cNvSpPr>
          <p:nvPr/>
        </p:nvSpPr>
        <p:spPr bwMode="auto">
          <a:xfrm>
            <a:off x="4876800" y="4191000"/>
            <a:ext cx="1219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 b="1"/>
              <a:t>Authorized</a:t>
            </a:r>
          </a:p>
        </p:txBody>
      </p:sp>
      <p:sp>
        <p:nvSpPr>
          <p:cNvPr id="1190936" name="Line 24"/>
          <p:cNvSpPr>
            <a:spLocks noChangeShapeType="1"/>
          </p:cNvSpPr>
          <p:nvPr/>
        </p:nvSpPr>
        <p:spPr bwMode="auto">
          <a:xfrm>
            <a:off x="3200400" y="43434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90937" name="Line 25"/>
          <p:cNvSpPr>
            <a:spLocks noChangeShapeType="1"/>
          </p:cNvSpPr>
          <p:nvPr/>
        </p:nvSpPr>
        <p:spPr bwMode="auto">
          <a:xfrm>
            <a:off x="1676400" y="4343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90938" name="Line 26"/>
          <p:cNvSpPr>
            <a:spLocks noChangeShapeType="1"/>
          </p:cNvSpPr>
          <p:nvPr/>
        </p:nvSpPr>
        <p:spPr bwMode="auto">
          <a:xfrm>
            <a:off x="5943600" y="4343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90939" name="Oval 27"/>
          <p:cNvSpPr>
            <a:spLocks noChangeArrowheads="1"/>
          </p:cNvSpPr>
          <p:nvPr/>
        </p:nvSpPr>
        <p:spPr bwMode="auto">
          <a:xfrm>
            <a:off x="6477000" y="42672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0940" name="Oval 28"/>
          <p:cNvSpPr>
            <a:spLocks noChangeArrowheads="1"/>
          </p:cNvSpPr>
          <p:nvPr/>
        </p:nvSpPr>
        <p:spPr bwMode="auto">
          <a:xfrm>
            <a:off x="6400800" y="41910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0941" name="Oval 29"/>
          <p:cNvSpPr>
            <a:spLocks noChangeArrowheads="1"/>
          </p:cNvSpPr>
          <p:nvPr/>
        </p:nvSpPr>
        <p:spPr bwMode="auto">
          <a:xfrm>
            <a:off x="152400" y="36576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0942" name="Line 30"/>
          <p:cNvSpPr>
            <a:spLocks noChangeShapeType="1"/>
          </p:cNvSpPr>
          <p:nvPr/>
        </p:nvSpPr>
        <p:spPr bwMode="auto">
          <a:xfrm>
            <a:off x="304800" y="3733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90943" name="AutoShape 31"/>
          <p:cNvSpPr>
            <a:spLocks noChangeArrowheads="1"/>
          </p:cNvSpPr>
          <p:nvPr/>
        </p:nvSpPr>
        <p:spPr bwMode="auto">
          <a:xfrm>
            <a:off x="7848600" y="3200400"/>
            <a:ext cx="1066800" cy="9144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0944" name="Text Box 32"/>
          <p:cNvSpPr txBox="1">
            <a:spLocks noChangeArrowheads="1"/>
          </p:cNvSpPr>
          <p:nvPr/>
        </p:nvSpPr>
        <p:spPr bwMode="auto">
          <a:xfrm>
            <a:off x="7924800" y="3505200"/>
            <a:ext cx="10080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 b="1"/>
              <a:t>Delivered</a:t>
            </a:r>
          </a:p>
        </p:txBody>
      </p:sp>
      <p:sp>
        <p:nvSpPr>
          <p:cNvPr id="1190945" name="Line 33"/>
          <p:cNvSpPr>
            <a:spLocks noChangeShapeType="1"/>
          </p:cNvSpPr>
          <p:nvPr/>
        </p:nvSpPr>
        <p:spPr bwMode="auto">
          <a:xfrm>
            <a:off x="7391400" y="3657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90946" name="AutoShape 34"/>
          <p:cNvSpPr>
            <a:spLocks noChangeArrowheads="1"/>
          </p:cNvSpPr>
          <p:nvPr/>
        </p:nvSpPr>
        <p:spPr bwMode="auto">
          <a:xfrm>
            <a:off x="7848600" y="1524000"/>
            <a:ext cx="1066800" cy="9144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0947" name="Text Box 35"/>
          <p:cNvSpPr txBox="1">
            <a:spLocks noChangeArrowheads="1"/>
          </p:cNvSpPr>
          <p:nvPr/>
        </p:nvSpPr>
        <p:spPr bwMode="auto">
          <a:xfrm>
            <a:off x="7924800" y="1828800"/>
            <a:ext cx="10080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 b="1"/>
              <a:t>Cancelled</a:t>
            </a:r>
          </a:p>
        </p:txBody>
      </p:sp>
      <p:sp>
        <p:nvSpPr>
          <p:cNvPr id="1190948" name="Line 36"/>
          <p:cNvSpPr>
            <a:spLocks noChangeShapeType="1"/>
          </p:cNvSpPr>
          <p:nvPr/>
        </p:nvSpPr>
        <p:spPr bwMode="auto">
          <a:xfrm>
            <a:off x="7391400" y="1752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90949" name="AutoShape 37"/>
          <p:cNvSpPr>
            <a:spLocks noChangeArrowheads="1"/>
          </p:cNvSpPr>
          <p:nvPr/>
        </p:nvSpPr>
        <p:spPr bwMode="auto">
          <a:xfrm>
            <a:off x="5715000" y="5410200"/>
            <a:ext cx="1066800" cy="9144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0950" name="Text Box 38"/>
          <p:cNvSpPr txBox="1">
            <a:spLocks noChangeArrowheads="1"/>
          </p:cNvSpPr>
          <p:nvPr/>
        </p:nvSpPr>
        <p:spPr bwMode="auto">
          <a:xfrm>
            <a:off x="5791200" y="5715000"/>
            <a:ext cx="10080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 b="1"/>
              <a:t>Rejected</a:t>
            </a:r>
          </a:p>
        </p:txBody>
      </p:sp>
      <p:sp>
        <p:nvSpPr>
          <p:cNvPr id="1190951" name="Freeform 39"/>
          <p:cNvSpPr>
            <a:spLocks/>
          </p:cNvSpPr>
          <p:nvPr/>
        </p:nvSpPr>
        <p:spPr bwMode="auto">
          <a:xfrm>
            <a:off x="2667000" y="4800600"/>
            <a:ext cx="3048000" cy="914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576"/>
              </a:cxn>
              <a:cxn ang="0">
                <a:pos x="3072" y="576"/>
              </a:cxn>
            </a:cxnLst>
            <a:rect l="0" t="0" r="r" b="b"/>
            <a:pathLst>
              <a:path w="3072" h="576">
                <a:moveTo>
                  <a:pt x="0" y="0"/>
                </a:moveTo>
                <a:lnTo>
                  <a:pt x="0" y="576"/>
                </a:lnTo>
                <a:lnTo>
                  <a:pt x="3072" y="576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90952" name="Text Box 40"/>
          <p:cNvSpPr txBox="1">
            <a:spLocks noChangeArrowheads="1"/>
          </p:cNvSpPr>
          <p:nvPr/>
        </p:nvSpPr>
        <p:spPr bwMode="auto">
          <a:xfrm>
            <a:off x="2819400" y="5715000"/>
            <a:ext cx="14874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[payment not OK]</a:t>
            </a:r>
          </a:p>
        </p:txBody>
      </p:sp>
      <p:sp>
        <p:nvSpPr>
          <p:cNvPr id="1190953" name="Text Box 41"/>
          <p:cNvSpPr txBox="1">
            <a:spLocks noChangeArrowheads="1"/>
          </p:cNvSpPr>
          <p:nvPr/>
        </p:nvSpPr>
        <p:spPr bwMode="auto">
          <a:xfrm>
            <a:off x="7315200" y="1219200"/>
            <a:ext cx="8572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/>
              <a:t>cancelled</a:t>
            </a:r>
          </a:p>
        </p:txBody>
      </p:sp>
      <p:sp>
        <p:nvSpPr>
          <p:cNvPr id="1190954" name="Text Box 42"/>
          <p:cNvSpPr txBox="1">
            <a:spLocks noChangeArrowheads="1"/>
          </p:cNvSpPr>
          <p:nvPr/>
        </p:nvSpPr>
        <p:spPr bwMode="auto">
          <a:xfrm>
            <a:off x="7469188" y="4724400"/>
            <a:ext cx="1674812" cy="115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FF3300"/>
                </a:solidFill>
              </a:rPr>
              <a:t>this transition </a:t>
            </a:r>
          </a:p>
          <a:p>
            <a:r>
              <a:rPr lang="en-US" sz="1400">
                <a:solidFill>
                  <a:srgbClr val="FF3300"/>
                </a:solidFill>
              </a:rPr>
              <a:t>can only be taken</a:t>
            </a:r>
          </a:p>
          <a:p>
            <a:r>
              <a:rPr lang="en-US" sz="1400">
                <a:solidFill>
                  <a:srgbClr val="FF3300"/>
                </a:solidFill>
              </a:rPr>
              <a:t>after both concurrent</a:t>
            </a:r>
          </a:p>
          <a:p>
            <a:r>
              <a:rPr lang="en-US" sz="1400">
                <a:solidFill>
                  <a:srgbClr val="FF3300"/>
                </a:solidFill>
              </a:rPr>
              <a:t>states reach their</a:t>
            </a:r>
          </a:p>
          <a:p>
            <a:r>
              <a:rPr lang="en-US" sz="1400">
                <a:solidFill>
                  <a:srgbClr val="FF3300"/>
                </a:solidFill>
              </a:rPr>
              <a:t>final states</a:t>
            </a:r>
          </a:p>
        </p:txBody>
      </p:sp>
      <p:sp>
        <p:nvSpPr>
          <p:cNvPr id="1190955" name="Line 43"/>
          <p:cNvSpPr>
            <a:spLocks noChangeShapeType="1"/>
          </p:cNvSpPr>
          <p:nvPr/>
        </p:nvSpPr>
        <p:spPr bwMode="auto">
          <a:xfrm flipH="1" flipV="1">
            <a:off x="7620000" y="3733800"/>
            <a:ext cx="228600" cy="9906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2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Activity Diagrams</a:t>
            </a:r>
          </a:p>
        </p:txBody>
      </p:sp>
      <p:sp>
        <p:nvSpPr>
          <p:cNvPr id="1192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/>
              <a:t>Activity diagrams show the flow among activities and actions associated with a given object using:</a:t>
            </a:r>
          </a:p>
          <a:p>
            <a:pPr lvl="1"/>
            <a:r>
              <a:rPr lang="en-US"/>
              <a:t>activity and actions</a:t>
            </a:r>
          </a:p>
          <a:p>
            <a:pPr lvl="1"/>
            <a:r>
              <a:rPr lang="en-US"/>
              <a:t>transitions</a:t>
            </a:r>
          </a:p>
          <a:p>
            <a:pPr lvl="1"/>
            <a:r>
              <a:rPr lang="en-US"/>
              <a:t>branches</a:t>
            </a:r>
          </a:p>
          <a:p>
            <a:pPr lvl="1"/>
            <a:r>
              <a:rPr lang="en-US"/>
              <a:t>merges</a:t>
            </a:r>
          </a:p>
          <a:p>
            <a:pPr lvl="1"/>
            <a:r>
              <a:rPr lang="en-US"/>
              <a:t>forks</a:t>
            </a:r>
          </a:p>
          <a:p>
            <a:pPr lvl="1"/>
            <a:r>
              <a:rPr lang="en-US"/>
              <a:t>joins</a:t>
            </a:r>
          </a:p>
          <a:p>
            <a:pPr lvl="1"/>
            <a:endParaRPr lang="en-US"/>
          </a:p>
          <a:p>
            <a:r>
              <a:rPr lang="en-US"/>
              <a:t>Activity diagrams are similar to SDL state diagrams, SDL state diagrams have formal semantics</a:t>
            </a:r>
          </a:p>
          <a:p>
            <a:endParaRPr lang="en-US"/>
          </a:p>
          <a:p>
            <a:r>
              <a:rPr lang="en-US"/>
              <a:t>Activity diagrams are basically an advanced version of flowcharts</a:t>
            </a: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5010" name="Line 2"/>
          <p:cNvSpPr>
            <a:spLocks noChangeShapeType="1"/>
          </p:cNvSpPr>
          <p:nvPr/>
        </p:nvSpPr>
        <p:spPr bwMode="auto">
          <a:xfrm>
            <a:off x="3505200" y="1066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1195011" name="Oval 3"/>
          <p:cNvSpPr>
            <a:spLocks noChangeArrowheads="1"/>
          </p:cNvSpPr>
          <p:nvPr/>
        </p:nvSpPr>
        <p:spPr bwMode="auto">
          <a:xfrm>
            <a:off x="3429000" y="9144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95012" name="AutoShape 4"/>
          <p:cNvSpPr>
            <a:spLocks noChangeArrowheads="1"/>
          </p:cNvSpPr>
          <p:nvPr/>
        </p:nvSpPr>
        <p:spPr bwMode="auto">
          <a:xfrm>
            <a:off x="1828800" y="5715000"/>
            <a:ext cx="1066800" cy="533400"/>
          </a:xfrm>
          <a:prstGeom prst="flowChartTerminator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95013" name="AutoShape 5"/>
          <p:cNvSpPr>
            <a:spLocks noChangeArrowheads="1"/>
          </p:cNvSpPr>
          <p:nvPr/>
        </p:nvSpPr>
        <p:spPr bwMode="auto">
          <a:xfrm>
            <a:off x="2895600" y="2514600"/>
            <a:ext cx="1371600" cy="533400"/>
          </a:xfrm>
          <a:prstGeom prst="flowChartTerminator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95014" name="Text Box 6"/>
          <p:cNvSpPr txBox="1">
            <a:spLocks noChangeArrowheads="1"/>
          </p:cNvSpPr>
          <p:nvPr/>
        </p:nvSpPr>
        <p:spPr bwMode="auto">
          <a:xfrm>
            <a:off x="2819400" y="1371600"/>
            <a:ext cx="13065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 dirty="0"/>
              <a:t>Receive Order</a:t>
            </a:r>
          </a:p>
        </p:txBody>
      </p:sp>
      <p:sp>
        <p:nvSpPr>
          <p:cNvPr id="1195015" name="Text Box 7"/>
          <p:cNvSpPr txBox="1">
            <a:spLocks noChangeArrowheads="1"/>
          </p:cNvSpPr>
          <p:nvPr/>
        </p:nvSpPr>
        <p:spPr bwMode="auto">
          <a:xfrm>
            <a:off x="3124200" y="2514600"/>
            <a:ext cx="109696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dirty="0"/>
              <a:t>Check Order</a:t>
            </a:r>
          </a:p>
          <a:p>
            <a:r>
              <a:rPr lang="en-US" sz="1400" dirty="0"/>
              <a:t>Item</a:t>
            </a:r>
          </a:p>
        </p:txBody>
      </p:sp>
      <p:sp>
        <p:nvSpPr>
          <p:cNvPr id="1195016" name="AutoShape 8"/>
          <p:cNvSpPr>
            <a:spLocks noChangeArrowheads="1"/>
          </p:cNvSpPr>
          <p:nvPr/>
        </p:nvSpPr>
        <p:spPr bwMode="auto">
          <a:xfrm>
            <a:off x="2819400" y="1295400"/>
            <a:ext cx="1295400" cy="457200"/>
          </a:xfrm>
          <a:prstGeom prst="flowChartTerminator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95017" name="Text Box 9"/>
          <p:cNvSpPr txBox="1">
            <a:spLocks noChangeArrowheads="1"/>
          </p:cNvSpPr>
          <p:nvPr/>
        </p:nvSpPr>
        <p:spPr bwMode="auto">
          <a:xfrm>
            <a:off x="1981200" y="5791200"/>
            <a:ext cx="81597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dirty="0"/>
              <a:t>Dispatch</a:t>
            </a:r>
          </a:p>
          <a:p>
            <a:r>
              <a:rPr lang="en-US" sz="1400" dirty="0"/>
              <a:t>Order</a:t>
            </a:r>
          </a:p>
        </p:txBody>
      </p:sp>
      <p:sp>
        <p:nvSpPr>
          <p:cNvPr id="1195018" name="Text Box 10"/>
          <p:cNvSpPr txBox="1">
            <a:spLocks noChangeArrowheads="1"/>
          </p:cNvSpPr>
          <p:nvPr/>
        </p:nvSpPr>
        <p:spPr bwMode="auto">
          <a:xfrm>
            <a:off x="533400" y="2514600"/>
            <a:ext cx="130651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 dirty="0"/>
              <a:t>Authorize Payment</a:t>
            </a:r>
          </a:p>
        </p:txBody>
      </p:sp>
      <p:sp>
        <p:nvSpPr>
          <p:cNvPr id="1195019" name="AutoShape 11"/>
          <p:cNvSpPr>
            <a:spLocks noChangeArrowheads="1"/>
          </p:cNvSpPr>
          <p:nvPr/>
        </p:nvSpPr>
        <p:spPr bwMode="auto">
          <a:xfrm>
            <a:off x="457200" y="2514600"/>
            <a:ext cx="1066800" cy="533400"/>
          </a:xfrm>
          <a:prstGeom prst="flowChartTerminator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95020" name="Line 12"/>
          <p:cNvSpPr>
            <a:spLocks noChangeShapeType="1"/>
          </p:cNvSpPr>
          <p:nvPr/>
        </p:nvSpPr>
        <p:spPr bwMode="auto">
          <a:xfrm>
            <a:off x="838200" y="1981200"/>
            <a:ext cx="2971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1195021" name="Line 13"/>
          <p:cNvSpPr>
            <a:spLocks noChangeShapeType="1"/>
          </p:cNvSpPr>
          <p:nvPr/>
        </p:nvSpPr>
        <p:spPr bwMode="auto">
          <a:xfrm>
            <a:off x="914400" y="5257800"/>
            <a:ext cx="2743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1195022" name="Line 14"/>
          <p:cNvSpPr>
            <a:spLocks noChangeShapeType="1"/>
          </p:cNvSpPr>
          <p:nvPr/>
        </p:nvSpPr>
        <p:spPr bwMode="auto">
          <a:xfrm>
            <a:off x="3429000" y="1752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1195023" name="Line 15"/>
          <p:cNvSpPr>
            <a:spLocks noChangeShapeType="1"/>
          </p:cNvSpPr>
          <p:nvPr/>
        </p:nvSpPr>
        <p:spPr bwMode="auto">
          <a:xfrm>
            <a:off x="1066800" y="1981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1195024" name="Line 16"/>
          <p:cNvSpPr>
            <a:spLocks noChangeShapeType="1"/>
          </p:cNvSpPr>
          <p:nvPr/>
        </p:nvSpPr>
        <p:spPr bwMode="auto">
          <a:xfrm>
            <a:off x="3581400" y="1981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1195025" name="Line 17"/>
          <p:cNvSpPr>
            <a:spLocks noChangeShapeType="1"/>
          </p:cNvSpPr>
          <p:nvPr/>
        </p:nvSpPr>
        <p:spPr bwMode="auto">
          <a:xfrm>
            <a:off x="1143000" y="3048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1195026" name="Line 18"/>
          <p:cNvSpPr>
            <a:spLocks noChangeShapeType="1"/>
          </p:cNvSpPr>
          <p:nvPr/>
        </p:nvSpPr>
        <p:spPr bwMode="auto">
          <a:xfrm>
            <a:off x="3581400" y="3048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1195027" name="AutoShape 19"/>
          <p:cNvSpPr>
            <a:spLocks noChangeArrowheads="1"/>
          </p:cNvSpPr>
          <p:nvPr/>
        </p:nvSpPr>
        <p:spPr bwMode="auto">
          <a:xfrm>
            <a:off x="6873875" y="5551488"/>
            <a:ext cx="1600200" cy="533400"/>
          </a:xfrm>
          <a:prstGeom prst="flowChartTerminator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95028" name="AutoShape 20"/>
          <p:cNvSpPr>
            <a:spLocks noChangeArrowheads="1"/>
          </p:cNvSpPr>
          <p:nvPr/>
        </p:nvSpPr>
        <p:spPr bwMode="auto">
          <a:xfrm>
            <a:off x="1752600" y="3810000"/>
            <a:ext cx="1143000" cy="533400"/>
          </a:xfrm>
          <a:prstGeom prst="flowChartTerminator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95029" name="Text Box 21"/>
          <p:cNvSpPr txBox="1">
            <a:spLocks noChangeArrowheads="1"/>
          </p:cNvSpPr>
          <p:nvPr/>
        </p:nvSpPr>
        <p:spPr bwMode="auto">
          <a:xfrm>
            <a:off x="1752600" y="3886200"/>
            <a:ext cx="11382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 dirty="0"/>
              <a:t>Cancel Order</a:t>
            </a:r>
          </a:p>
        </p:txBody>
      </p:sp>
      <p:sp>
        <p:nvSpPr>
          <p:cNvPr id="1195030" name="Text Box 22"/>
          <p:cNvSpPr txBox="1">
            <a:spLocks noChangeArrowheads="1"/>
          </p:cNvSpPr>
          <p:nvPr/>
        </p:nvSpPr>
        <p:spPr bwMode="auto">
          <a:xfrm>
            <a:off x="7010400" y="5562600"/>
            <a:ext cx="131445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dirty="0"/>
              <a:t>Add Remainder</a:t>
            </a:r>
          </a:p>
          <a:p>
            <a:r>
              <a:rPr lang="en-US" sz="1400" dirty="0"/>
              <a:t>to Stock</a:t>
            </a:r>
          </a:p>
        </p:txBody>
      </p:sp>
      <p:sp>
        <p:nvSpPr>
          <p:cNvPr id="1195031" name="Text Box 23"/>
          <p:cNvSpPr txBox="1">
            <a:spLocks noChangeArrowheads="1"/>
          </p:cNvSpPr>
          <p:nvPr/>
        </p:nvSpPr>
        <p:spPr bwMode="auto">
          <a:xfrm>
            <a:off x="152400" y="3962400"/>
            <a:ext cx="10334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dirty="0"/>
              <a:t>[succeeded]</a:t>
            </a:r>
          </a:p>
        </p:txBody>
      </p:sp>
      <p:sp>
        <p:nvSpPr>
          <p:cNvPr id="1195032" name="Text Box 24"/>
          <p:cNvSpPr txBox="1">
            <a:spLocks noChangeArrowheads="1"/>
          </p:cNvSpPr>
          <p:nvPr/>
        </p:nvSpPr>
        <p:spPr bwMode="auto">
          <a:xfrm>
            <a:off x="1752600" y="3276600"/>
            <a:ext cx="7080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dirty="0"/>
              <a:t>[failed]</a:t>
            </a:r>
          </a:p>
        </p:txBody>
      </p:sp>
      <p:sp>
        <p:nvSpPr>
          <p:cNvPr id="1195033" name="AutoShape 25"/>
          <p:cNvSpPr>
            <a:spLocks noChangeArrowheads="1"/>
          </p:cNvSpPr>
          <p:nvPr/>
        </p:nvSpPr>
        <p:spPr bwMode="auto">
          <a:xfrm>
            <a:off x="990600" y="3429000"/>
            <a:ext cx="304800" cy="304800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95034" name="AutoShape 26"/>
          <p:cNvSpPr>
            <a:spLocks noChangeArrowheads="1"/>
          </p:cNvSpPr>
          <p:nvPr/>
        </p:nvSpPr>
        <p:spPr bwMode="auto">
          <a:xfrm>
            <a:off x="2911475" y="3352800"/>
            <a:ext cx="1355725" cy="522288"/>
          </a:xfrm>
          <a:prstGeom prst="flowChartTerminator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95035" name="Text Box 27"/>
          <p:cNvSpPr txBox="1">
            <a:spLocks noChangeArrowheads="1"/>
          </p:cNvSpPr>
          <p:nvPr/>
        </p:nvSpPr>
        <p:spPr bwMode="auto">
          <a:xfrm>
            <a:off x="2895600" y="3429000"/>
            <a:ext cx="13192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dirty="0"/>
              <a:t>Assign to Order</a:t>
            </a:r>
          </a:p>
        </p:txBody>
      </p:sp>
      <p:sp>
        <p:nvSpPr>
          <p:cNvPr id="1195036" name="Line 28"/>
          <p:cNvSpPr>
            <a:spLocks noChangeShapeType="1"/>
          </p:cNvSpPr>
          <p:nvPr/>
        </p:nvSpPr>
        <p:spPr bwMode="auto">
          <a:xfrm>
            <a:off x="7543800" y="1066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1195037" name="Oval 29"/>
          <p:cNvSpPr>
            <a:spLocks noChangeArrowheads="1"/>
          </p:cNvSpPr>
          <p:nvPr/>
        </p:nvSpPr>
        <p:spPr bwMode="auto">
          <a:xfrm>
            <a:off x="7467600" y="9144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95038" name="Text Box 30"/>
          <p:cNvSpPr txBox="1">
            <a:spLocks noChangeArrowheads="1"/>
          </p:cNvSpPr>
          <p:nvPr/>
        </p:nvSpPr>
        <p:spPr bwMode="auto">
          <a:xfrm>
            <a:off x="6858000" y="1447800"/>
            <a:ext cx="13065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 dirty="0" err="1"/>
              <a:t>ReceiveSupply</a:t>
            </a:r>
            <a:endParaRPr lang="en-US" sz="1400" dirty="0"/>
          </a:p>
        </p:txBody>
      </p:sp>
      <p:sp>
        <p:nvSpPr>
          <p:cNvPr id="1195039" name="AutoShape 31"/>
          <p:cNvSpPr>
            <a:spLocks noChangeArrowheads="1"/>
          </p:cNvSpPr>
          <p:nvPr/>
        </p:nvSpPr>
        <p:spPr bwMode="auto">
          <a:xfrm>
            <a:off x="6858000" y="1371600"/>
            <a:ext cx="1295400" cy="457200"/>
          </a:xfrm>
          <a:prstGeom prst="flowChartTerminator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5040" name="Text Box 32"/>
          <p:cNvSpPr txBox="1">
            <a:spLocks noChangeArrowheads="1"/>
          </p:cNvSpPr>
          <p:nvPr/>
        </p:nvSpPr>
        <p:spPr bwMode="auto">
          <a:xfrm>
            <a:off x="5029200" y="2209800"/>
            <a:ext cx="16764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/>
              <a:t>Choose Outstanding Order Items</a:t>
            </a:r>
          </a:p>
        </p:txBody>
      </p:sp>
      <p:sp>
        <p:nvSpPr>
          <p:cNvPr id="1195041" name="AutoShape 33"/>
          <p:cNvSpPr>
            <a:spLocks noChangeArrowheads="1"/>
          </p:cNvSpPr>
          <p:nvPr/>
        </p:nvSpPr>
        <p:spPr bwMode="auto">
          <a:xfrm>
            <a:off x="5029200" y="2209800"/>
            <a:ext cx="1600200" cy="609600"/>
          </a:xfrm>
          <a:prstGeom prst="flowChartTerminator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5042" name="Text Box 34"/>
          <p:cNvSpPr txBox="1">
            <a:spLocks noChangeArrowheads="1"/>
          </p:cNvSpPr>
          <p:nvPr/>
        </p:nvSpPr>
        <p:spPr bwMode="auto">
          <a:xfrm>
            <a:off x="5181600" y="3657600"/>
            <a:ext cx="130651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/>
              <a:t>Assign to Order</a:t>
            </a:r>
          </a:p>
        </p:txBody>
      </p:sp>
      <p:sp>
        <p:nvSpPr>
          <p:cNvPr id="1195043" name="AutoShape 35"/>
          <p:cNvSpPr>
            <a:spLocks noChangeArrowheads="1"/>
          </p:cNvSpPr>
          <p:nvPr/>
        </p:nvSpPr>
        <p:spPr bwMode="auto">
          <a:xfrm>
            <a:off x="5105400" y="3581400"/>
            <a:ext cx="1371600" cy="609600"/>
          </a:xfrm>
          <a:prstGeom prst="flowChartTerminator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5044" name="Line 36"/>
          <p:cNvSpPr>
            <a:spLocks noChangeShapeType="1"/>
          </p:cNvSpPr>
          <p:nvPr/>
        </p:nvSpPr>
        <p:spPr bwMode="auto">
          <a:xfrm>
            <a:off x="1143000" y="37338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95045" name="Freeform 37"/>
          <p:cNvSpPr>
            <a:spLocks/>
          </p:cNvSpPr>
          <p:nvPr/>
        </p:nvSpPr>
        <p:spPr bwMode="auto">
          <a:xfrm>
            <a:off x="1295400" y="3581400"/>
            <a:ext cx="990600" cy="228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80" y="0"/>
              </a:cxn>
              <a:cxn ang="0">
                <a:pos x="480" y="144"/>
              </a:cxn>
            </a:cxnLst>
            <a:rect l="0" t="0" r="r" b="b"/>
            <a:pathLst>
              <a:path w="480" h="144">
                <a:moveTo>
                  <a:pt x="0" y="0"/>
                </a:moveTo>
                <a:lnTo>
                  <a:pt x="480" y="0"/>
                </a:lnTo>
                <a:lnTo>
                  <a:pt x="480" y="144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95046" name="Line 38"/>
          <p:cNvSpPr>
            <a:spLocks noChangeShapeType="1"/>
          </p:cNvSpPr>
          <p:nvPr/>
        </p:nvSpPr>
        <p:spPr bwMode="auto">
          <a:xfrm>
            <a:off x="3581400" y="3886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95047" name="Line 39"/>
          <p:cNvSpPr>
            <a:spLocks noChangeShapeType="1"/>
          </p:cNvSpPr>
          <p:nvPr/>
        </p:nvSpPr>
        <p:spPr bwMode="auto">
          <a:xfrm>
            <a:off x="3048000" y="4114800"/>
            <a:ext cx="152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95048" name="AutoShape 40"/>
          <p:cNvSpPr>
            <a:spLocks noChangeArrowheads="1"/>
          </p:cNvSpPr>
          <p:nvPr/>
        </p:nvSpPr>
        <p:spPr bwMode="auto">
          <a:xfrm>
            <a:off x="3657600" y="4495800"/>
            <a:ext cx="1143000" cy="457200"/>
          </a:xfrm>
          <a:prstGeom prst="flowChartTerminator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5049" name="Freeform 41"/>
          <p:cNvSpPr>
            <a:spLocks/>
          </p:cNvSpPr>
          <p:nvPr/>
        </p:nvSpPr>
        <p:spPr bwMode="auto">
          <a:xfrm>
            <a:off x="5791200" y="1828800"/>
            <a:ext cx="1752600" cy="381000"/>
          </a:xfrm>
          <a:custGeom>
            <a:avLst/>
            <a:gdLst/>
            <a:ahLst/>
            <a:cxnLst>
              <a:cxn ang="0">
                <a:pos x="1008" y="0"/>
              </a:cxn>
              <a:cxn ang="0">
                <a:pos x="1008" y="240"/>
              </a:cxn>
              <a:cxn ang="0">
                <a:pos x="0" y="240"/>
              </a:cxn>
              <a:cxn ang="0">
                <a:pos x="0" y="576"/>
              </a:cxn>
            </a:cxnLst>
            <a:rect l="0" t="0" r="r" b="b"/>
            <a:pathLst>
              <a:path w="1008" h="576">
                <a:moveTo>
                  <a:pt x="1008" y="0"/>
                </a:moveTo>
                <a:lnTo>
                  <a:pt x="1008" y="240"/>
                </a:lnTo>
                <a:lnTo>
                  <a:pt x="0" y="240"/>
                </a:lnTo>
                <a:lnTo>
                  <a:pt x="0" y="576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95050" name="Line 42"/>
          <p:cNvSpPr>
            <a:spLocks noChangeShapeType="1"/>
          </p:cNvSpPr>
          <p:nvPr/>
        </p:nvSpPr>
        <p:spPr bwMode="auto">
          <a:xfrm>
            <a:off x="5791200" y="28194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95051" name="Text Box 43"/>
          <p:cNvSpPr txBox="1">
            <a:spLocks noChangeArrowheads="1"/>
          </p:cNvSpPr>
          <p:nvPr/>
        </p:nvSpPr>
        <p:spPr bwMode="auto">
          <a:xfrm>
            <a:off x="5791200" y="2895600"/>
            <a:ext cx="939800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* for each </a:t>
            </a:r>
          </a:p>
          <a:p>
            <a:r>
              <a:rPr lang="en-US" sz="1400"/>
              <a:t>chosen</a:t>
            </a:r>
          </a:p>
          <a:p>
            <a:r>
              <a:rPr lang="en-US" sz="1400"/>
              <a:t>order item</a:t>
            </a:r>
          </a:p>
        </p:txBody>
      </p:sp>
      <p:sp>
        <p:nvSpPr>
          <p:cNvPr id="1195052" name="Line 44"/>
          <p:cNvSpPr>
            <a:spLocks noChangeShapeType="1"/>
          </p:cNvSpPr>
          <p:nvPr/>
        </p:nvSpPr>
        <p:spPr bwMode="auto">
          <a:xfrm>
            <a:off x="3200400" y="41148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95053" name="Line 45"/>
          <p:cNvSpPr>
            <a:spLocks noChangeShapeType="1"/>
          </p:cNvSpPr>
          <p:nvPr/>
        </p:nvSpPr>
        <p:spPr bwMode="auto">
          <a:xfrm>
            <a:off x="4038600" y="4114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95054" name="Text Box 46"/>
          <p:cNvSpPr txBox="1">
            <a:spLocks noChangeArrowheads="1"/>
          </p:cNvSpPr>
          <p:nvPr/>
        </p:nvSpPr>
        <p:spPr bwMode="auto">
          <a:xfrm>
            <a:off x="3657600" y="3048000"/>
            <a:ext cx="860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[in stock]</a:t>
            </a:r>
          </a:p>
        </p:txBody>
      </p:sp>
      <p:sp>
        <p:nvSpPr>
          <p:cNvPr id="1195055" name="Text Box 47"/>
          <p:cNvSpPr txBox="1">
            <a:spLocks noChangeArrowheads="1"/>
          </p:cNvSpPr>
          <p:nvPr/>
        </p:nvSpPr>
        <p:spPr bwMode="auto">
          <a:xfrm>
            <a:off x="3581400" y="1981200"/>
            <a:ext cx="96361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*for each </a:t>
            </a:r>
          </a:p>
          <a:p>
            <a:r>
              <a:rPr lang="en-US" sz="1400"/>
              <a:t>order item </a:t>
            </a:r>
          </a:p>
        </p:txBody>
      </p:sp>
      <p:sp>
        <p:nvSpPr>
          <p:cNvPr id="1195056" name="Text Box 48"/>
          <p:cNvSpPr txBox="1">
            <a:spLocks noChangeArrowheads="1"/>
          </p:cNvSpPr>
          <p:nvPr/>
        </p:nvSpPr>
        <p:spPr bwMode="auto">
          <a:xfrm>
            <a:off x="4038600" y="4191000"/>
            <a:ext cx="13779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[need to reorder]</a:t>
            </a:r>
          </a:p>
        </p:txBody>
      </p:sp>
      <p:sp>
        <p:nvSpPr>
          <p:cNvPr id="1195057" name="Line 49"/>
          <p:cNvSpPr>
            <a:spLocks noChangeShapeType="1"/>
          </p:cNvSpPr>
          <p:nvPr/>
        </p:nvSpPr>
        <p:spPr bwMode="auto">
          <a:xfrm>
            <a:off x="5791200" y="4191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95058" name="Line 50"/>
          <p:cNvSpPr>
            <a:spLocks noChangeShapeType="1"/>
          </p:cNvSpPr>
          <p:nvPr/>
        </p:nvSpPr>
        <p:spPr bwMode="auto">
          <a:xfrm>
            <a:off x="5410200" y="4724400"/>
            <a:ext cx="1905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95059" name="Line 51"/>
          <p:cNvSpPr>
            <a:spLocks noChangeShapeType="1"/>
          </p:cNvSpPr>
          <p:nvPr/>
        </p:nvSpPr>
        <p:spPr bwMode="auto">
          <a:xfrm>
            <a:off x="7162800" y="47244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95060" name="Freeform 52"/>
          <p:cNvSpPr>
            <a:spLocks/>
          </p:cNvSpPr>
          <p:nvPr/>
        </p:nvSpPr>
        <p:spPr bwMode="auto">
          <a:xfrm>
            <a:off x="3429000" y="4724400"/>
            <a:ext cx="2209800" cy="533400"/>
          </a:xfrm>
          <a:custGeom>
            <a:avLst/>
            <a:gdLst/>
            <a:ahLst/>
            <a:cxnLst>
              <a:cxn ang="0">
                <a:pos x="1392" y="0"/>
              </a:cxn>
              <a:cxn ang="0">
                <a:pos x="1392" y="240"/>
              </a:cxn>
              <a:cxn ang="0">
                <a:pos x="0" y="240"/>
              </a:cxn>
              <a:cxn ang="0">
                <a:pos x="0" y="432"/>
              </a:cxn>
            </a:cxnLst>
            <a:rect l="0" t="0" r="r" b="b"/>
            <a:pathLst>
              <a:path w="1392" h="432">
                <a:moveTo>
                  <a:pt x="1392" y="0"/>
                </a:moveTo>
                <a:lnTo>
                  <a:pt x="1392" y="240"/>
                </a:lnTo>
                <a:lnTo>
                  <a:pt x="0" y="240"/>
                </a:lnTo>
                <a:lnTo>
                  <a:pt x="0" y="432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95061" name="Text Box 53"/>
          <p:cNvSpPr txBox="1">
            <a:spLocks noChangeArrowheads="1"/>
          </p:cNvSpPr>
          <p:nvPr/>
        </p:nvSpPr>
        <p:spPr bwMode="auto">
          <a:xfrm>
            <a:off x="3810000" y="4495800"/>
            <a:ext cx="757238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Reorder</a:t>
            </a:r>
          </a:p>
          <a:p>
            <a:r>
              <a:rPr lang="en-US" sz="1400"/>
              <a:t>item</a:t>
            </a:r>
          </a:p>
        </p:txBody>
      </p:sp>
      <p:sp>
        <p:nvSpPr>
          <p:cNvPr id="1195062" name="Line 54"/>
          <p:cNvSpPr>
            <a:spLocks noChangeShapeType="1"/>
          </p:cNvSpPr>
          <p:nvPr/>
        </p:nvSpPr>
        <p:spPr bwMode="auto">
          <a:xfrm flipH="1">
            <a:off x="2362200" y="5257800"/>
            <a:ext cx="15875" cy="468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95063" name="Text Box 55"/>
          <p:cNvSpPr txBox="1">
            <a:spLocks noChangeArrowheads="1"/>
          </p:cNvSpPr>
          <p:nvPr/>
        </p:nvSpPr>
        <p:spPr bwMode="auto">
          <a:xfrm>
            <a:off x="7162800" y="4876800"/>
            <a:ext cx="175895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[all outstanding order </a:t>
            </a:r>
          </a:p>
          <a:p>
            <a:r>
              <a:rPr lang="en-US" sz="1400"/>
              <a:t>items filled]</a:t>
            </a:r>
          </a:p>
        </p:txBody>
      </p:sp>
      <p:sp>
        <p:nvSpPr>
          <p:cNvPr id="1195064" name="Line 56"/>
          <p:cNvSpPr>
            <a:spLocks noChangeShapeType="1"/>
          </p:cNvSpPr>
          <p:nvPr/>
        </p:nvSpPr>
        <p:spPr bwMode="auto">
          <a:xfrm>
            <a:off x="6781800" y="838200"/>
            <a:ext cx="0" cy="556260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95065" name="Line 57"/>
          <p:cNvSpPr>
            <a:spLocks noChangeShapeType="1"/>
          </p:cNvSpPr>
          <p:nvPr/>
        </p:nvSpPr>
        <p:spPr bwMode="auto">
          <a:xfrm>
            <a:off x="1676400" y="838200"/>
            <a:ext cx="0" cy="556260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95066" name="Text Box 58"/>
          <p:cNvSpPr txBox="1">
            <a:spLocks noChangeArrowheads="1"/>
          </p:cNvSpPr>
          <p:nvPr/>
        </p:nvSpPr>
        <p:spPr bwMode="auto">
          <a:xfrm>
            <a:off x="2438400" y="5257800"/>
            <a:ext cx="2528888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[stock assigned to all order items</a:t>
            </a:r>
          </a:p>
          <a:p>
            <a:r>
              <a:rPr lang="en-US" sz="1400"/>
              <a:t>and payment authorized]</a:t>
            </a:r>
          </a:p>
        </p:txBody>
      </p:sp>
      <p:sp>
        <p:nvSpPr>
          <p:cNvPr id="1195067" name="Text Box 59"/>
          <p:cNvSpPr txBox="1">
            <a:spLocks noChangeArrowheads="1"/>
          </p:cNvSpPr>
          <p:nvPr/>
        </p:nvSpPr>
        <p:spPr bwMode="auto">
          <a:xfrm>
            <a:off x="4419600" y="914400"/>
            <a:ext cx="115887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 b="1"/>
              <a:t>Order</a:t>
            </a:r>
          </a:p>
          <a:p>
            <a:r>
              <a:rPr lang="en-US" sz="1400" b="1"/>
              <a:t>Processing</a:t>
            </a:r>
          </a:p>
        </p:txBody>
      </p:sp>
      <p:sp>
        <p:nvSpPr>
          <p:cNvPr id="1195068" name="Text Box 60"/>
          <p:cNvSpPr txBox="1">
            <a:spLocks noChangeArrowheads="1"/>
          </p:cNvSpPr>
          <p:nvPr/>
        </p:nvSpPr>
        <p:spPr bwMode="auto">
          <a:xfrm>
            <a:off x="304800" y="990600"/>
            <a:ext cx="787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/>
              <a:t>Finance</a:t>
            </a:r>
          </a:p>
        </p:txBody>
      </p:sp>
      <p:sp>
        <p:nvSpPr>
          <p:cNvPr id="1195069" name="Text Box 61"/>
          <p:cNvSpPr txBox="1">
            <a:spLocks noChangeArrowheads="1"/>
          </p:cNvSpPr>
          <p:nvPr/>
        </p:nvSpPr>
        <p:spPr bwMode="auto">
          <a:xfrm>
            <a:off x="8267700" y="914400"/>
            <a:ext cx="87471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/>
              <a:t>Stock</a:t>
            </a:r>
          </a:p>
          <a:p>
            <a:r>
              <a:rPr lang="en-US" sz="1400" b="1"/>
              <a:t>Manager</a:t>
            </a:r>
          </a:p>
        </p:txBody>
      </p:sp>
      <p:sp>
        <p:nvSpPr>
          <p:cNvPr id="1195070" name="Text Box 62"/>
          <p:cNvSpPr txBox="1">
            <a:spLocks noChangeArrowheads="1"/>
          </p:cNvSpPr>
          <p:nvPr/>
        </p:nvSpPr>
        <p:spPr bwMode="auto">
          <a:xfrm>
            <a:off x="7389813" y="2514600"/>
            <a:ext cx="1754187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>
                <a:solidFill>
                  <a:srgbClr val="FF3300"/>
                </a:solidFill>
              </a:rPr>
              <a:t>vertical lines</a:t>
            </a:r>
          </a:p>
          <a:p>
            <a:r>
              <a:rPr lang="en-US" sz="1400">
                <a:solidFill>
                  <a:srgbClr val="FF3300"/>
                </a:solidFill>
              </a:rPr>
              <a:t>are used to separate</a:t>
            </a:r>
          </a:p>
          <a:p>
            <a:r>
              <a:rPr lang="en-US" sz="1400">
                <a:solidFill>
                  <a:srgbClr val="FF3300"/>
                </a:solidFill>
              </a:rPr>
              <a:t>“swimlanes”</a:t>
            </a:r>
          </a:p>
          <a:p>
            <a:r>
              <a:rPr lang="en-US" sz="1400">
                <a:solidFill>
                  <a:srgbClr val="FF3300"/>
                </a:solidFill>
              </a:rPr>
              <a:t>to show which </a:t>
            </a:r>
          </a:p>
          <a:p>
            <a:r>
              <a:rPr lang="en-US" sz="1400">
                <a:solidFill>
                  <a:srgbClr val="FF3300"/>
                </a:solidFill>
              </a:rPr>
              <a:t>activities are handled</a:t>
            </a:r>
          </a:p>
          <a:p>
            <a:r>
              <a:rPr lang="en-US" sz="1400">
                <a:solidFill>
                  <a:srgbClr val="FF3300"/>
                </a:solidFill>
              </a:rPr>
              <a:t>by  which part of the</a:t>
            </a:r>
          </a:p>
          <a:p>
            <a:r>
              <a:rPr lang="en-US" sz="1400">
                <a:solidFill>
                  <a:srgbClr val="FF3300"/>
                </a:solidFill>
              </a:rPr>
              <a:t>system</a:t>
            </a:r>
          </a:p>
        </p:txBody>
      </p:sp>
      <p:sp>
        <p:nvSpPr>
          <p:cNvPr id="1195071" name="Line 63"/>
          <p:cNvSpPr>
            <a:spLocks noChangeShapeType="1"/>
          </p:cNvSpPr>
          <p:nvPr/>
        </p:nvSpPr>
        <p:spPr bwMode="auto">
          <a:xfrm flipH="1" flipV="1">
            <a:off x="6781800" y="2286000"/>
            <a:ext cx="762000" cy="2286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Contd..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Furthermore, we are creating a commercial POS system that we will sell to different clients with disparate needs in terms of business rules processing.</a:t>
            </a:r>
          </a:p>
          <a:p>
            <a:r>
              <a:rPr lang="en-US" dirty="0" smtClean="0"/>
              <a:t>Each client will desire a unique set of logic to execute at certain predictable points in scenarios of using the system, such as when a new sale is initiated or a new line item is added. Therefore, we will need a mechanism to provide this flexibility and customization.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 Oriented Fundamentals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a iterative development we are going to proceed through requirements, OOA,OOD and implementation.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Contd..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sz="4400" dirty="0" smtClean="0"/>
              <a:t>Requirement Process</a:t>
            </a:r>
            <a:endParaRPr 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Requirement Processes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Requirement analysis may include stories or scenarios of how people use the application; these can be written as USE CASES</a:t>
            </a:r>
          </a:p>
          <a:p>
            <a:r>
              <a:rPr lang="en-US" dirty="0" smtClean="0"/>
              <a:t>USE CASES are not object oriented artifacts- they are simply written stories</a:t>
            </a:r>
          </a:p>
          <a:p>
            <a:r>
              <a:rPr lang="en-US" b="1" i="1" dirty="0" smtClean="0"/>
              <a:t>Software requirements</a:t>
            </a:r>
            <a:r>
              <a:rPr lang="en-US" dirty="0" smtClean="0"/>
              <a:t> </a:t>
            </a:r>
            <a:r>
              <a:rPr lang="en-US" b="1" i="1" dirty="0" smtClean="0"/>
              <a:t>engineering</a:t>
            </a:r>
            <a:r>
              <a:rPr lang="en-US" dirty="0" smtClean="0"/>
              <a:t> is the process of determining what is to be produced in a software system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 Oriented Fundamentals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457200"/>
            <a:ext cx="7543800" cy="685800"/>
          </a:xfrm>
        </p:spPr>
        <p:txBody>
          <a:bodyPr>
            <a:normAutofit fontScale="90000"/>
          </a:bodyPr>
          <a:lstStyle/>
          <a:p>
            <a:r>
              <a:rPr lang="en-US"/>
              <a:t>UML Framework</a:t>
            </a:r>
          </a:p>
        </p:txBody>
      </p:sp>
      <p:graphicFrame>
        <p:nvGraphicFramePr>
          <p:cNvPr id="93187" name="Object 3"/>
          <p:cNvGraphicFramePr>
            <a:graphicFrameLocks noChangeAspect="1"/>
          </p:cNvGraphicFramePr>
          <p:nvPr/>
        </p:nvGraphicFramePr>
        <p:xfrm>
          <a:off x="0" y="1295400"/>
          <a:ext cx="8991600" cy="5103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Visio" r:id="rId4" imgW="6908400" imgH="3920400" progId="">
                  <p:embed/>
                </p:oleObj>
              </mc:Choice>
              <mc:Fallback>
                <p:oleObj name="Visio" r:id="rId4" imgW="6908400" imgH="392040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295400"/>
                        <a:ext cx="8991600" cy="5103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ChangeArrowheads="1"/>
          </p:cNvSpPr>
          <p:nvPr/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323" name="Rectangle 3"/>
          <p:cNvSpPr>
            <a:spLocks noChangeArrowheads="1"/>
          </p:cNvSpPr>
          <p:nvPr/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381000"/>
            <a:ext cx="7543800" cy="838200"/>
          </a:xfrm>
          <a:noFill/>
          <a:ln/>
        </p:spPr>
        <p:txBody>
          <a:bodyPr anchor="b"/>
          <a:lstStyle/>
          <a:p>
            <a:r>
              <a:rPr lang="en-US"/>
              <a:t>System Requirements</a:t>
            </a:r>
          </a:p>
        </p:txBody>
      </p:sp>
      <p:sp>
        <p:nvSpPr>
          <p:cNvPr id="18432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8610600" cy="4876800"/>
          </a:xfrm>
          <a:noFill/>
          <a:ln/>
        </p:spPr>
        <p:txBody>
          <a:bodyPr/>
          <a:lstStyle/>
          <a:p>
            <a:pPr>
              <a:buClr>
                <a:schemeClr val="tx1"/>
              </a:buClr>
              <a:buNone/>
            </a:pPr>
            <a:r>
              <a:rPr lang="en-US" sz="2400" dirty="0" smtClean="0"/>
              <a:t>System requirement consists of</a:t>
            </a:r>
          </a:p>
          <a:p>
            <a:pPr>
              <a:buClr>
                <a:schemeClr val="tx1"/>
              </a:buClr>
            </a:pPr>
            <a:r>
              <a:rPr lang="en-US" sz="2400" dirty="0" smtClean="0"/>
              <a:t>Functional </a:t>
            </a:r>
            <a:r>
              <a:rPr lang="en-US" sz="2400" dirty="0"/>
              <a:t>Requirements</a:t>
            </a:r>
          </a:p>
          <a:p>
            <a:pPr lvl="1">
              <a:buClr>
                <a:schemeClr val="tx1"/>
              </a:buClr>
              <a:buFontTx/>
              <a:buChar char="•"/>
            </a:pPr>
            <a:r>
              <a:rPr lang="en-US" sz="2000" dirty="0"/>
              <a:t>What Systems do</a:t>
            </a:r>
          </a:p>
          <a:p>
            <a:pPr lvl="1">
              <a:buClr>
                <a:schemeClr val="tx1"/>
              </a:buClr>
              <a:buFontTx/>
              <a:buChar char="•"/>
            </a:pPr>
            <a:r>
              <a:rPr lang="en-US" sz="2000" dirty="0"/>
              <a:t>Inputs, Outputs, Process</a:t>
            </a:r>
          </a:p>
          <a:p>
            <a:pPr>
              <a:buClr>
                <a:schemeClr val="tx1"/>
              </a:buClr>
            </a:pPr>
            <a:r>
              <a:rPr lang="en-US" sz="2400" dirty="0"/>
              <a:t>Non-Functional Requirements</a:t>
            </a:r>
          </a:p>
          <a:p>
            <a:pPr lvl="1">
              <a:buClr>
                <a:schemeClr val="tx1"/>
              </a:buClr>
              <a:buFontTx/>
              <a:buChar char="•"/>
            </a:pPr>
            <a:r>
              <a:rPr lang="en-US" sz="2000" dirty="0"/>
              <a:t>Constraints on system</a:t>
            </a:r>
          </a:p>
          <a:p>
            <a:pPr lvl="1">
              <a:buClr>
                <a:schemeClr val="tx1"/>
              </a:buClr>
              <a:buFontTx/>
              <a:buChar char="•"/>
            </a:pPr>
            <a:r>
              <a:rPr lang="en-US" sz="2000" dirty="0"/>
              <a:t>Performance, Volume, Security etc</a:t>
            </a:r>
          </a:p>
          <a:p>
            <a:pPr>
              <a:buClr>
                <a:schemeClr val="tx1"/>
              </a:buClr>
            </a:pPr>
            <a:r>
              <a:rPr lang="en-US" sz="2400" dirty="0"/>
              <a:t>Usability Requirements</a:t>
            </a:r>
          </a:p>
          <a:p>
            <a:pPr lvl="1">
              <a:buClr>
                <a:schemeClr val="tx1"/>
              </a:buClr>
              <a:buFontTx/>
              <a:buChar char="•"/>
            </a:pPr>
            <a:r>
              <a:rPr lang="en-US" sz="2000" dirty="0"/>
              <a:t>User effectiveness, efficiency, comfort</a:t>
            </a:r>
          </a:p>
          <a:p>
            <a:pPr>
              <a:buClr>
                <a:schemeClr val="tx1"/>
              </a:buClr>
            </a:pPr>
            <a:r>
              <a:rPr lang="en-US" sz="2400" dirty="0"/>
              <a:t>=&gt; Use Cases Primarily Model Functional Requirements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ChangeArrowheads="1"/>
          </p:cNvSpPr>
          <p:nvPr/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6371" name="Rectangle 3"/>
          <p:cNvSpPr>
            <a:spLocks noChangeArrowheads="1"/>
          </p:cNvSpPr>
          <p:nvPr/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6372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381000"/>
            <a:ext cx="7543800" cy="838200"/>
          </a:xfrm>
          <a:noFill/>
          <a:ln/>
        </p:spPr>
        <p:txBody>
          <a:bodyPr anchor="b"/>
          <a:lstStyle/>
          <a:p>
            <a:r>
              <a:rPr lang="en-US" sz="3600"/>
              <a:t>Traditional Approach to requirements</a:t>
            </a:r>
          </a:p>
        </p:txBody>
      </p:sp>
      <p:sp>
        <p:nvSpPr>
          <p:cNvPr id="18637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8610600" cy="4876800"/>
          </a:xfrm>
          <a:noFill/>
          <a:ln/>
        </p:spPr>
        <p:txBody>
          <a:bodyPr>
            <a:normAutofit fontScale="92500" lnSpcReduction="20000"/>
          </a:bodyPr>
          <a:lstStyle/>
          <a:p>
            <a:pPr>
              <a:buClr>
                <a:schemeClr val="tx1"/>
              </a:buClr>
            </a:pPr>
            <a:r>
              <a:rPr lang="en-US"/>
              <a:t>Documentation detailing description of system</a:t>
            </a:r>
          </a:p>
          <a:p>
            <a:pPr>
              <a:buClr>
                <a:schemeClr val="tx1"/>
              </a:buClr>
            </a:pPr>
            <a:r>
              <a:rPr lang="en-US"/>
              <a:t>Document forms “contract” with client</a:t>
            </a:r>
          </a:p>
          <a:p>
            <a:pPr>
              <a:buClr>
                <a:schemeClr val="tx1"/>
              </a:buClr>
            </a:pPr>
            <a:r>
              <a:rPr lang="en-US"/>
              <a:t>Discussions focus upon document</a:t>
            </a:r>
          </a:p>
          <a:p>
            <a:pPr>
              <a:buClr>
                <a:schemeClr val="tx1"/>
              </a:buClr>
            </a:pPr>
            <a:r>
              <a:rPr lang="en-US"/>
              <a:t>Result:</a:t>
            </a:r>
          </a:p>
          <a:p>
            <a:pPr lvl="1">
              <a:buClr>
                <a:schemeClr val="tx1"/>
              </a:buClr>
              <a:buFontTx/>
              <a:buChar char="•"/>
            </a:pPr>
            <a:r>
              <a:rPr lang="en-US"/>
              <a:t>Large legalistic documents</a:t>
            </a:r>
          </a:p>
          <a:p>
            <a:pPr lvl="1">
              <a:buClr>
                <a:schemeClr val="tx1"/>
              </a:buClr>
              <a:buFontTx/>
              <a:buChar char="•"/>
            </a:pPr>
            <a:r>
              <a:rPr lang="en-US"/>
              <a:t>Easy to misinterpret</a:t>
            </a:r>
          </a:p>
          <a:p>
            <a:pPr lvl="1">
              <a:buClr>
                <a:schemeClr val="tx1"/>
              </a:buClr>
              <a:buFontTx/>
              <a:buChar char="•"/>
            </a:pPr>
            <a:r>
              <a:rPr lang="en-US"/>
              <a:t>Changes hard to manage</a:t>
            </a:r>
          </a:p>
          <a:p>
            <a:pPr lvl="1">
              <a:buClr>
                <a:schemeClr val="tx1"/>
              </a:buClr>
              <a:buFontTx/>
              <a:buChar char="•"/>
            </a:pPr>
            <a:r>
              <a:rPr lang="en-US"/>
              <a:t>Easy to miss / omit requirements</a:t>
            </a:r>
          </a:p>
          <a:p>
            <a:pPr>
              <a:buClr>
                <a:schemeClr val="tx1"/>
              </a:buClr>
            </a:pPr>
            <a:r>
              <a:rPr lang="en-US"/>
              <a:t>Modern approach – Model using UML</a:t>
            </a:r>
          </a:p>
          <a:p>
            <a:pPr>
              <a:buClr>
                <a:schemeClr val="tx1"/>
              </a:buClr>
            </a:pPr>
            <a:r>
              <a:rPr lang="en-US"/>
              <a:t>Use cases are used to capture functional requirements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ChangeArrowheads="1"/>
          </p:cNvSpPr>
          <p:nvPr/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8419" name="Rectangle 3"/>
          <p:cNvSpPr>
            <a:spLocks noChangeArrowheads="1"/>
          </p:cNvSpPr>
          <p:nvPr/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8420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381000"/>
            <a:ext cx="7543800" cy="838200"/>
          </a:xfrm>
          <a:noFill/>
          <a:ln/>
        </p:spPr>
        <p:txBody>
          <a:bodyPr anchor="b"/>
          <a:lstStyle/>
          <a:p>
            <a:r>
              <a:rPr lang="en-US"/>
              <a:t>Use Case Modeling</a:t>
            </a:r>
          </a:p>
        </p:txBody>
      </p:sp>
      <p:sp>
        <p:nvSpPr>
          <p:cNvPr id="18842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8610600" cy="4876800"/>
          </a:xfrm>
          <a:noFill/>
          <a:ln/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/>
              <a:t>Models the </a:t>
            </a:r>
            <a:r>
              <a:rPr lang="en-US" u="sng"/>
              <a:t>‘</a:t>
            </a:r>
            <a:r>
              <a:rPr lang="en-US" i="1" u="sng"/>
              <a:t>actors’</a:t>
            </a:r>
            <a:r>
              <a:rPr lang="en-US"/>
              <a:t> outside a system and their </a:t>
            </a:r>
            <a:r>
              <a:rPr lang="en-US" u="sng"/>
              <a:t>interactions</a:t>
            </a:r>
            <a:r>
              <a:rPr lang="en-US"/>
              <a:t> with that system</a:t>
            </a:r>
          </a:p>
          <a:p>
            <a:pPr>
              <a:buClr>
                <a:schemeClr val="tx1"/>
              </a:buClr>
            </a:pPr>
            <a:r>
              <a:rPr lang="en-US"/>
              <a:t>Every way that an ‘</a:t>
            </a:r>
            <a:r>
              <a:rPr lang="en-US" i="1"/>
              <a:t>actor’</a:t>
            </a:r>
            <a:r>
              <a:rPr lang="en-US"/>
              <a:t> uses a system is called a </a:t>
            </a:r>
            <a:r>
              <a:rPr lang="en-US" u="sng"/>
              <a:t>Use Case</a:t>
            </a:r>
          </a:p>
          <a:p>
            <a:pPr>
              <a:buClr>
                <a:schemeClr val="tx1"/>
              </a:buClr>
            </a:pPr>
            <a:r>
              <a:rPr lang="en-US"/>
              <a:t>Model:</a:t>
            </a:r>
          </a:p>
          <a:p>
            <a:pPr lvl="1">
              <a:buClr>
                <a:schemeClr val="tx1"/>
              </a:buClr>
              <a:buFontTx/>
              <a:buChar char="•"/>
            </a:pPr>
            <a:r>
              <a:rPr lang="en-US"/>
              <a:t>Desired functionality</a:t>
            </a:r>
          </a:p>
          <a:p>
            <a:pPr lvl="1">
              <a:buClr>
                <a:schemeClr val="tx1"/>
              </a:buClr>
              <a:buFontTx/>
              <a:buChar char="•"/>
            </a:pPr>
            <a:r>
              <a:rPr lang="en-US"/>
              <a:t>Constraints on functionality</a:t>
            </a:r>
          </a:p>
          <a:p>
            <a:pPr lvl="1">
              <a:buClr>
                <a:schemeClr val="tx1"/>
              </a:buClr>
              <a:buFontTx/>
              <a:buChar char="•"/>
            </a:pPr>
            <a:r>
              <a:rPr lang="en-US"/>
              <a:t>Hence build what client wants!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ChangeArrowheads="1"/>
          </p:cNvSpPr>
          <p:nvPr/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title"/>
          </p:nvPr>
        </p:nvSpPr>
        <p:spPr>
          <a:xfrm>
            <a:off x="1295400" y="533400"/>
            <a:ext cx="7543800" cy="762000"/>
          </a:xfrm>
          <a:noFill/>
          <a:ln/>
        </p:spPr>
        <p:txBody>
          <a:bodyPr anchor="b"/>
          <a:lstStyle/>
          <a:p>
            <a:r>
              <a:rPr lang="en-US"/>
              <a:t>Reasons for Use Cases</a:t>
            </a:r>
          </a:p>
        </p:txBody>
      </p:sp>
      <p:sp>
        <p:nvSpPr>
          <p:cNvPr id="19046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305800" cy="436245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  <a:buClr>
                <a:schemeClr val="tx1"/>
              </a:buClr>
            </a:pPr>
            <a:r>
              <a:rPr lang="en-US"/>
              <a:t>No information system exists in isolation</a:t>
            </a:r>
          </a:p>
          <a:p>
            <a:pPr>
              <a:lnSpc>
                <a:spcPct val="90000"/>
              </a:lnSpc>
              <a:buClr>
                <a:schemeClr val="tx1"/>
              </a:buClr>
            </a:pPr>
            <a:r>
              <a:rPr lang="en-US"/>
              <a:t>Most systems interact with humans or other automated systems (</a:t>
            </a:r>
            <a:r>
              <a:rPr lang="en-US" i="1"/>
              <a:t>actors</a:t>
            </a:r>
            <a:r>
              <a:rPr lang="en-US"/>
              <a:t>) that use the system for some purpose</a:t>
            </a:r>
          </a:p>
          <a:p>
            <a:pPr>
              <a:lnSpc>
                <a:spcPct val="90000"/>
              </a:lnSpc>
              <a:buClr>
                <a:schemeClr val="tx1"/>
              </a:buClr>
            </a:pPr>
            <a:r>
              <a:rPr lang="en-US"/>
              <a:t>Actors expect the system to behave in a </a:t>
            </a:r>
            <a:r>
              <a:rPr lang="en-US" u="sng"/>
              <a:t>predictable</a:t>
            </a:r>
            <a:r>
              <a:rPr lang="en-US"/>
              <a:t> way</a:t>
            </a:r>
          </a:p>
          <a:p>
            <a:pPr>
              <a:lnSpc>
                <a:spcPct val="90000"/>
              </a:lnSpc>
              <a:buClr>
                <a:schemeClr val="tx1"/>
              </a:buClr>
            </a:pPr>
            <a:r>
              <a:rPr lang="en-US"/>
              <a:t>Use Cases specify the </a:t>
            </a:r>
            <a:r>
              <a:rPr lang="en-US" u="sng"/>
              <a:t>behavior</a:t>
            </a:r>
            <a:r>
              <a:rPr lang="en-US"/>
              <a:t> of the system</a:t>
            </a:r>
          </a:p>
          <a:p>
            <a:pPr>
              <a:lnSpc>
                <a:spcPct val="90000"/>
              </a:lnSpc>
              <a:buClr>
                <a:schemeClr val="tx1"/>
              </a:buClr>
            </a:pPr>
            <a:r>
              <a:rPr lang="en-US"/>
              <a:t>Helps</a:t>
            </a:r>
            <a:r>
              <a:rPr lang="en-US" u="sng"/>
              <a:t> visualize</a:t>
            </a:r>
            <a:r>
              <a:rPr lang="en-US"/>
              <a:t> the system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domain modeling?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domain model is  a model of domain within which enterprise conducts its business.</a:t>
            </a:r>
          </a:p>
          <a:p>
            <a:r>
              <a:rPr lang="en-US" dirty="0" smtClean="0"/>
              <a:t>Our first step in OOAD is understanding the domain in which system being developed or modified will operate.</a:t>
            </a:r>
          </a:p>
          <a:p>
            <a:r>
              <a:rPr lang="en-US" dirty="0" smtClean="0"/>
              <a:t>The </a:t>
            </a:r>
            <a:r>
              <a:rPr lang="en-US" b="1" dirty="0" smtClean="0"/>
              <a:t>domain model</a:t>
            </a:r>
            <a:r>
              <a:rPr lang="en-US" dirty="0" smtClean="0"/>
              <a:t> is created in order to represent the vocabulary and key concepts of the problem domain.</a:t>
            </a:r>
          </a:p>
          <a:p>
            <a:endParaRPr lang="en-US" dirty="0" smtClean="0"/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Use Case Modelling</a:t>
            </a:r>
          </a:p>
        </p:txBody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Use Case diagram</a:t>
            </a:r>
          </a:p>
          <a:p>
            <a:pPr lvl="1"/>
            <a:r>
              <a:rPr lang="en-GB"/>
              <a:t>Diagram illustrating</a:t>
            </a:r>
          </a:p>
          <a:p>
            <a:pPr lvl="2"/>
            <a:r>
              <a:rPr lang="en-GB"/>
              <a:t>Actors</a:t>
            </a:r>
          </a:p>
          <a:p>
            <a:pPr lvl="2"/>
            <a:r>
              <a:rPr lang="en-GB"/>
              <a:t>Use cases </a:t>
            </a:r>
          </a:p>
          <a:p>
            <a:pPr lvl="1">
              <a:buFontTx/>
              <a:buNone/>
            </a:pPr>
            <a:r>
              <a:rPr lang="en-GB"/>
              <a:t>	In the system</a:t>
            </a:r>
          </a:p>
          <a:p>
            <a:r>
              <a:rPr lang="en-GB"/>
              <a:t>Use Case Description</a:t>
            </a:r>
          </a:p>
          <a:p>
            <a:pPr lvl="1"/>
            <a:r>
              <a:rPr lang="en-GB"/>
              <a:t>Specification of what happens in each use case</a:t>
            </a:r>
          </a:p>
          <a:p>
            <a:pPr lvl="2"/>
            <a:r>
              <a:rPr lang="en-GB"/>
              <a:t>Textural description</a:t>
            </a:r>
          </a:p>
          <a:p>
            <a:pPr lvl="2"/>
            <a:r>
              <a:rPr lang="en-GB"/>
              <a:t>Diagrams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ChangeArrowheads="1"/>
          </p:cNvSpPr>
          <p:nvPr/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4803" name="Rectangle 3"/>
          <p:cNvSpPr>
            <a:spLocks noChangeArrowheads="1"/>
          </p:cNvSpPr>
          <p:nvPr/>
        </p:nvSpPr>
        <p:spPr bwMode="auto">
          <a:xfrm>
            <a:off x="3124200" y="600075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4804" name="Rectangle 4"/>
          <p:cNvSpPr>
            <a:spLocks noGrp="1" noChangeArrowheads="1"/>
          </p:cNvSpPr>
          <p:nvPr>
            <p:ph type="title"/>
          </p:nvPr>
        </p:nvSpPr>
        <p:spPr>
          <a:xfrm>
            <a:off x="1066800" y="304800"/>
            <a:ext cx="8001000" cy="914400"/>
          </a:xfrm>
          <a:noFill/>
          <a:ln/>
        </p:spPr>
        <p:txBody>
          <a:bodyPr anchor="b"/>
          <a:lstStyle/>
          <a:p>
            <a:r>
              <a:rPr lang="en-US"/>
              <a:t>Example of a Use Case Diagram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290638" y="3430588"/>
            <a:ext cx="384175" cy="982662"/>
            <a:chOff x="813" y="2161"/>
            <a:chExt cx="242" cy="619"/>
          </a:xfrm>
        </p:grpSpPr>
        <p:sp>
          <p:nvSpPr>
            <p:cNvPr id="204806" name="Oval 6"/>
            <p:cNvSpPr>
              <a:spLocks noChangeArrowheads="1"/>
            </p:cNvSpPr>
            <p:nvPr/>
          </p:nvSpPr>
          <p:spPr bwMode="auto">
            <a:xfrm>
              <a:off x="817" y="2161"/>
              <a:ext cx="238" cy="1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807" name="Line 7"/>
            <p:cNvSpPr>
              <a:spLocks noChangeShapeType="1"/>
            </p:cNvSpPr>
            <p:nvPr/>
          </p:nvSpPr>
          <p:spPr bwMode="auto">
            <a:xfrm>
              <a:off x="936" y="2355"/>
              <a:ext cx="1" cy="2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808" name="Line 8"/>
            <p:cNvSpPr>
              <a:spLocks noChangeShapeType="1"/>
            </p:cNvSpPr>
            <p:nvPr/>
          </p:nvSpPr>
          <p:spPr bwMode="auto">
            <a:xfrm flipH="1">
              <a:off x="813" y="2572"/>
              <a:ext cx="127" cy="2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809" name="Line 9"/>
            <p:cNvSpPr>
              <a:spLocks noChangeShapeType="1"/>
            </p:cNvSpPr>
            <p:nvPr/>
          </p:nvSpPr>
          <p:spPr bwMode="auto">
            <a:xfrm>
              <a:off x="941" y="2572"/>
              <a:ext cx="111" cy="2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810" name="Line 10"/>
            <p:cNvSpPr>
              <a:spLocks noChangeShapeType="1"/>
            </p:cNvSpPr>
            <p:nvPr/>
          </p:nvSpPr>
          <p:spPr bwMode="auto">
            <a:xfrm>
              <a:off x="821" y="2458"/>
              <a:ext cx="231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7081838" y="1754188"/>
            <a:ext cx="384175" cy="982662"/>
            <a:chOff x="4461" y="1105"/>
            <a:chExt cx="242" cy="619"/>
          </a:xfrm>
        </p:grpSpPr>
        <p:sp>
          <p:nvSpPr>
            <p:cNvPr id="204812" name="Oval 12"/>
            <p:cNvSpPr>
              <a:spLocks noChangeArrowheads="1"/>
            </p:cNvSpPr>
            <p:nvPr/>
          </p:nvSpPr>
          <p:spPr bwMode="auto">
            <a:xfrm>
              <a:off x="4465" y="1105"/>
              <a:ext cx="238" cy="1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813" name="Line 13"/>
            <p:cNvSpPr>
              <a:spLocks noChangeShapeType="1"/>
            </p:cNvSpPr>
            <p:nvPr/>
          </p:nvSpPr>
          <p:spPr bwMode="auto">
            <a:xfrm>
              <a:off x="4584" y="1299"/>
              <a:ext cx="1" cy="2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814" name="Line 14"/>
            <p:cNvSpPr>
              <a:spLocks noChangeShapeType="1"/>
            </p:cNvSpPr>
            <p:nvPr/>
          </p:nvSpPr>
          <p:spPr bwMode="auto">
            <a:xfrm flipH="1">
              <a:off x="4461" y="1516"/>
              <a:ext cx="127" cy="2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815" name="Line 15"/>
            <p:cNvSpPr>
              <a:spLocks noChangeShapeType="1"/>
            </p:cNvSpPr>
            <p:nvPr/>
          </p:nvSpPr>
          <p:spPr bwMode="auto">
            <a:xfrm>
              <a:off x="4589" y="1516"/>
              <a:ext cx="111" cy="2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816" name="Line 16"/>
            <p:cNvSpPr>
              <a:spLocks noChangeShapeType="1"/>
            </p:cNvSpPr>
            <p:nvPr/>
          </p:nvSpPr>
          <p:spPr bwMode="auto">
            <a:xfrm>
              <a:off x="4469" y="1402"/>
              <a:ext cx="231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7081838" y="5030788"/>
            <a:ext cx="384175" cy="982662"/>
            <a:chOff x="4461" y="3169"/>
            <a:chExt cx="242" cy="619"/>
          </a:xfrm>
        </p:grpSpPr>
        <p:sp>
          <p:nvSpPr>
            <p:cNvPr id="204818" name="Oval 18"/>
            <p:cNvSpPr>
              <a:spLocks noChangeArrowheads="1"/>
            </p:cNvSpPr>
            <p:nvPr/>
          </p:nvSpPr>
          <p:spPr bwMode="auto">
            <a:xfrm>
              <a:off x="4465" y="3169"/>
              <a:ext cx="238" cy="1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819" name="Line 19"/>
            <p:cNvSpPr>
              <a:spLocks noChangeShapeType="1"/>
            </p:cNvSpPr>
            <p:nvPr/>
          </p:nvSpPr>
          <p:spPr bwMode="auto">
            <a:xfrm>
              <a:off x="4584" y="3363"/>
              <a:ext cx="1" cy="2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820" name="Line 20"/>
            <p:cNvSpPr>
              <a:spLocks noChangeShapeType="1"/>
            </p:cNvSpPr>
            <p:nvPr/>
          </p:nvSpPr>
          <p:spPr bwMode="auto">
            <a:xfrm flipH="1">
              <a:off x="4461" y="3580"/>
              <a:ext cx="127" cy="2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821" name="Line 21"/>
            <p:cNvSpPr>
              <a:spLocks noChangeShapeType="1"/>
            </p:cNvSpPr>
            <p:nvPr/>
          </p:nvSpPr>
          <p:spPr bwMode="auto">
            <a:xfrm>
              <a:off x="4589" y="3580"/>
              <a:ext cx="111" cy="2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822" name="Line 22"/>
            <p:cNvSpPr>
              <a:spLocks noChangeShapeType="1"/>
            </p:cNvSpPr>
            <p:nvPr/>
          </p:nvSpPr>
          <p:spPr bwMode="auto">
            <a:xfrm>
              <a:off x="4469" y="3466"/>
              <a:ext cx="231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4823" name="Rectangle 23"/>
          <p:cNvSpPr>
            <a:spLocks noChangeArrowheads="1"/>
          </p:cNvSpPr>
          <p:nvPr/>
        </p:nvSpPr>
        <p:spPr bwMode="auto">
          <a:xfrm>
            <a:off x="3354388" y="1373188"/>
            <a:ext cx="2968625" cy="50260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4824" name="Oval 24"/>
          <p:cNvSpPr>
            <a:spLocks noChangeArrowheads="1"/>
          </p:cNvSpPr>
          <p:nvPr/>
        </p:nvSpPr>
        <p:spPr bwMode="auto">
          <a:xfrm>
            <a:off x="3811588" y="2211388"/>
            <a:ext cx="2054225" cy="83502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4825" name="Oval 25"/>
          <p:cNvSpPr>
            <a:spLocks noChangeArrowheads="1"/>
          </p:cNvSpPr>
          <p:nvPr/>
        </p:nvSpPr>
        <p:spPr bwMode="auto">
          <a:xfrm>
            <a:off x="3811588" y="3278188"/>
            <a:ext cx="2054225" cy="83502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4826" name="Oval 26"/>
          <p:cNvSpPr>
            <a:spLocks noChangeArrowheads="1"/>
          </p:cNvSpPr>
          <p:nvPr/>
        </p:nvSpPr>
        <p:spPr bwMode="auto">
          <a:xfrm>
            <a:off x="3811588" y="4344988"/>
            <a:ext cx="2054225" cy="83502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4827" name="Oval 27"/>
          <p:cNvSpPr>
            <a:spLocks noChangeArrowheads="1"/>
          </p:cNvSpPr>
          <p:nvPr/>
        </p:nvSpPr>
        <p:spPr bwMode="auto">
          <a:xfrm>
            <a:off x="3811588" y="5411788"/>
            <a:ext cx="2054225" cy="83502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" name="Group 28"/>
          <p:cNvGrpSpPr>
            <a:grpSpLocks/>
          </p:cNvGrpSpPr>
          <p:nvPr/>
        </p:nvGrpSpPr>
        <p:grpSpPr bwMode="auto">
          <a:xfrm>
            <a:off x="7081838" y="3430588"/>
            <a:ext cx="384175" cy="982662"/>
            <a:chOff x="4461" y="2161"/>
            <a:chExt cx="242" cy="619"/>
          </a:xfrm>
        </p:grpSpPr>
        <p:sp>
          <p:nvSpPr>
            <p:cNvPr id="204829" name="Oval 29"/>
            <p:cNvSpPr>
              <a:spLocks noChangeArrowheads="1"/>
            </p:cNvSpPr>
            <p:nvPr/>
          </p:nvSpPr>
          <p:spPr bwMode="auto">
            <a:xfrm>
              <a:off x="4465" y="2161"/>
              <a:ext cx="238" cy="1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830" name="Line 30"/>
            <p:cNvSpPr>
              <a:spLocks noChangeShapeType="1"/>
            </p:cNvSpPr>
            <p:nvPr/>
          </p:nvSpPr>
          <p:spPr bwMode="auto">
            <a:xfrm>
              <a:off x="4584" y="2355"/>
              <a:ext cx="1" cy="2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831" name="Line 31"/>
            <p:cNvSpPr>
              <a:spLocks noChangeShapeType="1"/>
            </p:cNvSpPr>
            <p:nvPr/>
          </p:nvSpPr>
          <p:spPr bwMode="auto">
            <a:xfrm flipH="1">
              <a:off x="4461" y="2572"/>
              <a:ext cx="127" cy="2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832" name="Line 32"/>
            <p:cNvSpPr>
              <a:spLocks noChangeShapeType="1"/>
            </p:cNvSpPr>
            <p:nvPr/>
          </p:nvSpPr>
          <p:spPr bwMode="auto">
            <a:xfrm>
              <a:off x="4589" y="2572"/>
              <a:ext cx="111" cy="2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833" name="Line 33"/>
            <p:cNvSpPr>
              <a:spLocks noChangeShapeType="1"/>
            </p:cNvSpPr>
            <p:nvPr/>
          </p:nvSpPr>
          <p:spPr bwMode="auto">
            <a:xfrm>
              <a:off x="4469" y="2458"/>
              <a:ext cx="231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4835" name="Rectangle 35"/>
          <p:cNvSpPr>
            <a:spLocks noChangeArrowheads="1"/>
          </p:cNvSpPr>
          <p:nvPr/>
        </p:nvSpPr>
        <p:spPr bwMode="auto">
          <a:xfrm>
            <a:off x="915988" y="4471988"/>
            <a:ext cx="114617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800" b="1"/>
              <a:t>Customer</a:t>
            </a:r>
          </a:p>
        </p:txBody>
      </p:sp>
      <p:sp>
        <p:nvSpPr>
          <p:cNvPr id="204836" name="Rectangle 36"/>
          <p:cNvSpPr>
            <a:spLocks noChangeArrowheads="1"/>
          </p:cNvSpPr>
          <p:nvPr/>
        </p:nvSpPr>
        <p:spPr bwMode="auto">
          <a:xfrm>
            <a:off x="6630988" y="2795588"/>
            <a:ext cx="133667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800" b="1"/>
              <a:t>Salesperson</a:t>
            </a:r>
          </a:p>
        </p:txBody>
      </p:sp>
      <p:sp>
        <p:nvSpPr>
          <p:cNvPr id="204837" name="Rectangle 37"/>
          <p:cNvSpPr>
            <a:spLocks noChangeArrowheads="1"/>
          </p:cNvSpPr>
          <p:nvPr/>
        </p:nvSpPr>
        <p:spPr bwMode="auto">
          <a:xfrm>
            <a:off x="6478588" y="4548188"/>
            <a:ext cx="167322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800" b="1"/>
              <a:t>Shipping Clerk</a:t>
            </a:r>
          </a:p>
        </p:txBody>
      </p:sp>
      <p:sp>
        <p:nvSpPr>
          <p:cNvPr id="204838" name="Rectangle 38"/>
          <p:cNvSpPr>
            <a:spLocks noChangeArrowheads="1"/>
          </p:cNvSpPr>
          <p:nvPr/>
        </p:nvSpPr>
        <p:spPr bwMode="auto">
          <a:xfrm>
            <a:off x="6630988" y="6021388"/>
            <a:ext cx="124777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800" b="1"/>
              <a:t>Supervisor</a:t>
            </a:r>
          </a:p>
        </p:txBody>
      </p:sp>
      <p:sp>
        <p:nvSpPr>
          <p:cNvPr id="204839" name="Rectangle 39"/>
          <p:cNvSpPr>
            <a:spLocks noChangeArrowheads="1"/>
          </p:cNvSpPr>
          <p:nvPr/>
        </p:nvSpPr>
        <p:spPr bwMode="auto">
          <a:xfrm>
            <a:off x="4192588" y="2439988"/>
            <a:ext cx="134302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800"/>
              <a:t>Check status</a:t>
            </a:r>
          </a:p>
        </p:txBody>
      </p:sp>
      <p:sp>
        <p:nvSpPr>
          <p:cNvPr id="204840" name="Rectangle 40"/>
          <p:cNvSpPr>
            <a:spLocks noChangeArrowheads="1"/>
          </p:cNvSpPr>
          <p:nvPr/>
        </p:nvSpPr>
        <p:spPr bwMode="auto">
          <a:xfrm>
            <a:off x="4267200" y="3505200"/>
            <a:ext cx="121602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800"/>
              <a:t>Place order</a:t>
            </a:r>
          </a:p>
        </p:txBody>
      </p:sp>
      <p:sp>
        <p:nvSpPr>
          <p:cNvPr id="204841" name="Rectangle 41"/>
          <p:cNvSpPr>
            <a:spLocks noChangeArrowheads="1"/>
          </p:cNvSpPr>
          <p:nvPr/>
        </p:nvSpPr>
        <p:spPr bwMode="auto">
          <a:xfrm>
            <a:off x="4267200" y="4572000"/>
            <a:ext cx="112712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800"/>
              <a:t>Fill orders</a:t>
            </a:r>
          </a:p>
        </p:txBody>
      </p:sp>
      <p:sp>
        <p:nvSpPr>
          <p:cNvPr id="204842" name="Rectangle 42"/>
          <p:cNvSpPr>
            <a:spLocks noChangeArrowheads="1"/>
          </p:cNvSpPr>
          <p:nvPr/>
        </p:nvSpPr>
        <p:spPr bwMode="auto">
          <a:xfrm>
            <a:off x="4038600" y="5638800"/>
            <a:ext cx="159702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800"/>
              <a:t>Establish credit</a:t>
            </a:r>
          </a:p>
        </p:txBody>
      </p:sp>
      <p:sp>
        <p:nvSpPr>
          <p:cNvPr id="204843" name="Line 43"/>
          <p:cNvSpPr>
            <a:spLocks noChangeShapeType="1"/>
          </p:cNvSpPr>
          <p:nvPr/>
        </p:nvSpPr>
        <p:spPr bwMode="auto">
          <a:xfrm flipV="1">
            <a:off x="1912938" y="2662238"/>
            <a:ext cx="1890712" cy="12303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4844" name="Line 44"/>
          <p:cNvSpPr>
            <a:spLocks noChangeShapeType="1"/>
          </p:cNvSpPr>
          <p:nvPr/>
        </p:nvSpPr>
        <p:spPr bwMode="auto">
          <a:xfrm flipV="1">
            <a:off x="1912938" y="3729038"/>
            <a:ext cx="1890712" cy="3921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4845" name="Line 45"/>
          <p:cNvSpPr>
            <a:spLocks noChangeShapeType="1"/>
          </p:cNvSpPr>
          <p:nvPr/>
        </p:nvSpPr>
        <p:spPr bwMode="auto">
          <a:xfrm>
            <a:off x="1912938" y="4427538"/>
            <a:ext cx="1890712" cy="13573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4846" name="Line 46"/>
          <p:cNvSpPr>
            <a:spLocks noChangeShapeType="1"/>
          </p:cNvSpPr>
          <p:nvPr/>
        </p:nvSpPr>
        <p:spPr bwMode="auto">
          <a:xfrm flipH="1">
            <a:off x="5862638" y="5646738"/>
            <a:ext cx="1001712" cy="1381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4847" name="Line 47"/>
          <p:cNvSpPr>
            <a:spLocks noChangeShapeType="1"/>
          </p:cNvSpPr>
          <p:nvPr/>
        </p:nvSpPr>
        <p:spPr bwMode="auto">
          <a:xfrm flipH="1">
            <a:off x="5862638" y="4046538"/>
            <a:ext cx="1001712" cy="6715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4848" name="Line 48"/>
          <p:cNvSpPr>
            <a:spLocks noChangeShapeType="1"/>
          </p:cNvSpPr>
          <p:nvPr/>
        </p:nvSpPr>
        <p:spPr bwMode="auto">
          <a:xfrm flipH="1">
            <a:off x="5862638" y="2522538"/>
            <a:ext cx="1154112" cy="11287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4849" name="Line 49"/>
          <p:cNvSpPr>
            <a:spLocks noChangeShapeType="1"/>
          </p:cNvSpPr>
          <p:nvPr/>
        </p:nvSpPr>
        <p:spPr bwMode="auto">
          <a:xfrm flipH="1">
            <a:off x="5862638" y="2293938"/>
            <a:ext cx="1154112" cy="2905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ChangeArrowheads="1"/>
          </p:cNvSpPr>
          <p:nvPr/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2515" name="Rectangle 3"/>
          <p:cNvSpPr>
            <a:spLocks noGrp="1" noChangeArrowheads="1"/>
          </p:cNvSpPr>
          <p:nvPr>
            <p:ph type="title"/>
          </p:nvPr>
        </p:nvSpPr>
        <p:spPr>
          <a:xfrm>
            <a:off x="1371600" y="381000"/>
            <a:ext cx="7340600" cy="838200"/>
          </a:xfrm>
          <a:noFill/>
          <a:ln/>
        </p:spPr>
        <p:txBody>
          <a:bodyPr anchor="b"/>
          <a:lstStyle/>
          <a:p>
            <a:r>
              <a:rPr lang="en-US"/>
              <a:t>Elements of Use Case Models</a:t>
            </a:r>
          </a:p>
        </p:txBody>
      </p:sp>
      <p:sp>
        <p:nvSpPr>
          <p:cNvPr id="19251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534400" cy="5181600"/>
          </a:xfrm>
          <a:noFill/>
          <a:ln/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Use Case </a:t>
            </a:r>
          </a:p>
          <a:p>
            <a:pPr>
              <a:buClr>
                <a:schemeClr val="tx1"/>
              </a:buClr>
            </a:pPr>
            <a:r>
              <a:rPr lang="en-US" dirty="0"/>
              <a:t>Actor</a:t>
            </a:r>
          </a:p>
          <a:p>
            <a:pPr>
              <a:buClr>
                <a:schemeClr val="tx1"/>
              </a:buClr>
            </a:pPr>
            <a:r>
              <a:rPr lang="en-US" dirty="0"/>
              <a:t>Relationship</a:t>
            </a:r>
          </a:p>
          <a:p>
            <a:pPr>
              <a:buClr>
                <a:schemeClr val="tx1"/>
              </a:buClr>
            </a:pPr>
            <a:r>
              <a:rPr lang="en-US" dirty="0"/>
              <a:t>Use Case Diagram</a:t>
            </a:r>
          </a:p>
          <a:p>
            <a:pPr>
              <a:buClr>
                <a:schemeClr val="tx1"/>
              </a:buClr>
            </a:pPr>
            <a:r>
              <a:rPr lang="en-US" dirty="0"/>
              <a:t>Scenario</a:t>
            </a:r>
          </a:p>
          <a:p>
            <a:pPr>
              <a:buClr>
                <a:schemeClr val="tx1"/>
              </a:buClr>
            </a:pPr>
            <a:r>
              <a:rPr lang="en-US" dirty="0"/>
              <a:t>System Boundary</a:t>
            </a:r>
          </a:p>
          <a:p>
            <a:pPr>
              <a:buClr>
                <a:schemeClr val="tx1"/>
              </a:buClr>
            </a:pPr>
            <a:r>
              <a:rPr lang="en-US" dirty="0"/>
              <a:t>Use case </a:t>
            </a:r>
            <a:r>
              <a:rPr lang="en-US" dirty="0" smtClean="0"/>
              <a:t>description</a:t>
            </a:r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ChangeArrowheads="1"/>
          </p:cNvSpPr>
          <p:nvPr/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563" name="Rectangle 3"/>
          <p:cNvSpPr>
            <a:spLocks noGrp="1" noChangeArrowheads="1"/>
          </p:cNvSpPr>
          <p:nvPr>
            <p:ph type="title"/>
          </p:nvPr>
        </p:nvSpPr>
        <p:spPr>
          <a:xfrm>
            <a:off x="1371600" y="381000"/>
            <a:ext cx="7340600" cy="838200"/>
          </a:xfrm>
          <a:noFill/>
          <a:ln/>
        </p:spPr>
        <p:txBody>
          <a:bodyPr anchor="b"/>
          <a:lstStyle/>
          <a:p>
            <a:r>
              <a:rPr lang="en-US"/>
              <a:t>Use Case</a:t>
            </a:r>
          </a:p>
        </p:txBody>
      </p:sp>
      <p:sp>
        <p:nvSpPr>
          <p:cNvPr id="19456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763000" cy="5181600"/>
          </a:xfrm>
          <a:noFill/>
          <a:ln/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A Use Case is an interaction between the system and a person or another system to achieve a result</a:t>
            </a:r>
          </a:p>
          <a:p>
            <a:pPr>
              <a:buClr>
                <a:schemeClr val="tx1"/>
              </a:buClr>
            </a:pPr>
            <a:r>
              <a:rPr lang="en-US" dirty="0"/>
              <a:t>A required “bit” of functionality</a:t>
            </a:r>
          </a:p>
          <a:p>
            <a:pPr>
              <a:buClr>
                <a:schemeClr val="tx1"/>
              </a:buClr>
            </a:pPr>
            <a:r>
              <a:rPr lang="en-US" dirty="0"/>
              <a:t>It yields an observable result of value to an actor (and hence a developer)</a:t>
            </a:r>
          </a:p>
          <a:p>
            <a:pPr>
              <a:buClr>
                <a:schemeClr val="tx1"/>
              </a:buClr>
            </a:pPr>
            <a:r>
              <a:rPr lang="en-US" dirty="0"/>
              <a:t>Typically named with a verb than a noun</a:t>
            </a:r>
          </a:p>
          <a:p>
            <a:pPr lvl="1">
              <a:buClr>
                <a:schemeClr val="tx1"/>
              </a:buClr>
              <a:buFontTx/>
              <a:buChar char="•"/>
            </a:pPr>
            <a:r>
              <a:rPr lang="en-US" dirty="0"/>
              <a:t>“Do something to something”</a:t>
            </a:r>
          </a:p>
        </p:txBody>
      </p:sp>
      <p:pic>
        <p:nvPicPr>
          <p:cNvPr id="19456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05400" y="5257800"/>
            <a:ext cx="2776538" cy="12684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ChangeArrowheads="1"/>
          </p:cNvSpPr>
          <p:nvPr/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6611" name="Rectangle 3"/>
          <p:cNvSpPr>
            <a:spLocks noGrp="1" noChangeArrowheads="1"/>
          </p:cNvSpPr>
          <p:nvPr>
            <p:ph type="title"/>
          </p:nvPr>
        </p:nvSpPr>
        <p:spPr>
          <a:xfrm>
            <a:off x="1371600" y="381000"/>
            <a:ext cx="7340600" cy="838200"/>
          </a:xfrm>
          <a:noFill/>
          <a:ln/>
        </p:spPr>
        <p:txBody>
          <a:bodyPr anchor="b"/>
          <a:lstStyle/>
          <a:p>
            <a:r>
              <a:rPr lang="en-US"/>
              <a:t>Actors</a:t>
            </a:r>
          </a:p>
        </p:txBody>
      </p:sp>
      <p:sp>
        <p:nvSpPr>
          <p:cNvPr id="19661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763000" cy="5181600"/>
          </a:xfrm>
          <a:noFill/>
          <a:ln/>
        </p:spPr>
        <p:txBody>
          <a:bodyPr/>
          <a:lstStyle/>
          <a:p>
            <a:pPr lvl="1">
              <a:buClr>
                <a:schemeClr val="tx1"/>
              </a:buClr>
              <a:buFontTx/>
              <a:buChar char="•"/>
            </a:pPr>
            <a:r>
              <a:rPr lang="en-US"/>
              <a:t>A coherent set of roles that users of Use Cases play when interacting with Use Cases</a:t>
            </a:r>
          </a:p>
          <a:p>
            <a:pPr lvl="1">
              <a:buClr>
                <a:schemeClr val="tx1"/>
              </a:buClr>
              <a:buFontTx/>
              <a:buChar char="•"/>
            </a:pPr>
            <a:r>
              <a:rPr lang="en-US"/>
              <a:t>Roles not users or people</a:t>
            </a:r>
          </a:p>
          <a:p>
            <a:pPr lvl="1">
              <a:buClr>
                <a:schemeClr val="tx1"/>
              </a:buClr>
              <a:buFontTx/>
              <a:buChar char="•"/>
            </a:pPr>
            <a:r>
              <a:rPr lang="en-US"/>
              <a:t>User may have more than one role</a:t>
            </a:r>
          </a:p>
          <a:p>
            <a:pPr lvl="1">
              <a:buClr>
                <a:schemeClr val="tx1"/>
              </a:buClr>
              <a:buFontTx/>
              <a:buNone/>
            </a:pPr>
            <a:endParaRPr lang="en-US"/>
          </a:p>
          <a:p>
            <a:pPr lvl="1">
              <a:buClr>
                <a:schemeClr val="tx1"/>
              </a:buClr>
              <a:buFontTx/>
              <a:buChar char="•"/>
            </a:pPr>
            <a:endParaRPr lang="en-US"/>
          </a:p>
        </p:txBody>
      </p:sp>
      <p:sp>
        <p:nvSpPr>
          <p:cNvPr id="196618" name="Oval 10"/>
          <p:cNvSpPr>
            <a:spLocks noChangeArrowheads="1"/>
          </p:cNvSpPr>
          <p:nvPr/>
        </p:nvSpPr>
        <p:spPr bwMode="auto">
          <a:xfrm>
            <a:off x="1458913" y="4224338"/>
            <a:ext cx="219075" cy="219075"/>
          </a:xfrm>
          <a:prstGeom prst="ellipse">
            <a:avLst/>
          </a:prstGeom>
          <a:noFill/>
          <a:ln w="0">
            <a:solidFill>
              <a:srgbClr val="9900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6619" name="Line 11"/>
          <p:cNvSpPr>
            <a:spLocks noChangeShapeType="1"/>
          </p:cNvSpPr>
          <p:nvPr/>
        </p:nvSpPr>
        <p:spPr bwMode="auto">
          <a:xfrm>
            <a:off x="1558925" y="4433888"/>
            <a:ext cx="1588" cy="190500"/>
          </a:xfrm>
          <a:prstGeom prst="line">
            <a:avLst/>
          </a:prstGeom>
          <a:noFill/>
          <a:ln w="0">
            <a:solidFill>
              <a:srgbClr val="9900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6620" name="Line 12"/>
          <p:cNvSpPr>
            <a:spLocks noChangeShapeType="1"/>
          </p:cNvSpPr>
          <p:nvPr/>
        </p:nvSpPr>
        <p:spPr bwMode="auto">
          <a:xfrm>
            <a:off x="1387475" y="4484688"/>
            <a:ext cx="341313" cy="1587"/>
          </a:xfrm>
          <a:prstGeom prst="line">
            <a:avLst/>
          </a:prstGeom>
          <a:noFill/>
          <a:ln w="0">
            <a:solidFill>
              <a:srgbClr val="9900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6621" name="Freeform 13"/>
          <p:cNvSpPr>
            <a:spLocks/>
          </p:cNvSpPr>
          <p:nvPr/>
        </p:nvSpPr>
        <p:spPr bwMode="auto">
          <a:xfrm>
            <a:off x="1328738" y="4624388"/>
            <a:ext cx="458787" cy="228600"/>
          </a:xfrm>
          <a:custGeom>
            <a:avLst/>
            <a:gdLst/>
            <a:ahLst/>
            <a:cxnLst>
              <a:cxn ang="0">
                <a:pos x="0" y="23"/>
              </a:cxn>
              <a:cxn ang="0">
                <a:pos x="23" y="0"/>
              </a:cxn>
              <a:cxn ang="0">
                <a:pos x="46" y="23"/>
              </a:cxn>
            </a:cxnLst>
            <a:rect l="0" t="0" r="r" b="b"/>
            <a:pathLst>
              <a:path w="46" h="23">
                <a:moveTo>
                  <a:pt x="0" y="23"/>
                </a:moveTo>
                <a:lnTo>
                  <a:pt x="23" y="0"/>
                </a:lnTo>
                <a:lnTo>
                  <a:pt x="46" y="23"/>
                </a:lnTo>
              </a:path>
            </a:pathLst>
          </a:custGeom>
          <a:noFill/>
          <a:ln w="0">
            <a:solidFill>
              <a:srgbClr val="990033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6622" name="Rectangle 14"/>
          <p:cNvSpPr>
            <a:spLocks noChangeArrowheads="1"/>
          </p:cNvSpPr>
          <p:nvPr/>
        </p:nvSpPr>
        <p:spPr bwMode="auto">
          <a:xfrm>
            <a:off x="1358900" y="4822825"/>
            <a:ext cx="841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>
                <a:solidFill>
                  <a:srgbClr val="000000"/>
                </a:solidFill>
                <a:latin typeface="Arial" pitchFamily="34" charset="0"/>
              </a:rPr>
              <a:t> </a:t>
            </a:r>
            <a:endParaRPr lang="en-GB"/>
          </a:p>
        </p:txBody>
      </p:sp>
      <p:sp>
        <p:nvSpPr>
          <p:cNvPr id="196623" name="Rectangle 15"/>
          <p:cNvSpPr>
            <a:spLocks noChangeArrowheads="1"/>
          </p:cNvSpPr>
          <p:nvPr/>
        </p:nvSpPr>
        <p:spPr bwMode="auto">
          <a:xfrm>
            <a:off x="1219200" y="4953000"/>
            <a:ext cx="779463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>
                <a:solidFill>
                  <a:srgbClr val="000000"/>
                </a:solidFill>
                <a:latin typeface="Arial" pitchFamily="34" charset="0"/>
              </a:rPr>
              <a:t>Smith</a:t>
            </a:r>
            <a:endParaRPr lang="en-GB"/>
          </a:p>
        </p:txBody>
      </p:sp>
      <p:pic>
        <p:nvPicPr>
          <p:cNvPr id="196614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19800" y="4267200"/>
            <a:ext cx="1447800" cy="172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381000" y="3657600"/>
            <a:ext cx="2286000" cy="2286000"/>
            <a:chOff x="288" y="2256"/>
            <a:chExt cx="1440" cy="1440"/>
          </a:xfrm>
        </p:grpSpPr>
        <p:sp>
          <p:nvSpPr>
            <p:cNvPr id="196616" name="Line 8"/>
            <p:cNvSpPr>
              <a:spLocks noChangeShapeType="1"/>
            </p:cNvSpPr>
            <p:nvPr/>
          </p:nvSpPr>
          <p:spPr bwMode="auto">
            <a:xfrm>
              <a:off x="432" y="2400"/>
              <a:ext cx="1296" cy="115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6617" name="Line 9"/>
            <p:cNvSpPr>
              <a:spLocks noChangeShapeType="1"/>
            </p:cNvSpPr>
            <p:nvPr/>
          </p:nvSpPr>
          <p:spPr bwMode="auto">
            <a:xfrm flipV="1">
              <a:off x="288" y="2256"/>
              <a:ext cx="1392" cy="144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66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66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ChangeArrowheads="1"/>
          </p:cNvSpPr>
          <p:nvPr/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8659" name="Rectangle 3"/>
          <p:cNvSpPr>
            <a:spLocks noGrp="1" noChangeArrowheads="1"/>
          </p:cNvSpPr>
          <p:nvPr>
            <p:ph type="title"/>
          </p:nvPr>
        </p:nvSpPr>
        <p:spPr>
          <a:xfrm>
            <a:off x="1371600" y="381000"/>
            <a:ext cx="7340600" cy="838200"/>
          </a:xfrm>
          <a:noFill/>
          <a:ln/>
        </p:spPr>
        <p:txBody>
          <a:bodyPr anchor="b"/>
          <a:lstStyle/>
          <a:p>
            <a:r>
              <a:rPr lang="en-US"/>
              <a:t>Relationships</a:t>
            </a:r>
          </a:p>
        </p:txBody>
      </p:sp>
      <p:sp>
        <p:nvSpPr>
          <p:cNvPr id="19866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763000" cy="5181600"/>
          </a:xfrm>
          <a:noFill/>
          <a:ln/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A semantic connection among elements</a:t>
            </a:r>
          </a:p>
          <a:p>
            <a:pPr>
              <a:buClr>
                <a:schemeClr val="tx1"/>
              </a:buClr>
            </a:pPr>
            <a:r>
              <a:rPr lang="en-US" dirty="0"/>
              <a:t>Used to show:</a:t>
            </a:r>
          </a:p>
          <a:p>
            <a:pPr lvl="1">
              <a:buClr>
                <a:schemeClr val="tx1"/>
              </a:buClr>
              <a:buFontTx/>
              <a:buChar char="•"/>
            </a:pPr>
            <a:r>
              <a:rPr lang="en-US" dirty="0"/>
              <a:t>A function required by an actor </a:t>
            </a:r>
          </a:p>
          <a:p>
            <a:pPr lvl="1">
              <a:buClr>
                <a:schemeClr val="tx1"/>
              </a:buClr>
              <a:buFontTx/>
              <a:buChar char="•"/>
            </a:pPr>
            <a:r>
              <a:rPr lang="en-US" dirty="0"/>
              <a:t>Relationships between </a:t>
            </a:r>
            <a:r>
              <a:rPr lang="en-US" dirty="0" smtClean="0"/>
              <a:t>actors</a:t>
            </a:r>
            <a:endParaRPr lang="en-US" dirty="0"/>
          </a:p>
          <a:p>
            <a:pPr lvl="1">
              <a:buClr>
                <a:schemeClr val="tx1"/>
              </a:buClr>
              <a:buFontTx/>
              <a:buChar char="•"/>
            </a:pPr>
            <a:r>
              <a:rPr lang="en-US" dirty="0"/>
              <a:t>Relationships between use cases</a:t>
            </a:r>
          </a:p>
          <a:p>
            <a:pPr lvl="2">
              <a:buClr>
                <a:schemeClr val="tx1"/>
              </a:buClr>
              <a:buNone/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Some people also use external relationships</a:t>
            </a:r>
          </a:p>
          <a:p>
            <a:pPr lvl="1">
              <a:buClr>
                <a:schemeClr val="tx1"/>
              </a:buClr>
              <a:buFontTx/>
              <a:buChar char="•"/>
            </a:pPr>
            <a:r>
              <a:rPr lang="en-US" dirty="0"/>
              <a:t>Relationships between things that do not directly interact with the system </a:t>
            </a:r>
          </a:p>
          <a:p>
            <a:pPr lvl="1">
              <a:buClr>
                <a:schemeClr val="tx1"/>
              </a:buClr>
              <a:buFontTx/>
              <a:buNone/>
            </a:pPr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ChangeArrowheads="1"/>
          </p:cNvSpPr>
          <p:nvPr/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0707" name="Rectangle 3"/>
          <p:cNvSpPr>
            <a:spLocks noGrp="1" noChangeArrowheads="1"/>
          </p:cNvSpPr>
          <p:nvPr>
            <p:ph type="title"/>
          </p:nvPr>
        </p:nvSpPr>
        <p:spPr>
          <a:xfrm>
            <a:off x="1371600" y="381000"/>
            <a:ext cx="7340600" cy="838200"/>
          </a:xfrm>
          <a:noFill/>
          <a:ln/>
        </p:spPr>
        <p:txBody>
          <a:bodyPr anchor="b"/>
          <a:lstStyle/>
          <a:p>
            <a:r>
              <a:rPr lang="en-US"/>
              <a:t>Use Case Diagram</a:t>
            </a:r>
          </a:p>
        </p:txBody>
      </p:sp>
      <p:sp>
        <p:nvSpPr>
          <p:cNvPr id="20070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763000" cy="5181600"/>
          </a:xfrm>
          <a:noFill/>
          <a:ln/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sz="2400"/>
              <a:t>A diagram that shows a set of Use Cases and Actors and their relationships </a:t>
            </a:r>
          </a:p>
          <a:p>
            <a:pPr>
              <a:buClr>
                <a:schemeClr val="tx1"/>
              </a:buClr>
            </a:pPr>
            <a:r>
              <a:rPr lang="en-US" sz="2400"/>
              <a:t>Use Case diagrams address a user-centric view of a system</a:t>
            </a:r>
          </a:p>
          <a:p>
            <a:pPr>
              <a:buClr>
                <a:schemeClr val="tx1"/>
              </a:buClr>
            </a:pPr>
            <a:r>
              <a:rPr lang="en-US" sz="2400"/>
              <a:t>Show a required “bit” of functionality</a:t>
            </a:r>
            <a:endParaRPr lang="en-US" sz="2400" b="1"/>
          </a:p>
        </p:txBody>
      </p:sp>
      <p:pic>
        <p:nvPicPr>
          <p:cNvPr id="20070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81200" y="4343400"/>
            <a:ext cx="4516438" cy="17192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200710" name="Rectangle 6"/>
          <p:cNvSpPr>
            <a:spLocks noChangeArrowheads="1"/>
          </p:cNvSpPr>
          <p:nvPr/>
        </p:nvSpPr>
        <p:spPr bwMode="auto">
          <a:xfrm>
            <a:off x="3851275" y="3933825"/>
            <a:ext cx="2592388" cy="22320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ChangeArrowheads="1"/>
          </p:cNvSpPr>
          <p:nvPr/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2755" name="Rectangle 3"/>
          <p:cNvSpPr>
            <a:spLocks noGrp="1" noChangeArrowheads="1"/>
          </p:cNvSpPr>
          <p:nvPr>
            <p:ph type="title"/>
          </p:nvPr>
        </p:nvSpPr>
        <p:spPr>
          <a:xfrm>
            <a:off x="1371600" y="381000"/>
            <a:ext cx="7340600" cy="838200"/>
          </a:xfrm>
          <a:noFill/>
          <a:ln/>
        </p:spPr>
        <p:txBody>
          <a:bodyPr anchor="b"/>
          <a:lstStyle/>
          <a:p>
            <a:r>
              <a:rPr lang="en-US"/>
              <a:t>Scenario / System Boundary</a:t>
            </a:r>
          </a:p>
        </p:txBody>
      </p:sp>
      <p:sp>
        <p:nvSpPr>
          <p:cNvPr id="20275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763000" cy="5181600"/>
          </a:xfrm>
          <a:noFill/>
          <a:ln/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sz="2400" b="1" dirty="0"/>
              <a:t>Scenario</a:t>
            </a:r>
            <a:endParaRPr lang="en-US" sz="2400" dirty="0"/>
          </a:p>
          <a:p>
            <a:pPr lvl="1">
              <a:buClr>
                <a:schemeClr val="tx1"/>
              </a:buClr>
              <a:buFontTx/>
              <a:buChar char="•"/>
            </a:pPr>
            <a:r>
              <a:rPr lang="en-US" dirty="0"/>
              <a:t>A single path through a Use Case</a:t>
            </a:r>
          </a:p>
          <a:p>
            <a:pPr lvl="1">
              <a:buClr>
                <a:schemeClr val="tx1"/>
              </a:buClr>
              <a:buFontTx/>
              <a:buChar char="•"/>
            </a:pPr>
            <a:r>
              <a:rPr lang="en-US" dirty="0"/>
              <a:t>Use case is usually a collection of scenarios</a:t>
            </a:r>
          </a:p>
          <a:p>
            <a:pPr lvl="1">
              <a:buClr>
                <a:schemeClr val="tx1"/>
              </a:buClr>
              <a:buFontTx/>
              <a:buChar char="•"/>
            </a:pPr>
            <a:r>
              <a:rPr lang="en-US" dirty="0"/>
              <a:t>Included as part of use case description</a:t>
            </a:r>
          </a:p>
          <a:p>
            <a:pPr>
              <a:buClr>
                <a:schemeClr val="tx1"/>
              </a:buClr>
            </a:pPr>
            <a:r>
              <a:rPr lang="en-US" sz="2400" b="1" dirty="0" smtClean="0"/>
              <a:t>System </a:t>
            </a:r>
            <a:r>
              <a:rPr lang="en-US" sz="2400" b="1" dirty="0"/>
              <a:t>Boundary</a:t>
            </a:r>
            <a:endParaRPr lang="en-US" sz="2400" dirty="0"/>
          </a:p>
          <a:p>
            <a:pPr lvl="1">
              <a:buClr>
                <a:schemeClr val="tx1"/>
              </a:buClr>
              <a:buFontTx/>
              <a:buChar char="•"/>
            </a:pPr>
            <a:r>
              <a:rPr lang="en-US" dirty="0"/>
              <a:t>A high level indication of the domain</a:t>
            </a:r>
          </a:p>
          <a:p>
            <a:pPr lvl="1">
              <a:buClr>
                <a:schemeClr val="tx1"/>
              </a:buClr>
              <a:buFontTx/>
              <a:buChar char="•"/>
            </a:pPr>
            <a:r>
              <a:rPr lang="en-US" dirty="0"/>
              <a:t>Limit to investigation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System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Part of system in focus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Exercise 1 – Use Case Diagram</a:t>
            </a:r>
          </a:p>
        </p:txBody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125538"/>
            <a:ext cx="8153400" cy="4114800"/>
          </a:xfrm>
        </p:spPr>
        <p:txBody>
          <a:bodyPr/>
          <a:lstStyle/>
          <a:p>
            <a:r>
              <a:rPr lang="en-GB"/>
              <a:t>In groups of 3-4 spend 5 minutes attempting to draw a use case diagram for the space invader game below:</a:t>
            </a:r>
          </a:p>
        </p:txBody>
      </p:sp>
      <p:pic>
        <p:nvPicPr>
          <p:cNvPr id="2068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0" y="2971800"/>
            <a:ext cx="4419600" cy="353199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Exercise 1 Solution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2339975" y="1411288"/>
            <a:ext cx="4968875" cy="4608512"/>
            <a:chOff x="1474" y="799"/>
            <a:chExt cx="3130" cy="2903"/>
          </a:xfrm>
        </p:grpSpPr>
        <p:sp>
          <p:nvSpPr>
            <p:cNvPr id="207887" name="Rectangle 15"/>
            <p:cNvSpPr>
              <a:spLocks noChangeArrowheads="1"/>
            </p:cNvSpPr>
            <p:nvPr/>
          </p:nvSpPr>
          <p:spPr bwMode="auto">
            <a:xfrm>
              <a:off x="2245" y="845"/>
              <a:ext cx="2177" cy="285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207888" name="Picture 16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474" y="799"/>
              <a:ext cx="3130" cy="28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 Modeling </a:t>
            </a:r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domain model can be effectively used to verify and validate the understanding of the problem domain among various stakeholders.</a:t>
            </a:r>
          </a:p>
          <a:p>
            <a:r>
              <a:rPr lang="en-US" dirty="0" smtClean="0"/>
              <a:t>It is especially helpful as a communication tool and a focusing point both amongst the different members of the business team as well as between the technical and business teams.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Relationships in use cases</a:t>
            </a:r>
          </a:p>
        </p:txBody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12875"/>
            <a:ext cx="8153400" cy="468312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GB"/>
              <a:t>Between actor and use case</a:t>
            </a:r>
          </a:p>
          <a:p>
            <a:pPr lvl="1">
              <a:lnSpc>
                <a:spcPct val="90000"/>
              </a:lnSpc>
            </a:pPr>
            <a:r>
              <a:rPr lang="en-GB"/>
              <a:t>Actor uses</a:t>
            </a:r>
          </a:p>
          <a:p>
            <a:pPr>
              <a:lnSpc>
                <a:spcPct val="90000"/>
              </a:lnSpc>
            </a:pPr>
            <a:r>
              <a:rPr lang="en-GB"/>
              <a:t>Generalisation of actors</a:t>
            </a:r>
          </a:p>
          <a:p>
            <a:pPr lvl="1">
              <a:lnSpc>
                <a:spcPct val="90000"/>
              </a:lnSpc>
            </a:pPr>
            <a:r>
              <a:rPr lang="en-GB"/>
              <a:t>Types of users</a:t>
            </a:r>
          </a:p>
          <a:p>
            <a:pPr>
              <a:lnSpc>
                <a:spcPct val="90000"/>
              </a:lnSpc>
            </a:pPr>
            <a:r>
              <a:rPr lang="en-GB"/>
              <a:t>Use case stereotypes</a:t>
            </a:r>
          </a:p>
          <a:p>
            <a:pPr lvl="1">
              <a:lnSpc>
                <a:spcPct val="90000"/>
              </a:lnSpc>
            </a:pPr>
            <a:r>
              <a:rPr lang="en-GB"/>
              <a:t>&lt;&lt;extend&gt;&gt;</a:t>
            </a:r>
          </a:p>
          <a:p>
            <a:pPr lvl="2">
              <a:lnSpc>
                <a:spcPct val="90000"/>
              </a:lnSpc>
            </a:pPr>
            <a:r>
              <a:rPr lang="en-GB"/>
              <a:t>Optional </a:t>
            </a:r>
          </a:p>
          <a:p>
            <a:pPr lvl="1">
              <a:lnSpc>
                <a:spcPct val="90000"/>
              </a:lnSpc>
            </a:pPr>
            <a:r>
              <a:rPr lang="en-GB"/>
              <a:t>&lt;&lt;include&gt;&gt;</a:t>
            </a:r>
          </a:p>
          <a:p>
            <a:pPr lvl="2">
              <a:lnSpc>
                <a:spcPct val="90000"/>
              </a:lnSpc>
            </a:pPr>
            <a:r>
              <a:rPr lang="en-GB"/>
              <a:t>Mandatory</a:t>
            </a:r>
          </a:p>
          <a:p>
            <a:pPr>
              <a:lnSpc>
                <a:spcPct val="90000"/>
              </a:lnSpc>
            </a:pPr>
            <a:r>
              <a:rPr lang="en-GB"/>
              <a:t>Stereotype is a UML extension mechanism to indicate a type of behaviour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Generalisation of Actors</a:t>
            </a:r>
            <a:endParaRPr lang="en-GB"/>
          </a:p>
        </p:txBody>
      </p:sp>
      <p:pic>
        <p:nvPicPr>
          <p:cNvPr id="214021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1050" y="1412875"/>
            <a:ext cx="5473700" cy="52657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214022" name="Rectangle 6"/>
          <p:cNvSpPr>
            <a:spLocks noChangeArrowheads="1"/>
          </p:cNvSpPr>
          <p:nvPr/>
        </p:nvSpPr>
        <p:spPr bwMode="auto">
          <a:xfrm>
            <a:off x="5003800" y="1268413"/>
            <a:ext cx="3454400" cy="50561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GB"/>
              <a:t>Blackboard Gradebook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ChangeArrowheads="1"/>
          </p:cNvSpPr>
          <p:nvPr/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3475" name="Rectangle 3"/>
          <p:cNvSpPr>
            <a:spLocks noChangeArrowheads="1"/>
          </p:cNvSpPr>
          <p:nvPr/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3476" name="Rectangle 4"/>
          <p:cNvSpPr>
            <a:spLocks noGrp="1" noChangeArrowheads="1"/>
          </p:cNvSpPr>
          <p:nvPr>
            <p:ph type="title"/>
          </p:nvPr>
        </p:nvSpPr>
        <p:spPr>
          <a:xfrm>
            <a:off x="1371600" y="457200"/>
            <a:ext cx="7543800" cy="1295400"/>
          </a:xfrm>
          <a:noFill/>
          <a:ln/>
        </p:spPr>
        <p:txBody>
          <a:bodyPr anchor="b">
            <a:normAutofit fontScale="90000"/>
          </a:bodyPr>
          <a:lstStyle/>
          <a:p>
            <a:r>
              <a:rPr lang="en-US"/>
              <a:t>Use case variants :</a:t>
            </a:r>
            <a:br>
              <a:rPr lang="en-US"/>
            </a:br>
            <a:r>
              <a:rPr lang="en-US"/>
              <a:t>include and extend</a:t>
            </a:r>
          </a:p>
        </p:txBody>
      </p:sp>
      <p:sp>
        <p:nvSpPr>
          <p:cNvPr id="23347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04800" y="1981200"/>
            <a:ext cx="8534400" cy="4267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i="1"/>
              <a:t>include</a:t>
            </a:r>
            <a:r>
              <a:rPr lang="en-US" sz="2000"/>
              <a:t> relationship occurs when you have a chunk of behavior that is similar across more than one Use Case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use in two or more separate Use Cases to avoid repetition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a significant part of a use case</a:t>
            </a:r>
          </a:p>
          <a:p>
            <a:pPr lvl="1">
              <a:lnSpc>
                <a:spcPct val="90000"/>
              </a:lnSpc>
            </a:pPr>
            <a:r>
              <a:rPr lang="en-US" sz="1800" i="1"/>
              <a:t>&lt;&lt;include&gt;&gt;</a:t>
            </a:r>
          </a:p>
          <a:p>
            <a:pPr>
              <a:lnSpc>
                <a:spcPct val="90000"/>
              </a:lnSpc>
            </a:pPr>
            <a:r>
              <a:rPr lang="en-US" sz="2000" i="1"/>
              <a:t>extend</a:t>
            </a:r>
            <a:r>
              <a:rPr lang="en-US" sz="2000"/>
              <a:t> relationship where you have one Use Case which adds functionality to another Use Case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any Use Case can have more than one extend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use when describing a variation on or in addition to  normal behavior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OPTIONAL BEHAVIOUR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Otherwise part of use case or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&lt;&lt;include&gt;&gt;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&lt;&lt;extend&gt;&gt;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ChangeArrowheads="1"/>
          </p:cNvSpPr>
          <p:nvPr/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4259" name="Rectangle 3"/>
          <p:cNvSpPr>
            <a:spLocks noChangeArrowheads="1"/>
          </p:cNvSpPr>
          <p:nvPr/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4260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533400"/>
            <a:ext cx="7543800" cy="1143000"/>
          </a:xfrm>
          <a:noFill/>
          <a:ln/>
        </p:spPr>
        <p:txBody>
          <a:bodyPr anchor="b"/>
          <a:lstStyle/>
          <a:p>
            <a:r>
              <a:rPr lang="en-US" sz="4400"/>
              <a:t>Example of Use Case Variants</a:t>
            </a:r>
          </a:p>
        </p:txBody>
      </p:sp>
      <p:sp>
        <p:nvSpPr>
          <p:cNvPr id="224261" name="Oval 5"/>
          <p:cNvSpPr>
            <a:spLocks noChangeArrowheads="1"/>
          </p:cNvSpPr>
          <p:nvPr/>
        </p:nvSpPr>
        <p:spPr bwMode="auto">
          <a:xfrm>
            <a:off x="3122613" y="2817813"/>
            <a:ext cx="1825625" cy="7556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4262" name="Oval 6"/>
          <p:cNvSpPr>
            <a:spLocks noChangeArrowheads="1"/>
          </p:cNvSpPr>
          <p:nvPr/>
        </p:nvSpPr>
        <p:spPr bwMode="auto">
          <a:xfrm>
            <a:off x="3140075" y="4941888"/>
            <a:ext cx="1825625" cy="7556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4263" name="Oval 7"/>
          <p:cNvSpPr>
            <a:spLocks noChangeArrowheads="1"/>
          </p:cNvSpPr>
          <p:nvPr/>
        </p:nvSpPr>
        <p:spPr bwMode="auto">
          <a:xfrm>
            <a:off x="6553200" y="2819400"/>
            <a:ext cx="1825625" cy="7556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4264" name="Oval 8"/>
          <p:cNvSpPr>
            <a:spLocks noChangeArrowheads="1"/>
          </p:cNvSpPr>
          <p:nvPr/>
        </p:nvSpPr>
        <p:spPr bwMode="auto">
          <a:xfrm>
            <a:off x="6629400" y="4953000"/>
            <a:ext cx="1825625" cy="7556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4265" name="Line 9"/>
          <p:cNvSpPr>
            <a:spLocks noChangeShapeType="1"/>
          </p:cNvSpPr>
          <p:nvPr/>
        </p:nvSpPr>
        <p:spPr bwMode="auto">
          <a:xfrm flipH="1">
            <a:off x="4946650" y="3198813"/>
            <a:ext cx="1611313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4266" name="Line 10"/>
          <p:cNvSpPr>
            <a:spLocks noChangeShapeType="1"/>
          </p:cNvSpPr>
          <p:nvPr/>
        </p:nvSpPr>
        <p:spPr bwMode="auto">
          <a:xfrm>
            <a:off x="4044950" y="3587750"/>
            <a:ext cx="144463" cy="1363663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4267" name="Line 11"/>
          <p:cNvSpPr>
            <a:spLocks noChangeShapeType="1"/>
          </p:cNvSpPr>
          <p:nvPr/>
        </p:nvSpPr>
        <p:spPr bwMode="auto">
          <a:xfrm>
            <a:off x="4730750" y="3435350"/>
            <a:ext cx="2659063" cy="1516063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4268" name="Rectangle 12"/>
          <p:cNvSpPr>
            <a:spLocks noChangeArrowheads="1"/>
          </p:cNvSpPr>
          <p:nvPr/>
        </p:nvSpPr>
        <p:spPr bwMode="auto">
          <a:xfrm>
            <a:off x="3427413" y="2817813"/>
            <a:ext cx="130492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800" b="1"/>
              <a:t>Place order</a:t>
            </a:r>
          </a:p>
        </p:txBody>
      </p:sp>
      <p:sp>
        <p:nvSpPr>
          <p:cNvPr id="224269" name="Rectangle 13"/>
          <p:cNvSpPr>
            <a:spLocks noChangeArrowheads="1"/>
          </p:cNvSpPr>
          <p:nvPr/>
        </p:nvSpPr>
        <p:spPr bwMode="auto">
          <a:xfrm>
            <a:off x="6613525" y="3059113"/>
            <a:ext cx="183197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800" b="1"/>
              <a:t>Place back order</a:t>
            </a:r>
          </a:p>
        </p:txBody>
      </p:sp>
      <p:sp>
        <p:nvSpPr>
          <p:cNvPr id="224270" name="Rectangle 14"/>
          <p:cNvSpPr>
            <a:spLocks noChangeArrowheads="1"/>
          </p:cNvSpPr>
          <p:nvPr/>
        </p:nvSpPr>
        <p:spPr bwMode="auto">
          <a:xfrm>
            <a:off x="3187700" y="4953000"/>
            <a:ext cx="1673225" cy="638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 b="1"/>
              <a:t>Supply </a:t>
            </a:r>
          </a:p>
          <a:p>
            <a:pPr algn="ctr"/>
            <a:r>
              <a:rPr lang="en-US" sz="1800" b="1"/>
              <a:t>Customer Data</a:t>
            </a:r>
          </a:p>
        </p:txBody>
      </p:sp>
      <p:sp>
        <p:nvSpPr>
          <p:cNvPr id="224271" name="Rectangle 15"/>
          <p:cNvSpPr>
            <a:spLocks noChangeArrowheads="1"/>
          </p:cNvSpPr>
          <p:nvPr/>
        </p:nvSpPr>
        <p:spPr bwMode="auto">
          <a:xfrm>
            <a:off x="6629400" y="5181600"/>
            <a:ext cx="185102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800" b="1"/>
              <a:t>Arrange delivery</a:t>
            </a:r>
          </a:p>
        </p:txBody>
      </p:sp>
      <p:sp>
        <p:nvSpPr>
          <p:cNvPr id="224272" name="Rectangle 16"/>
          <p:cNvSpPr>
            <a:spLocks noChangeArrowheads="1"/>
          </p:cNvSpPr>
          <p:nvPr/>
        </p:nvSpPr>
        <p:spPr bwMode="auto">
          <a:xfrm>
            <a:off x="5181600" y="2743200"/>
            <a:ext cx="13493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800" b="1"/>
              <a:t>&lt;&lt;extend&gt;&gt;</a:t>
            </a:r>
          </a:p>
        </p:txBody>
      </p:sp>
      <p:sp>
        <p:nvSpPr>
          <p:cNvPr id="224273" name="Rectangle 17"/>
          <p:cNvSpPr>
            <a:spLocks noChangeArrowheads="1"/>
          </p:cNvSpPr>
          <p:nvPr/>
        </p:nvSpPr>
        <p:spPr bwMode="auto">
          <a:xfrm>
            <a:off x="4114800" y="4038600"/>
            <a:ext cx="14128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800" b="1"/>
              <a:t>&lt;&lt;include&gt;&gt;</a:t>
            </a:r>
          </a:p>
        </p:txBody>
      </p:sp>
      <p:sp>
        <p:nvSpPr>
          <p:cNvPr id="224274" name="Rectangle 18"/>
          <p:cNvSpPr>
            <a:spLocks noChangeArrowheads="1"/>
          </p:cNvSpPr>
          <p:nvPr/>
        </p:nvSpPr>
        <p:spPr bwMode="auto">
          <a:xfrm>
            <a:off x="5943600" y="3886200"/>
            <a:ext cx="14128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800" b="1"/>
              <a:t>&lt;&lt;include&gt;&gt;</a:t>
            </a:r>
          </a:p>
        </p:txBody>
      </p:sp>
      <p:sp>
        <p:nvSpPr>
          <p:cNvPr id="224275" name="Oval 19"/>
          <p:cNvSpPr>
            <a:spLocks noChangeArrowheads="1"/>
          </p:cNvSpPr>
          <p:nvPr/>
        </p:nvSpPr>
        <p:spPr bwMode="auto">
          <a:xfrm>
            <a:off x="457200" y="2819400"/>
            <a:ext cx="1825625" cy="7556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4276" name="Rectangle 20"/>
          <p:cNvSpPr>
            <a:spLocks noChangeArrowheads="1"/>
          </p:cNvSpPr>
          <p:nvPr/>
        </p:nvSpPr>
        <p:spPr bwMode="auto">
          <a:xfrm>
            <a:off x="608013" y="3046413"/>
            <a:ext cx="153352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800" b="1"/>
              <a:t>Open account</a:t>
            </a:r>
          </a:p>
        </p:txBody>
      </p:sp>
      <p:sp>
        <p:nvSpPr>
          <p:cNvPr id="224277" name="Line 21"/>
          <p:cNvSpPr>
            <a:spLocks noChangeShapeType="1"/>
          </p:cNvSpPr>
          <p:nvPr/>
        </p:nvSpPr>
        <p:spPr bwMode="auto">
          <a:xfrm>
            <a:off x="1522413" y="3579813"/>
            <a:ext cx="1822450" cy="151765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4278" name="Rectangle 22"/>
          <p:cNvSpPr>
            <a:spLocks noChangeArrowheads="1"/>
          </p:cNvSpPr>
          <p:nvPr/>
        </p:nvSpPr>
        <p:spPr bwMode="auto">
          <a:xfrm>
            <a:off x="2209800" y="3962400"/>
            <a:ext cx="14128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800" b="1"/>
              <a:t>&lt;&lt;include&gt;&gt;</a:t>
            </a:r>
          </a:p>
        </p:txBody>
      </p:sp>
      <p:sp>
        <p:nvSpPr>
          <p:cNvPr id="224279" name="Rectangle 23"/>
          <p:cNvSpPr>
            <a:spLocks noChangeArrowheads="1"/>
          </p:cNvSpPr>
          <p:nvPr/>
        </p:nvSpPr>
        <p:spPr bwMode="auto">
          <a:xfrm>
            <a:off x="2513012" y="6018213"/>
            <a:ext cx="3811588" cy="520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r>
              <a:rPr lang="en-US" sz="2800" b="1" u="sng" dirty="0"/>
              <a:t>shared functionality</a:t>
            </a:r>
          </a:p>
        </p:txBody>
      </p:sp>
      <p:sp>
        <p:nvSpPr>
          <p:cNvPr id="224280" name="Line 24"/>
          <p:cNvSpPr>
            <a:spLocks noChangeShapeType="1"/>
          </p:cNvSpPr>
          <p:nvPr/>
        </p:nvSpPr>
        <p:spPr bwMode="auto">
          <a:xfrm flipV="1">
            <a:off x="3511550" y="5784850"/>
            <a:ext cx="214313" cy="3159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4281" name="Rectangle 25"/>
          <p:cNvSpPr>
            <a:spLocks noChangeArrowheads="1"/>
          </p:cNvSpPr>
          <p:nvPr/>
        </p:nvSpPr>
        <p:spPr bwMode="auto">
          <a:xfrm>
            <a:off x="5334000" y="1903413"/>
            <a:ext cx="3809999" cy="520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r>
              <a:rPr lang="en-US" sz="2800" b="1" u="sng" dirty="0" smtClean="0"/>
              <a:t>Additional functionality</a:t>
            </a:r>
            <a:endParaRPr lang="en-US" sz="2800" b="1" u="sng" dirty="0"/>
          </a:p>
        </p:txBody>
      </p:sp>
      <p:sp>
        <p:nvSpPr>
          <p:cNvPr id="224282" name="Line 26"/>
          <p:cNvSpPr>
            <a:spLocks noChangeShapeType="1"/>
          </p:cNvSpPr>
          <p:nvPr/>
        </p:nvSpPr>
        <p:spPr bwMode="auto">
          <a:xfrm>
            <a:off x="7466013" y="2513013"/>
            <a:ext cx="0" cy="2984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4283" name="Line 27"/>
          <p:cNvSpPr>
            <a:spLocks noChangeShapeType="1"/>
          </p:cNvSpPr>
          <p:nvPr/>
        </p:nvSpPr>
        <p:spPr bwMode="auto">
          <a:xfrm>
            <a:off x="3122613" y="3122613"/>
            <a:ext cx="1828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4284" name="Text Box 28"/>
          <p:cNvSpPr txBox="1">
            <a:spLocks noChangeArrowheads="1"/>
          </p:cNvSpPr>
          <p:nvPr/>
        </p:nvSpPr>
        <p:spPr bwMode="auto">
          <a:xfrm>
            <a:off x="3427413" y="3122613"/>
            <a:ext cx="12192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200" u="sng"/>
              <a:t>Extension Point</a:t>
            </a:r>
            <a:endParaRPr lang="en-US" sz="1200"/>
          </a:p>
          <a:p>
            <a:r>
              <a:rPr lang="en-US" sz="1200"/>
              <a:t>Place back order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Exercise 2</a:t>
            </a:r>
          </a:p>
        </p:txBody>
      </p:sp>
      <p:pic>
        <p:nvPicPr>
          <p:cNvPr id="22630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43213" y="1700213"/>
            <a:ext cx="5976937" cy="4422775"/>
          </a:xfrm>
          <a:prstGeom prst="rect">
            <a:avLst/>
          </a:prstGeom>
          <a:noFill/>
        </p:spPr>
      </p:pic>
      <p:sp>
        <p:nvSpPr>
          <p:cNvPr id="226310" name="Text Box 6"/>
          <p:cNvSpPr txBox="1">
            <a:spLocks noChangeArrowheads="1"/>
          </p:cNvSpPr>
          <p:nvPr/>
        </p:nvSpPr>
        <p:spPr bwMode="auto">
          <a:xfrm>
            <a:off x="179388" y="692150"/>
            <a:ext cx="2808287" cy="2554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/>
            <a:r>
              <a:rPr lang="en-GB" sz="2000" dirty="0"/>
              <a:t>Consider Sonic </a:t>
            </a:r>
            <a:r>
              <a:rPr lang="en-GB" sz="2000" dirty="0" smtClean="0"/>
              <a:t>Game</a:t>
            </a:r>
            <a:endParaRPr lang="en-GB" sz="2000" dirty="0"/>
          </a:p>
          <a:p>
            <a:pPr marL="457200" indent="-457200">
              <a:buFontTx/>
              <a:buAutoNum type="arabicPeriod"/>
            </a:pPr>
            <a:r>
              <a:rPr lang="en-GB" sz="2000" dirty="0"/>
              <a:t>What can sonic do?</a:t>
            </a:r>
          </a:p>
          <a:p>
            <a:pPr marL="457200" indent="-457200">
              <a:buFontTx/>
              <a:buAutoNum type="arabicPeriod"/>
            </a:pPr>
            <a:r>
              <a:rPr lang="en-GB" sz="2000" dirty="0"/>
              <a:t>What are the use cases?</a:t>
            </a:r>
          </a:p>
          <a:p>
            <a:pPr marL="457200" indent="-457200">
              <a:buFontTx/>
              <a:buAutoNum type="arabicPeriod"/>
            </a:pPr>
            <a:r>
              <a:rPr lang="en-GB" sz="2000" dirty="0"/>
              <a:t>Are there any relationships</a:t>
            </a:r>
          </a:p>
          <a:p>
            <a:pPr marL="457200" indent="-457200">
              <a:buFontTx/>
              <a:buAutoNum type="arabicPeriod"/>
            </a:pPr>
            <a:r>
              <a:rPr lang="en-GB" sz="2000" dirty="0"/>
              <a:t>Draw the use case diagram</a:t>
            </a:r>
          </a:p>
        </p:txBody>
      </p:sp>
      <p:sp>
        <p:nvSpPr>
          <p:cNvPr id="226311" name="Text Box 7"/>
          <p:cNvSpPr txBox="1">
            <a:spLocks noChangeArrowheads="1"/>
          </p:cNvSpPr>
          <p:nvPr/>
        </p:nvSpPr>
        <p:spPr bwMode="auto">
          <a:xfrm>
            <a:off x="2133600" y="6172200"/>
            <a:ext cx="61372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/>
              <a:t>http://www.ebaumsworld.com/games/play/1108/</a:t>
            </a:r>
          </a:p>
        </p:txBody>
      </p:sp>
      <p:sp>
        <p:nvSpPr>
          <p:cNvPr id="226313" name="Text Box 9"/>
          <p:cNvSpPr txBox="1">
            <a:spLocks noChangeArrowheads="1"/>
          </p:cNvSpPr>
          <p:nvPr/>
        </p:nvSpPr>
        <p:spPr bwMode="auto">
          <a:xfrm>
            <a:off x="250825" y="3716338"/>
            <a:ext cx="2003425" cy="26479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buFontTx/>
              <a:buAutoNum type="arabicPeriod"/>
            </a:pPr>
            <a:r>
              <a:rPr lang="en-GB"/>
              <a:t>Move left</a:t>
            </a:r>
          </a:p>
          <a:p>
            <a:pPr marL="457200" indent="-457200">
              <a:buFontTx/>
              <a:buAutoNum type="arabicPeriod"/>
            </a:pPr>
            <a:r>
              <a:rPr lang="en-GB"/>
              <a:t>Move right</a:t>
            </a:r>
          </a:p>
          <a:p>
            <a:pPr marL="457200" indent="-457200">
              <a:buFontTx/>
              <a:buAutoNum type="arabicPeriod"/>
            </a:pPr>
            <a:r>
              <a:rPr lang="en-GB"/>
              <a:t>Jump</a:t>
            </a:r>
          </a:p>
          <a:p>
            <a:pPr marL="457200" indent="-457200">
              <a:buFontTx/>
              <a:buAutoNum type="arabicPeriod"/>
            </a:pPr>
            <a:r>
              <a:rPr lang="en-GB"/>
              <a:t>Jump left</a:t>
            </a:r>
          </a:p>
          <a:p>
            <a:pPr marL="457200" indent="-457200">
              <a:buFontTx/>
              <a:buAutoNum type="arabicPeriod"/>
            </a:pPr>
            <a:r>
              <a:rPr lang="en-GB"/>
              <a:t>Jump right</a:t>
            </a:r>
          </a:p>
          <a:p>
            <a:pPr marL="457200" indent="-457200">
              <a:buFontTx/>
              <a:buAutoNum type="arabicPeriod"/>
            </a:pPr>
            <a:r>
              <a:rPr lang="en-GB"/>
              <a:t>Spin Dash</a:t>
            </a:r>
          </a:p>
          <a:p>
            <a:pPr marL="457200" indent="-457200">
              <a:buFontTx/>
              <a:buAutoNum type="arabicPeriod"/>
            </a:pPr>
            <a:r>
              <a:rPr lang="en-GB"/>
              <a:t>Pause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63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63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313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Exercise 2 – Possible Solution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735013" y="1557338"/>
            <a:ext cx="7508875" cy="4595812"/>
            <a:chOff x="463" y="981"/>
            <a:chExt cx="4730" cy="2895"/>
          </a:xfrm>
        </p:grpSpPr>
        <p:sp>
          <p:nvSpPr>
            <p:cNvPr id="228362" name="Rectangle 10"/>
            <p:cNvSpPr>
              <a:spLocks noChangeArrowheads="1"/>
            </p:cNvSpPr>
            <p:nvPr/>
          </p:nvSpPr>
          <p:spPr bwMode="auto">
            <a:xfrm>
              <a:off x="2336" y="1071"/>
              <a:ext cx="2857" cy="267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r"/>
              <a:r>
                <a:rPr lang="en-GB" dirty="0"/>
                <a:t>Sonic </a:t>
              </a:r>
              <a:r>
                <a:rPr lang="en-GB" dirty="0" smtClean="0"/>
                <a:t>Game</a:t>
              </a:r>
              <a:endParaRPr lang="en-GB" dirty="0"/>
            </a:p>
          </p:txBody>
        </p:sp>
        <p:sp>
          <p:nvSpPr>
            <p:cNvPr id="228363" name="Text Box 11"/>
            <p:cNvSpPr txBox="1">
              <a:spLocks noChangeArrowheads="1"/>
            </p:cNvSpPr>
            <p:nvPr/>
          </p:nvSpPr>
          <p:spPr bwMode="auto">
            <a:xfrm>
              <a:off x="463" y="2717"/>
              <a:ext cx="1442" cy="97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/>
                <a:t>What about:</a:t>
              </a:r>
            </a:p>
            <a:p>
              <a:r>
                <a:rPr lang="en-GB"/>
                <a:t>New game</a:t>
              </a:r>
            </a:p>
            <a:p>
              <a:r>
                <a:rPr lang="en-GB"/>
                <a:t>Choose character</a:t>
              </a:r>
            </a:p>
            <a:p>
              <a:r>
                <a:rPr lang="en-GB"/>
                <a:t>etc</a:t>
              </a:r>
            </a:p>
          </p:txBody>
        </p:sp>
        <p:pic>
          <p:nvPicPr>
            <p:cNvPr id="228364" name="Picture 1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338" y="981"/>
              <a:ext cx="3629" cy="28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819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Object Oriented Development Cycle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Software development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114800"/>
          </a:xfrm>
        </p:spPr>
        <p:txBody>
          <a:bodyPr/>
          <a:lstStyle/>
          <a:p>
            <a:r>
              <a:rPr lang="en-US" sz="2800"/>
              <a:t>Analysis, design, implementation, testing &amp; refinement to transform users’ need into software solution that satisfies those needs</a:t>
            </a:r>
          </a:p>
          <a:p>
            <a:r>
              <a:rPr lang="en-US" sz="2800"/>
              <a:t>Object-oriented approach </a:t>
            </a:r>
          </a:p>
          <a:p>
            <a:pPr lvl="1"/>
            <a:r>
              <a:rPr lang="en-US" sz="2400"/>
              <a:t>more rigorous process to do things right</a:t>
            </a:r>
          </a:p>
          <a:p>
            <a:pPr lvl="1"/>
            <a:r>
              <a:rPr lang="en-US" sz="2400"/>
              <a:t>more time spent on gathering requirements, developing requirements model &amp; analysis model, then turn into design model</a:t>
            </a:r>
          </a:p>
          <a:p>
            <a:pPr lvl="1"/>
            <a:r>
              <a:rPr lang="en-US" sz="2400"/>
              <a:t>need not see code until after 25% development time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development process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1148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Process to change, refine, transform &amp; add to existing product</a:t>
            </a:r>
          </a:p>
          <a:p>
            <a:pPr>
              <a:lnSpc>
                <a:spcPct val="90000"/>
              </a:lnSpc>
            </a:pPr>
            <a:r>
              <a:rPr lang="en-US" dirty="0"/>
              <a:t>transformation 1(analysis) - translates user’s need into system’s requirements &amp; responsibilities</a:t>
            </a:r>
          </a:p>
          <a:p>
            <a:pPr lvl="1">
              <a:lnSpc>
                <a:spcPct val="90000"/>
              </a:lnSpc>
            </a:pPr>
            <a:r>
              <a:rPr lang="en-US" sz="3200" dirty="0"/>
              <a:t>how they use system can give insight into requirements, </a:t>
            </a:r>
            <a:r>
              <a:rPr lang="en-US" sz="3200" dirty="0" err="1"/>
              <a:t>eg</a:t>
            </a:r>
            <a:r>
              <a:rPr lang="en-US" sz="3200" dirty="0"/>
              <a:t>: analyzing </a:t>
            </a:r>
            <a:r>
              <a:rPr lang="en-US" sz="3200" dirty="0" smtClean="0"/>
              <a:t>payroll </a:t>
            </a:r>
            <a:r>
              <a:rPr lang="en-US" sz="3200" dirty="0"/>
              <a:t>- capacity must be included in </a:t>
            </a:r>
            <a:r>
              <a:rPr lang="en-US" sz="3200" dirty="0" smtClean="0"/>
              <a:t>requirements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dirty="0" smtClean="0"/>
              <a:t>transformation 2 (design) - begins with problem statement, ends with detailed design that can be transformed into operational system</a:t>
            </a:r>
          </a:p>
          <a:p>
            <a:pPr lvl="1">
              <a:lnSpc>
                <a:spcPct val="90000"/>
              </a:lnSpc>
            </a:pPr>
            <a:r>
              <a:rPr lang="en-US" sz="3600" dirty="0" smtClean="0"/>
              <a:t>bulk of development activity, include definition on how to build software, its development, its testing, design description + </a:t>
            </a:r>
            <a:r>
              <a:rPr lang="en-US" sz="3600" dirty="0" err="1" smtClean="0"/>
              <a:t>prg</a:t>
            </a:r>
            <a:r>
              <a:rPr lang="en-US" sz="3600" dirty="0" smtClean="0"/>
              <a:t> + testing material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Software development </a:t>
            </a:r>
            <a:r>
              <a:rPr lang="en-US" dirty="0" smtClean="0"/>
              <a:t>process </a:t>
            </a:r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object model of the domain that incorporates both behavior and data.</a:t>
            </a:r>
          </a:p>
          <a:p>
            <a:r>
              <a:rPr lang="en-US" dirty="0" smtClean="0"/>
              <a:t>In other words it is a description of </a:t>
            </a:r>
          </a:p>
          <a:p>
            <a:pPr lvl="1"/>
            <a:r>
              <a:rPr lang="en-US" dirty="0" smtClean="0"/>
              <a:t>Classes or objects in the project’s problem domain called </a:t>
            </a:r>
            <a:r>
              <a:rPr lang="en-US" b="1" dirty="0" smtClean="0"/>
              <a:t>Domain Class modeling</a:t>
            </a:r>
          </a:p>
          <a:p>
            <a:pPr lvl="1"/>
            <a:r>
              <a:rPr lang="en-US" dirty="0" smtClean="0"/>
              <a:t>Behavior relevant to the domain called </a:t>
            </a:r>
            <a:r>
              <a:rPr lang="en-US" b="1" dirty="0" smtClean="0"/>
              <a:t>Domain behavior modeling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 Modeling </a:t>
            </a:r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3600" dirty="0" smtClean="0"/>
              <a:t>transformation 3 (implementation) - refines detailed design into system deployment that will satisfy users’ needs</a:t>
            </a:r>
          </a:p>
          <a:p>
            <a:pPr lvl="1">
              <a:lnSpc>
                <a:spcPct val="90000"/>
              </a:lnSpc>
            </a:pPr>
            <a:r>
              <a:rPr lang="en-US" sz="3600" dirty="0" smtClean="0"/>
              <a:t>takes account of equipment, procedures, resources, people, etc - how to embed software product within its operational environment, </a:t>
            </a:r>
            <a:r>
              <a:rPr lang="en-US" sz="3600" dirty="0" err="1" smtClean="0"/>
              <a:t>eg</a:t>
            </a:r>
            <a:r>
              <a:rPr lang="en-US" sz="3600" dirty="0" smtClean="0"/>
              <a:t>: new compensation method </a:t>
            </a:r>
            <a:r>
              <a:rPr lang="en-US" sz="3600" dirty="0" err="1" smtClean="0"/>
              <a:t>prg</a:t>
            </a:r>
            <a:r>
              <a:rPr lang="en-US" sz="3600" dirty="0" smtClean="0"/>
              <a:t> needs new form, gives new report.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Software development </a:t>
            </a:r>
            <a:r>
              <a:rPr lang="en-US" dirty="0" smtClean="0"/>
              <a:t>process </a:t>
            </a:r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/>
              <a:t>Software process – transforming needs to software product</a:t>
            </a:r>
          </a:p>
        </p:txBody>
      </p:sp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905000"/>
            <a:ext cx="8229600" cy="476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Waterfall Model </a:t>
            </a:r>
            <a:br>
              <a:rPr lang="en-US"/>
            </a:br>
            <a:r>
              <a:rPr lang="en-US"/>
              <a:t>– from ‘what’ to ‘use’</a:t>
            </a:r>
          </a:p>
        </p:txBody>
      </p:sp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981200"/>
            <a:ext cx="8763000" cy="413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waterfall model fails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000"/>
              <a:t>When there is uncertainity regarding what’s required or how it can be built</a:t>
            </a:r>
          </a:p>
          <a:p>
            <a:pPr>
              <a:lnSpc>
                <a:spcPct val="90000"/>
              </a:lnSpc>
            </a:pPr>
            <a:r>
              <a:rPr lang="en-US" sz="2000"/>
              <a:t>Assumes requirements are known before design begins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sometimes needs experience with product before requirements can be fully understood</a:t>
            </a:r>
          </a:p>
          <a:p>
            <a:pPr>
              <a:lnSpc>
                <a:spcPct val="90000"/>
              </a:lnSpc>
            </a:pPr>
            <a:r>
              <a:rPr lang="en-US" sz="2000"/>
              <a:t>Assumes requirements remain static over development cycle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product delivered meets delivery-time needs</a:t>
            </a:r>
          </a:p>
          <a:p>
            <a:pPr>
              <a:lnSpc>
                <a:spcPct val="90000"/>
              </a:lnSpc>
            </a:pPr>
            <a:r>
              <a:rPr lang="en-US" sz="2000"/>
              <a:t>Assumes sufficient design knowledge to build product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best for well-understood product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inable to cater software special properties or partially understood issues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doesn’t emphasize or encourage software reuse</a:t>
            </a:r>
          </a:p>
          <a:p>
            <a:pPr>
              <a:lnSpc>
                <a:spcPct val="90000"/>
              </a:lnSpc>
            </a:pPr>
            <a:r>
              <a:rPr lang="en-US" sz="2000"/>
              <a:t>Problem if environment changes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request changes in programs</a:t>
            </a:r>
          </a:p>
          <a:p>
            <a:pPr lvl="1">
              <a:lnSpc>
                <a:spcPct val="90000"/>
              </a:lnSpc>
            </a:pPr>
            <a:endParaRPr 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Building high quality software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Goal is user satisfaction</a:t>
            </a:r>
          </a:p>
          <a:p>
            <a:pPr lvl="1"/>
            <a:r>
              <a:rPr lang="en-US"/>
              <a:t>how do we determine system is ready for delivery</a:t>
            </a:r>
          </a:p>
          <a:p>
            <a:pPr lvl="1"/>
            <a:r>
              <a:rPr lang="en-US"/>
              <a:t>is it now an operational system that satisfies users’needs</a:t>
            </a:r>
          </a:p>
          <a:p>
            <a:pPr lvl="1"/>
            <a:r>
              <a:rPr lang="en-US"/>
              <a:t>is it correct and operating as we thought it should ?</a:t>
            </a:r>
          </a:p>
          <a:p>
            <a:pPr lvl="1"/>
            <a:r>
              <a:rPr lang="en-US"/>
              <a:t>Does it pass an evaluation process 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Object-oriented approach: A use-case driven approach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Object-oriented software development life cycle consists of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Object-oriented analysis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Object-oriented design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Object-oriented implementation</a:t>
            </a:r>
          </a:p>
          <a:p>
            <a:pPr>
              <a:lnSpc>
                <a:spcPct val="90000"/>
              </a:lnSpc>
            </a:pPr>
            <a:r>
              <a:rPr lang="en-US" sz="2400"/>
              <a:t>Use-case model can be employed throughout most activities of software development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designs traceable across requirements, analysis, design, implementation &amp; testing can be produced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all design decisions can be traced back directly to user requirements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usage scenarios can be test scenarios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 sz="2800" b="1"/>
              <a:t>Object-oriented Systems Development Approach</a:t>
            </a:r>
          </a:p>
        </p:txBody>
      </p:sp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371600"/>
            <a:ext cx="7818438" cy="520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Object-oriented software development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Activities</a:t>
            </a:r>
            <a:r>
              <a:rPr lang="en-US"/>
              <a:t> </a:t>
            </a:r>
          </a:p>
          <a:p>
            <a:pPr lvl="2"/>
            <a:r>
              <a:rPr lang="en-US"/>
              <a:t>Object-oriented analysis - use case driven</a:t>
            </a:r>
          </a:p>
          <a:p>
            <a:pPr lvl="2"/>
            <a:r>
              <a:rPr lang="en-US"/>
              <a:t>Object-oriented design</a:t>
            </a:r>
          </a:p>
          <a:p>
            <a:pPr lvl="2"/>
            <a:r>
              <a:rPr lang="en-US"/>
              <a:t>Prototyping</a:t>
            </a:r>
          </a:p>
          <a:p>
            <a:pPr lvl="2"/>
            <a:r>
              <a:rPr lang="en-US"/>
              <a:t>Component-based development</a:t>
            </a:r>
          </a:p>
          <a:p>
            <a:pPr lvl="2"/>
            <a:r>
              <a:rPr lang="en-US"/>
              <a:t>Incremental testing</a:t>
            </a:r>
          </a:p>
          <a:p>
            <a:r>
              <a:rPr lang="en-US" sz="2400"/>
              <a:t>Encourages</a:t>
            </a:r>
          </a:p>
          <a:p>
            <a:pPr lvl="1"/>
            <a:r>
              <a:rPr lang="en-US" sz="2400"/>
              <a:t>viewing of system as a system of cooperative objects</a:t>
            </a:r>
          </a:p>
          <a:p>
            <a:pPr lvl="1"/>
            <a:r>
              <a:rPr lang="en-US" sz="2400"/>
              <a:t>incremental development</a:t>
            </a:r>
            <a:endParaRPr 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Object-oriented analysis - </a:t>
            </a:r>
            <a:br>
              <a:rPr lang="en-US"/>
            </a:br>
            <a:r>
              <a:rPr lang="en-US"/>
              <a:t>use-case driven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i="1"/>
              <a:t>Use Case</a:t>
            </a:r>
            <a:r>
              <a:rPr lang="en-US" sz="2800"/>
              <a:t>, is a name for a scenario to describe the user–computer system interaction. </a:t>
            </a:r>
          </a:p>
          <a:p>
            <a:pPr>
              <a:lnSpc>
                <a:spcPct val="90000"/>
              </a:lnSpc>
            </a:pPr>
            <a:r>
              <a:rPr lang="en-US" sz="2800"/>
              <a:t>Determine system requirements, identify classes &amp; their relationship to other classes in domain</a:t>
            </a:r>
          </a:p>
          <a:p>
            <a:pPr>
              <a:lnSpc>
                <a:spcPct val="90000"/>
              </a:lnSpc>
            </a:pPr>
            <a:r>
              <a:rPr lang="en-US" sz="2800"/>
              <a:t>To understand system requirements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need to identify the users or actors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who are the actors ? How do they use system ?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Scenarios can help (in traditional development, it is treated informally, not fully documented)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Jacobson introduces concept of use case - scenario to describe user-computer system interaction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 case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772400" cy="41148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000"/>
              <a:t>Typical interaction between user &amp; system that captures users’ goal &amp; needs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In simple usage, capture use case by talking to typical users, discussing various things they might want to do with system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can be used to examine who does what in interactions among objects, what role they play, intersection among objects’ role to achieve given goal is called collaboration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several scenarios (usual &amp; unusual behaviour, exceptions) needed  to understand all aspects of collaboration &amp; all potential actions</a:t>
            </a:r>
          </a:p>
          <a:p>
            <a:pPr>
              <a:lnSpc>
                <a:spcPct val="90000"/>
              </a:lnSpc>
            </a:pPr>
            <a:r>
              <a:rPr lang="en-US" sz="2000"/>
              <a:t>use cased modeling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expressing high level processes &amp; interactions with customers in a scenario &amp; analyzing it 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gives system uses, system responsibilities</a:t>
            </a:r>
          </a:p>
          <a:p>
            <a:pPr>
              <a:lnSpc>
                <a:spcPct val="90000"/>
              </a:lnSpc>
            </a:pPr>
            <a:r>
              <a:rPr lang="en-US" sz="2000"/>
              <a:t>developing use case is iterative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when use case model better understood &amp; developed, start identifying classes &amp; create their relationship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Domain Class Modeling</a:t>
            </a:r>
          </a:p>
          <a:p>
            <a:pPr lvl="1"/>
            <a:r>
              <a:rPr lang="en-US" dirty="0" smtClean="0"/>
              <a:t>This will include classes with attributes &amp; operations with various types of associations</a:t>
            </a:r>
          </a:p>
          <a:p>
            <a:r>
              <a:rPr lang="en-US" dirty="0" smtClean="0"/>
              <a:t>Domain behavior Modeling</a:t>
            </a:r>
          </a:p>
          <a:p>
            <a:pPr lvl="1"/>
            <a:r>
              <a:rPr lang="en-US" dirty="0" smtClean="0"/>
              <a:t>A type of diagram that depicts behavioral features of a system or business process.</a:t>
            </a:r>
          </a:p>
          <a:p>
            <a:pPr lvl="1"/>
            <a:r>
              <a:rPr lang="en-US" dirty="0" smtClean="0"/>
              <a:t>This includes activity, state machine, and use case diagrams as well as the four interaction diagrams.</a:t>
            </a:r>
          </a:p>
          <a:p>
            <a:pPr lvl="1"/>
            <a:r>
              <a:rPr lang="en-US" b="1" dirty="0" smtClean="0"/>
              <a:t>Interaction diagrams</a:t>
            </a:r>
            <a:r>
              <a:rPr lang="en-US" dirty="0" smtClean="0"/>
              <a:t>.  A subset of behavior diagrams which emphasize object interactions.  This includes communication, interaction overview, sequence, and timing diagrams</a:t>
            </a:r>
          </a:p>
          <a:p>
            <a:pPr lvl="1">
              <a:buNone/>
            </a:pP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 Modeling </a:t>
            </a:r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Identifying objects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229600" cy="4525963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What are physical objects in system ?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Individuals</a:t>
            </a:r>
            <a:r>
              <a:rPr lang="en-US" sz="2400" dirty="0" smtClean="0"/>
              <a:t>, organizations</a:t>
            </a:r>
            <a:r>
              <a:rPr lang="en-US" sz="2400" dirty="0"/>
              <a:t>, machines, units of information, pictures, whatever makes up application/ make sense in context of real world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objects help establish workable system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work iteratively between use-case &amp; object models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incentive payroll - employee, supervisor, office administrator, paycheck, product made, process used to make product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Documentation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sz="2400" dirty="0"/>
              <a:t>80-20 rule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80% work can be done with 20% documentation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20% easily accessible, 80% </a:t>
            </a:r>
            <a:r>
              <a:rPr lang="en-US" sz="2400" dirty="0" smtClean="0"/>
              <a:t>available </a:t>
            </a:r>
            <a:r>
              <a:rPr lang="en-US" sz="2400" dirty="0"/>
              <a:t>to few who needs to know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modeling &amp; documentation </a:t>
            </a:r>
            <a:r>
              <a:rPr lang="en-US" sz="2400" dirty="0" err="1"/>
              <a:t>inseparatable</a:t>
            </a:r>
            <a:endParaRPr lang="en-US" sz="2400" dirty="0"/>
          </a:p>
          <a:p>
            <a:pPr lvl="2">
              <a:lnSpc>
                <a:spcPct val="90000"/>
              </a:lnSpc>
            </a:pPr>
            <a:r>
              <a:rPr lang="en-US" dirty="0"/>
              <a:t>good modeling implies good documentation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Object-oriented Design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1148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Goal : to design classes identified during analysis phase &amp; user interface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Identify additional objects &amp; classes that support implementation of requirements</a:t>
            </a:r>
          </a:p>
          <a:p>
            <a:pPr lvl="1">
              <a:lnSpc>
                <a:spcPct val="90000"/>
              </a:lnSpc>
            </a:pPr>
            <a:r>
              <a:rPr lang="en-US" sz="2400" dirty="0" err="1"/>
              <a:t>Eg</a:t>
            </a:r>
            <a:r>
              <a:rPr lang="en-US" sz="2400" dirty="0"/>
              <a:t>. add objects for user interface to system (data entry windows, browse windows)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Can be intertwined with analysis phase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Highly incremental, </a:t>
            </a:r>
            <a:r>
              <a:rPr lang="en-US" sz="2400" dirty="0" err="1"/>
              <a:t>eg</a:t>
            </a:r>
            <a:r>
              <a:rPr lang="en-US" sz="2400" dirty="0"/>
              <a:t>. can start with object-oriented analysis, model it, create object-oriented design, then do some more of each again &amp; again, gradually refining &amp; completing models of system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Activities &amp; focus of </a:t>
            </a:r>
            <a:r>
              <a:rPr lang="en-US" sz="2400" dirty="0" err="1"/>
              <a:t>oo</a:t>
            </a:r>
            <a:r>
              <a:rPr lang="en-US" sz="2400" dirty="0"/>
              <a:t> analysis &amp; </a:t>
            </a:r>
            <a:r>
              <a:rPr lang="en-US" sz="2400" dirty="0" err="1"/>
              <a:t>oo</a:t>
            </a:r>
            <a:r>
              <a:rPr lang="en-US" sz="2400" dirty="0"/>
              <a:t> design are intertwined, grown not built</a:t>
            </a:r>
          </a:p>
          <a:p>
            <a:pPr lvl="1"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  <a:buFontTx/>
              <a:buNone/>
            </a:pP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Object-oriented Design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First, build object model based on objects &amp; relationship</a:t>
            </a:r>
          </a:p>
          <a:p>
            <a:pPr>
              <a:lnSpc>
                <a:spcPct val="90000"/>
              </a:lnSpc>
            </a:pPr>
            <a:r>
              <a:rPr lang="en-US"/>
              <a:t>Then iterate &amp; refine model</a:t>
            </a:r>
          </a:p>
          <a:p>
            <a:pPr lvl="1">
              <a:lnSpc>
                <a:spcPct val="90000"/>
              </a:lnSpc>
            </a:pPr>
            <a:r>
              <a:rPr lang="en-US"/>
              <a:t>Design &amp; refine classes</a:t>
            </a:r>
          </a:p>
          <a:p>
            <a:pPr lvl="1">
              <a:lnSpc>
                <a:spcPct val="90000"/>
              </a:lnSpc>
            </a:pPr>
            <a:r>
              <a:rPr lang="en-US"/>
              <a:t>Design &amp; refine attributes</a:t>
            </a:r>
          </a:p>
          <a:p>
            <a:pPr lvl="1">
              <a:lnSpc>
                <a:spcPct val="90000"/>
              </a:lnSpc>
            </a:pPr>
            <a:r>
              <a:rPr lang="en-US"/>
              <a:t>Design &amp; refine methods</a:t>
            </a:r>
          </a:p>
          <a:p>
            <a:pPr lvl="1">
              <a:lnSpc>
                <a:spcPct val="90000"/>
              </a:lnSpc>
            </a:pPr>
            <a:r>
              <a:rPr lang="en-US"/>
              <a:t>Design &amp; refine structures</a:t>
            </a:r>
          </a:p>
          <a:p>
            <a:pPr lvl="1">
              <a:lnSpc>
                <a:spcPct val="90000"/>
              </a:lnSpc>
            </a:pPr>
            <a:r>
              <a:rPr lang="en-US"/>
              <a:t>Design &amp; refine associations</a:t>
            </a:r>
          </a:p>
          <a:p>
            <a:pPr lvl="1">
              <a:lnSpc>
                <a:spcPct val="90000"/>
              </a:lnSpc>
            </a:pPr>
            <a:endParaRPr lang="en-US"/>
          </a:p>
          <a:p>
            <a:pPr lvl="1">
              <a:lnSpc>
                <a:spcPct val="90000"/>
              </a:lnSpc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Guidelines in Object-oriented Design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Reuse rather than build new classes</a:t>
            </a:r>
          </a:p>
          <a:p>
            <a:pPr lvl="1">
              <a:lnSpc>
                <a:spcPct val="90000"/>
              </a:lnSpc>
            </a:pPr>
            <a:r>
              <a:rPr lang="en-US"/>
              <a:t>Know existing classes</a:t>
            </a:r>
          </a:p>
          <a:p>
            <a:pPr>
              <a:lnSpc>
                <a:spcPct val="90000"/>
              </a:lnSpc>
            </a:pPr>
            <a:r>
              <a:rPr lang="en-US"/>
              <a:t>Design large number of simple classes rather than small number of complex classes</a:t>
            </a:r>
          </a:p>
          <a:p>
            <a:pPr>
              <a:lnSpc>
                <a:spcPct val="90000"/>
              </a:lnSpc>
            </a:pPr>
            <a:r>
              <a:rPr lang="en-US"/>
              <a:t>Design methods</a:t>
            </a:r>
          </a:p>
          <a:p>
            <a:pPr>
              <a:lnSpc>
                <a:spcPct val="90000"/>
              </a:lnSpc>
            </a:pPr>
            <a:r>
              <a:rPr lang="en-US"/>
              <a:t>Critique what has been proposed</a:t>
            </a:r>
          </a:p>
          <a:p>
            <a:pPr lvl="1">
              <a:lnSpc>
                <a:spcPct val="90000"/>
              </a:lnSpc>
            </a:pPr>
            <a:r>
              <a:rPr lang="en-US"/>
              <a:t>Go back &amp; refine classes</a:t>
            </a:r>
          </a:p>
          <a:p>
            <a:pPr lvl="1">
              <a:lnSpc>
                <a:spcPct val="90000"/>
              </a:lnSpc>
            </a:pPr>
            <a:endParaRPr lang="en-US"/>
          </a:p>
          <a:p>
            <a:pPr lvl="1">
              <a:lnSpc>
                <a:spcPct val="90000"/>
              </a:lnSpc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Prototyping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7772400" cy="41148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000"/>
              <a:t>Prototype – version of software product developed in early stages of product’s life cycle for specific, experimental purposes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Enables us to fully understand how easy/difficult  it will be to implement some features of system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Gives users chance to comment on usability &amp; usefulness of user interface design 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Can assess fit between software tools selected, functional specification &amp; user needs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Can further define use cases, makes use case modeling easier</a:t>
            </a:r>
          </a:p>
          <a:p>
            <a:pPr lvl="2">
              <a:lnSpc>
                <a:spcPct val="90000"/>
              </a:lnSpc>
            </a:pPr>
            <a:r>
              <a:rPr lang="en-US" sz="1600"/>
              <a:t>prototype that satisfies user + documentation -&gt; define basic courses of action for use cases covered by prototype</a:t>
            </a:r>
          </a:p>
          <a:p>
            <a:pPr>
              <a:lnSpc>
                <a:spcPct val="90000"/>
              </a:lnSpc>
            </a:pPr>
            <a:r>
              <a:rPr lang="en-US" sz="2000"/>
              <a:t>Important to construct prototype of key system components shortly after products are selected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Pictures worth a thousand words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Build prototype with use-case modeling to design systems that users like &amp; need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Prototyping: old &amp; new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7772400" cy="4114800"/>
          </a:xfrm>
        </p:spPr>
        <p:txBody>
          <a:bodyPr/>
          <a:lstStyle/>
          <a:p>
            <a:r>
              <a:rPr lang="en-US" sz="2400"/>
              <a:t>Before: prototype thrown away when industrial strength version developed</a:t>
            </a:r>
          </a:p>
          <a:p>
            <a:r>
              <a:rPr lang="en-US" sz="2400"/>
              <a:t>New trend: (eg. rapid application development) prototype refined into final product</a:t>
            </a:r>
          </a:p>
          <a:p>
            <a:pPr lvl="1"/>
            <a:r>
              <a:rPr lang="en-US" sz="2000"/>
              <a:t>Prototype used as means to test &amp; refine user interface  &amp; increase usability of system</a:t>
            </a:r>
          </a:p>
          <a:p>
            <a:pPr lvl="1"/>
            <a:r>
              <a:rPr lang="en-US" sz="2000"/>
              <a:t>As underlying prototype design becomes more consistent with application requirements, more detail can be added to application</a:t>
            </a:r>
          </a:p>
          <a:p>
            <a:pPr lvl="1"/>
            <a:r>
              <a:rPr lang="en-US" sz="2000"/>
              <a:t>Test, evaluate &amp; build further till all components work properly</a:t>
            </a:r>
          </a:p>
          <a:p>
            <a:pPr lvl="1">
              <a:buFontTx/>
              <a:buNone/>
            </a:pPr>
            <a:endParaRPr lang="en-US" sz="2000"/>
          </a:p>
          <a:p>
            <a:pPr lvl="1">
              <a:buFontTx/>
              <a:buNone/>
            </a:pPr>
            <a:endParaRPr 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Developing prototypes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676400"/>
            <a:ext cx="7772400" cy="4114800"/>
          </a:xfrm>
        </p:spPr>
        <p:txBody>
          <a:bodyPr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en-US" sz="1800"/>
              <a:t>Typical time from few days to few weeks</a:t>
            </a:r>
          </a:p>
          <a:p>
            <a:pPr>
              <a:lnSpc>
                <a:spcPct val="90000"/>
              </a:lnSpc>
            </a:pPr>
            <a:r>
              <a:rPr lang="en-US" sz="1800"/>
              <a:t>Should be done parallel with preparation of functional spec</a:t>
            </a:r>
          </a:p>
          <a:p>
            <a:pPr lvl="1">
              <a:lnSpc>
                <a:spcPct val="90000"/>
              </a:lnSpc>
            </a:pPr>
            <a:r>
              <a:rPr lang="en-US" sz="1600"/>
              <a:t>Can result in modification of spec (some problems/features only obvious after prototype built)</a:t>
            </a:r>
          </a:p>
          <a:p>
            <a:pPr>
              <a:lnSpc>
                <a:spcPct val="90000"/>
              </a:lnSpc>
            </a:pPr>
            <a:r>
              <a:rPr lang="en-US" sz="1800"/>
              <a:t>Should involve representation from all user groups that will be affected by project</a:t>
            </a:r>
          </a:p>
          <a:p>
            <a:pPr lvl="1">
              <a:lnSpc>
                <a:spcPct val="90000"/>
              </a:lnSpc>
            </a:pPr>
            <a:r>
              <a:rPr lang="en-US" sz="1600"/>
              <a:t>To ascertain all that the general structure of the prototype meets requirements established for overall design</a:t>
            </a:r>
          </a:p>
          <a:p>
            <a:pPr>
              <a:lnSpc>
                <a:spcPct val="90000"/>
              </a:lnSpc>
            </a:pPr>
            <a:r>
              <a:rPr lang="en-US" sz="1800"/>
              <a:t>Purpose of review</a:t>
            </a:r>
          </a:p>
          <a:p>
            <a:pPr lvl="1">
              <a:lnSpc>
                <a:spcPct val="90000"/>
              </a:lnSpc>
            </a:pPr>
            <a:r>
              <a:rPr lang="en-US" sz="1600"/>
              <a:t>Demo that prototype has been developed according to spec &amp; that final spec is appropriate</a:t>
            </a:r>
          </a:p>
          <a:p>
            <a:pPr lvl="1">
              <a:lnSpc>
                <a:spcPct val="90000"/>
              </a:lnSpc>
            </a:pPr>
            <a:r>
              <a:rPr lang="en-US" sz="1600"/>
              <a:t>Collect info about errors &amp; problems in systems, eg user interface problems</a:t>
            </a:r>
          </a:p>
          <a:p>
            <a:pPr lvl="1">
              <a:lnSpc>
                <a:spcPct val="90000"/>
              </a:lnSpc>
            </a:pPr>
            <a:r>
              <a:rPr lang="en-US" sz="1600"/>
              <a:t>Give management &amp; everyone connected with project glimpse of what technology can provide</a:t>
            </a:r>
          </a:p>
          <a:p>
            <a:pPr>
              <a:lnSpc>
                <a:spcPct val="90000"/>
              </a:lnSpc>
            </a:pPr>
            <a:r>
              <a:rPr lang="en-US" sz="1800"/>
              <a:t>Evaluation easier if supporting data readily available</a:t>
            </a:r>
          </a:p>
          <a:p>
            <a:pPr>
              <a:lnSpc>
                <a:spcPct val="90000"/>
              </a:lnSpc>
            </a:pPr>
            <a:r>
              <a:rPr lang="en-US" sz="1800"/>
              <a:t>Testing considerations must be incorporated in design &amp; implementation of systems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Implementation: Component-based development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No more custom development, now assemble from prefabricated components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No more cars, computers, etc custom designed &amp; built for each customer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Can produce large markets, low cost, high quality products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Cost &amp; time reduced by building from pre-built, ready-tested components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Value &amp; differentiation gained by rapid customization to targeted customers</a:t>
            </a:r>
          </a:p>
          <a:p>
            <a:pPr>
              <a:lnSpc>
                <a:spcPct val="90000"/>
              </a:lnSpc>
            </a:pPr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Component-based development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 smtClean="0"/>
              <a:t>Industrialized </a:t>
            </a:r>
            <a:r>
              <a:rPr lang="en-US" sz="2000" dirty="0"/>
              <a:t>approach to system development, move form custom development to assembly of pre-built, pre-tested, reusable software components that operate with each other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Application development improved significantly if applications assembled quickly from prefabricated software components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Increasingly large collection of interpretable software components could be made available to developers in both general &amp; specialist catalogs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Components themselves can be constructed from other components, down to prebuilt components/old-fashioned code written in </a:t>
            </a:r>
            <a:r>
              <a:rPr lang="en-US" sz="2000" dirty="0" err="1"/>
              <a:t>prg</a:t>
            </a:r>
            <a:r>
              <a:rPr lang="en-US" sz="2000" dirty="0"/>
              <a:t> languages like C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Visual tools/actual code can be used to glue together components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Visual glue – </a:t>
            </a:r>
            <a:r>
              <a:rPr lang="en-US" sz="1800" dirty="0" err="1"/>
              <a:t>Digitalk’s</a:t>
            </a:r>
            <a:r>
              <a:rPr lang="en-US" sz="1800" dirty="0"/>
              <a:t> Smalltalk PARTS, IBM </a:t>
            </a:r>
            <a:r>
              <a:rPr lang="en-US" sz="1800" dirty="0" err="1"/>
              <a:t>VisualAge</a:t>
            </a:r>
            <a:r>
              <a:rPr lang="en-US" sz="1800" dirty="0"/>
              <a:t> 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Less development effort, faster, increase flexibility</a:t>
            </a:r>
          </a:p>
          <a:p>
            <a:pPr>
              <a:lnSpc>
                <a:spcPct val="90000"/>
              </a:lnSpc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Rapid Application </a:t>
            </a:r>
            <a:r>
              <a:rPr lang="en-US" dirty="0" smtClean="0"/>
              <a:t>Development</a:t>
            </a:r>
            <a:endParaRPr lang="en-US" dirty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Set of tools &amp; techniques to build application faster than typically possible with traditional methods</a:t>
            </a:r>
          </a:p>
          <a:p>
            <a:pPr>
              <a:lnSpc>
                <a:spcPct val="90000"/>
              </a:lnSpc>
            </a:pPr>
            <a:r>
              <a:rPr lang="en-US" sz="2800"/>
              <a:t>Often used with software prototyping</a:t>
            </a:r>
          </a:p>
          <a:p>
            <a:pPr>
              <a:lnSpc>
                <a:spcPct val="90000"/>
              </a:lnSpc>
            </a:pPr>
            <a:r>
              <a:rPr lang="en-US" sz="2800"/>
              <a:t>Iterational development 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Implement design &amp; user requirements incrementally with tools like Delphi, VisualAge, Visual Basic, or PowerBuilder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Begins when design completed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Do we actually understood problem (analysis) ?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Does the system do what it is supposed to do (design) ?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Make improvement in each iteration</a:t>
            </a:r>
          </a:p>
          <a:p>
            <a:pPr lvl="1">
              <a:lnSpc>
                <a:spcPct val="90000"/>
              </a:lnSpc>
            </a:pPr>
            <a:endParaRPr lang="en-US" sz="2400"/>
          </a:p>
          <a:p>
            <a:pPr>
              <a:lnSpc>
                <a:spcPct val="90000"/>
              </a:lnSpc>
            </a:pPr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4525963"/>
          </a:xfrm>
        </p:spPr>
        <p:txBody>
          <a:bodyPr/>
          <a:lstStyle/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sz="4400" dirty="0" smtClean="0"/>
              <a:t>CASE STUDY</a:t>
            </a:r>
            <a:endParaRPr 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Incremental testing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Software development and all of its activities including testing are an iterative process.</a:t>
            </a:r>
          </a:p>
          <a:p>
            <a:pPr>
              <a:lnSpc>
                <a:spcPct val="90000"/>
              </a:lnSpc>
            </a:pPr>
            <a:r>
              <a:rPr lang="en-US"/>
              <a:t>Waiting until after development waste money &amp; time</a:t>
            </a:r>
          </a:p>
          <a:p>
            <a:pPr>
              <a:lnSpc>
                <a:spcPct val="90000"/>
              </a:lnSpc>
            </a:pPr>
            <a:r>
              <a:rPr lang="en-US"/>
              <a:t>Turning over applications to quality assurance group not helping since they are not included in initial plan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Reusability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400"/>
              <a:t>Major benefit of Object-oriented approach</a:t>
            </a:r>
          </a:p>
          <a:p>
            <a:pPr>
              <a:lnSpc>
                <a:spcPct val="90000"/>
              </a:lnSpc>
            </a:pPr>
            <a:r>
              <a:rPr lang="en-US" sz="2400"/>
              <a:t>For objects to be reusable, much effort must be spent of designing it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Design reusability</a:t>
            </a:r>
          </a:p>
          <a:p>
            <a:pPr>
              <a:lnSpc>
                <a:spcPct val="90000"/>
              </a:lnSpc>
            </a:pPr>
            <a:r>
              <a:rPr lang="en-US" sz="2400"/>
              <a:t>Effectively evaluate existing software components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Has my problem been solved ?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Has my problem been partially solved ?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What has been done before to solve problem similar to this one ?</a:t>
            </a:r>
          </a:p>
          <a:p>
            <a:pPr>
              <a:lnSpc>
                <a:spcPct val="90000"/>
              </a:lnSpc>
            </a:pPr>
            <a:r>
              <a:rPr lang="en-US" sz="2400"/>
              <a:t>Need 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detailed summary info about existing software components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Some kind of search mechanism</a:t>
            </a:r>
          </a:p>
          <a:p>
            <a:pPr lvl="2">
              <a:lnSpc>
                <a:spcPct val="90000"/>
              </a:lnSpc>
            </a:pPr>
            <a:r>
              <a:rPr lang="en-US" sz="1800"/>
              <a:t>Define candidate object simply</a:t>
            </a:r>
          </a:p>
          <a:p>
            <a:pPr lvl="2">
              <a:lnSpc>
                <a:spcPct val="90000"/>
              </a:lnSpc>
            </a:pPr>
            <a:r>
              <a:rPr lang="en-US" sz="1800"/>
              <a:t>Generate broadly/narrowly defined query</a:t>
            </a:r>
          </a:p>
          <a:p>
            <a:pPr lvl="1">
              <a:lnSpc>
                <a:spcPct val="90000"/>
              </a:lnSpc>
            </a:pPr>
            <a:endParaRPr lang="en-US" sz="2000"/>
          </a:p>
          <a:p>
            <a:pPr>
              <a:lnSpc>
                <a:spcPct val="90000"/>
              </a:lnSpc>
            </a:pPr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Reuse Strategy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Information hiding</a:t>
            </a:r>
          </a:p>
          <a:p>
            <a:pPr>
              <a:lnSpc>
                <a:spcPct val="90000"/>
              </a:lnSpc>
            </a:pPr>
            <a:r>
              <a:rPr lang="en-US"/>
              <a:t>Conformance to naming standards</a:t>
            </a:r>
          </a:p>
          <a:p>
            <a:pPr>
              <a:lnSpc>
                <a:spcPct val="90000"/>
              </a:lnSpc>
            </a:pPr>
            <a:r>
              <a:rPr lang="en-US"/>
              <a:t>Creation &amp; administration of an object repository</a:t>
            </a:r>
          </a:p>
          <a:p>
            <a:pPr>
              <a:lnSpc>
                <a:spcPct val="90000"/>
              </a:lnSpc>
            </a:pPr>
            <a:r>
              <a:rPr lang="en-US"/>
              <a:t>Encouragement by strategic management of reuse as opposed to constant redevelopment</a:t>
            </a:r>
          </a:p>
          <a:p>
            <a:pPr>
              <a:lnSpc>
                <a:spcPct val="90000"/>
              </a:lnSpc>
            </a:pPr>
            <a:r>
              <a:rPr lang="en-US"/>
              <a:t>Establish target for % of object in project to be reuse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457200"/>
            <a:ext cx="8229600" cy="4525963"/>
          </a:xfrm>
        </p:spPr>
        <p:txBody>
          <a:bodyPr/>
          <a:lstStyle/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sz="4400" dirty="0" smtClean="0"/>
              <a:t>Overview of Unified Modeling Language: UML fundamentals &amp; Notations </a:t>
            </a:r>
            <a:endParaRPr 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altLang="zh-CN" dirty="0">
                <a:latin typeface="Arial" pitchFamily="34" charset="0"/>
                <a:ea typeface="SimSun" pitchFamily="2" charset="-122"/>
              </a:rPr>
              <a:t>UML </a:t>
            </a:r>
            <a:r>
              <a:rPr lang="en-US" altLang="zh-CN" dirty="0">
                <a:latin typeface="Arial" pitchFamily="34" charset="0"/>
                <a:ea typeface="SimSun" pitchFamily="2" charset="-122"/>
                <a:cs typeface="Arial" pitchFamily="34" charset="0"/>
              </a:rPr>
              <a:t>→</a:t>
            </a:r>
            <a:r>
              <a:rPr lang="en-US" altLang="zh-CN" dirty="0">
                <a:latin typeface="Arial" pitchFamily="34" charset="0"/>
                <a:ea typeface="SimSun" pitchFamily="2" charset="-122"/>
              </a:rPr>
              <a:t> “Unified Modeling Language”</a:t>
            </a:r>
          </a:p>
          <a:p>
            <a:pPr>
              <a:buFont typeface="Wingdings" pitchFamily="2" charset="2"/>
              <a:buChar char="Ø"/>
            </a:pPr>
            <a:r>
              <a:rPr lang="en-US" altLang="zh-CN" sz="2400" dirty="0">
                <a:latin typeface="Arial" pitchFamily="34" charset="0"/>
                <a:ea typeface="SimSun" pitchFamily="2" charset="-122"/>
              </a:rPr>
              <a:t>Language: express idea, not a methodology</a:t>
            </a:r>
          </a:p>
          <a:p>
            <a:pPr>
              <a:buFont typeface="Wingdings" pitchFamily="2" charset="2"/>
              <a:buChar char="Ø"/>
            </a:pPr>
            <a:endParaRPr lang="en-US" altLang="zh-CN" sz="2400" dirty="0">
              <a:latin typeface="Arial" pitchFamily="34" charset="0"/>
              <a:ea typeface="SimSun" pitchFamily="2" charset="-122"/>
            </a:endParaRPr>
          </a:p>
          <a:p>
            <a:pPr>
              <a:buFont typeface="Wingdings" pitchFamily="2" charset="2"/>
              <a:buChar char="Ø"/>
            </a:pPr>
            <a:r>
              <a:rPr lang="en-US" altLang="zh-CN" sz="2400" dirty="0">
                <a:latin typeface="Arial" pitchFamily="34" charset="0"/>
                <a:ea typeface="SimSun" pitchFamily="2" charset="-122"/>
              </a:rPr>
              <a:t>Modeling: Describing a software system at a high level of abstraction</a:t>
            </a:r>
          </a:p>
          <a:p>
            <a:pPr>
              <a:buFont typeface="Wingdings" pitchFamily="2" charset="2"/>
              <a:buChar char="Ø"/>
            </a:pPr>
            <a:endParaRPr lang="en-US" altLang="zh-CN" sz="2400" dirty="0">
              <a:latin typeface="Arial" pitchFamily="34" charset="0"/>
              <a:ea typeface="SimSun" pitchFamily="2" charset="-122"/>
            </a:endParaRPr>
          </a:p>
          <a:p>
            <a:pPr>
              <a:buFont typeface="Wingdings" pitchFamily="2" charset="2"/>
              <a:buChar char="Ø"/>
            </a:pPr>
            <a:r>
              <a:rPr lang="en-US" altLang="zh-CN" sz="2400" dirty="0">
                <a:latin typeface="Arial" pitchFamily="34" charset="0"/>
                <a:ea typeface="SimSun" pitchFamily="2" charset="-122"/>
              </a:rPr>
              <a:t>Unified: UML has become a world standard</a:t>
            </a:r>
          </a:p>
          <a:p>
            <a:pPr>
              <a:buFont typeface="Wingdings" pitchFamily="2" charset="2"/>
              <a:buNone/>
            </a:pPr>
            <a:r>
              <a:rPr lang="en-US" altLang="zh-CN" sz="2000" dirty="0">
                <a:latin typeface="Arial" pitchFamily="34" charset="0"/>
                <a:ea typeface="SimSun" pitchFamily="2" charset="-122"/>
              </a:rPr>
              <a:t>     Object Management Group (OMG): www.omg.org</a:t>
            </a:r>
          </a:p>
          <a:p>
            <a:endParaRPr lang="en-US" altLang="zh-CN" sz="2000" dirty="0">
              <a:latin typeface="Arial" pitchFamily="34" charset="0"/>
              <a:ea typeface="SimSun" pitchFamily="2" charset="-122"/>
            </a:endParaRPr>
          </a:p>
          <a:p>
            <a:endParaRPr lang="zh-CN" altLang="en-US" dirty="0">
              <a:ea typeface="SimSun" pitchFamily="2" charset="-122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UML-Unified Modeling Language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UML-Unified Modeling Language </a:t>
            </a:r>
            <a:r>
              <a:rPr lang="en-US" dirty="0" err="1" smtClean="0">
                <a:solidFill>
                  <a:srgbClr val="FF0000"/>
                </a:solidFill>
              </a:rPr>
              <a:t>contd</a:t>
            </a:r>
            <a:r>
              <a:rPr lang="en-US" dirty="0" smtClean="0">
                <a:solidFill>
                  <a:srgbClr val="FF0000"/>
                </a:solidFill>
              </a:rPr>
              <a:t>…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visual language for specifying, constructing &amp; documenting the artifacts of system</a:t>
            </a:r>
          </a:p>
          <a:p>
            <a:r>
              <a:rPr lang="en-US" dirty="0" smtClean="0"/>
              <a:t>de facto standard </a:t>
            </a:r>
            <a:r>
              <a:rPr lang="en-US" i="1" dirty="0" smtClean="0"/>
              <a:t>diagramming notation</a:t>
            </a:r>
            <a:r>
              <a:rPr lang="en-US" dirty="0" smtClean="0"/>
              <a:t> or presenting pictures related to software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 Oriented Fundamentals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Ways to apply UML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three ways people apply UML. </a:t>
            </a:r>
          </a:p>
          <a:p>
            <a:r>
              <a:rPr lang="en-US" dirty="0" smtClean="0"/>
              <a:t>They are: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UML as sketch </a:t>
            </a:r>
          </a:p>
          <a:p>
            <a:pPr lvl="1"/>
            <a:r>
              <a:rPr lang="en-US" dirty="0" smtClean="0"/>
              <a:t>Informal and incomplete diagrams created to explore difficult parts of the problem or solution space, exploiting the power of visual language  </a:t>
            </a:r>
            <a:endParaRPr lang="en-US" i="1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 marL="514350" indent="-514350">
              <a:buNone/>
            </a:pPr>
            <a:r>
              <a:rPr lang="en-US" dirty="0" smtClean="0"/>
              <a:t>2.    UML as blueprint</a:t>
            </a:r>
          </a:p>
          <a:p>
            <a:pPr lvl="1"/>
            <a:r>
              <a:rPr lang="en-US" dirty="0" smtClean="0"/>
              <a:t>Relatively detailed design diagrams used either for </a:t>
            </a:r>
            <a:r>
              <a:rPr lang="en-US" i="1" dirty="0" smtClean="0"/>
              <a:t>reverse engineering</a:t>
            </a:r>
            <a:r>
              <a:rPr lang="en-US" dirty="0" smtClean="0"/>
              <a:t> to visualize and better understanding existing code in UML diagrams or for </a:t>
            </a:r>
            <a:r>
              <a:rPr lang="en-US" i="1" dirty="0" smtClean="0"/>
              <a:t>code generation </a:t>
            </a:r>
            <a:r>
              <a:rPr lang="en-US" dirty="0" smtClean="0"/>
              <a:t>(forward engineering) </a:t>
            </a:r>
          </a:p>
          <a:p>
            <a:pPr marL="514350" indent="-514350">
              <a:buNone/>
            </a:pPr>
            <a:r>
              <a:rPr lang="en-US" dirty="0" smtClean="0"/>
              <a:t>3.    UML as programming language</a:t>
            </a:r>
          </a:p>
          <a:p>
            <a:pPr lvl="1"/>
            <a:r>
              <a:rPr lang="en-US" dirty="0" smtClean="0"/>
              <a:t>Complete executable specification of a software system in UML</a:t>
            </a:r>
          </a:p>
          <a:p>
            <a:pPr lvl="1"/>
            <a:r>
              <a:rPr lang="en-US" dirty="0" smtClean="0"/>
              <a:t>Executable code will be automatically generated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 Oriented Fundamentals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Agile Modeling</a:t>
            </a:r>
          </a:p>
          <a:p>
            <a:pPr lvl="1"/>
            <a:r>
              <a:rPr lang="en-US" dirty="0" smtClean="0"/>
              <a:t>Emphasizes UML as sketch; this is a common way to apply the UML, often with a high return on investment of time</a:t>
            </a:r>
          </a:p>
          <a:p>
            <a:pPr lvl="1"/>
            <a:r>
              <a:rPr lang="en-US" dirty="0" smtClean="0"/>
              <a:t>UML tools are/can be useful but still agile modeling approach to applying UML is encouraged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perspective to apply UML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UML describes raw diagram types, such as class diagrams &amp; sequence diagrams &amp; same UML can be used to draw pictures of concepts of software classes in Java.</a:t>
            </a:r>
          </a:p>
          <a:p>
            <a:r>
              <a:rPr lang="en-US" dirty="0" smtClean="0"/>
              <a:t>i.e. the same notation is used for three perspectives &amp; types of models.</a:t>
            </a:r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Case Study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 Oriented Fundamentals</a:t>
            </a:r>
            <a:endParaRPr lang="en-US"/>
          </a:p>
        </p:txBody>
      </p:sp>
      <p:pic>
        <p:nvPicPr>
          <p:cNvPr id="11" name="Picture 4" descr="Layers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" y="1341316"/>
            <a:ext cx="8763000" cy="483088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1000" y="1524000"/>
            <a:ext cx="84582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Conceptual perspective- the diagrams are interpreted as describing things in a situation of the real world or domain of interest.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Specification(software) perspective- the diagrams (using the same notation as in the conceptual perspective) describe software abstraction or components with specification and interfaces, but no commitment to particular implementation( for example, not specially a class in C# or Java)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Implementation (software) perspective- the diagram describe software implementations in a particular language (such as Java).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Fig-Conceptual Perspective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381001" y="1534849"/>
            <a:ext cx="8077200" cy="4487334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Fig – Specification Perspective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0" y="2055572"/>
            <a:ext cx="9144000" cy="2488647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Diagrams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UML can be used to construct nine different diagrams to capture different views of the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Diagrams</a:t>
            </a:r>
            <a:endParaRPr 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609600" y="3429000"/>
            <a:ext cx="3810000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95288" indent="-395288" algn="l">
              <a:spcBef>
                <a:spcPct val="0"/>
              </a:spcBef>
              <a:buFont typeface="Monotype Sorts" pitchFamily="2" charset="2"/>
              <a:buChar char="u"/>
            </a:pPr>
            <a:r>
              <a:rPr lang="en-US" sz="2800" dirty="0">
                <a:latin typeface="Arial" pitchFamily="34" charset="0"/>
              </a:rPr>
              <a:t>Class Diagram</a:t>
            </a:r>
          </a:p>
          <a:p>
            <a:pPr marL="395288" indent="-395288" algn="l">
              <a:spcBef>
                <a:spcPct val="0"/>
              </a:spcBef>
              <a:buFont typeface="Monotype Sorts" pitchFamily="2" charset="2"/>
              <a:buChar char="u"/>
            </a:pPr>
            <a:r>
              <a:rPr lang="en-US" sz="2800" dirty="0">
                <a:latin typeface="Arial" pitchFamily="34" charset="0"/>
              </a:rPr>
              <a:t>Object Diagram</a:t>
            </a:r>
          </a:p>
          <a:p>
            <a:pPr marL="395288" indent="-395288" algn="l">
              <a:spcBef>
                <a:spcPct val="0"/>
              </a:spcBef>
              <a:buFont typeface="Monotype Sorts" pitchFamily="2" charset="2"/>
              <a:buChar char="u"/>
            </a:pPr>
            <a:r>
              <a:rPr lang="en-US" sz="2800" dirty="0">
                <a:latin typeface="Arial" pitchFamily="34" charset="0"/>
              </a:rPr>
              <a:t>Use Case Diagram</a:t>
            </a:r>
          </a:p>
          <a:p>
            <a:pPr marL="395288" indent="-395288" algn="l">
              <a:spcBef>
                <a:spcPct val="0"/>
              </a:spcBef>
              <a:buFont typeface="Monotype Sorts" pitchFamily="2" charset="2"/>
              <a:buChar char="u"/>
            </a:pPr>
            <a:r>
              <a:rPr lang="en-US" sz="2800" dirty="0">
                <a:latin typeface="Arial" pitchFamily="34" charset="0"/>
              </a:rPr>
              <a:t>Sequence Diagram </a:t>
            </a:r>
          </a:p>
          <a:p>
            <a:pPr marL="395288" indent="-395288" algn="l">
              <a:spcBef>
                <a:spcPct val="0"/>
              </a:spcBef>
              <a:buFont typeface="Monotype Sorts" pitchFamily="2" charset="2"/>
              <a:buChar char="u"/>
            </a:pPr>
            <a:r>
              <a:rPr lang="en-US" sz="2800" dirty="0">
                <a:latin typeface="Arial" pitchFamily="34" charset="0"/>
              </a:rPr>
              <a:t>Collaboration </a:t>
            </a:r>
            <a:r>
              <a:rPr lang="en-US" sz="2800" dirty="0">
                <a:solidFill>
                  <a:schemeClr val="bg1"/>
                </a:solidFill>
                <a:latin typeface="Arial" pitchFamily="34" charset="0"/>
              </a:rPr>
              <a:t>Diagram</a:t>
            </a:r>
          </a:p>
        </p:txBody>
      </p:sp>
      <p:sp>
        <p:nvSpPr>
          <p:cNvPr id="5" name="Text Box 5"/>
          <p:cNvSpPr txBox="1">
            <a:spLocks noGrp="1" noChangeArrowheads="1"/>
          </p:cNvSpPr>
          <p:nvPr>
            <p:ph idx="1"/>
          </p:nvPr>
        </p:nvSpPr>
        <p:spPr bwMode="auto">
          <a:xfrm>
            <a:off x="4724400" y="3505200"/>
            <a:ext cx="8229600" cy="187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95288" indent="-395288" algn="l">
              <a:spcBef>
                <a:spcPct val="0"/>
              </a:spcBef>
              <a:buFont typeface="Monotype Sorts" pitchFamily="2" charset="2"/>
              <a:buChar char="u"/>
            </a:pPr>
            <a:r>
              <a:rPr lang="en-US" sz="2800" dirty="0" err="1">
                <a:latin typeface="Arial" pitchFamily="34" charset="0"/>
              </a:rPr>
              <a:t>Statechart</a:t>
            </a:r>
            <a:r>
              <a:rPr lang="en-US" sz="2800" dirty="0">
                <a:latin typeface="Arial" pitchFamily="34" charset="0"/>
              </a:rPr>
              <a:t> Diagram</a:t>
            </a:r>
          </a:p>
          <a:p>
            <a:pPr marL="395288" indent="-395288" algn="l">
              <a:spcBef>
                <a:spcPct val="0"/>
              </a:spcBef>
              <a:buFont typeface="Monotype Sorts" pitchFamily="2" charset="2"/>
              <a:buChar char="u"/>
            </a:pPr>
            <a:r>
              <a:rPr lang="en-US" sz="2800" dirty="0">
                <a:latin typeface="Arial" pitchFamily="34" charset="0"/>
              </a:rPr>
              <a:t>Activity Diagram</a:t>
            </a:r>
          </a:p>
          <a:p>
            <a:pPr marL="395288" indent="-395288" algn="l">
              <a:spcBef>
                <a:spcPct val="0"/>
              </a:spcBef>
              <a:buFont typeface="Monotype Sorts" pitchFamily="2" charset="2"/>
              <a:buChar char="u"/>
            </a:pPr>
            <a:r>
              <a:rPr lang="en-US" sz="2800" dirty="0">
                <a:latin typeface="Arial" pitchFamily="34" charset="0"/>
              </a:rPr>
              <a:t>Component Diagram</a:t>
            </a:r>
          </a:p>
          <a:p>
            <a:pPr marL="395288" indent="-395288" algn="l">
              <a:spcBef>
                <a:spcPct val="0"/>
              </a:spcBef>
              <a:buFont typeface="Monotype Sorts" pitchFamily="2" charset="2"/>
              <a:buChar char="u"/>
            </a:pPr>
            <a:r>
              <a:rPr lang="en-US" sz="2800" dirty="0">
                <a:latin typeface="Arial" pitchFamily="34" charset="0"/>
              </a:rPr>
              <a:t>Deployment </a:t>
            </a:r>
            <a:r>
              <a:rPr lang="en-US" dirty="0">
                <a:solidFill>
                  <a:schemeClr val="bg1"/>
                </a:solidFill>
                <a:latin typeface="Arial" pitchFamily="34" charset="0"/>
              </a:rPr>
              <a:t>Diagram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800" y="1752600"/>
            <a:ext cx="731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The nine different UML diagrams are: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utoUpdateAnimBg="0" advAuto="0"/>
      <p:bldP spid="5" grpId="0" build="p" autoUpdateAnimBg="0" advAuto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different views are</a:t>
            </a:r>
          </a:p>
          <a:p>
            <a:pPr lvl="1"/>
            <a:r>
              <a:rPr lang="en-US" dirty="0" smtClean="0"/>
              <a:t>Structural </a:t>
            </a:r>
          </a:p>
          <a:p>
            <a:pPr lvl="1"/>
            <a:r>
              <a:rPr lang="en-US" dirty="0" smtClean="0"/>
              <a:t>Behavioral</a:t>
            </a:r>
          </a:p>
          <a:p>
            <a:pPr lvl="1"/>
            <a:r>
              <a:rPr lang="en-US" dirty="0" smtClean="0"/>
              <a:t>Implementation</a:t>
            </a:r>
          </a:p>
          <a:p>
            <a:pPr lvl="1"/>
            <a:r>
              <a:rPr lang="en-US" dirty="0" smtClean="0"/>
              <a:t>Environmental  as shown in the figure below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04800" y="228600"/>
            <a:ext cx="84582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err="1" smtClean="0">
                <a:latin typeface="+mj-lt"/>
                <a:ea typeface="+mj-ea"/>
                <a:cs typeface="+mj-cs"/>
              </a:rPr>
              <a:t>Contd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...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6" name="Group 18"/>
          <p:cNvGrpSpPr>
            <a:grpSpLocks/>
          </p:cNvGrpSpPr>
          <p:nvPr/>
        </p:nvGrpSpPr>
        <p:grpSpPr bwMode="auto">
          <a:xfrm>
            <a:off x="457200" y="2133600"/>
            <a:ext cx="8305800" cy="3962400"/>
            <a:chOff x="288" y="1344"/>
            <a:chExt cx="5232" cy="2496"/>
          </a:xfrm>
        </p:grpSpPr>
        <p:sp>
          <p:nvSpPr>
            <p:cNvPr id="7" name="Oval 4"/>
            <p:cNvSpPr>
              <a:spLocks noChangeArrowheads="1"/>
            </p:cNvSpPr>
            <p:nvPr/>
          </p:nvSpPr>
          <p:spPr bwMode="auto">
            <a:xfrm>
              <a:off x="288" y="1344"/>
              <a:ext cx="5232" cy="2496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8" name="Line 6"/>
            <p:cNvSpPr>
              <a:spLocks noChangeShapeType="1"/>
            </p:cNvSpPr>
            <p:nvPr/>
          </p:nvSpPr>
          <p:spPr bwMode="auto">
            <a:xfrm>
              <a:off x="288" y="2592"/>
              <a:ext cx="5232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>
              <a:off x="2904" y="1344"/>
              <a:ext cx="0" cy="2496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" name="Oval 5"/>
            <p:cNvSpPr>
              <a:spLocks noChangeArrowheads="1"/>
            </p:cNvSpPr>
            <p:nvPr/>
          </p:nvSpPr>
          <p:spPr bwMode="auto">
            <a:xfrm>
              <a:off x="2199" y="2166"/>
              <a:ext cx="1411" cy="852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 lIns="0" rIns="0"/>
            <a:lstStyle/>
            <a:p>
              <a:endParaRPr lang="en-US">
                <a:solidFill>
                  <a:srgbClr val="CC3300"/>
                </a:solidFill>
                <a:latin typeface="Arial" pitchFamily="34" charset="0"/>
              </a:endParaRPr>
            </a:p>
          </p:txBody>
        </p:sp>
      </p:grp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3709988" y="3670300"/>
            <a:ext cx="1827212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b="1">
                <a:solidFill>
                  <a:srgbClr val="3333FF"/>
                </a:solidFill>
                <a:latin typeface="Courier New" pitchFamily="49" charset="0"/>
              </a:rPr>
              <a:t>User View</a:t>
            </a: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2892425" y="2397125"/>
            <a:ext cx="1708150" cy="7016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r">
              <a:spcBef>
                <a:spcPct val="0"/>
              </a:spcBef>
            </a:pPr>
            <a:r>
              <a:rPr lang="en-US" sz="2000" b="1">
                <a:solidFill>
                  <a:srgbClr val="3333FF"/>
                </a:solidFill>
                <a:latin typeface="Courier New" pitchFamily="49" charset="0"/>
              </a:rPr>
              <a:t>Structural</a:t>
            </a:r>
          </a:p>
          <a:p>
            <a:pPr algn="r">
              <a:spcBef>
                <a:spcPct val="0"/>
              </a:spcBef>
            </a:pPr>
            <a:r>
              <a:rPr lang="en-US" sz="2000" b="1">
                <a:solidFill>
                  <a:srgbClr val="3333FF"/>
                </a:solidFill>
                <a:latin typeface="Courier New" pitchFamily="49" charset="0"/>
              </a:rPr>
              <a:t>View</a:t>
            </a:r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4648200" y="2397125"/>
            <a:ext cx="2317750" cy="7016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000" b="1" dirty="0">
                <a:solidFill>
                  <a:srgbClr val="3333FF"/>
                </a:solidFill>
                <a:latin typeface="Courier New" pitchFamily="49" charset="0"/>
              </a:rPr>
              <a:t>Implementation</a:t>
            </a:r>
          </a:p>
          <a:p>
            <a:pPr algn="l">
              <a:spcBef>
                <a:spcPct val="0"/>
              </a:spcBef>
            </a:pPr>
            <a:r>
              <a:rPr lang="en-US" sz="2000" b="1" dirty="0">
                <a:solidFill>
                  <a:srgbClr val="3333FF"/>
                </a:solidFill>
                <a:latin typeface="Courier New" pitchFamily="49" charset="0"/>
              </a:rPr>
              <a:t>View</a:t>
            </a: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2895600" y="5394325"/>
            <a:ext cx="1708150" cy="7016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r">
              <a:spcBef>
                <a:spcPct val="0"/>
              </a:spcBef>
            </a:pPr>
            <a:r>
              <a:rPr lang="en-US" sz="2000" b="1">
                <a:solidFill>
                  <a:srgbClr val="3333FF"/>
                </a:solidFill>
                <a:latin typeface="Courier New" pitchFamily="49" charset="0"/>
              </a:rPr>
              <a:t>Behavioral</a:t>
            </a:r>
          </a:p>
          <a:p>
            <a:pPr algn="r">
              <a:spcBef>
                <a:spcPct val="0"/>
              </a:spcBef>
            </a:pPr>
            <a:r>
              <a:rPr lang="en-US" sz="2000" b="1">
                <a:solidFill>
                  <a:srgbClr val="3333FF"/>
                </a:solidFill>
                <a:latin typeface="Courier New" pitchFamily="49" charset="0"/>
              </a:rPr>
              <a:t>View</a:t>
            </a: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4651375" y="5394325"/>
            <a:ext cx="1860550" cy="7016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000" b="1">
                <a:solidFill>
                  <a:srgbClr val="3333FF"/>
                </a:solidFill>
                <a:latin typeface="Courier New" pitchFamily="49" charset="0"/>
              </a:rPr>
              <a:t>Environment</a:t>
            </a:r>
          </a:p>
          <a:p>
            <a:pPr algn="l">
              <a:spcBef>
                <a:spcPct val="0"/>
              </a:spcBef>
            </a:pPr>
            <a:r>
              <a:rPr lang="en-US" sz="2000" b="1">
                <a:solidFill>
                  <a:srgbClr val="3333FF"/>
                </a:solidFill>
                <a:latin typeface="Courier New" pitchFamily="49" charset="0"/>
              </a:rPr>
              <a:t>View</a:t>
            </a:r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1263650" y="3048000"/>
            <a:ext cx="2317750" cy="7016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r">
              <a:spcBef>
                <a:spcPct val="0"/>
              </a:spcBef>
            </a:pPr>
            <a:r>
              <a:rPr lang="en-US" sz="2000">
                <a:solidFill>
                  <a:srgbClr val="CC3300"/>
                </a:solidFill>
                <a:latin typeface="Verdana" pitchFamily="34" charset="0"/>
              </a:rPr>
              <a:t>Class Diagrams</a:t>
            </a:r>
          </a:p>
          <a:p>
            <a:pPr algn="r">
              <a:spcBef>
                <a:spcPct val="0"/>
              </a:spcBef>
            </a:pPr>
            <a:r>
              <a:rPr lang="en-US" sz="2000">
                <a:solidFill>
                  <a:srgbClr val="CC3300"/>
                </a:solidFill>
                <a:latin typeface="Verdana" pitchFamily="34" charset="0"/>
              </a:rPr>
              <a:t>Object Diagrams</a:t>
            </a: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762000" y="4175125"/>
            <a:ext cx="3324225" cy="13112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000">
                <a:solidFill>
                  <a:srgbClr val="CC3300"/>
                </a:solidFill>
                <a:latin typeface="Verdana" pitchFamily="34" charset="0"/>
              </a:rPr>
              <a:t>Sequence Diagrams</a:t>
            </a:r>
          </a:p>
          <a:p>
            <a:pPr algn="l">
              <a:spcBef>
                <a:spcPct val="0"/>
              </a:spcBef>
            </a:pPr>
            <a:r>
              <a:rPr lang="en-US" sz="2000">
                <a:solidFill>
                  <a:srgbClr val="CC3300"/>
                </a:solidFill>
                <a:latin typeface="Verdana" pitchFamily="34" charset="0"/>
              </a:rPr>
              <a:t>Collaboration Diagrams</a:t>
            </a:r>
          </a:p>
          <a:p>
            <a:pPr algn="l">
              <a:spcBef>
                <a:spcPct val="0"/>
              </a:spcBef>
            </a:pPr>
            <a:r>
              <a:rPr lang="en-US" sz="2000">
                <a:solidFill>
                  <a:srgbClr val="CC3300"/>
                </a:solidFill>
                <a:latin typeface="Verdana" pitchFamily="34" charset="0"/>
              </a:rPr>
              <a:t>    Statechart Diagrams</a:t>
            </a:r>
          </a:p>
          <a:p>
            <a:pPr algn="l">
              <a:spcBef>
                <a:spcPct val="0"/>
              </a:spcBef>
            </a:pPr>
            <a:r>
              <a:rPr lang="en-US" sz="2000">
                <a:solidFill>
                  <a:srgbClr val="CC3300"/>
                </a:solidFill>
                <a:latin typeface="Verdana" pitchFamily="34" charset="0"/>
              </a:rPr>
              <a:t>          Activity Diagrams</a:t>
            </a:r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5562600" y="3413125"/>
            <a:ext cx="29527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000" dirty="0">
                <a:solidFill>
                  <a:srgbClr val="CC3300"/>
                </a:solidFill>
                <a:latin typeface="Verdana" pitchFamily="34" charset="0"/>
              </a:rPr>
              <a:t>Component Diagrams</a:t>
            </a:r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5562600" y="4419600"/>
            <a:ext cx="3027363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000" dirty="0">
                <a:solidFill>
                  <a:srgbClr val="CC3300"/>
                </a:solidFill>
                <a:latin typeface="Verdana" pitchFamily="34" charset="0"/>
              </a:rPr>
              <a:t>Deployment Diagrams</a:t>
            </a:r>
          </a:p>
        </p:txBody>
      </p:sp>
      <p:sp>
        <p:nvSpPr>
          <p:cNvPr id="20" name="Text Box 19"/>
          <p:cNvSpPr txBox="1">
            <a:spLocks noChangeArrowheads="1"/>
          </p:cNvSpPr>
          <p:nvPr/>
        </p:nvSpPr>
        <p:spPr bwMode="auto">
          <a:xfrm>
            <a:off x="3921125" y="4010025"/>
            <a:ext cx="1400175" cy="7016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000">
                <a:solidFill>
                  <a:srgbClr val="CC3300"/>
                </a:solidFill>
                <a:latin typeface="Verdana" pitchFamily="34" charset="0"/>
              </a:rPr>
              <a:t>Use Case</a:t>
            </a:r>
          </a:p>
          <a:p>
            <a:pPr algn="l">
              <a:spcBef>
                <a:spcPct val="0"/>
              </a:spcBef>
            </a:pPr>
            <a:r>
              <a:rPr lang="en-US" sz="2000">
                <a:solidFill>
                  <a:srgbClr val="CC3300"/>
                </a:solidFill>
                <a:latin typeface="Verdana" pitchFamily="34" charset="0"/>
              </a:rPr>
              <a:t>Diagrams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8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4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utoUpdateAnimBg="0"/>
      <p:bldP spid="12" grpId="0" autoUpdateAnimBg="0"/>
      <p:bldP spid="13" grpId="0" autoUpdateAnimBg="0"/>
      <p:bldP spid="14" grpId="0" autoUpdateAnimBg="0"/>
      <p:bldP spid="15" grpId="0" autoUpdateAnimBg="0"/>
      <p:bldP spid="16" grpId="0" autoUpdateAnimBg="0"/>
      <p:bldP spid="17" grpId="0" autoUpdateAnimBg="0"/>
      <p:bldP spid="18" grpId="0" autoUpdateAnimBg="0"/>
      <p:bldP spid="19" grpId="0" autoUpdateAnimBg="0"/>
      <p:bldP spid="20" grpId="0" autoUpdateAnimBg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diagrams….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0" rIns="0">
            <a:normAutofit lnSpcReduction="10000"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dirty="0"/>
              <a:t>Class Diagram - </a:t>
            </a:r>
            <a:r>
              <a:rPr lang="en-US" sz="2400" i="1" dirty="0">
                <a:latin typeface="Times New Roman" pitchFamily="18" charset="0"/>
              </a:rPr>
              <a:t>the most common diagram found in OOAD, shows a set of classes, interfaces, collaborations and their relationships. Models the static view of the system.</a:t>
            </a:r>
          </a:p>
          <a:p>
            <a:pPr marL="457200" indent="-457200">
              <a:spcBef>
                <a:spcPct val="50000"/>
              </a:spcBef>
            </a:pPr>
            <a:r>
              <a:rPr lang="en-US" dirty="0"/>
              <a:t>Object Diagram - </a:t>
            </a:r>
            <a:r>
              <a:rPr lang="en-US" sz="2400" i="1" dirty="0">
                <a:latin typeface="Times New Roman" pitchFamily="18" charset="0"/>
              </a:rPr>
              <a:t>a snapshot of a class diagram; models the instances of things contained in a class diagram.</a:t>
            </a:r>
          </a:p>
          <a:p>
            <a:pPr marL="457200" indent="-457200">
              <a:spcBef>
                <a:spcPct val="50000"/>
              </a:spcBef>
            </a:pPr>
            <a:r>
              <a:rPr lang="en-US" dirty="0"/>
              <a:t>Use Case Diagram - </a:t>
            </a:r>
            <a:r>
              <a:rPr lang="en-US" sz="2400" i="1" dirty="0">
                <a:latin typeface="Times New Roman" pitchFamily="18" charset="0"/>
              </a:rPr>
              <a:t>shows a set of “Use Cases” (sets of functionality performed by the system), the “actors” (typically, people/systems that interact with this system[problem-domain]) and their relationships. Models WHAT the system is expected to do.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utoUpdateAnimBg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diagrams….</a:t>
            </a:r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0" rIns="0">
            <a:normAutofit lnSpcReduction="10000"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dirty="0"/>
              <a:t>Sequence Diagram - </a:t>
            </a:r>
            <a:r>
              <a:rPr lang="en-US" sz="2400" i="1" dirty="0">
                <a:latin typeface="Times New Roman" pitchFamily="18" charset="0"/>
              </a:rPr>
              <a:t>models the flow of control by time-ordering; depicts the interaction between various objects  by of messages passed, with a temporal dimension to it.</a:t>
            </a:r>
          </a:p>
          <a:p>
            <a:pPr marL="457200" indent="-457200">
              <a:spcBef>
                <a:spcPct val="50000"/>
              </a:spcBef>
            </a:pPr>
            <a:r>
              <a:rPr lang="en-US" dirty="0"/>
              <a:t>Collaboration Diagram - </a:t>
            </a:r>
            <a:r>
              <a:rPr lang="en-US" sz="2400" i="1" dirty="0">
                <a:latin typeface="Times New Roman" pitchFamily="18" charset="0"/>
              </a:rPr>
              <a:t>models the interaction between objects, without the temporal dimension; merely depicts the messages passed between objects.</a:t>
            </a:r>
          </a:p>
          <a:p>
            <a:pPr marL="457200" indent="-457200">
              <a:spcBef>
                <a:spcPct val="50000"/>
              </a:spcBef>
            </a:pPr>
            <a:r>
              <a:rPr lang="en-US" dirty="0" err="1"/>
              <a:t>Statechart</a:t>
            </a:r>
            <a:r>
              <a:rPr lang="en-US" dirty="0"/>
              <a:t> Diagram - </a:t>
            </a:r>
            <a:r>
              <a:rPr lang="en-US" sz="2400" i="1" dirty="0">
                <a:latin typeface="Times New Roman" pitchFamily="18" charset="0"/>
              </a:rPr>
              <a:t>shows the different state machines and the events that leads to each of these state machines. </a:t>
            </a:r>
            <a:r>
              <a:rPr lang="en-US" sz="2400" i="1" dirty="0" err="1">
                <a:latin typeface="Times New Roman" pitchFamily="18" charset="0"/>
              </a:rPr>
              <a:t>Statechart</a:t>
            </a:r>
            <a:r>
              <a:rPr lang="en-US" sz="2400" i="1" dirty="0">
                <a:latin typeface="Times New Roman" pitchFamily="18" charset="0"/>
              </a:rPr>
              <a:t> diagrams show the flow of control from state to state.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utoUpdateAnimBg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0" rIns="0"/>
          <a:lstStyle/>
          <a:p>
            <a:pPr marL="457200" indent="-457200">
              <a:spcBef>
                <a:spcPct val="50000"/>
              </a:spcBef>
            </a:pPr>
            <a:r>
              <a:rPr lang="en-US" dirty="0"/>
              <a:t>Activity Diagram - </a:t>
            </a:r>
            <a:r>
              <a:rPr lang="en-US" sz="2400" i="1" dirty="0">
                <a:latin typeface="Times New Roman" pitchFamily="18" charset="0"/>
              </a:rPr>
              <a:t>shows the flow from activity to activity; an “activity” is an ongoing non-atomic execution within a state machine.</a:t>
            </a:r>
          </a:p>
          <a:p>
            <a:pPr marL="457200" indent="-457200">
              <a:spcBef>
                <a:spcPct val="50000"/>
              </a:spcBef>
            </a:pPr>
            <a:r>
              <a:rPr lang="en-US" dirty="0"/>
              <a:t>Component Diagram - </a:t>
            </a:r>
            <a:r>
              <a:rPr lang="en-US" sz="2400" i="1" dirty="0">
                <a:latin typeface="Times New Roman" pitchFamily="18" charset="0"/>
              </a:rPr>
              <a:t>shows the physical packaging of software in terms of components and the dependencies between them.</a:t>
            </a:r>
          </a:p>
          <a:p>
            <a:pPr marL="457200" indent="-457200">
              <a:spcBef>
                <a:spcPct val="50000"/>
              </a:spcBef>
            </a:pPr>
            <a:r>
              <a:rPr lang="en-US" dirty="0"/>
              <a:t>Deployment Diagram - </a:t>
            </a:r>
            <a:r>
              <a:rPr lang="en-US" sz="2400" i="1" dirty="0">
                <a:latin typeface="Times New Roman" pitchFamily="18" charset="0"/>
              </a:rPr>
              <a:t>shows the configuration of the processing nodes at run-time and the components that live on them.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diagrams….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Development Strategy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 Oriented Fundamentals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7" name="Picture 4" descr="Learni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2094373"/>
            <a:ext cx="8305800" cy="301102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6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Class Diagrams</a:t>
            </a:r>
          </a:p>
        </p:txBody>
      </p:sp>
      <p:sp>
        <p:nvSpPr>
          <p:cNvPr id="1176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Class diagram describes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Types of objects in the system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Static relationships among them 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Two principal kinds of static relationships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Associations between classes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Subtype relationships between classes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Class descriptions show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Attributes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Operations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Class diagrams can also show constraints on associations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62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609600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Class Diagram</a:t>
            </a:r>
          </a:p>
        </p:txBody>
      </p:sp>
      <p:sp>
        <p:nvSpPr>
          <p:cNvPr id="1178627" name="Rectangle 3"/>
          <p:cNvSpPr>
            <a:spLocks noChangeArrowheads="1"/>
          </p:cNvSpPr>
          <p:nvPr/>
        </p:nvSpPr>
        <p:spPr bwMode="auto">
          <a:xfrm>
            <a:off x="685800" y="914400"/>
            <a:ext cx="1660525" cy="19954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78628" name="Text Box 4"/>
          <p:cNvSpPr txBox="1">
            <a:spLocks noChangeArrowheads="1"/>
          </p:cNvSpPr>
          <p:nvPr/>
        </p:nvSpPr>
        <p:spPr bwMode="auto">
          <a:xfrm>
            <a:off x="1127125" y="914400"/>
            <a:ext cx="7254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1" dirty="0"/>
              <a:t>Order</a:t>
            </a:r>
          </a:p>
        </p:txBody>
      </p:sp>
      <p:sp>
        <p:nvSpPr>
          <p:cNvPr id="1178629" name="Text Box 5"/>
          <p:cNvSpPr txBox="1">
            <a:spLocks noChangeArrowheads="1"/>
          </p:cNvSpPr>
          <p:nvPr/>
        </p:nvSpPr>
        <p:spPr bwMode="auto">
          <a:xfrm>
            <a:off x="685800" y="1233488"/>
            <a:ext cx="1489075" cy="106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 dirty="0" err="1"/>
              <a:t>dateReceived</a:t>
            </a:r>
            <a:endParaRPr lang="en-US" sz="1600" dirty="0"/>
          </a:p>
          <a:p>
            <a:r>
              <a:rPr lang="en-US" sz="1600" dirty="0" err="1"/>
              <a:t>isPrepaid</a:t>
            </a:r>
            <a:endParaRPr lang="en-US" sz="1600" dirty="0"/>
          </a:p>
          <a:p>
            <a:r>
              <a:rPr lang="en-US" sz="1600" dirty="0"/>
              <a:t>number: String</a:t>
            </a:r>
          </a:p>
          <a:p>
            <a:r>
              <a:rPr lang="en-US" sz="1600" dirty="0"/>
              <a:t>price: Money</a:t>
            </a:r>
            <a:endParaRPr lang="en-US" sz="1600" u="sng" dirty="0"/>
          </a:p>
        </p:txBody>
      </p:sp>
      <p:sp>
        <p:nvSpPr>
          <p:cNvPr id="1178630" name="Rectangle 6"/>
          <p:cNvSpPr>
            <a:spLocks noChangeArrowheads="1"/>
          </p:cNvSpPr>
          <p:nvPr/>
        </p:nvSpPr>
        <p:spPr bwMode="auto">
          <a:xfrm>
            <a:off x="685800" y="1219200"/>
            <a:ext cx="1660525" cy="10810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78631" name="Text Box 7"/>
          <p:cNvSpPr txBox="1">
            <a:spLocks noChangeArrowheads="1"/>
          </p:cNvSpPr>
          <p:nvPr/>
        </p:nvSpPr>
        <p:spPr bwMode="auto">
          <a:xfrm>
            <a:off x="685800" y="2300288"/>
            <a:ext cx="99695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dispatch()</a:t>
            </a:r>
          </a:p>
          <a:p>
            <a:r>
              <a:rPr lang="en-US" sz="1600"/>
              <a:t>close()</a:t>
            </a:r>
          </a:p>
        </p:txBody>
      </p:sp>
      <p:sp>
        <p:nvSpPr>
          <p:cNvPr id="1178632" name="Rectangle 8"/>
          <p:cNvSpPr>
            <a:spLocks noChangeArrowheads="1"/>
          </p:cNvSpPr>
          <p:nvPr/>
        </p:nvSpPr>
        <p:spPr bwMode="auto">
          <a:xfrm>
            <a:off x="685800" y="4876800"/>
            <a:ext cx="1676400" cy="144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78633" name="Text Box 9"/>
          <p:cNvSpPr txBox="1">
            <a:spLocks noChangeArrowheads="1"/>
          </p:cNvSpPr>
          <p:nvPr/>
        </p:nvSpPr>
        <p:spPr bwMode="auto">
          <a:xfrm>
            <a:off x="838200" y="4953000"/>
            <a:ext cx="14763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1"/>
              <a:t>Product Order</a:t>
            </a:r>
          </a:p>
        </p:txBody>
      </p:sp>
      <p:sp>
        <p:nvSpPr>
          <p:cNvPr id="1178634" name="Text Box 10"/>
          <p:cNvSpPr txBox="1">
            <a:spLocks noChangeArrowheads="1"/>
          </p:cNvSpPr>
          <p:nvPr/>
        </p:nvSpPr>
        <p:spPr bwMode="auto">
          <a:xfrm>
            <a:off x="685800" y="5257800"/>
            <a:ext cx="1828800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/>
              <a:t>quantity: Int</a:t>
            </a:r>
          </a:p>
          <a:p>
            <a:r>
              <a:rPr lang="en-US" sz="1600"/>
              <a:t>price: Money</a:t>
            </a:r>
          </a:p>
          <a:p>
            <a:r>
              <a:rPr lang="en-US" sz="1600"/>
              <a:t>isSatisfied: Bool</a:t>
            </a:r>
          </a:p>
        </p:txBody>
      </p:sp>
      <p:sp>
        <p:nvSpPr>
          <p:cNvPr id="1178635" name="Rectangle 11"/>
          <p:cNvSpPr>
            <a:spLocks noChangeArrowheads="1"/>
          </p:cNvSpPr>
          <p:nvPr/>
        </p:nvSpPr>
        <p:spPr bwMode="auto">
          <a:xfrm>
            <a:off x="685800" y="5257800"/>
            <a:ext cx="167640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78636" name="Line 12"/>
          <p:cNvSpPr>
            <a:spLocks noChangeShapeType="1"/>
          </p:cNvSpPr>
          <p:nvPr/>
        </p:nvSpPr>
        <p:spPr bwMode="auto">
          <a:xfrm flipH="1">
            <a:off x="1219200" y="2895600"/>
            <a:ext cx="0" cy="1981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78637" name="Text Box 13"/>
          <p:cNvSpPr txBox="1">
            <a:spLocks noChangeArrowheads="1"/>
          </p:cNvSpPr>
          <p:nvPr/>
        </p:nvSpPr>
        <p:spPr bwMode="auto">
          <a:xfrm>
            <a:off x="1203325" y="2971800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1</a:t>
            </a:r>
          </a:p>
        </p:txBody>
      </p:sp>
      <p:sp>
        <p:nvSpPr>
          <p:cNvPr id="1178638" name="Text Box 14"/>
          <p:cNvSpPr txBox="1">
            <a:spLocks noChangeArrowheads="1"/>
          </p:cNvSpPr>
          <p:nvPr/>
        </p:nvSpPr>
        <p:spPr bwMode="auto">
          <a:xfrm>
            <a:off x="1203325" y="4481513"/>
            <a:ext cx="4889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1..*</a:t>
            </a:r>
          </a:p>
        </p:txBody>
      </p:sp>
      <p:sp>
        <p:nvSpPr>
          <p:cNvPr id="1178639" name="Text Box 15"/>
          <p:cNvSpPr txBox="1">
            <a:spLocks noChangeArrowheads="1"/>
          </p:cNvSpPr>
          <p:nvPr/>
        </p:nvSpPr>
        <p:spPr bwMode="auto">
          <a:xfrm>
            <a:off x="0" y="3733800"/>
            <a:ext cx="184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 sz="1600"/>
          </a:p>
        </p:txBody>
      </p:sp>
      <p:sp>
        <p:nvSpPr>
          <p:cNvPr id="1178640" name="Text Box 16"/>
          <p:cNvSpPr txBox="1">
            <a:spLocks noChangeArrowheads="1"/>
          </p:cNvSpPr>
          <p:nvPr/>
        </p:nvSpPr>
        <p:spPr bwMode="auto">
          <a:xfrm>
            <a:off x="304800" y="4191000"/>
            <a:ext cx="8509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/>
              <a:t>Ordered</a:t>
            </a:r>
          </a:p>
          <a:p>
            <a:r>
              <a:rPr lang="en-US" sz="1600"/>
              <a:t>Product</a:t>
            </a:r>
          </a:p>
        </p:txBody>
      </p:sp>
      <p:sp>
        <p:nvSpPr>
          <p:cNvPr id="1178641" name="Line 17"/>
          <p:cNvSpPr>
            <a:spLocks noChangeShapeType="1"/>
          </p:cNvSpPr>
          <p:nvPr/>
        </p:nvSpPr>
        <p:spPr bwMode="auto">
          <a:xfrm>
            <a:off x="1905000" y="2909888"/>
            <a:ext cx="593725" cy="595312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78642" name="Text Box 18"/>
          <p:cNvSpPr txBox="1">
            <a:spLocks noChangeArrowheads="1"/>
          </p:cNvSpPr>
          <p:nvPr/>
        </p:nvSpPr>
        <p:spPr bwMode="auto">
          <a:xfrm>
            <a:off x="2651125" y="2286000"/>
            <a:ext cx="13462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FF3300"/>
                </a:solidFill>
              </a:rPr>
              <a:t>Constraint</a:t>
            </a:r>
          </a:p>
          <a:p>
            <a:r>
              <a:rPr lang="en-US" sz="1600">
                <a:solidFill>
                  <a:srgbClr val="FF3300"/>
                </a:solidFill>
              </a:rPr>
              <a:t>for order class</a:t>
            </a:r>
          </a:p>
        </p:txBody>
      </p:sp>
      <p:sp>
        <p:nvSpPr>
          <p:cNvPr id="1178643" name="Line 19"/>
          <p:cNvSpPr>
            <a:spLocks noChangeShapeType="1"/>
          </p:cNvSpPr>
          <p:nvPr/>
        </p:nvSpPr>
        <p:spPr bwMode="auto">
          <a:xfrm flipH="1">
            <a:off x="2955925" y="2819400"/>
            <a:ext cx="152400" cy="6096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78644" name="Rectangle 20"/>
          <p:cNvSpPr>
            <a:spLocks noChangeArrowheads="1"/>
          </p:cNvSpPr>
          <p:nvPr/>
        </p:nvSpPr>
        <p:spPr bwMode="auto">
          <a:xfrm>
            <a:off x="3200400" y="5334000"/>
            <a:ext cx="11430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/>
              <a:t>Product</a:t>
            </a:r>
          </a:p>
        </p:txBody>
      </p:sp>
      <p:sp>
        <p:nvSpPr>
          <p:cNvPr id="1178645" name="Line 21"/>
          <p:cNvSpPr>
            <a:spLocks noChangeShapeType="1"/>
          </p:cNvSpPr>
          <p:nvPr/>
        </p:nvSpPr>
        <p:spPr bwMode="auto">
          <a:xfrm>
            <a:off x="2362200" y="55626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78646" name="Text Box 22"/>
          <p:cNvSpPr txBox="1">
            <a:spLocks noChangeArrowheads="1"/>
          </p:cNvSpPr>
          <p:nvPr/>
        </p:nvSpPr>
        <p:spPr bwMode="auto">
          <a:xfrm>
            <a:off x="2346325" y="5243513"/>
            <a:ext cx="4889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1..*</a:t>
            </a:r>
          </a:p>
        </p:txBody>
      </p:sp>
      <p:sp>
        <p:nvSpPr>
          <p:cNvPr id="1178647" name="Text Box 23"/>
          <p:cNvSpPr txBox="1">
            <a:spLocks noChangeArrowheads="1"/>
          </p:cNvSpPr>
          <p:nvPr/>
        </p:nvSpPr>
        <p:spPr bwMode="auto">
          <a:xfrm>
            <a:off x="2955925" y="5243513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1</a:t>
            </a:r>
          </a:p>
        </p:txBody>
      </p:sp>
      <p:sp>
        <p:nvSpPr>
          <p:cNvPr id="1178648" name="Rectangle 24"/>
          <p:cNvSpPr>
            <a:spLocks noChangeArrowheads="1"/>
          </p:cNvSpPr>
          <p:nvPr/>
        </p:nvSpPr>
        <p:spPr bwMode="auto">
          <a:xfrm>
            <a:off x="5334000" y="2971800"/>
            <a:ext cx="1676400" cy="2209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78649" name="Text Box 25"/>
          <p:cNvSpPr txBox="1">
            <a:spLocks noChangeArrowheads="1"/>
          </p:cNvSpPr>
          <p:nvPr/>
        </p:nvSpPr>
        <p:spPr bwMode="auto">
          <a:xfrm>
            <a:off x="5638800" y="2971800"/>
            <a:ext cx="1087438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1"/>
              <a:t>Corporate</a:t>
            </a:r>
          </a:p>
          <a:p>
            <a:r>
              <a:rPr lang="en-US" sz="1600" b="1"/>
              <a:t>Customer</a:t>
            </a:r>
          </a:p>
        </p:txBody>
      </p:sp>
      <p:sp>
        <p:nvSpPr>
          <p:cNvPr id="1178650" name="Text Box 26"/>
          <p:cNvSpPr txBox="1">
            <a:spLocks noChangeArrowheads="1"/>
          </p:cNvSpPr>
          <p:nvPr/>
        </p:nvSpPr>
        <p:spPr bwMode="auto">
          <a:xfrm>
            <a:off x="5334000" y="3581400"/>
            <a:ext cx="1489075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/>
              <a:t>contactName</a:t>
            </a:r>
          </a:p>
          <a:p>
            <a:r>
              <a:rPr lang="en-US" sz="1600"/>
              <a:t>creditRating</a:t>
            </a:r>
          </a:p>
          <a:p>
            <a:r>
              <a:rPr lang="en-US" sz="1600"/>
              <a:t>creditLimit</a:t>
            </a:r>
            <a:endParaRPr lang="en-US" sz="1600" u="sng"/>
          </a:p>
        </p:txBody>
      </p:sp>
      <p:sp>
        <p:nvSpPr>
          <p:cNvPr id="1178651" name="Rectangle 27"/>
          <p:cNvSpPr>
            <a:spLocks noChangeArrowheads="1"/>
          </p:cNvSpPr>
          <p:nvPr/>
        </p:nvSpPr>
        <p:spPr bwMode="auto">
          <a:xfrm>
            <a:off x="5334000" y="3505200"/>
            <a:ext cx="16764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78652" name="Text Box 28"/>
          <p:cNvSpPr txBox="1">
            <a:spLocks noChangeArrowheads="1"/>
          </p:cNvSpPr>
          <p:nvPr/>
        </p:nvSpPr>
        <p:spPr bwMode="auto">
          <a:xfrm>
            <a:off x="5334000" y="4572000"/>
            <a:ext cx="1639888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remind()</a:t>
            </a:r>
          </a:p>
          <a:p>
            <a:r>
              <a:rPr lang="en-US" sz="1600"/>
              <a:t>billForMonth(Int)</a:t>
            </a:r>
          </a:p>
        </p:txBody>
      </p:sp>
      <p:sp>
        <p:nvSpPr>
          <p:cNvPr id="1178653" name="Rectangle 29"/>
          <p:cNvSpPr>
            <a:spLocks noChangeArrowheads="1"/>
          </p:cNvSpPr>
          <p:nvPr/>
        </p:nvSpPr>
        <p:spPr bwMode="auto">
          <a:xfrm>
            <a:off x="6400800" y="914400"/>
            <a:ext cx="2057400" cy="144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78654" name="Text Box 30"/>
          <p:cNvSpPr txBox="1">
            <a:spLocks noChangeArrowheads="1"/>
          </p:cNvSpPr>
          <p:nvPr/>
        </p:nvSpPr>
        <p:spPr bwMode="auto">
          <a:xfrm>
            <a:off x="6858000" y="914400"/>
            <a:ext cx="1041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1"/>
              <a:t>Customer</a:t>
            </a:r>
          </a:p>
        </p:txBody>
      </p:sp>
      <p:sp>
        <p:nvSpPr>
          <p:cNvPr id="1178655" name="Text Box 31"/>
          <p:cNvSpPr txBox="1">
            <a:spLocks noChangeArrowheads="1"/>
          </p:cNvSpPr>
          <p:nvPr/>
        </p:nvSpPr>
        <p:spPr bwMode="auto">
          <a:xfrm>
            <a:off x="6400800" y="1371600"/>
            <a:ext cx="79375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name</a:t>
            </a:r>
          </a:p>
          <a:p>
            <a:r>
              <a:rPr lang="en-US" sz="1600"/>
              <a:t>address</a:t>
            </a:r>
          </a:p>
        </p:txBody>
      </p:sp>
      <p:sp>
        <p:nvSpPr>
          <p:cNvPr id="1178656" name="Rectangle 32"/>
          <p:cNvSpPr>
            <a:spLocks noChangeArrowheads="1"/>
          </p:cNvSpPr>
          <p:nvPr/>
        </p:nvSpPr>
        <p:spPr bwMode="auto">
          <a:xfrm>
            <a:off x="6400800" y="1295400"/>
            <a:ext cx="20574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78657" name="Text Box 33"/>
          <p:cNvSpPr txBox="1">
            <a:spLocks noChangeArrowheads="1"/>
          </p:cNvSpPr>
          <p:nvPr/>
        </p:nvSpPr>
        <p:spPr bwMode="auto">
          <a:xfrm>
            <a:off x="6400800" y="1981200"/>
            <a:ext cx="18764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creditRating():String</a:t>
            </a:r>
          </a:p>
        </p:txBody>
      </p:sp>
      <p:sp>
        <p:nvSpPr>
          <p:cNvPr id="1178658" name="Rectangle 34"/>
          <p:cNvSpPr>
            <a:spLocks noChangeArrowheads="1"/>
          </p:cNvSpPr>
          <p:nvPr/>
        </p:nvSpPr>
        <p:spPr bwMode="auto">
          <a:xfrm>
            <a:off x="7239000" y="2971800"/>
            <a:ext cx="1752600" cy="167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78659" name="Text Box 35"/>
          <p:cNvSpPr txBox="1">
            <a:spLocks noChangeArrowheads="1"/>
          </p:cNvSpPr>
          <p:nvPr/>
        </p:nvSpPr>
        <p:spPr bwMode="auto">
          <a:xfrm>
            <a:off x="7467600" y="2971800"/>
            <a:ext cx="1042988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 b="1"/>
              <a:t>Personal</a:t>
            </a:r>
          </a:p>
          <a:p>
            <a:r>
              <a:rPr lang="en-US" sz="1600" b="1"/>
              <a:t>Customer</a:t>
            </a:r>
          </a:p>
        </p:txBody>
      </p:sp>
      <p:sp>
        <p:nvSpPr>
          <p:cNvPr id="1178660" name="Text Box 36"/>
          <p:cNvSpPr txBox="1">
            <a:spLocks noChangeArrowheads="1"/>
          </p:cNvSpPr>
          <p:nvPr/>
        </p:nvSpPr>
        <p:spPr bwMode="auto">
          <a:xfrm>
            <a:off x="7239000" y="3429000"/>
            <a:ext cx="170815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 sz="1600"/>
          </a:p>
          <a:p>
            <a:r>
              <a:rPr lang="en-US" sz="1600"/>
              <a:t>creditCardNumber</a:t>
            </a:r>
          </a:p>
        </p:txBody>
      </p:sp>
      <p:sp>
        <p:nvSpPr>
          <p:cNvPr id="1178661" name="Rectangle 37"/>
          <p:cNvSpPr>
            <a:spLocks noChangeArrowheads="1"/>
          </p:cNvSpPr>
          <p:nvPr/>
        </p:nvSpPr>
        <p:spPr bwMode="auto">
          <a:xfrm>
            <a:off x="7239000" y="3505200"/>
            <a:ext cx="175260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78662" name="Line 38"/>
          <p:cNvSpPr>
            <a:spLocks noChangeShapeType="1"/>
          </p:cNvSpPr>
          <p:nvPr/>
        </p:nvSpPr>
        <p:spPr bwMode="auto">
          <a:xfrm flipH="1" flipV="1">
            <a:off x="6319838" y="2743200"/>
            <a:ext cx="4762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78663" name="Line 39"/>
          <p:cNvSpPr>
            <a:spLocks noChangeShapeType="1"/>
          </p:cNvSpPr>
          <p:nvPr/>
        </p:nvSpPr>
        <p:spPr bwMode="auto">
          <a:xfrm>
            <a:off x="6319838" y="2743200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78664" name="Line 40"/>
          <p:cNvSpPr>
            <a:spLocks noChangeShapeType="1"/>
          </p:cNvSpPr>
          <p:nvPr/>
        </p:nvSpPr>
        <p:spPr bwMode="auto">
          <a:xfrm>
            <a:off x="8453438" y="2743200"/>
            <a:ext cx="4762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78665" name="AutoShape 41"/>
          <p:cNvSpPr>
            <a:spLocks noChangeArrowheads="1"/>
          </p:cNvSpPr>
          <p:nvPr/>
        </p:nvSpPr>
        <p:spPr bwMode="auto">
          <a:xfrm>
            <a:off x="7162800" y="2362200"/>
            <a:ext cx="457200" cy="2286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78666" name="Line 42"/>
          <p:cNvSpPr>
            <a:spLocks noChangeShapeType="1"/>
          </p:cNvSpPr>
          <p:nvPr/>
        </p:nvSpPr>
        <p:spPr bwMode="auto">
          <a:xfrm>
            <a:off x="7391400" y="25908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78667" name="Text Box 43"/>
          <p:cNvSpPr txBox="1">
            <a:spLocks noChangeArrowheads="1"/>
          </p:cNvSpPr>
          <p:nvPr/>
        </p:nvSpPr>
        <p:spPr bwMode="auto">
          <a:xfrm>
            <a:off x="5029200" y="2209800"/>
            <a:ext cx="1335088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FF3300"/>
                </a:solidFill>
              </a:rPr>
              <a:t>indicates</a:t>
            </a:r>
          </a:p>
          <a:p>
            <a:r>
              <a:rPr lang="en-US" sz="1600" dirty="0">
                <a:solidFill>
                  <a:srgbClr val="FF3300"/>
                </a:solidFill>
              </a:rPr>
              <a:t>generalization</a:t>
            </a:r>
          </a:p>
        </p:txBody>
      </p:sp>
      <p:sp>
        <p:nvSpPr>
          <p:cNvPr id="1178668" name="Line 44"/>
          <p:cNvSpPr>
            <a:spLocks noChangeShapeType="1"/>
          </p:cNvSpPr>
          <p:nvPr/>
        </p:nvSpPr>
        <p:spPr bwMode="auto">
          <a:xfrm>
            <a:off x="6248400" y="2514600"/>
            <a:ext cx="838200" cy="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78669" name="Line 45"/>
          <p:cNvSpPr>
            <a:spLocks noChangeShapeType="1"/>
          </p:cNvSpPr>
          <p:nvPr/>
        </p:nvSpPr>
        <p:spPr bwMode="auto">
          <a:xfrm>
            <a:off x="2362200" y="1676400"/>
            <a:ext cx="403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78670" name="Text Box 46"/>
          <p:cNvSpPr txBox="1">
            <a:spLocks noChangeArrowheads="1"/>
          </p:cNvSpPr>
          <p:nvPr/>
        </p:nvSpPr>
        <p:spPr bwMode="auto">
          <a:xfrm>
            <a:off x="6019800" y="1219200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1</a:t>
            </a:r>
          </a:p>
        </p:txBody>
      </p:sp>
      <p:sp>
        <p:nvSpPr>
          <p:cNvPr id="1178671" name="Text Box 47"/>
          <p:cNvSpPr txBox="1">
            <a:spLocks noChangeArrowheads="1"/>
          </p:cNvSpPr>
          <p:nvPr/>
        </p:nvSpPr>
        <p:spPr bwMode="auto">
          <a:xfrm>
            <a:off x="2362200" y="1309688"/>
            <a:ext cx="4889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1..*</a:t>
            </a:r>
          </a:p>
        </p:txBody>
      </p:sp>
      <p:sp>
        <p:nvSpPr>
          <p:cNvPr id="1178672" name="Rectangle 48"/>
          <p:cNvSpPr>
            <a:spLocks noChangeArrowheads="1"/>
          </p:cNvSpPr>
          <p:nvPr/>
        </p:nvSpPr>
        <p:spPr bwMode="auto">
          <a:xfrm>
            <a:off x="5562600" y="5943600"/>
            <a:ext cx="11430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/>
              <a:t>Employee</a:t>
            </a:r>
          </a:p>
        </p:txBody>
      </p:sp>
      <p:sp>
        <p:nvSpPr>
          <p:cNvPr id="1178673" name="Line 49"/>
          <p:cNvSpPr>
            <a:spLocks noChangeShapeType="1"/>
          </p:cNvSpPr>
          <p:nvPr/>
        </p:nvSpPr>
        <p:spPr bwMode="auto">
          <a:xfrm>
            <a:off x="6096000" y="518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78674" name="Text Box 50"/>
          <p:cNvSpPr txBox="1">
            <a:spLocks noChangeArrowheads="1"/>
          </p:cNvSpPr>
          <p:nvPr/>
        </p:nvSpPr>
        <p:spPr bwMode="auto">
          <a:xfrm>
            <a:off x="6080125" y="5624513"/>
            <a:ext cx="4889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0..1</a:t>
            </a:r>
          </a:p>
        </p:txBody>
      </p:sp>
      <p:sp>
        <p:nvSpPr>
          <p:cNvPr id="1178675" name="Text Box 51"/>
          <p:cNvSpPr txBox="1">
            <a:spLocks noChangeArrowheads="1"/>
          </p:cNvSpPr>
          <p:nvPr/>
        </p:nvSpPr>
        <p:spPr bwMode="auto">
          <a:xfrm>
            <a:off x="6096000" y="5181600"/>
            <a:ext cx="4889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1..*</a:t>
            </a:r>
          </a:p>
        </p:txBody>
      </p:sp>
      <p:sp>
        <p:nvSpPr>
          <p:cNvPr id="1178676" name="Text Box 52"/>
          <p:cNvSpPr txBox="1">
            <a:spLocks noChangeArrowheads="1"/>
          </p:cNvSpPr>
          <p:nvPr/>
        </p:nvSpPr>
        <p:spPr bwMode="auto">
          <a:xfrm>
            <a:off x="5470525" y="5395913"/>
            <a:ext cx="6127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Sales</a:t>
            </a:r>
          </a:p>
          <a:p>
            <a:r>
              <a:rPr lang="en-US" sz="1600"/>
              <a:t>Rep</a:t>
            </a:r>
          </a:p>
        </p:txBody>
      </p:sp>
      <p:sp>
        <p:nvSpPr>
          <p:cNvPr id="1178677" name="Line 53"/>
          <p:cNvSpPr>
            <a:spLocks noChangeShapeType="1"/>
          </p:cNvSpPr>
          <p:nvPr/>
        </p:nvSpPr>
        <p:spPr bwMode="auto">
          <a:xfrm flipH="1">
            <a:off x="8072438" y="4648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78678" name="Text Box 54"/>
          <p:cNvSpPr txBox="1">
            <a:spLocks noChangeArrowheads="1"/>
          </p:cNvSpPr>
          <p:nvPr/>
        </p:nvSpPr>
        <p:spPr bwMode="auto">
          <a:xfrm>
            <a:off x="6953250" y="4876800"/>
            <a:ext cx="21859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{creditRating()=“poor”}</a:t>
            </a:r>
          </a:p>
        </p:txBody>
      </p:sp>
      <p:sp>
        <p:nvSpPr>
          <p:cNvPr id="1178679" name="Text Box 55"/>
          <p:cNvSpPr txBox="1">
            <a:spLocks noChangeArrowheads="1"/>
          </p:cNvSpPr>
          <p:nvPr/>
        </p:nvSpPr>
        <p:spPr bwMode="auto">
          <a:xfrm>
            <a:off x="7310438" y="5181600"/>
            <a:ext cx="1825625" cy="106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FF3300"/>
                </a:solidFill>
              </a:rPr>
              <a:t>indicates that credit </a:t>
            </a:r>
          </a:p>
          <a:p>
            <a:r>
              <a:rPr lang="en-US" sz="1600">
                <a:solidFill>
                  <a:srgbClr val="FF3300"/>
                </a:solidFill>
              </a:rPr>
              <a:t>rating is always </a:t>
            </a:r>
          </a:p>
          <a:p>
            <a:r>
              <a:rPr lang="en-US" sz="1600">
                <a:solidFill>
                  <a:srgbClr val="FF3300"/>
                </a:solidFill>
              </a:rPr>
              <a:t>set to poor for a </a:t>
            </a:r>
          </a:p>
          <a:p>
            <a:r>
              <a:rPr lang="en-US" sz="1600">
                <a:solidFill>
                  <a:srgbClr val="FF3300"/>
                </a:solidFill>
              </a:rPr>
              <a:t>Personal Customer</a:t>
            </a:r>
          </a:p>
        </p:txBody>
      </p:sp>
      <p:sp>
        <p:nvSpPr>
          <p:cNvPr id="1178680" name="Text Box 56"/>
          <p:cNvSpPr txBox="1">
            <a:spLocks noChangeArrowheads="1"/>
          </p:cNvSpPr>
          <p:nvPr/>
        </p:nvSpPr>
        <p:spPr bwMode="auto">
          <a:xfrm>
            <a:off x="1371600" y="3505200"/>
            <a:ext cx="38893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{  if  Order.customer.creditRating() = “poor” </a:t>
            </a:r>
          </a:p>
          <a:p>
            <a:r>
              <a:rPr lang="en-US" sz="1600"/>
              <a:t>    then  Order.isPrepaid = true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0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Sequence Diagrams</a:t>
            </a:r>
          </a:p>
        </p:txBody>
      </p:sp>
      <p:sp>
        <p:nvSpPr>
          <p:cNvPr id="1180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/>
              <a:t>A sequence diagram shows a particular sequence of messages exchanged between a number of objects </a:t>
            </a:r>
          </a:p>
          <a:p>
            <a:endParaRPr lang="en-US"/>
          </a:p>
          <a:p>
            <a:r>
              <a:rPr lang="en-US"/>
              <a:t>Sequence diagrams also show behavior by showing the ordering of message exchange</a:t>
            </a:r>
          </a:p>
          <a:p>
            <a:endParaRPr lang="en-US"/>
          </a:p>
          <a:p>
            <a:r>
              <a:rPr lang="en-US"/>
              <a:t>A sequence diagram shows some particular communication sequences in some run of the system </a:t>
            </a:r>
          </a:p>
          <a:p>
            <a:pPr lvl="1"/>
            <a:r>
              <a:rPr lang="en-US"/>
              <a:t>it is not characterizing all possible runs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Sequence Diagrams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DE1F9-E0CC-401B-ABB1-760E130D2DD9}" type="slidenum">
              <a:rPr lang="he-IL"/>
              <a:pPr/>
              <a:t>83</a:t>
            </a:fld>
            <a:endParaRPr lang="en-US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First Look at Sequence Diagrams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Illustrates how objects interacts with each other.</a:t>
            </a:r>
          </a:p>
          <a:p>
            <a:r>
              <a:rPr lang="en-US"/>
              <a:t>Emphasizes time ordering of messages.</a:t>
            </a:r>
          </a:p>
          <a:p>
            <a:r>
              <a:rPr lang="en-US"/>
              <a:t>Can model simple sequential flow, branching, iteration, recursion and concurrency.</a:t>
            </a:r>
          </a:p>
          <a:p>
            <a:pPr>
              <a:buFontTx/>
              <a:buNone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Sequence Diagrams</a:t>
            </a:r>
          </a:p>
        </p:txBody>
      </p:sp>
      <p:sp>
        <p:nvSpPr>
          <p:cNvPr id="3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BDDF7-DBE4-42C8-B161-5BFEA0235EF1}" type="slidenum">
              <a:rPr lang="he-IL"/>
              <a:pPr/>
              <a:t>84</a:t>
            </a:fld>
            <a:endParaRPr lang="en-US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Sequence Diagram</a:t>
            </a: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1981200" y="2209800"/>
            <a:ext cx="152400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u="sng"/>
              <a:t>member:</a:t>
            </a:r>
            <a:br>
              <a:rPr lang="en-US" sz="1800" u="sng"/>
            </a:br>
            <a:r>
              <a:rPr lang="en-US" sz="1800" u="sng"/>
              <a:t>LibraryMember</a:t>
            </a:r>
          </a:p>
        </p:txBody>
      </p:sp>
      <p:sp>
        <p:nvSpPr>
          <p:cNvPr id="9232" name="Line 16"/>
          <p:cNvSpPr>
            <a:spLocks noChangeShapeType="1"/>
          </p:cNvSpPr>
          <p:nvPr/>
        </p:nvSpPr>
        <p:spPr bwMode="auto">
          <a:xfrm>
            <a:off x="2743200" y="3048000"/>
            <a:ext cx="0" cy="2895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2" name="Group 39"/>
          <p:cNvGrpSpPr>
            <a:grpSpLocks/>
          </p:cNvGrpSpPr>
          <p:nvPr/>
        </p:nvGrpSpPr>
        <p:grpSpPr bwMode="auto">
          <a:xfrm>
            <a:off x="4495800" y="2209800"/>
            <a:ext cx="1219200" cy="3733800"/>
            <a:chOff x="2592" y="1392"/>
            <a:chExt cx="768" cy="2352"/>
          </a:xfrm>
        </p:grpSpPr>
        <p:sp>
          <p:nvSpPr>
            <p:cNvPr id="9230" name="Rectangle 14"/>
            <p:cNvSpPr>
              <a:spLocks noChangeArrowheads="1"/>
            </p:cNvSpPr>
            <p:nvPr/>
          </p:nvSpPr>
          <p:spPr bwMode="auto">
            <a:xfrm>
              <a:off x="2592" y="1392"/>
              <a:ext cx="768" cy="5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u="sng"/>
                <a:t>book:Book</a:t>
              </a:r>
            </a:p>
          </p:txBody>
        </p:sp>
        <p:sp>
          <p:nvSpPr>
            <p:cNvPr id="9233" name="Line 17"/>
            <p:cNvSpPr>
              <a:spLocks noChangeShapeType="1"/>
            </p:cNvSpPr>
            <p:nvPr/>
          </p:nvSpPr>
          <p:spPr bwMode="auto">
            <a:xfrm>
              <a:off x="2976" y="1920"/>
              <a:ext cx="0" cy="18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41"/>
          <p:cNvGrpSpPr>
            <a:grpSpLocks/>
          </p:cNvGrpSpPr>
          <p:nvPr/>
        </p:nvGrpSpPr>
        <p:grpSpPr bwMode="auto">
          <a:xfrm>
            <a:off x="6629400" y="2209800"/>
            <a:ext cx="1219200" cy="3733800"/>
            <a:chOff x="3744" y="1392"/>
            <a:chExt cx="768" cy="2352"/>
          </a:xfrm>
        </p:grpSpPr>
        <p:sp>
          <p:nvSpPr>
            <p:cNvPr id="9231" name="Rectangle 15"/>
            <p:cNvSpPr>
              <a:spLocks noChangeArrowheads="1"/>
            </p:cNvSpPr>
            <p:nvPr/>
          </p:nvSpPr>
          <p:spPr bwMode="auto">
            <a:xfrm>
              <a:off x="3744" y="1392"/>
              <a:ext cx="768" cy="5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u="sng"/>
                <a:t>:Book</a:t>
              </a:r>
              <a:br>
                <a:rPr lang="en-US" sz="1800" u="sng"/>
              </a:br>
              <a:r>
                <a:rPr lang="en-US" sz="1800" u="sng"/>
                <a:t>Copy</a:t>
              </a:r>
            </a:p>
          </p:txBody>
        </p:sp>
        <p:sp>
          <p:nvSpPr>
            <p:cNvPr id="9234" name="Line 18"/>
            <p:cNvSpPr>
              <a:spLocks noChangeShapeType="1"/>
            </p:cNvSpPr>
            <p:nvPr/>
          </p:nvSpPr>
          <p:spPr bwMode="auto">
            <a:xfrm>
              <a:off x="4128" y="1920"/>
              <a:ext cx="0" cy="18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1143000" y="3276600"/>
            <a:ext cx="1524000" cy="366713"/>
            <a:chOff x="768" y="2064"/>
            <a:chExt cx="960" cy="231"/>
          </a:xfrm>
        </p:grpSpPr>
        <p:sp>
          <p:nvSpPr>
            <p:cNvPr id="9235" name="Line 19"/>
            <p:cNvSpPr>
              <a:spLocks noChangeShapeType="1"/>
            </p:cNvSpPr>
            <p:nvPr/>
          </p:nvSpPr>
          <p:spPr bwMode="auto">
            <a:xfrm>
              <a:off x="816" y="2256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36" name="Text Box 20"/>
            <p:cNvSpPr txBox="1">
              <a:spLocks noChangeArrowheads="1"/>
            </p:cNvSpPr>
            <p:nvPr/>
          </p:nvSpPr>
          <p:spPr bwMode="auto">
            <a:xfrm>
              <a:off x="768" y="2064"/>
              <a:ext cx="9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/>
                <a:t>borrow(book)</a:t>
              </a:r>
            </a:p>
          </p:txBody>
        </p:sp>
      </p:grpSp>
      <p:sp>
        <p:nvSpPr>
          <p:cNvPr id="9238" name="Rectangle 22"/>
          <p:cNvSpPr>
            <a:spLocks noChangeArrowheads="1"/>
          </p:cNvSpPr>
          <p:nvPr/>
        </p:nvSpPr>
        <p:spPr bwMode="auto">
          <a:xfrm>
            <a:off x="2667000" y="3505200"/>
            <a:ext cx="152400" cy="2057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" name="Group 34"/>
          <p:cNvGrpSpPr>
            <a:grpSpLocks/>
          </p:cNvGrpSpPr>
          <p:nvPr/>
        </p:nvGrpSpPr>
        <p:grpSpPr bwMode="auto">
          <a:xfrm>
            <a:off x="2743200" y="3581400"/>
            <a:ext cx="1976438" cy="914400"/>
            <a:chOff x="1728" y="2256"/>
            <a:chExt cx="1245" cy="576"/>
          </a:xfrm>
        </p:grpSpPr>
        <p:grpSp>
          <p:nvGrpSpPr>
            <p:cNvPr id="6" name="Group 33"/>
            <p:cNvGrpSpPr>
              <a:grpSpLocks/>
            </p:cNvGrpSpPr>
            <p:nvPr/>
          </p:nvGrpSpPr>
          <p:grpSpPr bwMode="auto">
            <a:xfrm>
              <a:off x="1728" y="2448"/>
              <a:ext cx="720" cy="384"/>
              <a:chOff x="1728" y="2448"/>
              <a:chExt cx="720" cy="384"/>
            </a:xfrm>
          </p:grpSpPr>
          <p:sp>
            <p:nvSpPr>
              <p:cNvPr id="9240" name="Line 24"/>
              <p:cNvSpPr>
                <a:spLocks noChangeShapeType="1"/>
              </p:cNvSpPr>
              <p:nvPr/>
            </p:nvSpPr>
            <p:spPr bwMode="auto">
              <a:xfrm>
                <a:off x="1776" y="2448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42" name="Line 26"/>
              <p:cNvSpPr>
                <a:spLocks noChangeShapeType="1"/>
              </p:cNvSpPr>
              <p:nvPr/>
            </p:nvSpPr>
            <p:spPr bwMode="auto">
              <a:xfrm>
                <a:off x="2448" y="2448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43" name="Line 27"/>
              <p:cNvSpPr>
                <a:spLocks noChangeShapeType="1"/>
              </p:cNvSpPr>
              <p:nvPr/>
            </p:nvSpPr>
            <p:spPr bwMode="auto">
              <a:xfrm flipH="1">
                <a:off x="1824" y="2592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45" name="Rectangle 29"/>
              <p:cNvSpPr>
                <a:spLocks noChangeArrowheads="1"/>
              </p:cNvSpPr>
              <p:nvPr/>
            </p:nvSpPr>
            <p:spPr bwMode="auto">
              <a:xfrm>
                <a:off x="1728" y="2544"/>
                <a:ext cx="96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9247" name="Text Box 31"/>
            <p:cNvSpPr txBox="1">
              <a:spLocks noChangeArrowheads="1"/>
            </p:cNvSpPr>
            <p:nvPr/>
          </p:nvSpPr>
          <p:spPr bwMode="auto">
            <a:xfrm>
              <a:off x="1776" y="2256"/>
              <a:ext cx="119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/>
                <a:t>ok = mayBorrow()</a:t>
              </a:r>
            </a:p>
          </p:txBody>
        </p:sp>
      </p:grpSp>
      <p:sp>
        <p:nvSpPr>
          <p:cNvPr id="9252" name="Line 36"/>
          <p:cNvSpPr>
            <a:spLocks noChangeShapeType="1"/>
          </p:cNvSpPr>
          <p:nvPr/>
        </p:nvSpPr>
        <p:spPr bwMode="auto">
          <a:xfrm>
            <a:off x="2819400" y="4876800"/>
            <a:ext cx="21923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53" name="Text Box 37"/>
          <p:cNvSpPr txBox="1">
            <a:spLocks noChangeArrowheads="1"/>
          </p:cNvSpPr>
          <p:nvPr/>
        </p:nvSpPr>
        <p:spPr bwMode="auto">
          <a:xfrm>
            <a:off x="2819400" y="4495800"/>
            <a:ext cx="2184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[ok] borrow(member)</a:t>
            </a:r>
          </a:p>
        </p:txBody>
      </p:sp>
      <p:sp>
        <p:nvSpPr>
          <p:cNvPr id="9256" name="Rectangle 40"/>
          <p:cNvSpPr>
            <a:spLocks noChangeArrowheads="1"/>
          </p:cNvSpPr>
          <p:nvPr/>
        </p:nvSpPr>
        <p:spPr bwMode="auto">
          <a:xfrm>
            <a:off x="5029200" y="4800600"/>
            <a:ext cx="1524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" name="Group 42"/>
          <p:cNvGrpSpPr>
            <a:grpSpLocks/>
          </p:cNvGrpSpPr>
          <p:nvPr/>
        </p:nvGrpSpPr>
        <p:grpSpPr bwMode="auto">
          <a:xfrm>
            <a:off x="5181600" y="4724400"/>
            <a:ext cx="1981200" cy="366713"/>
            <a:chOff x="1776" y="2880"/>
            <a:chExt cx="912" cy="231"/>
          </a:xfrm>
        </p:grpSpPr>
        <p:sp>
          <p:nvSpPr>
            <p:cNvPr id="9259" name="Line 43"/>
            <p:cNvSpPr>
              <a:spLocks noChangeShapeType="1"/>
            </p:cNvSpPr>
            <p:nvPr/>
          </p:nvSpPr>
          <p:spPr bwMode="auto">
            <a:xfrm>
              <a:off x="1776" y="3072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60" name="Text Box 44"/>
            <p:cNvSpPr txBox="1">
              <a:spLocks noChangeArrowheads="1"/>
            </p:cNvSpPr>
            <p:nvPr/>
          </p:nvSpPr>
          <p:spPr bwMode="auto">
            <a:xfrm>
              <a:off x="1776" y="2880"/>
              <a:ext cx="8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/>
                <a:t>setTaken(member)</a:t>
              </a:r>
            </a:p>
          </p:txBody>
        </p:sp>
      </p:grpSp>
      <p:sp>
        <p:nvSpPr>
          <p:cNvPr id="9261" name="Rectangle 45"/>
          <p:cNvSpPr>
            <a:spLocks noChangeArrowheads="1"/>
          </p:cNvSpPr>
          <p:nvPr/>
        </p:nvSpPr>
        <p:spPr bwMode="auto">
          <a:xfrm>
            <a:off x="7162800" y="4953000"/>
            <a:ext cx="152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Sequence Diagrams</a:t>
            </a:r>
          </a:p>
        </p:txBody>
      </p:sp>
      <p:sp>
        <p:nvSpPr>
          <p:cNvPr id="4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3402-3A8F-4FCB-BC3D-5698D967102B}" type="slidenum">
              <a:rPr lang="he-IL"/>
              <a:pPr/>
              <a:t>85</a:t>
            </a:fld>
            <a:endParaRPr lang="en-US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Sequence Diagram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1981200" y="2209800"/>
            <a:ext cx="152400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u="sng"/>
              <a:t>member:</a:t>
            </a:r>
            <a:br>
              <a:rPr lang="en-US" sz="1800" u="sng"/>
            </a:br>
            <a:r>
              <a:rPr lang="en-US" sz="1800" u="sng"/>
              <a:t>LibraryMember</a:t>
            </a:r>
          </a:p>
        </p:txBody>
      </p:sp>
      <p:sp>
        <p:nvSpPr>
          <p:cNvPr id="11268" name="Line 4"/>
          <p:cNvSpPr>
            <a:spLocks noChangeShapeType="1"/>
          </p:cNvSpPr>
          <p:nvPr/>
        </p:nvSpPr>
        <p:spPr bwMode="auto">
          <a:xfrm>
            <a:off x="2743200" y="3048000"/>
            <a:ext cx="0" cy="2895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495800" y="2209800"/>
            <a:ext cx="1219200" cy="3733800"/>
            <a:chOff x="2592" y="1392"/>
            <a:chExt cx="768" cy="2352"/>
          </a:xfrm>
        </p:grpSpPr>
        <p:sp>
          <p:nvSpPr>
            <p:cNvPr id="11270" name="Rectangle 6"/>
            <p:cNvSpPr>
              <a:spLocks noChangeArrowheads="1"/>
            </p:cNvSpPr>
            <p:nvPr/>
          </p:nvSpPr>
          <p:spPr bwMode="auto">
            <a:xfrm>
              <a:off x="2592" y="1392"/>
              <a:ext cx="768" cy="5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u="sng"/>
                <a:t>book:Book</a:t>
              </a:r>
            </a:p>
          </p:txBody>
        </p:sp>
        <p:sp>
          <p:nvSpPr>
            <p:cNvPr id="11271" name="Line 7"/>
            <p:cNvSpPr>
              <a:spLocks noChangeShapeType="1"/>
            </p:cNvSpPr>
            <p:nvPr/>
          </p:nvSpPr>
          <p:spPr bwMode="auto">
            <a:xfrm>
              <a:off x="2976" y="1920"/>
              <a:ext cx="0" cy="18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6629400" y="2209800"/>
            <a:ext cx="1219200" cy="3733800"/>
            <a:chOff x="3744" y="1392"/>
            <a:chExt cx="768" cy="2352"/>
          </a:xfrm>
        </p:grpSpPr>
        <p:sp>
          <p:nvSpPr>
            <p:cNvPr id="11273" name="Rectangle 9"/>
            <p:cNvSpPr>
              <a:spLocks noChangeArrowheads="1"/>
            </p:cNvSpPr>
            <p:nvPr/>
          </p:nvSpPr>
          <p:spPr bwMode="auto">
            <a:xfrm>
              <a:off x="3744" y="1392"/>
              <a:ext cx="768" cy="5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u="sng"/>
                <a:t>:Book</a:t>
              </a:r>
              <a:br>
                <a:rPr lang="en-US" sz="1800" u="sng"/>
              </a:br>
              <a:r>
                <a:rPr lang="en-US" sz="1800" u="sng"/>
                <a:t>Copy</a:t>
              </a:r>
            </a:p>
          </p:txBody>
        </p:sp>
        <p:sp>
          <p:nvSpPr>
            <p:cNvPr id="11274" name="Line 10"/>
            <p:cNvSpPr>
              <a:spLocks noChangeShapeType="1"/>
            </p:cNvSpPr>
            <p:nvPr/>
          </p:nvSpPr>
          <p:spPr bwMode="auto">
            <a:xfrm>
              <a:off x="4128" y="1920"/>
              <a:ext cx="0" cy="18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1143000" y="3276600"/>
            <a:ext cx="1524000" cy="366713"/>
            <a:chOff x="768" y="2064"/>
            <a:chExt cx="960" cy="231"/>
          </a:xfrm>
        </p:grpSpPr>
        <p:sp>
          <p:nvSpPr>
            <p:cNvPr id="11276" name="Line 12"/>
            <p:cNvSpPr>
              <a:spLocks noChangeShapeType="1"/>
            </p:cNvSpPr>
            <p:nvPr/>
          </p:nvSpPr>
          <p:spPr bwMode="auto">
            <a:xfrm>
              <a:off x="816" y="2256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277" name="Text Box 13"/>
            <p:cNvSpPr txBox="1">
              <a:spLocks noChangeArrowheads="1"/>
            </p:cNvSpPr>
            <p:nvPr/>
          </p:nvSpPr>
          <p:spPr bwMode="auto">
            <a:xfrm>
              <a:off x="768" y="2064"/>
              <a:ext cx="9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/>
                <a:t>borrow(book)</a:t>
              </a:r>
            </a:p>
          </p:txBody>
        </p:sp>
      </p:grpSp>
      <p:sp>
        <p:nvSpPr>
          <p:cNvPr id="11278" name="Rectangle 14"/>
          <p:cNvSpPr>
            <a:spLocks noChangeArrowheads="1"/>
          </p:cNvSpPr>
          <p:nvPr/>
        </p:nvSpPr>
        <p:spPr bwMode="auto">
          <a:xfrm>
            <a:off x="2667000" y="3505200"/>
            <a:ext cx="152400" cy="2057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2743200" y="3581400"/>
            <a:ext cx="1976438" cy="914400"/>
            <a:chOff x="1728" y="2256"/>
            <a:chExt cx="1245" cy="576"/>
          </a:xfrm>
        </p:grpSpPr>
        <p:grpSp>
          <p:nvGrpSpPr>
            <p:cNvPr id="6" name="Group 16"/>
            <p:cNvGrpSpPr>
              <a:grpSpLocks/>
            </p:cNvGrpSpPr>
            <p:nvPr/>
          </p:nvGrpSpPr>
          <p:grpSpPr bwMode="auto">
            <a:xfrm>
              <a:off x="1728" y="2448"/>
              <a:ext cx="720" cy="384"/>
              <a:chOff x="1728" y="2448"/>
              <a:chExt cx="720" cy="384"/>
            </a:xfrm>
          </p:grpSpPr>
          <p:sp>
            <p:nvSpPr>
              <p:cNvPr id="11281" name="Line 17"/>
              <p:cNvSpPr>
                <a:spLocks noChangeShapeType="1"/>
              </p:cNvSpPr>
              <p:nvPr/>
            </p:nvSpPr>
            <p:spPr bwMode="auto">
              <a:xfrm>
                <a:off x="1776" y="2448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82" name="Line 18"/>
              <p:cNvSpPr>
                <a:spLocks noChangeShapeType="1"/>
              </p:cNvSpPr>
              <p:nvPr/>
            </p:nvSpPr>
            <p:spPr bwMode="auto">
              <a:xfrm>
                <a:off x="2448" y="2448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83" name="Line 19"/>
              <p:cNvSpPr>
                <a:spLocks noChangeShapeType="1"/>
              </p:cNvSpPr>
              <p:nvPr/>
            </p:nvSpPr>
            <p:spPr bwMode="auto">
              <a:xfrm flipH="1">
                <a:off x="1824" y="2592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84" name="Rectangle 20"/>
              <p:cNvSpPr>
                <a:spLocks noChangeArrowheads="1"/>
              </p:cNvSpPr>
              <p:nvPr/>
            </p:nvSpPr>
            <p:spPr bwMode="auto">
              <a:xfrm>
                <a:off x="1728" y="2544"/>
                <a:ext cx="96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285" name="Text Box 21"/>
            <p:cNvSpPr txBox="1">
              <a:spLocks noChangeArrowheads="1"/>
            </p:cNvSpPr>
            <p:nvPr/>
          </p:nvSpPr>
          <p:spPr bwMode="auto">
            <a:xfrm>
              <a:off x="1776" y="2256"/>
              <a:ext cx="119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/>
                <a:t>ok = mayBorrow()</a:t>
              </a:r>
            </a:p>
          </p:txBody>
        </p:sp>
      </p:grpSp>
      <p:grpSp>
        <p:nvGrpSpPr>
          <p:cNvPr id="7" name="Group 22"/>
          <p:cNvGrpSpPr>
            <a:grpSpLocks/>
          </p:cNvGrpSpPr>
          <p:nvPr/>
        </p:nvGrpSpPr>
        <p:grpSpPr bwMode="auto">
          <a:xfrm>
            <a:off x="2819400" y="4572000"/>
            <a:ext cx="2192338" cy="366713"/>
            <a:chOff x="1776" y="2880"/>
            <a:chExt cx="912" cy="231"/>
          </a:xfrm>
        </p:grpSpPr>
        <p:sp>
          <p:nvSpPr>
            <p:cNvPr id="11287" name="Line 23"/>
            <p:cNvSpPr>
              <a:spLocks noChangeShapeType="1"/>
            </p:cNvSpPr>
            <p:nvPr/>
          </p:nvSpPr>
          <p:spPr bwMode="auto">
            <a:xfrm>
              <a:off x="1776" y="3072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288" name="Text Box 24"/>
            <p:cNvSpPr txBox="1">
              <a:spLocks noChangeArrowheads="1"/>
            </p:cNvSpPr>
            <p:nvPr/>
          </p:nvSpPr>
          <p:spPr bwMode="auto">
            <a:xfrm>
              <a:off x="1776" y="2880"/>
              <a:ext cx="90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/>
                <a:t>[ok] borrow(member)</a:t>
              </a:r>
            </a:p>
          </p:txBody>
        </p:sp>
      </p:grpSp>
      <p:sp>
        <p:nvSpPr>
          <p:cNvPr id="11289" name="Rectangle 25"/>
          <p:cNvSpPr>
            <a:spLocks noChangeArrowheads="1"/>
          </p:cNvSpPr>
          <p:nvPr/>
        </p:nvSpPr>
        <p:spPr bwMode="auto">
          <a:xfrm>
            <a:off x="5029200" y="4800600"/>
            <a:ext cx="1524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" name="Group 26"/>
          <p:cNvGrpSpPr>
            <a:grpSpLocks/>
          </p:cNvGrpSpPr>
          <p:nvPr/>
        </p:nvGrpSpPr>
        <p:grpSpPr bwMode="auto">
          <a:xfrm>
            <a:off x="5181600" y="4724400"/>
            <a:ext cx="1981200" cy="366713"/>
            <a:chOff x="1776" y="2880"/>
            <a:chExt cx="912" cy="231"/>
          </a:xfrm>
        </p:grpSpPr>
        <p:sp>
          <p:nvSpPr>
            <p:cNvPr id="11291" name="Line 27"/>
            <p:cNvSpPr>
              <a:spLocks noChangeShapeType="1"/>
            </p:cNvSpPr>
            <p:nvPr/>
          </p:nvSpPr>
          <p:spPr bwMode="auto">
            <a:xfrm>
              <a:off x="1776" y="3072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292" name="Text Box 28"/>
            <p:cNvSpPr txBox="1">
              <a:spLocks noChangeArrowheads="1"/>
            </p:cNvSpPr>
            <p:nvPr/>
          </p:nvSpPr>
          <p:spPr bwMode="auto">
            <a:xfrm>
              <a:off x="1776" y="2880"/>
              <a:ext cx="8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/>
                <a:t>setTaken(member)</a:t>
              </a:r>
            </a:p>
          </p:txBody>
        </p:sp>
      </p:grpSp>
      <p:sp>
        <p:nvSpPr>
          <p:cNvPr id="11293" name="Rectangle 29"/>
          <p:cNvSpPr>
            <a:spLocks noChangeArrowheads="1"/>
          </p:cNvSpPr>
          <p:nvPr/>
        </p:nvSpPr>
        <p:spPr bwMode="auto">
          <a:xfrm>
            <a:off x="7162800" y="4953000"/>
            <a:ext cx="152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94" name="Line 30"/>
          <p:cNvSpPr>
            <a:spLocks noChangeShapeType="1"/>
          </p:cNvSpPr>
          <p:nvPr/>
        </p:nvSpPr>
        <p:spPr bwMode="auto">
          <a:xfrm>
            <a:off x="914400" y="1981200"/>
            <a:ext cx="6934200" cy="0"/>
          </a:xfrm>
          <a:prstGeom prst="line">
            <a:avLst/>
          </a:prstGeom>
          <a:noFill/>
          <a:ln w="22225">
            <a:solidFill>
              <a:srgbClr val="FF3300"/>
            </a:solidFill>
            <a:round/>
            <a:headEnd/>
            <a:tailEnd type="triangle" w="lg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295" name="Line 31"/>
          <p:cNvSpPr>
            <a:spLocks noChangeShapeType="1"/>
          </p:cNvSpPr>
          <p:nvPr/>
        </p:nvSpPr>
        <p:spPr bwMode="auto">
          <a:xfrm>
            <a:off x="914400" y="1981200"/>
            <a:ext cx="0" cy="3810000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/>
            <a:tailEnd type="triangle" w="lg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297" name="Text Box 33"/>
          <p:cNvSpPr txBox="1">
            <a:spLocks noChangeArrowheads="1"/>
          </p:cNvSpPr>
          <p:nvPr/>
        </p:nvSpPr>
        <p:spPr bwMode="auto">
          <a:xfrm>
            <a:off x="3048000" y="1524000"/>
            <a:ext cx="2224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X-Axis (objects)</a:t>
            </a:r>
          </a:p>
        </p:txBody>
      </p:sp>
      <p:sp>
        <p:nvSpPr>
          <p:cNvPr id="11298" name="Text Box 34"/>
          <p:cNvSpPr txBox="1">
            <a:spLocks noChangeArrowheads="1"/>
          </p:cNvSpPr>
          <p:nvPr/>
        </p:nvSpPr>
        <p:spPr bwMode="auto">
          <a:xfrm>
            <a:off x="381000" y="3657600"/>
            <a:ext cx="549275" cy="180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eaVert" wrap="none">
            <a:spAutoFit/>
          </a:bodyPr>
          <a:lstStyle/>
          <a:p>
            <a:r>
              <a:rPr lang="en-US"/>
              <a:t>Y-Axis (time)</a:t>
            </a:r>
          </a:p>
        </p:txBody>
      </p:sp>
      <p:sp>
        <p:nvSpPr>
          <p:cNvPr id="11299" name="AutoShape 35"/>
          <p:cNvSpPr>
            <a:spLocks noChangeArrowheads="1"/>
          </p:cNvSpPr>
          <p:nvPr/>
        </p:nvSpPr>
        <p:spPr bwMode="auto">
          <a:xfrm>
            <a:off x="7772400" y="3200400"/>
            <a:ext cx="1143000" cy="685800"/>
          </a:xfrm>
          <a:prstGeom prst="wedgeRectCallout">
            <a:avLst>
              <a:gd name="adj1" fmla="val -40000"/>
              <a:gd name="adj2" fmla="val -105093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/>
              <a:t>Object</a:t>
            </a:r>
          </a:p>
        </p:txBody>
      </p:sp>
      <p:sp>
        <p:nvSpPr>
          <p:cNvPr id="11300" name="AutoShape 36"/>
          <p:cNvSpPr>
            <a:spLocks noChangeArrowheads="1"/>
          </p:cNvSpPr>
          <p:nvPr/>
        </p:nvSpPr>
        <p:spPr bwMode="auto">
          <a:xfrm>
            <a:off x="5410200" y="3352800"/>
            <a:ext cx="1143000" cy="838200"/>
          </a:xfrm>
          <a:prstGeom prst="wedgeRectCallout">
            <a:avLst>
              <a:gd name="adj1" fmla="val -73333"/>
              <a:gd name="adj2" fmla="val -25190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/>
              <a:t>Life Line</a:t>
            </a:r>
          </a:p>
        </p:txBody>
      </p:sp>
      <p:sp>
        <p:nvSpPr>
          <p:cNvPr id="11301" name="AutoShape 37"/>
          <p:cNvSpPr>
            <a:spLocks noChangeArrowheads="1"/>
          </p:cNvSpPr>
          <p:nvPr/>
        </p:nvSpPr>
        <p:spPr bwMode="auto">
          <a:xfrm>
            <a:off x="1143000" y="3886200"/>
            <a:ext cx="1295400" cy="609600"/>
          </a:xfrm>
          <a:prstGeom prst="wedgeRectCallout">
            <a:avLst>
              <a:gd name="adj1" fmla="val 35662"/>
              <a:gd name="adj2" fmla="val -94009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/>
              <a:t>message</a:t>
            </a:r>
          </a:p>
        </p:txBody>
      </p:sp>
      <p:sp>
        <p:nvSpPr>
          <p:cNvPr id="11302" name="AutoShape 38"/>
          <p:cNvSpPr>
            <a:spLocks noChangeArrowheads="1"/>
          </p:cNvSpPr>
          <p:nvPr/>
        </p:nvSpPr>
        <p:spPr bwMode="auto">
          <a:xfrm>
            <a:off x="7391400" y="4343400"/>
            <a:ext cx="1524000" cy="762000"/>
          </a:xfrm>
          <a:prstGeom prst="wedgeRectCallout">
            <a:avLst>
              <a:gd name="adj1" fmla="val -52500"/>
              <a:gd name="adj2" fmla="val 6291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/>
              <a:t>Activation box</a:t>
            </a:r>
          </a:p>
        </p:txBody>
      </p:sp>
      <p:sp>
        <p:nvSpPr>
          <p:cNvPr id="11303" name="AutoShape 39"/>
          <p:cNvSpPr>
            <a:spLocks noChangeArrowheads="1"/>
          </p:cNvSpPr>
          <p:nvPr/>
        </p:nvSpPr>
        <p:spPr bwMode="auto">
          <a:xfrm>
            <a:off x="3048000" y="5257800"/>
            <a:ext cx="1447800" cy="609600"/>
          </a:xfrm>
          <a:prstGeom prst="wedgeRectCallout">
            <a:avLst>
              <a:gd name="adj1" fmla="val -42106"/>
              <a:gd name="adj2" fmla="val -99481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/>
              <a:t>condition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Sequence Diagrams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3EF30-6999-4306-A30B-EBCA161BC8EE}" type="slidenum">
              <a:rPr lang="he-IL"/>
              <a:pPr/>
              <a:t>86</a:t>
            </a:fld>
            <a:endParaRPr lang="en-US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6629400" cy="4114800"/>
          </a:xfrm>
        </p:spPr>
        <p:txBody>
          <a:bodyPr/>
          <a:lstStyle/>
          <a:p>
            <a:r>
              <a:rPr lang="en-US" sz="2800"/>
              <a:t>Object naming:</a:t>
            </a:r>
          </a:p>
          <a:p>
            <a:pPr lvl="1"/>
            <a:r>
              <a:rPr lang="en-US" sz="2400"/>
              <a:t>syntax: </a:t>
            </a:r>
            <a:r>
              <a:rPr lang="en-US" sz="2400" i="1"/>
              <a:t>[instanceName][:className]</a:t>
            </a:r>
          </a:p>
          <a:p>
            <a:pPr lvl="1"/>
            <a:r>
              <a:rPr lang="en-US" sz="2400"/>
              <a:t>Name classes consistently with your class diagram (same classes).</a:t>
            </a:r>
          </a:p>
          <a:p>
            <a:pPr lvl="1"/>
            <a:r>
              <a:rPr lang="en-US" sz="2400"/>
              <a:t>Include instance names when objects are referred to in messages or when several objects of the same type exist in the diagram.</a:t>
            </a:r>
          </a:p>
          <a:p>
            <a:r>
              <a:rPr lang="en-US" sz="2800"/>
              <a:t>The </a:t>
            </a:r>
            <a:r>
              <a:rPr lang="en-US" sz="2800" i="1"/>
              <a:t>Life-Line</a:t>
            </a:r>
            <a:r>
              <a:rPr lang="en-US" sz="2800"/>
              <a:t> represents the object’s life during the interaction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391400" y="1981200"/>
            <a:ext cx="1219200" cy="3733800"/>
            <a:chOff x="3744" y="1392"/>
            <a:chExt cx="768" cy="2352"/>
          </a:xfrm>
        </p:grpSpPr>
        <p:sp>
          <p:nvSpPr>
            <p:cNvPr id="12293" name="Rectangle 5"/>
            <p:cNvSpPr>
              <a:spLocks noChangeArrowheads="1"/>
            </p:cNvSpPr>
            <p:nvPr/>
          </p:nvSpPr>
          <p:spPr bwMode="auto">
            <a:xfrm>
              <a:off x="3744" y="1392"/>
              <a:ext cx="768" cy="5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 algn="ctr"/>
              <a:r>
                <a:rPr lang="en-US" sz="2000" u="sng"/>
                <a:t>myBirthdy</a:t>
              </a:r>
              <a:br>
                <a:rPr lang="en-US" sz="2000" u="sng"/>
              </a:br>
              <a:r>
                <a:rPr lang="en-US" sz="2000" u="sng"/>
                <a:t>:Date</a:t>
              </a:r>
            </a:p>
          </p:txBody>
        </p:sp>
        <p:sp>
          <p:nvSpPr>
            <p:cNvPr id="12294" name="Line 6"/>
            <p:cNvSpPr>
              <a:spLocks noChangeShapeType="1"/>
            </p:cNvSpPr>
            <p:nvPr/>
          </p:nvSpPr>
          <p:spPr bwMode="auto">
            <a:xfrm>
              <a:off x="4128" y="1920"/>
              <a:ext cx="0" cy="18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anchor="ctr" anchorCtr="1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Sequence Diagrams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0BF7F-DEDC-4D61-9626-E4540EDDCBB4}" type="slidenum">
              <a:rPr lang="he-IL"/>
              <a:pPr/>
              <a:t>87</a:t>
            </a:fld>
            <a:endParaRPr lang="en-US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Messages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620000" cy="4114800"/>
          </a:xfrm>
        </p:spPr>
        <p:txBody>
          <a:bodyPr/>
          <a:lstStyle/>
          <a:p>
            <a:r>
              <a:rPr lang="en-US"/>
              <a:t>An interaction between two objects is performed as a message sent from one object to another (simple operation call, Signaling, RPC) </a:t>
            </a:r>
          </a:p>
          <a:p>
            <a:r>
              <a:rPr lang="en-US"/>
              <a:t>If object obj</a:t>
            </a:r>
            <a:r>
              <a:rPr lang="en-US" baseline="-25000"/>
              <a:t>1</a:t>
            </a:r>
            <a:r>
              <a:rPr lang="en-US"/>
              <a:t> sends a message to another object obj</a:t>
            </a:r>
            <a:r>
              <a:rPr lang="en-US" baseline="-25000"/>
              <a:t>2</a:t>
            </a:r>
            <a:r>
              <a:rPr lang="en-US"/>
              <a:t> some link must exist between those two objects (dependency, same objects)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Sequence Diagrams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6C0A5-0032-452B-919C-E08EA0F90491}" type="slidenum">
              <a:rPr lang="he-IL"/>
              <a:pPr/>
              <a:t>88</a:t>
            </a:fld>
            <a:endParaRPr lang="en-US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Messages (Cont.)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A message is represented by an arrow between the life lines of two objects.</a:t>
            </a:r>
          </a:p>
          <a:p>
            <a:pPr lvl="1"/>
            <a:r>
              <a:rPr lang="en-US" sz="2400"/>
              <a:t>Self calls are also allowed</a:t>
            </a:r>
          </a:p>
          <a:p>
            <a:pPr lvl="1"/>
            <a:r>
              <a:rPr lang="en-US" sz="2400"/>
              <a:t>The time required by the receiver object to process the message is denoted by an </a:t>
            </a:r>
            <a:r>
              <a:rPr lang="en-US" sz="2400" i="1"/>
              <a:t>activation-box.</a:t>
            </a:r>
            <a:endParaRPr lang="en-US" sz="2400"/>
          </a:p>
          <a:p>
            <a:r>
              <a:rPr lang="en-US" sz="2800"/>
              <a:t>A message is labeled at minimum with the message name.</a:t>
            </a:r>
          </a:p>
          <a:p>
            <a:pPr lvl="1"/>
            <a:r>
              <a:rPr lang="en-US" sz="2400"/>
              <a:t>Arguments and control information (conditions, iteration) may be included.</a:t>
            </a:r>
          </a:p>
        </p:txBody>
      </p:sp>
      <p:sp>
        <p:nvSpPr>
          <p:cNvPr id="17412" name="Line 4"/>
          <p:cNvSpPr>
            <a:spLocks noChangeShapeType="1"/>
          </p:cNvSpPr>
          <p:nvPr/>
        </p:nvSpPr>
        <p:spPr bwMode="auto">
          <a:xfrm flipH="1">
            <a:off x="2057400" y="1752600"/>
            <a:ext cx="50292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arrow" w="med" len="med"/>
            <a:tailEnd type="none" w="lg" len="lg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Sequence Diagrams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E2EC6-2B93-4DC8-AADB-17A669430CFD}" type="slidenum">
              <a:rPr lang="he-IL"/>
              <a:pPr/>
              <a:t>89</a:t>
            </a:fld>
            <a:endParaRPr lang="en-US"/>
          </a:p>
        </p:txBody>
      </p:sp>
      <p:sp>
        <p:nvSpPr>
          <p:cNvPr id="2150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Return Values</a:t>
            </a:r>
          </a:p>
        </p:txBody>
      </p:sp>
      <p:sp>
        <p:nvSpPr>
          <p:cNvPr id="2150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Optionally indicated using a dashed arrow with a label indicating the return value.</a:t>
            </a:r>
          </a:p>
          <a:p>
            <a:pPr lvl="1">
              <a:lnSpc>
                <a:spcPct val="90000"/>
              </a:lnSpc>
            </a:pPr>
            <a:r>
              <a:rPr lang="en-US"/>
              <a:t>Don’t model a return value when it is obvious what is being returned, e.g. </a:t>
            </a:r>
            <a:r>
              <a:rPr lang="en-US">
                <a:solidFill>
                  <a:schemeClr val="accent2"/>
                </a:solidFill>
              </a:rPr>
              <a:t>getTotal()</a:t>
            </a:r>
          </a:p>
          <a:p>
            <a:pPr lvl="1">
              <a:lnSpc>
                <a:spcPct val="90000"/>
              </a:lnSpc>
            </a:pPr>
            <a:r>
              <a:rPr lang="en-US"/>
              <a:t>Model a return value only when you need to refer to it elsewhere, e.g. as a parameter passed in another message.</a:t>
            </a:r>
          </a:p>
          <a:p>
            <a:pPr lvl="1">
              <a:lnSpc>
                <a:spcPct val="90000"/>
              </a:lnSpc>
            </a:pPr>
            <a:r>
              <a:rPr lang="en-US"/>
              <a:t>Prefer modeling return values as part of a method invocation, e.g. </a:t>
            </a:r>
            <a:r>
              <a:rPr lang="en-US">
                <a:solidFill>
                  <a:schemeClr val="accent2"/>
                </a:solidFill>
                <a:latin typeface="Courier New" pitchFamily="49" charset="0"/>
              </a:rPr>
              <a:t>ok = isValid()</a:t>
            </a:r>
            <a:r>
              <a:rPr lang="en-US"/>
              <a:t> </a:t>
            </a:r>
          </a:p>
        </p:txBody>
      </p:sp>
      <p:sp>
        <p:nvSpPr>
          <p:cNvPr id="21511" name="Line 1031"/>
          <p:cNvSpPr>
            <a:spLocks noChangeShapeType="1"/>
          </p:cNvSpPr>
          <p:nvPr/>
        </p:nvSpPr>
        <p:spPr bwMode="auto">
          <a:xfrm flipH="1">
            <a:off x="2057400" y="1752600"/>
            <a:ext cx="5029200" cy="0"/>
          </a:xfrm>
          <a:prstGeom prst="line">
            <a:avLst/>
          </a:prstGeom>
          <a:noFill/>
          <a:ln w="28575">
            <a:solidFill>
              <a:schemeClr val="accent2"/>
            </a:solidFill>
            <a:prstDash val="dash"/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The </a:t>
            </a:r>
            <a:r>
              <a:rPr lang="en-US" dirty="0" err="1" smtClean="0">
                <a:solidFill>
                  <a:srgbClr val="FF0000"/>
                </a:solidFill>
              </a:rPr>
              <a:t>NextGen</a:t>
            </a:r>
            <a:r>
              <a:rPr lang="en-US" dirty="0" smtClean="0">
                <a:solidFill>
                  <a:srgbClr val="FF0000"/>
                </a:solidFill>
              </a:rPr>
              <a:t> POS System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POS system is a computerized application used to </a:t>
            </a:r>
            <a:r>
              <a:rPr lang="en-US" b="1" dirty="0" smtClean="0"/>
              <a:t>record sales </a:t>
            </a:r>
            <a:r>
              <a:rPr lang="en-US" dirty="0" smtClean="0"/>
              <a:t>and </a:t>
            </a:r>
            <a:r>
              <a:rPr lang="en-US" b="1" dirty="0" smtClean="0"/>
              <a:t>handle payments</a:t>
            </a:r>
            <a:r>
              <a:rPr lang="en-US" dirty="0" smtClean="0"/>
              <a:t>; typically used in retail store.</a:t>
            </a:r>
          </a:p>
          <a:p>
            <a:r>
              <a:rPr lang="en-US" dirty="0" smtClean="0"/>
              <a:t>It includes </a:t>
            </a:r>
            <a:r>
              <a:rPr lang="en-US" b="1" dirty="0" smtClean="0"/>
              <a:t>hardware components </a:t>
            </a:r>
            <a:r>
              <a:rPr lang="en-US" dirty="0" smtClean="0"/>
              <a:t>such as a computer and </a:t>
            </a:r>
            <a:r>
              <a:rPr lang="en-US" b="1" dirty="0" smtClean="0"/>
              <a:t>bar code scanner</a:t>
            </a:r>
            <a:r>
              <a:rPr lang="en-US" dirty="0" smtClean="0"/>
              <a:t>, and </a:t>
            </a:r>
            <a:r>
              <a:rPr lang="en-US" b="1" dirty="0" smtClean="0"/>
              <a:t>software</a:t>
            </a:r>
            <a:r>
              <a:rPr lang="en-US" dirty="0" smtClean="0"/>
              <a:t> to run that system.</a:t>
            </a:r>
          </a:p>
          <a:p>
            <a:r>
              <a:rPr lang="en-US" dirty="0" smtClean="0"/>
              <a:t>It </a:t>
            </a:r>
            <a:r>
              <a:rPr lang="en-US" b="1" dirty="0" smtClean="0"/>
              <a:t>interfaces</a:t>
            </a:r>
            <a:r>
              <a:rPr lang="en-US" dirty="0" smtClean="0"/>
              <a:t> to various service applications, such as a </a:t>
            </a:r>
            <a:r>
              <a:rPr lang="en-US" b="1" dirty="0" smtClean="0"/>
              <a:t>third party tax calculator </a:t>
            </a:r>
            <a:r>
              <a:rPr lang="en-US" dirty="0" smtClean="0"/>
              <a:t>and </a:t>
            </a:r>
            <a:r>
              <a:rPr lang="en-US" b="1" dirty="0" smtClean="0"/>
              <a:t>inventory system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 Oriented Fundamentals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Sequence Diagrams</a:t>
            </a:r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A6D22-BB10-4478-BCD1-DF7850189A5D}" type="slidenum">
              <a:rPr lang="he-IL"/>
              <a:pPr/>
              <a:t>90</a:t>
            </a:fld>
            <a:endParaRPr lang="en-US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Synchronous Messages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Nested flow of control, typically implemented as an operation call.</a:t>
            </a:r>
          </a:p>
          <a:p>
            <a:pPr lvl="1"/>
            <a:r>
              <a:rPr lang="en-US"/>
              <a:t>The routine that handles the message is completed before the caller resumes execution.</a:t>
            </a:r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2552700" y="4114800"/>
            <a:ext cx="9906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 anchorCtr="1"/>
          <a:lstStyle/>
          <a:p>
            <a:pPr algn="ctr"/>
            <a:r>
              <a:rPr lang="en-US" sz="2000" u="sng"/>
              <a:t>:A</a:t>
            </a:r>
          </a:p>
        </p:txBody>
      </p:sp>
      <p:sp>
        <p:nvSpPr>
          <p:cNvPr id="16390" name="Line 6"/>
          <p:cNvSpPr>
            <a:spLocks noChangeShapeType="1"/>
          </p:cNvSpPr>
          <p:nvPr/>
        </p:nvSpPr>
        <p:spPr bwMode="auto">
          <a:xfrm>
            <a:off x="3048000" y="480060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anchor="ctr" anchorCtr="1"/>
          <a:lstStyle/>
          <a:p>
            <a:endParaRPr lang="en-US"/>
          </a:p>
        </p:txBody>
      </p:sp>
      <p:sp>
        <p:nvSpPr>
          <p:cNvPr id="16393" name="Rectangle 9"/>
          <p:cNvSpPr>
            <a:spLocks noChangeArrowheads="1"/>
          </p:cNvSpPr>
          <p:nvPr/>
        </p:nvSpPr>
        <p:spPr bwMode="auto">
          <a:xfrm>
            <a:off x="5219700" y="4114800"/>
            <a:ext cx="9906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 anchorCtr="1"/>
          <a:lstStyle/>
          <a:p>
            <a:pPr algn="ctr"/>
            <a:r>
              <a:rPr lang="en-US" sz="2000" u="sng"/>
              <a:t>:B</a:t>
            </a:r>
          </a:p>
        </p:txBody>
      </p:sp>
      <p:sp>
        <p:nvSpPr>
          <p:cNvPr id="16394" name="Line 10"/>
          <p:cNvSpPr>
            <a:spLocks noChangeShapeType="1"/>
          </p:cNvSpPr>
          <p:nvPr/>
        </p:nvSpPr>
        <p:spPr bwMode="auto">
          <a:xfrm>
            <a:off x="5715000" y="480060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anchor="ctr" anchorCtr="1"/>
          <a:lstStyle/>
          <a:p>
            <a:endParaRPr lang="en-US"/>
          </a:p>
        </p:txBody>
      </p:sp>
      <p:sp>
        <p:nvSpPr>
          <p:cNvPr id="16395" name="Rectangle 11"/>
          <p:cNvSpPr>
            <a:spLocks noChangeArrowheads="1"/>
          </p:cNvSpPr>
          <p:nvPr/>
        </p:nvSpPr>
        <p:spPr bwMode="auto">
          <a:xfrm>
            <a:off x="2933700" y="4800600"/>
            <a:ext cx="228600" cy="152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396" name="Line 12"/>
          <p:cNvSpPr>
            <a:spLocks noChangeShapeType="1"/>
          </p:cNvSpPr>
          <p:nvPr/>
        </p:nvSpPr>
        <p:spPr bwMode="auto">
          <a:xfrm>
            <a:off x="3200400" y="52578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397" name="Rectangle 13"/>
          <p:cNvSpPr>
            <a:spLocks noChangeArrowheads="1"/>
          </p:cNvSpPr>
          <p:nvPr/>
        </p:nvSpPr>
        <p:spPr bwMode="auto">
          <a:xfrm>
            <a:off x="5600700" y="5181600"/>
            <a:ext cx="228600" cy="990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399" name="Text Box 15"/>
          <p:cNvSpPr txBox="1">
            <a:spLocks noChangeArrowheads="1"/>
          </p:cNvSpPr>
          <p:nvPr/>
        </p:nvSpPr>
        <p:spPr bwMode="auto">
          <a:xfrm>
            <a:off x="3124200" y="4953000"/>
            <a:ext cx="25050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doYouUnderstand()</a:t>
            </a:r>
          </a:p>
        </p:txBody>
      </p:sp>
      <p:sp>
        <p:nvSpPr>
          <p:cNvPr id="16400" name="Line 16"/>
          <p:cNvSpPr>
            <a:spLocks noChangeShapeType="1"/>
          </p:cNvSpPr>
          <p:nvPr/>
        </p:nvSpPr>
        <p:spPr bwMode="auto">
          <a:xfrm flipH="1">
            <a:off x="3200400" y="60960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401" name="AutoShape 17"/>
          <p:cNvSpPr>
            <a:spLocks noChangeArrowheads="1"/>
          </p:cNvSpPr>
          <p:nvPr/>
        </p:nvSpPr>
        <p:spPr bwMode="auto">
          <a:xfrm>
            <a:off x="2590800" y="5257800"/>
            <a:ext cx="152400" cy="857250"/>
          </a:xfrm>
          <a:prstGeom prst="upDownArrow">
            <a:avLst>
              <a:gd name="adj1" fmla="val 50000"/>
              <a:gd name="adj2" fmla="val 112500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03" name="AutoShape 19"/>
          <p:cNvSpPr>
            <a:spLocks/>
          </p:cNvSpPr>
          <p:nvPr/>
        </p:nvSpPr>
        <p:spPr bwMode="auto">
          <a:xfrm>
            <a:off x="838200" y="5562600"/>
            <a:ext cx="1095375" cy="609600"/>
          </a:xfrm>
          <a:prstGeom prst="borderCallout1">
            <a:avLst>
              <a:gd name="adj1" fmla="val 18750"/>
              <a:gd name="adj2" fmla="val 106958"/>
              <a:gd name="adj3" fmla="val 18750"/>
              <a:gd name="adj4" fmla="val 149565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anchorCtr="1"/>
          <a:lstStyle/>
          <a:p>
            <a:pPr algn="ctr"/>
            <a:r>
              <a:rPr lang="en-US" sz="2000"/>
              <a:t>Caller Blocked</a:t>
            </a:r>
          </a:p>
        </p:txBody>
      </p:sp>
      <p:sp>
        <p:nvSpPr>
          <p:cNvPr id="16404" name="AutoShape 20"/>
          <p:cNvSpPr>
            <a:spLocks noChangeArrowheads="1"/>
          </p:cNvSpPr>
          <p:nvPr/>
        </p:nvSpPr>
        <p:spPr bwMode="auto">
          <a:xfrm>
            <a:off x="6019800" y="5410200"/>
            <a:ext cx="1219200" cy="609600"/>
          </a:xfrm>
          <a:prstGeom prst="wedgeRectCallout">
            <a:avLst>
              <a:gd name="adj1" fmla="val -117190"/>
              <a:gd name="adj2" fmla="val 55208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anchorCtr="1"/>
          <a:lstStyle/>
          <a:p>
            <a:pPr algn="ctr"/>
            <a:r>
              <a:rPr lang="en-US" sz="2000"/>
              <a:t>return (optional)</a:t>
            </a:r>
          </a:p>
        </p:txBody>
      </p:sp>
      <p:sp>
        <p:nvSpPr>
          <p:cNvPr id="16405" name="Text Box 21"/>
          <p:cNvSpPr txBox="1">
            <a:spLocks noChangeArrowheads="1"/>
          </p:cNvSpPr>
          <p:nvPr/>
        </p:nvSpPr>
        <p:spPr bwMode="auto">
          <a:xfrm>
            <a:off x="3962400" y="5791200"/>
            <a:ext cx="5937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yes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Sequence Diagrams</a:t>
            </a:r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038B9-1ED4-45EE-9EE1-6C296C2BBFA9}" type="slidenum">
              <a:rPr lang="he-IL"/>
              <a:pPr/>
              <a:t>91</a:t>
            </a:fld>
            <a:endParaRPr lang="en-US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 Creation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/>
              <a:t>An object may create another object via a </a:t>
            </a:r>
            <a:r>
              <a:rPr lang="en-US">
                <a:latin typeface="Courier New" pitchFamily="49" charset="0"/>
              </a:rPr>
              <a:t>&lt;&lt;create&gt;&gt; </a:t>
            </a:r>
            <a:r>
              <a:rPr lang="en-US"/>
              <a:t>message.</a:t>
            </a:r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4495800" y="3352800"/>
            <a:ext cx="3429000" cy="29718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838200" y="3352800"/>
            <a:ext cx="3429000" cy="2971800"/>
            <a:chOff x="528" y="2112"/>
            <a:chExt cx="2160" cy="1872"/>
          </a:xfrm>
        </p:grpSpPr>
        <p:sp>
          <p:nvSpPr>
            <p:cNvPr id="22532" name="Rectangle 4"/>
            <p:cNvSpPr>
              <a:spLocks noChangeArrowheads="1"/>
            </p:cNvSpPr>
            <p:nvPr/>
          </p:nvSpPr>
          <p:spPr bwMode="auto">
            <a:xfrm>
              <a:off x="528" y="2112"/>
              <a:ext cx="2160" cy="1872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34" name="Rectangle 6"/>
            <p:cNvSpPr>
              <a:spLocks noChangeArrowheads="1"/>
            </p:cNvSpPr>
            <p:nvPr/>
          </p:nvSpPr>
          <p:spPr bwMode="auto">
            <a:xfrm>
              <a:off x="744" y="2304"/>
              <a:ext cx="528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u="sng"/>
                <a:t>:A</a:t>
              </a:r>
            </a:p>
          </p:txBody>
        </p:sp>
        <p:sp>
          <p:nvSpPr>
            <p:cNvPr id="22536" name="Rectangle 8"/>
            <p:cNvSpPr>
              <a:spLocks noChangeArrowheads="1"/>
            </p:cNvSpPr>
            <p:nvPr/>
          </p:nvSpPr>
          <p:spPr bwMode="auto">
            <a:xfrm>
              <a:off x="1848" y="2304"/>
              <a:ext cx="528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u="sng"/>
                <a:t>:B</a:t>
              </a:r>
            </a:p>
          </p:txBody>
        </p:sp>
        <p:sp>
          <p:nvSpPr>
            <p:cNvPr id="22537" name="Line 9"/>
            <p:cNvSpPr>
              <a:spLocks noChangeShapeType="1"/>
            </p:cNvSpPr>
            <p:nvPr/>
          </p:nvSpPr>
          <p:spPr bwMode="auto">
            <a:xfrm>
              <a:off x="1008" y="2688"/>
              <a:ext cx="0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538" name="Line 10"/>
            <p:cNvSpPr>
              <a:spLocks noChangeShapeType="1"/>
            </p:cNvSpPr>
            <p:nvPr/>
          </p:nvSpPr>
          <p:spPr bwMode="auto">
            <a:xfrm>
              <a:off x="2112" y="2688"/>
              <a:ext cx="0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539" name="Rectangle 11"/>
            <p:cNvSpPr>
              <a:spLocks noChangeArrowheads="1"/>
            </p:cNvSpPr>
            <p:nvPr/>
          </p:nvSpPr>
          <p:spPr bwMode="auto">
            <a:xfrm>
              <a:off x="960" y="2688"/>
              <a:ext cx="96" cy="100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0" name="Rectangle 12"/>
            <p:cNvSpPr>
              <a:spLocks noChangeArrowheads="1"/>
            </p:cNvSpPr>
            <p:nvPr/>
          </p:nvSpPr>
          <p:spPr bwMode="auto">
            <a:xfrm>
              <a:off x="2064" y="2976"/>
              <a:ext cx="96" cy="52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1" name="Line 13"/>
            <p:cNvSpPr>
              <a:spLocks noChangeShapeType="1"/>
            </p:cNvSpPr>
            <p:nvPr/>
          </p:nvSpPr>
          <p:spPr bwMode="auto">
            <a:xfrm>
              <a:off x="1056" y="3024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542" name="Text Box 14"/>
            <p:cNvSpPr txBox="1">
              <a:spLocks noChangeArrowheads="1"/>
            </p:cNvSpPr>
            <p:nvPr/>
          </p:nvSpPr>
          <p:spPr bwMode="auto">
            <a:xfrm>
              <a:off x="1056" y="2832"/>
              <a:ext cx="9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urier New" pitchFamily="49" charset="0"/>
                </a:rPr>
                <a:t>&lt;&lt;create&gt;&gt;</a:t>
              </a:r>
            </a:p>
          </p:txBody>
        </p:sp>
        <p:sp>
          <p:nvSpPr>
            <p:cNvPr id="22543" name="AutoShape 15"/>
            <p:cNvSpPr>
              <a:spLocks noChangeArrowheads="1"/>
            </p:cNvSpPr>
            <p:nvPr/>
          </p:nvSpPr>
          <p:spPr bwMode="auto">
            <a:xfrm>
              <a:off x="1152" y="3552"/>
              <a:ext cx="912" cy="336"/>
            </a:xfrm>
            <a:prstGeom prst="wedgeRectCallout">
              <a:avLst>
                <a:gd name="adj1" fmla="val 46708"/>
                <a:gd name="adj2" fmla="val -86014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/>
              <a:r>
                <a:rPr lang="en-US" sz="2000"/>
                <a:t>Constructor</a:t>
              </a:r>
            </a:p>
          </p:txBody>
        </p:sp>
      </p:grpSp>
      <p:sp>
        <p:nvSpPr>
          <p:cNvPr id="22551" name="Rectangle 23"/>
          <p:cNvSpPr>
            <a:spLocks noChangeArrowheads="1"/>
          </p:cNvSpPr>
          <p:nvPr/>
        </p:nvSpPr>
        <p:spPr bwMode="auto">
          <a:xfrm>
            <a:off x="4762500" y="3657600"/>
            <a:ext cx="8382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u="sng"/>
              <a:t>:A</a:t>
            </a:r>
          </a:p>
        </p:txBody>
      </p:sp>
      <p:sp>
        <p:nvSpPr>
          <p:cNvPr id="22552" name="Line 24"/>
          <p:cNvSpPr>
            <a:spLocks noChangeShapeType="1"/>
          </p:cNvSpPr>
          <p:nvPr/>
        </p:nvSpPr>
        <p:spPr bwMode="auto">
          <a:xfrm>
            <a:off x="5181600" y="4267200"/>
            <a:ext cx="0" cy="1752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53" name="Line 25"/>
          <p:cNvSpPr>
            <a:spLocks noChangeShapeType="1"/>
          </p:cNvSpPr>
          <p:nvPr/>
        </p:nvSpPr>
        <p:spPr bwMode="auto">
          <a:xfrm>
            <a:off x="7239000" y="51054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54" name="Rectangle 26"/>
          <p:cNvSpPr>
            <a:spLocks noChangeArrowheads="1"/>
          </p:cNvSpPr>
          <p:nvPr/>
        </p:nvSpPr>
        <p:spPr bwMode="auto">
          <a:xfrm>
            <a:off x="5105400" y="4267200"/>
            <a:ext cx="152400" cy="1600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55" name="Line 27"/>
          <p:cNvSpPr>
            <a:spLocks noChangeShapeType="1"/>
          </p:cNvSpPr>
          <p:nvPr/>
        </p:nvSpPr>
        <p:spPr bwMode="auto">
          <a:xfrm>
            <a:off x="5257800" y="48006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56" name="Text Box 28"/>
          <p:cNvSpPr txBox="1">
            <a:spLocks noChangeArrowheads="1"/>
          </p:cNvSpPr>
          <p:nvPr/>
        </p:nvSpPr>
        <p:spPr bwMode="auto">
          <a:xfrm>
            <a:off x="5257800" y="4495800"/>
            <a:ext cx="1549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&lt;&lt;create&gt;&gt;</a:t>
            </a:r>
          </a:p>
        </p:txBody>
      </p:sp>
      <p:sp>
        <p:nvSpPr>
          <p:cNvPr id="22558" name="Rectangle 30"/>
          <p:cNvSpPr>
            <a:spLocks noChangeArrowheads="1"/>
          </p:cNvSpPr>
          <p:nvPr/>
        </p:nvSpPr>
        <p:spPr bwMode="auto">
          <a:xfrm>
            <a:off x="6819900" y="4495800"/>
            <a:ext cx="8382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u="sng"/>
              <a:t>:B</a:t>
            </a:r>
          </a:p>
        </p:txBody>
      </p:sp>
      <p:sp>
        <p:nvSpPr>
          <p:cNvPr id="22559" name="Rectangle 31"/>
          <p:cNvSpPr>
            <a:spLocks noChangeArrowheads="1"/>
          </p:cNvSpPr>
          <p:nvPr/>
        </p:nvSpPr>
        <p:spPr bwMode="auto">
          <a:xfrm>
            <a:off x="7162800" y="5105400"/>
            <a:ext cx="1524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60" name="Text Box 32"/>
          <p:cNvSpPr txBox="1">
            <a:spLocks noChangeArrowheads="1"/>
          </p:cNvSpPr>
          <p:nvPr/>
        </p:nvSpPr>
        <p:spPr bwMode="auto">
          <a:xfrm>
            <a:off x="6477000" y="3352800"/>
            <a:ext cx="1317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Preferred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Sequence Diagrams</a:t>
            </a:r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C4840-EE7D-4946-A8E3-274DD59DC488}" type="slidenum">
              <a:rPr lang="he-IL"/>
              <a:pPr/>
              <a:t>92</a:t>
            </a:fld>
            <a:endParaRPr lang="en-US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 Destruction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2286000"/>
          </a:xfrm>
        </p:spPr>
        <p:txBody>
          <a:bodyPr/>
          <a:lstStyle/>
          <a:p>
            <a:r>
              <a:rPr lang="en-US" sz="2800"/>
              <a:t>An object may destroy another object via a </a:t>
            </a:r>
            <a:r>
              <a:rPr lang="en-US" sz="2800">
                <a:latin typeface="Courier New" pitchFamily="49" charset="0"/>
              </a:rPr>
              <a:t>&lt;&lt;destroy&gt;&gt;</a:t>
            </a:r>
            <a:r>
              <a:rPr lang="en-US" sz="2800"/>
              <a:t> message.</a:t>
            </a:r>
          </a:p>
          <a:p>
            <a:pPr lvl="1"/>
            <a:r>
              <a:rPr lang="en-US" sz="2400"/>
              <a:t>An object may destroy itself.</a:t>
            </a:r>
          </a:p>
          <a:p>
            <a:pPr lvl="1"/>
            <a:r>
              <a:rPr lang="en-US" sz="2400"/>
              <a:t>Avoid modeling object destruction unless memory management is critical.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4724400" y="3962400"/>
            <a:ext cx="3429000" cy="2362200"/>
            <a:chOff x="1440" y="2688"/>
            <a:chExt cx="2160" cy="1488"/>
          </a:xfrm>
        </p:grpSpPr>
        <p:sp>
          <p:nvSpPr>
            <p:cNvPr id="23557" name="Rectangle 5"/>
            <p:cNvSpPr>
              <a:spLocks noChangeArrowheads="1"/>
            </p:cNvSpPr>
            <p:nvPr/>
          </p:nvSpPr>
          <p:spPr bwMode="auto">
            <a:xfrm>
              <a:off x="1440" y="2688"/>
              <a:ext cx="2160" cy="1488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58" name="Rectangle 6"/>
            <p:cNvSpPr>
              <a:spLocks noChangeArrowheads="1"/>
            </p:cNvSpPr>
            <p:nvPr/>
          </p:nvSpPr>
          <p:spPr bwMode="auto">
            <a:xfrm>
              <a:off x="1656" y="2841"/>
              <a:ext cx="528" cy="30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u="sng"/>
                <a:t>:A</a:t>
              </a:r>
            </a:p>
          </p:txBody>
        </p:sp>
        <p:sp>
          <p:nvSpPr>
            <p:cNvPr id="23559" name="Rectangle 7"/>
            <p:cNvSpPr>
              <a:spLocks noChangeArrowheads="1"/>
            </p:cNvSpPr>
            <p:nvPr/>
          </p:nvSpPr>
          <p:spPr bwMode="auto">
            <a:xfrm>
              <a:off x="2760" y="2841"/>
              <a:ext cx="528" cy="30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u="sng"/>
                <a:t>:B</a:t>
              </a:r>
            </a:p>
          </p:txBody>
        </p:sp>
        <p:sp>
          <p:nvSpPr>
            <p:cNvPr id="23560" name="Line 8"/>
            <p:cNvSpPr>
              <a:spLocks noChangeShapeType="1"/>
            </p:cNvSpPr>
            <p:nvPr/>
          </p:nvSpPr>
          <p:spPr bwMode="auto">
            <a:xfrm>
              <a:off x="1920" y="3146"/>
              <a:ext cx="0" cy="8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561" name="Line 9"/>
            <p:cNvSpPr>
              <a:spLocks noChangeShapeType="1"/>
            </p:cNvSpPr>
            <p:nvPr/>
          </p:nvSpPr>
          <p:spPr bwMode="auto">
            <a:xfrm>
              <a:off x="3024" y="3146"/>
              <a:ext cx="0" cy="5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562" name="Rectangle 10"/>
            <p:cNvSpPr>
              <a:spLocks noChangeArrowheads="1"/>
            </p:cNvSpPr>
            <p:nvPr/>
          </p:nvSpPr>
          <p:spPr bwMode="auto">
            <a:xfrm>
              <a:off x="1872" y="3146"/>
              <a:ext cx="96" cy="6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3" name="Rectangle 11"/>
            <p:cNvSpPr>
              <a:spLocks noChangeArrowheads="1"/>
            </p:cNvSpPr>
            <p:nvPr/>
          </p:nvSpPr>
          <p:spPr bwMode="auto">
            <a:xfrm>
              <a:off x="2976" y="3375"/>
              <a:ext cx="96" cy="32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4" name="Line 12"/>
            <p:cNvSpPr>
              <a:spLocks noChangeShapeType="1"/>
            </p:cNvSpPr>
            <p:nvPr/>
          </p:nvSpPr>
          <p:spPr bwMode="auto">
            <a:xfrm>
              <a:off x="1968" y="3413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565" name="Text Box 13"/>
            <p:cNvSpPr txBox="1">
              <a:spLocks noChangeArrowheads="1"/>
            </p:cNvSpPr>
            <p:nvPr/>
          </p:nvSpPr>
          <p:spPr bwMode="auto">
            <a:xfrm>
              <a:off x="1968" y="3216"/>
              <a:ext cx="10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urier New" pitchFamily="49" charset="0"/>
                </a:rPr>
                <a:t>&lt;&lt;destroy&gt;&gt;</a:t>
              </a:r>
            </a:p>
          </p:txBody>
        </p:sp>
        <p:grpSp>
          <p:nvGrpSpPr>
            <p:cNvPr id="3" name="Group 17"/>
            <p:cNvGrpSpPr>
              <a:grpSpLocks/>
            </p:cNvGrpSpPr>
            <p:nvPr/>
          </p:nvGrpSpPr>
          <p:grpSpPr bwMode="auto">
            <a:xfrm>
              <a:off x="2928" y="3648"/>
              <a:ext cx="192" cy="144"/>
              <a:chOff x="4368" y="3264"/>
              <a:chExt cx="192" cy="144"/>
            </a:xfrm>
          </p:grpSpPr>
          <p:sp>
            <p:nvSpPr>
              <p:cNvPr id="23567" name="Line 15"/>
              <p:cNvSpPr>
                <a:spLocks noChangeShapeType="1"/>
              </p:cNvSpPr>
              <p:nvPr/>
            </p:nvSpPr>
            <p:spPr bwMode="auto">
              <a:xfrm>
                <a:off x="4368" y="3264"/>
                <a:ext cx="192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68" name="Line 16"/>
              <p:cNvSpPr>
                <a:spLocks noChangeShapeType="1"/>
              </p:cNvSpPr>
              <p:nvPr/>
            </p:nvSpPr>
            <p:spPr bwMode="auto">
              <a:xfrm flipV="1">
                <a:off x="4368" y="3264"/>
                <a:ext cx="192" cy="14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Sequence Diagrams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D7878-8C32-4362-8EA3-F79165D4777D}" type="slidenum">
              <a:rPr lang="he-IL"/>
              <a:pPr/>
              <a:t>93</a:t>
            </a:fld>
            <a:endParaRPr lang="en-US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Control information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343400"/>
          </a:xfrm>
        </p:spPr>
        <p:txBody>
          <a:bodyPr/>
          <a:lstStyle/>
          <a:p>
            <a:r>
              <a:rPr lang="en-US"/>
              <a:t>Condition</a:t>
            </a:r>
          </a:p>
          <a:p>
            <a:pPr lvl="1"/>
            <a:r>
              <a:rPr lang="en-US"/>
              <a:t>syntax: ‘[‘ expression ’]’ message-label</a:t>
            </a:r>
          </a:p>
          <a:p>
            <a:pPr lvl="1"/>
            <a:r>
              <a:rPr lang="en-US"/>
              <a:t>The message is sent only if the condition is true</a:t>
            </a:r>
          </a:p>
          <a:p>
            <a:pPr lvl="1"/>
            <a:r>
              <a:rPr lang="en-US"/>
              <a:t>example:</a:t>
            </a:r>
          </a:p>
          <a:p>
            <a:r>
              <a:rPr lang="en-US"/>
              <a:t>Iteration</a:t>
            </a:r>
          </a:p>
          <a:p>
            <a:pPr lvl="1"/>
            <a:r>
              <a:rPr lang="en-US"/>
              <a:t>syntax: * [ ‘[‘ expression ‘]’ ] message-label</a:t>
            </a:r>
          </a:p>
          <a:p>
            <a:pPr lvl="1"/>
            <a:r>
              <a:rPr lang="en-US"/>
              <a:t>The message is sent many times to possibly multiple receiver objects. 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3124200" y="3581400"/>
            <a:ext cx="3048000" cy="457200"/>
            <a:chOff x="2016" y="2256"/>
            <a:chExt cx="1920" cy="288"/>
          </a:xfrm>
        </p:grpSpPr>
        <p:sp>
          <p:nvSpPr>
            <p:cNvPr id="20484" name="Line 4"/>
            <p:cNvSpPr>
              <a:spLocks noChangeShapeType="1"/>
            </p:cNvSpPr>
            <p:nvPr/>
          </p:nvSpPr>
          <p:spPr bwMode="auto">
            <a:xfrm>
              <a:off x="2016" y="2544"/>
              <a:ext cx="1920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485" name="Text Box 5"/>
            <p:cNvSpPr txBox="1">
              <a:spLocks noChangeArrowheads="1"/>
            </p:cNvSpPr>
            <p:nvPr/>
          </p:nvSpPr>
          <p:spPr bwMode="auto">
            <a:xfrm>
              <a:off x="2112" y="2256"/>
              <a:ext cx="179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</a:rPr>
                <a:t>[ok] borrow(member)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Sequence Diagrams</a:t>
            </a:r>
          </a:p>
        </p:txBody>
      </p:sp>
      <p:sp>
        <p:nvSpPr>
          <p:cNvPr id="2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0F8D2-60BE-4EBE-BD35-7B6A52573E68}" type="slidenum">
              <a:rPr lang="he-IL"/>
              <a:pPr/>
              <a:t>94</a:t>
            </a:fld>
            <a:endParaRPr lang="en-US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Control Information (Cont.)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685800"/>
          </a:xfrm>
        </p:spPr>
        <p:txBody>
          <a:bodyPr/>
          <a:lstStyle/>
          <a:p>
            <a:r>
              <a:rPr lang="en-US"/>
              <a:t>Iteration examples:</a:t>
            </a:r>
          </a:p>
        </p:txBody>
      </p:sp>
      <p:sp>
        <p:nvSpPr>
          <p:cNvPr id="24596" name="Rectangle 20"/>
          <p:cNvSpPr>
            <a:spLocks noChangeArrowheads="1"/>
          </p:cNvSpPr>
          <p:nvPr/>
        </p:nvSpPr>
        <p:spPr bwMode="auto">
          <a:xfrm>
            <a:off x="4419600" y="2895600"/>
            <a:ext cx="4114800" cy="23622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97" name="Rectangle 21"/>
          <p:cNvSpPr>
            <a:spLocks noChangeArrowheads="1"/>
          </p:cNvSpPr>
          <p:nvPr/>
        </p:nvSpPr>
        <p:spPr bwMode="auto">
          <a:xfrm>
            <a:off x="4610100" y="3124200"/>
            <a:ext cx="990600" cy="4841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:</a:t>
            </a:r>
            <a:r>
              <a:rPr lang="en-US" sz="1800"/>
              <a:t>Driver</a:t>
            </a:r>
          </a:p>
        </p:txBody>
      </p:sp>
      <p:sp>
        <p:nvSpPr>
          <p:cNvPr id="24599" name="Line 23"/>
          <p:cNvSpPr>
            <a:spLocks noChangeShapeType="1"/>
          </p:cNvSpPr>
          <p:nvPr/>
        </p:nvSpPr>
        <p:spPr bwMode="auto">
          <a:xfrm>
            <a:off x="5108575" y="3657600"/>
            <a:ext cx="0" cy="139223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601" name="Rectangle 25"/>
          <p:cNvSpPr>
            <a:spLocks noChangeArrowheads="1"/>
          </p:cNvSpPr>
          <p:nvPr/>
        </p:nvSpPr>
        <p:spPr bwMode="auto">
          <a:xfrm>
            <a:off x="5029200" y="3886200"/>
            <a:ext cx="1524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602" name="Line 26"/>
          <p:cNvSpPr>
            <a:spLocks noChangeShapeType="1"/>
          </p:cNvSpPr>
          <p:nvPr/>
        </p:nvSpPr>
        <p:spPr bwMode="auto">
          <a:xfrm>
            <a:off x="5181600" y="4191000"/>
            <a:ext cx="2743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603" name="Text Box 27"/>
          <p:cNvSpPr txBox="1">
            <a:spLocks noChangeArrowheads="1"/>
          </p:cNvSpPr>
          <p:nvPr/>
        </p:nvSpPr>
        <p:spPr bwMode="auto">
          <a:xfrm>
            <a:off x="5105400" y="3886200"/>
            <a:ext cx="28733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latin typeface="Courier New" pitchFamily="49" charset="0"/>
              </a:rPr>
              <a:t>*[until full] insert()</a:t>
            </a:r>
          </a:p>
        </p:txBody>
      </p:sp>
      <p:sp>
        <p:nvSpPr>
          <p:cNvPr id="24598" name="Rectangle 22"/>
          <p:cNvSpPr>
            <a:spLocks noChangeArrowheads="1"/>
          </p:cNvSpPr>
          <p:nvPr/>
        </p:nvSpPr>
        <p:spPr bwMode="auto">
          <a:xfrm>
            <a:off x="7543800" y="3124200"/>
            <a:ext cx="838200" cy="4841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u="sng"/>
              <a:t>:Bus</a:t>
            </a:r>
          </a:p>
        </p:txBody>
      </p:sp>
      <p:sp>
        <p:nvSpPr>
          <p:cNvPr id="24600" name="Line 24"/>
          <p:cNvSpPr>
            <a:spLocks noChangeShapeType="1"/>
          </p:cNvSpPr>
          <p:nvPr/>
        </p:nvSpPr>
        <p:spPr bwMode="auto">
          <a:xfrm>
            <a:off x="7962900" y="3608388"/>
            <a:ext cx="0" cy="13303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604" name="Rectangle 28"/>
          <p:cNvSpPr>
            <a:spLocks noChangeArrowheads="1"/>
          </p:cNvSpPr>
          <p:nvPr/>
        </p:nvSpPr>
        <p:spPr bwMode="auto">
          <a:xfrm>
            <a:off x="7897813" y="4157663"/>
            <a:ext cx="152400" cy="5095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608" name="AutoShape 32"/>
          <p:cNvSpPr>
            <a:spLocks noChangeArrowheads="1"/>
          </p:cNvSpPr>
          <p:nvPr/>
        </p:nvSpPr>
        <p:spPr bwMode="auto">
          <a:xfrm>
            <a:off x="5867400" y="4572000"/>
            <a:ext cx="1828800" cy="1066800"/>
          </a:xfrm>
          <a:prstGeom prst="wedgeRectCallout">
            <a:avLst>
              <a:gd name="adj1" fmla="val -37847"/>
              <a:gd name="adj2" fmla="val -79611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sz="2000"/>
              <a:t>The syntax of expressions is not a standard</a:t>
            </a:r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685800" y="2895600"/>
            <a:ext cx="3505200" cy="23622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1143000" y="3124200"/>
            <a:ext cx="1676400" cy="4841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u="sng"/>
              <a:t>:</a:t>
            </a:r>
            <a:r>
              <a:rPr lang="en-US" sz="1800" u="sng"/>
              <a:t>CompoundShape</a:t>
            </a:r>
          </a:p>
        </p:txBody>
      </p:sp>
      <p:sp>
        <p:nvSpPr>
          <p:cNvPr id="24583" name="Rectangle 7"/>
          <p:cNvSpPr>
            <a:spLocks noChangeArrowheads="1"/>
          </p:cNvSpPr>
          <p:nvPr/>
        </p:nvSpPr>
        <p:spPr bwMode="auto">
          <a:xfrm>
            <a:off x="3162300" y="3124200"/>
            <a:ext cx="838200" cy="4841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u="sng"/>
              <a:t>:</a:t>
            </a:r>
            <a:r>
              <a:rPr lang="en-US" sz="1800" u="sng"/>
              <a:t>Shape</a:t>
            </a:r>
          </a:p>
        </p:txBody>
      </p:sp>
      <p:sp>
        <p:nvSpPr>
          <p:cNvPr id="24584" name="Line 8"/>
          <p:cNvSpPr>
            <a:spLocks noChangeShapeType="1"/>
          </p:cNvSpPr>
          <p:nvPr/>
        </p:nvSpPr>
        <p:spPr bwMode="auto">
          <a:xfrm>
            <a:off x="1828800" y="3657600"/>
            <a:ext cx="0" cy="139223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585" name="Line 9"/>
          <p:cNvSpPr>
            <a:spLocks noChangeShapeType="1"/>
          </p:cNvSpPr>
          <p:nvPr/>
        </p:nvSpPr>
        <p:spPr bwMode="auto">
          <a:xfrm>
            <a:off x="3581400" y="3608388"/>
            <a:ext cx="0" cy="13303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586" name="Rectangle 10"/>
          <p:cNvSpPr>
            <a:spLocks noChangeArrowheads="1"/>
          </p:cNvSpPr>
          <p:nvPr/>
        </p:nvSpPr>
        <p:spPr bwMode="auto">
          <a:xfrm>
            <a:off x="1752600" y="3810000"/>
            <a:ext cx="1524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88" name="Line 12"/>
          <p:cNvSpPr>
            <a:spLocks noChangeShapeType="1"/>
          </p:cNvSpPr>
          <p:nvPr/>
        </p:nvSpPr>
        <p:spPr bwMode="auto">
          <a:xfrm>
            <a:off x="1905000" y="41910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589" name="Text Box 13"/>
          <p:cNvSpPr txBox="1">
            <a:spLocks noChangeArrowheads="1"/>
          </p:cNvSpPr>
          <p:nvPr/>
        </p:nvSpPr>
        <p:spPr bwMode="auto">
          <a:xfrm>
            <a:off x="2133600" y="3886200"/>
            <a:ext cx="11398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*draw()</a:t>
            </a:r>
          </a:p>
        </p:txBody>
      </p:sp>
      <p:sp>
        <p:nvSpPr>
          <p:cNvPr id="24587" name="Rectangle 11"/>
          <p:cNvSpPr>
            <a:spLocks noChangeArrowheads="1"/>
          </p:cNvSpPr>
          <p:nvPr/>
        </p:nvSpPr>
        <p:spPr bwMode="auto">
          <a:xfrm>
            <a:off x="3505200" y="4114800"/>
            <a:ext cx="152400" cy="5095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609" name="Line 33"/>
          <p:cNvSpPr>
            <a:spLocks noChangeShapeType="1"/>
          </p:cNvSpPr>
          <p:nvPr/>
        </p:nvSpPr>
        <p:spPr bwMode="auto">
          <a:xfrm>
            <a:off x="762000" y="40386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610" name="Text Box 34"/>
          <p:cNvSpPr txBox="1">
            <a:spLocks noChangeArrowheads="1"/>
          </p:cNvSpPr>
          <p:nvPr/>
        </p:nvSpPr>
        <p:spPr bwMode="auto">
          <a:xfrm>
            <a:off x="762000" y="3733800"/>
            <a:ext cx="10033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draw()</a:t>
            </a:r>
          </a:p>
        </p:txBody>
      </p:sp>
      <p:sp>
        <p:nvSpPr>
          <p:cNvPr id="24613" name="Line 37"/>
          <p:cNvSpPr>
            <a:spLocks noChangeShapeType="1"/>
          </p:cNvSpPr>
          <p:nvPr/>
        </p:nvSpPr>
        <p:spPr bwMode="auto">
          <a:xfrm>
            <a:off x="4572000" y="3962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Sequence Diagrams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E54DA-3888-47A7-B16F-12EAF7B1C074}" type="slidenum">
              <a:rPr lang="he-IL"/>
              <a:pPr/>
              <a:t>95</a:t>
            </a:fld>
            <a:endParaRPr lang="en-US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Control Information (Cont.)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The control mechanisms of sequence diagrams suffice only for modeling simple alternatives. </a:t>
            </a:r>
          </a:p>
          <a:p>
            <a:pPr lvl="1">
              <a:lnSpc>
                <a:spcPct val="90000"/>
              </a:lnSpc>
            </a:pPr>
            <a:r>
              <a:rPr lang="en-US"/>
              <a:t>Consider drawing several diagrams for modeling complex scenarios.</a:t>
            </a:r>
          </a:p>
          <a:p>
            <a:pPr lvl="1">
              <a:lnSpc>
                <a:spcPct val="90000"/>
              </a:lnSpc>
            </a:pPr>
            <a:r>
              <a:rPr lang="en-US"/>
              <a:t>Don’t use sequence diagrams for detailed modeling of algorithms (this is better done using </a:t>
            </a:r>
            <a:r>
              <a:rPr lang="en-US" i="1"/>
              <a:t>activity diagrams,</a:t>
            </a:r>
            <a:r>
              <a:rPr lang="en-US"/>
              <a:t> </a:t>
            </a:r>
            <a:r>
              <a:rPr lang="en-US" i="1"/>
              <a:t>pseudo-code</a:t>
            </a:r>
            <a:r>
              <a:rPr lang="en-US"/>
              <a:t> or </a:t>
            </a:r>
            <a:r>
              <a:rPr lang="en-US" i="1"/>
              <a:t>state-charts</a:t>
            </a:r>
            <a:r>
              <a:rPr lang="en-US"/>
              <a:t>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Sequence Diagram</a:t>
            </a:r>
          </a:p>
        </p:txBody>
      </p:sp>
      <p:sp>
        <p:nvSpPr>
          <p:cNvPr id="1182723" name="Rectangle 3"/>
          <p:cNvSpPr>
            <a:spLocks noChangeArrowheads="1"/>
          </p:cNvSpPr>
          <p:nvPr/>
        </p:nvSpPr>
        <p:spPr bwMode="auto">
          <a:xfrm>
            <a:off x="3200400" y="1066800"/>
            <a:ext cx="1127125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 u="sng"/>
              <a:t>:ProductOrder</a:t>
            </a:r>
          </a:p>
        </p:txBody>
      </p:sp>
      <p:sp>
        <p:nvSpPr>
          <p:cNvPr id="1182724" name="Line 4"/>
          <p:cNvSpPr>
            <a:spLocks noChangeShapeType="1"/>
          </p:cNvSpPr>
          <p:nvPr/>
        </p:nvSpPr>
        <p:spPr bwMode="auto">
          <a:xfrm>
            <a:off x="3810000" y="1447800"/>
            <a:ext cx="0" cy="457200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82725" name="Text Box 5"/>
          <p:cNvSpPr txBox="1">
            <a:spLocks noChangeArrowheads="1"/>
          </p:cNvSpPr>
          <p:nvPr/>
        </p:nvSpPr>
        <p:spPr bwMode="auto">
          <a:xfrm>
            <a:off x="4800600" y="1966913"/>
            <a:ext cx="184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 sz="1600"/>
          </a:p>
        </p:txBody>
      </p:sp>
      <p:sp>
        <p:nvSpPr>
          <p:cNvPr id="1182726" name="Text Box 6"/>
          <p:cNvSpPr txBox="1">
            <a:spLocks noChangeArrowheads="1"/>
          </p:cNvSpPr>
          <p:nvPr/>
        </p:nvSpPr>
        <p:spPr bwMode="auto">
          <a:xfrm>
            <a:off x="4740275" y="4114800"/>
            <a:ext cx="184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 sz="1600"/>
          </a:p>
        </p:txBody>
      </p:sp>
      <p:sp>
        <p:nvSpPr>
          <p:cNvPr id="1182727" name="Rectangle 7"/>
          <p:cNvSpPr>
            <a:spLocks noChangeArrowheads="1"/>
          </p:cNvSpPr>
          <p:nvPr/>
        </p:nvSpPr>
        <p:spPr bwMode="auto">
          <a:xfrm>
            <a:off x="4419600" y="1066800"/>
            <a:ext cx="1143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 u="sng"/>
              <a:t>:StockItem</a:t>
            </a:r>
          </a:p>
        </p:txBody>
      </p:sp>
      <p:sp>
        <p:nvSpPr>
          <p:cNvPr id="1182728" name="Line 8"/>
          <p:cNvSpPr>
            <a:spLocks noChangeShapeType="1"/>
          </p:cNvSpPr>
          <p:nvPr/>
        </p:nvSpPr>
        <p:spPr bwMode="auto">
          <a:xfrm>
            <a:off x="5029200" y="1447800"/>
            <a:ext cx="0" cy="457200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82729" name="Line 9"/>
          <p:cNvSpPr>
            <a:spLocks noChangeShapeType="1"/>
          </p:cNvSpPr>
          <p:nvPr/>
        </p:nvSpPr>
        <p:spPr bwMode="auto">
          <a:xfrm>
            <a:off x="2590800" y="21336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82730" name="Text Box 10"/>
          <p:cNvSpPr txBox="1">
            <a:spLocks noChangeArrowheads="1"/>
          </p:cNvSpPr>
          <p:nvPr/>
        </p:nvSpPr>
        <p:spPr bwMode="auto">
          <a:xfrm>
            <a:off x="4114800" y="2082800"/>
            <a:ext cx="7175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check()</a:t>
            </a:r>
          </a:p>
        </p:txBody>
      </p:sp>
      <p:sp>
        <p:nvSpPr>
          <p:cNvPr id="1182731" name="Rectangle 11"/>
          <p:cNvSpPr>
            <a:spLocks noChangeArrowheads="1"/>
          </p:cNvSpPr>
          <p:nvPr/>
        </p:nvSpPr>
        <p:spPr bwMode="auto">
          <a:xfrm>
            <a:off x="2057400" y="1066800"/>
            <a:ext cx="990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 u="sng"/>
              <a:t>:Order</a:t>
            </a:r>
          </a:p>
        </p:txBody>
      </p:sp>
      <p:sp>
        <p:nvSpPr>
          <p:cNvPr id="1182732" name="Line 12"/>
          <p:cNvSpPr>
            <a:spLocks noChangeShapeType="1"/>
          </p:cNvSpPr>
          <p:nvPr/>
        </p:nvSpPr>
        <p:spPr bwMode="auto">
          <a:xfrm>
            <a:off x="2590800" y="1447800"/>
            <a:ext cx="0" cy="457200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82733" name="Line 13"/>
          <p:cNvSpPr>
            <a:spLocks noChangeShapeType="1"/>
          </p:cNvSpPr>
          <p:nvPr/>
        </p:nvSpPr>
        <p:spPr bwMode="auto">
          <a:xfrm>
            <a:off x="3810000" y="23622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82734" name="Text Box 14"/>
          <p:cNvSpPr txBox="1">
            <a:spLocks noChangeArrowheads="1"/>
          </p:cNvSpPr>
          <p:nvPr/>
        </p:nvSpPr>
        <p:spPr bwMode="auto">
          <a:xfrm>
            <a:off x="2667000" y="1854200"/>
            <a:ext cx="923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*prepare()</a:t>
            </a:r>
          </a:p>
        </p:txBody>
      </p:sp>
      <p:sp>
        <p:nvSpPr>
          <p:cNvPr id="1182735" name="Line 15"/>
          <p:cNvSpPr>
            <a:spLocks noChangeShapeType="1"/>
          </p:cNvSpPr>
          <p:nvPr/>
        </p:nvSpPr>
        <p:spPr bwMode="auto">
          <a:xfrm>
            <a:off x="3810000" y="30480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82736" name="Text Box 16"/>
          <p:cNvSpPr txBox="1">
            <a:spLocks noChangeArrowheads="1"/>
          </p:cNvSpPr>
          <p:nvPr/>
        </p:nvSpPr>
        <p:spPr bwMode="auto">
          <a:xfrm>
            <a:off x="3810000" y="2590800"/>
            <a:ext cx="12509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[check=“true”]</a:t>
            </a:r>
          </a:p>
        </p:txBody>
      </p:sp>
      <p:sp>
        <p:nvSpPr>
          <p:cNvPr id="1182737" name="Text Box 17"/>
          <p:cNvSpPr txBox="1">
            <a:spLocks noChangeArrowheads="1"/>
          </p:cNvSpPr>
          <p:nvPr/>
        </p:nvSpPr>
        <p:spPr bwMode="auto">
          <a:xfrm>
            <a:off x="4038600" y="2768600"/>
            <a:ext cx="8350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remove()</a:t>
            </a:r>
          </a:p>
        </p:txBody>
      </p:sp>
      <p:sp>
        <p:nvSpPr>
          <p:cNvPr id="1182738" name="Line 18"/>
          <p:cNvSpPr>
            <a:spLocks noChangeShapeType="1"/>
          </p:cNvSpPr>
          <p:nvPr/>
        </p:nvSpPr>
        <p:spPr bwMode="auto">
          <a:xfrm flipH="1">
            <a:off x="2590800" y="57150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82739" name="Rectangle 19"/>
          <p:cNvSpPr>
            <a:spLocks noChangeArrowheads="1"/>
          </p:cNvSpPr>
          <p:nvPr/>
        </p:nvSpPr>
        <p:spPr bwMode="auto">
          <a:xfrm>
            <a:off x="152400" y="1066800"/>
            <a:ext cx="1752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 u="sng"/>
              <a:t>:OrderEntryWindow</a:t>
            </a:r>
          </a:p>
        </p:txBody>
      </p:sp>
      <p:sp>
        <p:nvSpPr>
          <p:cNvPr id="1182740" name="Line 20"/>
          <p:cNvSpPr>
            <a:spLocks noChangeShapeType="1"/>
          </p:cNvSpPr>
          <p:nvPr/>
        </p:nvSpPr>
        <p:spPr bwMode="auto">
          <a:xfrm>
            <a:off x="1066800" y="1447800"/>
            <a:ext cx="0" cy="457200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82741" name="Line 21"/>
          <p:cNvSpPr>
            <a:spLocks noChangeShapeType="1"/>
          </p:cNvSpPr>
          <p:nvPr/>
        </p:nvSpPr>
        <p:spPr bwMode="auto">
          <a:xfrm>
            <a:off x="1066800" y="19050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82742" name="Rectangle 22"/>
          <p:cNvSpPr>
            <a:spLocks noChangeArrowheads="1"/>
          </p:cNvSpPr>
          <p:nvPr/>
        </p:nvSpPr>
        <p:spPr bwMode="auto">
          <a:xfrm>
            <a:off x="1295400" y="1625600"/>
            <a:ext cx="8350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prepare()</a:t>
            </a:r>
          </a:p>
        </p:txBody>
      </p:sp>
      <p:sp>
        <p:nvSpPr>
          <p:cNvPr id="1182743" name="Rectangle 23"/>
          <p:cNvSpPr>
            <a:spLocks noChangeArrowheads="1"/>
          </p:cNvSpPr>
          <p:nvPr/>
        </p:nvSpPr>
        <p:spPr bwMode="auto">
          <a:xfrm>
            <a:off x="6248400" y="4191000"/>
            <a:ext cx="1295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 u="sng"/>
              <a:t>:ReorderItem</a:t>
            </a:r>
          </a:p>
        </p:txBody>
      </p:sp>
      <p:sp>
        <p:nvSpPr>
          <p:cNvPr id="1182744" name="Rectangle 24"/>
          <p:cNvSpPr>
            <a:spLocks noChangeArrowheads="1"/>
          </p:cNvSpPr>
          <p:nvPr/>
        </p:nvSpPr>
        <p:spPr bwMode="auto">
          <a:xfrm>
            <a:off x="7696200" y="5105400"/>
            <a:ext cx="1295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 u="sng"/>
              <a:t>:DeliveryItem</a:t>
            </a:r>
          </a:p>
        </p:txBody>
      </p:sp>
      <p:sp>
        <p:nvSpPr>
          <p:cNvPr id="1182745" name="Line 25"/>
          <p:cNvSpPr>
            <a:spLocks noChangeShapeType="1"/>
          </p:cNvSpPr>
          <p:nvPr/>
        </p:nvSpPr>
        <p:spPr bwMode="auto">
          <a:xfrm>
            <a:off x="5029200" y="3505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82746" name="Line 26"/>
          <p:cNvSpPr>
            <a:spLocks noChangeShapeType="1"/>
          </p:cNvSpPr>
          <p:nvPr/>
        </p:nvSpPr>
        <p:spPr bwMode="auto">
          <a:xfrm>
            <a:off x="5562600" y="3505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82747" name="Line 27"/>
          <p:cNvSpPr>
            <a:spLocks noChangeShapeType="1"/>
          </p:cNvSpPr>
          <p:nvPr/>
        </p:nvSpPr>
        <p:spPr bwMode="auto">
          <a:xfrm flipH="1">
            <a:off x="5029200" y="3810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82748" name="Text Box 28"/>
          <p:cNvSpPr txBox="1">
            <a:spLocks noChangeArrowheads="1"/>
          </p:cNvSpPr>
          <p:nvPr/>
        </p:nvSpPr>
        <p:spPr bwMode="auto">
          <a:xfrm>
            <a:off x="5181600" y="3149600"/>
            <a:ext cx="14779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needsToReorder()</a:t>
            </a:r>
          </a:p>
        </p:txBody>
      </p:sp>
      <p:sp>
        <p:nvSpPr>
          <p:cNvPr id="1182749" name="Line 29"/>
          <p:cNvSpPr>
            <a:spLocks noChangeShapeType="1"/>
          </p:cNvSpPr>
          <p:nvPr/>
        </p:nvSpPr>
        <p:spPr bwMode="auto">
          <a:xfrm>
            <a:off x="5029200" y="43434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82750" name="Text Box 30"/>
          <p:cNvSpPr txBox="1">
            <a:spLocks noChangeArrowheads="1"/>
          </p:cNvSpPr>
          <p:nvPr/>
        </p:nvSpPr>
        <p:spPr bwMode="auto">
          <a:xfrm>
            <a:off x="5105400" y="4114800"/>
            <a:ext cx="10096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&lt;&lt;create&gt;&gt;</a:t>
            </a:r>
          </a:p>
        </p:txBody>
      </p:sp>
      <p:sp>
        <p:nvSpPr>
          <p:cNvPr id="1182751" name="Line 31"/>
          <p:cNvSpPr>
            <a:spLocks noChangeShapeType="1"/>
          </p:cNvSpPr>
          <p:nvPr/>
        </p:nvSpPr>
        <p:spPr bwMode="auto">
          <a:xfrm flipH="1">
            <a:off x="3810000" y="46482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82752" name="Text Box 32"/>
          <p:cNvSpPr txBox="1">
            <a:spLocks noChangeArrowheads="1"/>
          </p:cNvSpPr>
          <p:nvPr/>
        </p:nvSpPr>
        <p:spPr bwMode="auto">
          <a:xfrm>
            <a:off x="3810000" y="4876800"/>
            <a:ext cx="125095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[check=“true”]</a:t>
            </a:r>
          </a:p>
          <a:p>
            <a:r>
              <a:rPr lang="en-US" sz="1400"/>
              <a:t>&lt;&lt;create&gt;&gt;</a:t>
            </a:r>
          </a:p>
        </p:txBody>
      </p:sp>
      <p:sp>
        <p:nvSpPr>
          <p:cNvPr id="1182753" name="Line 33"/>
          <p:cNvSpPr>
            <a:spLocks noChangeShapeType="1"/>
          </p:cNvSpPr>
          <p:nvPr/>
        </p:nvSpPr>
        <p:spPr bwMode="auto">
          <a:xfrm>
            <a:off x="3810000" y="5334000"/>
            <a:ext cx="388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82754" name="Line 34"/>
          <p:cNvSpPr>
            <a:spLocks noChangeShapeType="1"/>
          </p:cNvSpPr>
          <p:nvPr/>
        </p:nvSpPr>
        <p:spPr bwMode="auto">
          <a:xfrm>
            <a:off x="6858000" y="4572000"/>
            <a:ext cx="0" cy="144780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82755" name="Line 35"/>
          <p:cNvSpPr>
            <a:spLocks noChangeShapeType="1"/>
          </p:cNvSpPr>
          <p:nvPr/>
        </p:nvSpPr>
        <p:spPr bwMode="auto">
          <a:xfrm>
            <a:off x="8305800" y="5486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82756" name="Rectangle 36"/>
          <p:cNvSpPr>
            <a:spLocks noChangeArrowheads="1"/>
          </p:cNvSpPr>
          <p:nvPr/>
        </p:nvSpPr>
        <p:spPr bwMode="auto">
          <a:xfrm>
            <a:off x="5029200" y="3886200"/>
            <a:ext cx="20113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[needsToReorder=“true”]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7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Collaboration (Communication) Diagrams </a:t>
            </a:r>
          </a:p>
        </p:txBody>
      </p:sp>
      <p:sp>
        <p:nvSpPr>
          <p:cNvPr id="118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90000"/>
              </a:lnSpc>
            </a:pPr>
            <a:r>
              <a:rPr lang="en-US"/>
              <a:t>Collaboration diagrams (aka Communication diagrams)  show a particular sequence of messages exchanged between a number of objects</a:t>
            </a:r>
          </a:p>
          <a:p>
            <a:pPr lvl="1">
              <a:lnSpc>
                <a:spcPct val="90000"/>
              </a:lnSpc>
            </a:pPr>
            <a:r>
              <a:rPr lang="en-US"/>
              <a:t>this is what sequence diagrams do too!</a:t>
            </a:r>
          </a:p>
          <a:p>
            <a:pPr lvl="1"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Use sequence diagrams to model flows of control by time ordering</a:t>
            </a:r>
          </a:p>
          <a:p>
            <a:pPr lvl="1">
              <a:lnSpc>
                <a:spcPct val="90000"/>
              </a:lnSpc>
            </a:pPr>
            <a:r>
              <a:rPr lang="en-US"/>
              <a:t>sequence diagrams can be better for demonstrating the ordering of the messages</a:t>
            </a:r>
          </a:p>
          <a:p>
            <a:pPr lvl="1">
              <a:lnSpc>
                <a:spcPct val="90000"/>
              </a:lnSpc>
            </a:pPr>
            <a:r>
              <a:rPr lang="en-US"/>
              <a:t>sequence diagrams are not suitable for complex iteration and branching </a:t>
            </a:r>
          </a:p>
          <a:p>
            <a:pPr lvl="1"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Use collaboration diagrams to model flows of control by organization</a:t>
            </a:r>
          </a:p>
          <a:p>
            <a:pPr lvl="1">
              <a:lnSpc>
                <a:spcPct val="90000"/>
              </a:lnSpc>
            </a:pPr>
            <a:r>
              <a:rPr lang="en-US"/>
              <a:t>collaboration diagrams are good at showing the static connections among the objects while demonstrating a particular sequence of messages at the same time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8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Corresponding Collaboration Diagram</a:t>
            </a:r>
          </a:p>
        </p:txBody>
      </p:sp>
      <p:sp>
        <p:nvSpPr>
          <p:cNvPr id="1186819" name="Rectangle 3"/>
          <p:cNvSpPr>
            <a:spLocks noChangeArrowheads="1"/>
          </p:cNvSpPr>
          <p:nvPr/>
        </p:nvSpPr>
        <p:spPr bwMode="auto">
          <a:xfrm>
            <a:off x="1066800" y="3505200"/>
            <a:ext cx="1127125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 u="sng"/>
              <a:t>:ProductOrder</a:t>
            </a:r>
          </a:p>
        </p:txBody>
      </p:sp>
      <p:sp>
        <p:nvSpPr>
          <p:cNvPr id="1186820" name="Rectangle 4"/>
          <p:cNvSpPr>
            <a:spLocks noChangeArrowheads="1"/>
          </p:cNvSpPr>
          <p:nvPr/>
        </p:nvSpPr>
        <p:spPr bwMode="auto">
          <a:xfrm>
            <a:off x="5715000" y="3505200"/>
            <a:ext cx="1143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 u="sng"/>
              <a:t>:StockItem</a:t>
            </a:r>
          </a:p>
        </p:txBody>
      </p:sp>
      <p:sp>
        <p:nvSpPr>
          <p:cNvPr id="1186821" name="Rectangle 5"/>
          <p:cNvSpPr>
            <a:spLocks noChangeArrowheads="1"/>
          </p:cNvSpPr>
          <p:nvPr/>
        </p:nvSpPr>
        <p:spPr bwMode="auto">
          <a:xfrm>
            <a:off x="1066800" y="2362200"/>
            <a:ext cx="990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 u="sng"/>
              <a:t>:Order</a:t>
            </a:r>
          </a:p>
        </p:txBody>
      </p:sp>
      <p:sp>
        <p:nvSpPr>
          <p:cNvPr id="1186822" name="Rectangle 6"/>
          <p:cNvSpPr>
            <a:spLocks noChangeArrowheads="1"/>
          </p:cNvSpPr>
          <p:nvPr/>
        </p:nvSpPr>
        <p:spPr bwMode="auto">
          <a:xfrm>
            <a:off x="762000" y="1295400"/>
            <a:ext cx="1752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 u="sng"/>
              <a:t>:OrderEntryWindow</a:t>
            </a:r>
          </a:p>
        </p:txBody>
      </p:sp>
      <p:sp>
        <p:nvSpPr>
          <p:cNvPr id="1186823" name="Rectangle 7"/>
          <p:cNvSpPr>
            <a:spLocks noChangeArrowheads="1"/>
          </p:cNvSpPr>
          <p:nvPr/>
        </p:nvSpPr>
        <p:spPr bwMode="auto">
          <a:xfrm>
            <a:off x="1066800" y="5562600"/>
            <a:ext cx="1295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 u="sng"/>
              <a:t>:ReorderItem</a:t>
            </a:r>
          </a:p>
        </p:txBody>
      </p:sp>
      <p:sp>
        <p:nvSpPr>
          <p:cNvPr id="1186824" name="Rectangle 8"/>
          <p:cNvSpPr>
            <a:spLocks noChangeArrowheads="1"/>
          </p:cNvSpPr>
          <p:nvPr/>
        </p:nvSpPr>
        <p:spPr bwMode="auto">
          <a:xfrm>
            <a:off x="5715000" y="4876800"/>
            <a:ext cx="1295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 u="sng"/>
              <a:t>:DeliveryItem</a:t>
            </a:r>
          </a:p>
        </p:txBody>
      </p:sp>
      <p:sp>
        <p:nvSpPr>
          <p:cNvPr id="1186825" name="Line 9"/>
          <p:cNvSpPr>
            <a:spLocks noChangeShapeType="1"/>
          </p:cNvSpPr>
          <p:nvPr/>
        </p:nvSpPr>
        <p:spPr bwMode="auto">
          <a:xfrm>
            <a:off x="1600200" y="1676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86826" name="Line 10"/>
          <p:cNvSpPr>
            <a:spLocks noChangeShapeType="1"/>
          </p:cNvSpPr>
          <p:nvPr/>
        </p:nvSpPr>
        <p:spPr bwMode="auto">
          <a:xfrm>
            <a:off x="1600200" y="27432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86827" name="Line 11"/>
          <p:cNvSpPr>
            <a:spLocks noChangeShapeType="1"/>
          </p:cNvSpPr>
          <p:nvPr/>
        </p:nvSpPr>
        <p:spPr bwMode="auto">
          <a:xfrm>
            <a:off x="1600200" y="388620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86828" name="Line 12"/>
          <p:cNvSpPr>
            <a:spLocks noChangeShapeType="1"/>
          </p:cNvSpPr>
          <p:nvPr/>
        </p:nvSpPr>
        <p:spPr bwMode="auto">
          <a:xfrm>
            <a:off x="2209800" y="3657600"/>
            <a:ext cx="3505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86829" name="Line 13"/>
          <p:cNvSpPr>
            <a:spLocks noChangeShapeType="1"/>
          </p:cNvSpPr>
          <p:nvPr/>
        </p:nvSpPr>
        <p:spPr bwMode="auto">
          <a:xfrm>
            <a:off x="6248400" y="38862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86830" name="Line 14"/>
          <p:cNvSpPr>
            <a:spLocks noChangeShapeType="1"/>
          </p:cNvSpPr>
          <p:nvPr/>
        </p:nvSpPr>
        <p:spPr bwMode="auto">
          <a:xfrm>
            <a:off x="1752600" y="1828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86831" name="Text Box 15"/>
          <p:cNvSpPr txBox="1">
            <a:spLocks noChangeArrowheads="1"/>
          </p:cNvSpPr>
          <p:nvPr/>
        </p:nvSpPr>
        <p:spPr bwMode="auto">
          <a:xfrm>
            <a:off x="1752600" y="1803400"/>
            <a:ext cx="10874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1:prepare()</a:t>
            </a:r>
          </a:p>
        </p:txBody>
      </p:sp>
      <p:sp>
        <p:nvSpPr>
          <p:cNvPr id="1186832" name="Line 16"/>
          <p:cNvSpPr>
            <a:spLocks noChangeShapeType="1"/>
          </p:cNvSpPr>
          <p:nvPr/>
        </p:nvSpPr>
        <p:spPr bwMode="auto">
          <a:xfrm>
            <a:off x="1752600" y="2895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86833" name="Rectangle 17"/>
          <p:cNvSpPr>
            <a:spLocks noChangeArrowheads="1"/>
          </p:cNvSpPr>
          <p:nvPr/>
        </p:nvSpPr>
        <p:spPr bwMode="auto">
          <a:xfrm>
            <a:off x="1828800" y="2870200"/>
            <a:ext cx="13414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1.1:*prepare()</a:t>
            </a:r>
          </a:p>
        </p:txBody>
      </p:sp>
      <p:sp>
        <p:nvSpPr>
          <p:cNvPr id="1186834" name="Line 18"/>
          <p:cNvSpPr>
            <a:spLocks noChangeShapeType="1"/>
          </p:cNvSpPr>
          <p:nvPr/>
        </p:nvSpPr>
        <p:spPr bwMode="auto">
          <a:xfrm>
            <a:off x="2590800" y="3810000"/>
            <a:ext cx="2743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86835" name="Line 19"/>
          <p:cNvSpPr>
            <a:spLocks noChangeShapeType="1"/>
          </p:cNvSpPr>
          <p:nvPr/>
        </p:nvSpPr>
        <p:spPr bwMode="auto">
          <a:xfrm>
            <a:off x="6400800" y="4114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86836" name="Line 20"/>
          <p:cNvSpPr>
            <a:spLocks noChangeShapeType="1"/>
          </p:cNvSpPr>
          <p:nvPr/>
        </p:nvSpPr>
        <p:spPr bwMode="auto">
          <a:xfrm>
            <a:off x="1752600" y="41148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86837" name="Text Box 21"/>
          <p:cNvSpPr txBox="1">
            <a:spLocks noChangeArrowheads="1"/>
          </p:cNvSpPr>
          <p:nvPr/>
        </p:nvSpPr>
        <p:spPr bwMode="auto">
          <a:xfrm>
            <a:off x="2743200" y="3886200"/>
            <a:ext cx="254635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1.1.1:check() </a:t>
            </a:r>
          </a:p>
          <a:p>
            <a:r>
              <a:rPr lang="en-US" sz="1600"/>
              <a:t>1.1.2:[check==true]remove()</a:t>
            </a:r>
          </a:p>
        </p:txBody>
      </p:sp>
      <p:sp>
        <p:nvSpPr>
          <p:cNvPr id="1186838" name="Freeform 22"/>
          <p:cNvSpPr>
            <a:spLocks/>
          </p:cNvSpPr>
          <p:nvPr/>
        </p:nvSpPr>
        <p:spPr bwMode="auto">
          <a:xfrm>
            <a:off x="6096000" y="3124200"/>
            <a:ext cx="609600" cy="381000"/>
          </a:xfrm>
          <a:custGeom>
            <a:avLst/>
            <a:gdLst/>
            <a:ahLst/>
            <a:cxnLst>
              <a:cxn ang="0">
                <a:pos x="224" y="280"/>
              </a:cxn>
              <a:cxn ang="0">
                <a:pos x="320" y="40"/>
              </a:cxn>
              <a:cxn ang="0">
                <a:pos x="32" y="40"/>
              </a:cxn>
              <a:cxn ang="0">
                <a:pos x="128" y="280"/>
              </a:cxn>
            </a:cxnLst>
            <a:rect l="0" t="0" r="r" b="b"/>
            <a:pathLst>
              <a:path w="352" h="280">
                <a:moveTo>
                  <a:pt x="224" y="280"/>
                </a:moveTo>
                <a:cubicBezTo>
                  <a:pt x="288" y="180"/>
                  <a:pt x="352" y="80"/>
                  <a:pt x="320" y="40"/>
                </a:cubicBezTo>
                <a:cubicBezTo>
                  <a:pt x="288" y="0"/>
                  <a:pt x="64" y="0"/>
                  <a:pt x="32" y="40"/>
                </a:cubicBezTo>
                <a:cubicBezTo>
                  <a:pt x="0" y="80"/>
                  <a:pt x="104" y="240"/>
                  <a:pt x="128" y="28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86839" name="Rectangle 23"/>
          <p:cNvSpPr>
            <a:spLocks noChangeArrowheads="1"/>
          </p:cNvSpPr>
          <p:nvPr/>
        </p:nvSpPr>
        <p:spPr bwMode="auto">
          <a:xfrm>
            <a:off x="5791200" y="2743200"/>
            <a:ext cx="22780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1.1.2.1:needsToReorder()</a:t>
            </a:r>
          </a:p>
        </p:txBody>
      </p:sp>
      <p:sp>
        <p:nvSpPr>
          <p:cNvPr id="1186840" name="Rectangle 24"/>
          <p:cNvSpPr>
            <a:spLocks noChangeArrowheads="1"/>
          </p:cNvSpPr>
          <p:nvPr/>
        </p:nvSpPr>
        <p:spPr bwMode="auto">
          <a:xfrm>
            <a:off x="6400800" y="4191000"/>
            <a:ext cx="11382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1.1.2.2:new</a:t>
            </a:r>
          </a:p>
        </p:txBody>
      </p:sp>
      <p:sp>
        <p:nvSpPr>
          <p:cNvPr id="1186841" name="Rectangle 25"/>
          <p:cNvSpPr>
            <a:spLocks noChangeArrowheads="1"/>
          </p:cNvSpPr>
          <p:nvPr/>
        </p:nvSpPr>
        <p:spPr bwMode="auto">
          <a:xfrm>
            <a:off x="1752600" y="4876800"/>
            <a:ext cx="21399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1.1.3:[check==true]new</a:t>
            </a:r>
          </a:p>
        </p:txBody>
      </p:sp>
      <p:sp>
        <p:nvSpPr>
          <p:cNvPr id="1186842" name="Text Box 26"/>
          <p:cNvSpPr txBox="1">
            <a:spLocks noChangeArrowheads="1"/>
          </p:cNvSpPr>
          <p:nvPr/>
        </p:nvSpPr>
        <p:spPr bwMode="auto">
          <a:xfrm>
            <a:off x="3489325" y="1814513"/>
            <a:ext cx="8731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FF3300"/>
                </a:solidFill>
              </a:rPr>
              <a:t>message</a:t>
            </a:r>
          </a:p>
        </p:txBody>
      </p:sp>
      <p:sp>
        <p:nvSpPr>
          <p:cNvPr id="1186843" name="Line 27"/>
          <p:cNvSpPr>
            <a:spLocks noChangeShapeType="1"/>
          </p:cNvSpPr>
          <p:nvPr/>
        </p:nvSpPr>
        <p:spPr bwMode="auto">
          <a:xfrm flipH="1">
            <a:off x="2895600" y="1981200"/>
            <a:ext cx="533400" cy="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86844" name="Text Box 28"/>
          <p:cNvSpPr txBox="1">
            <a:spLocks noChangeArrowheads="1"/>
          </p:cNvSpPr>
          <p:nvPr/>
        </p:nvSpPr>
        <p:spPr bwMode="auto">
          <a:xfrm>
            <a:off x="3108325" y="1128713"/>
            <a:ext cx="6810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FF3300"/>
                </a:solidFill>
              </a:rPr>
              <a:t>object</a:t>
            </a:r>
          </a:p>
        </p:txBody>
      </p:sp>
      <p:sp>
        <p:nvSpPr>
          <p:cNvPr id="1186845" name="Line 29"/>
          <p:cNvSpPr>
            <a:spLocks noChangeShapeType="1"/>
          </p:cNvSpPr>
          <p:nvPr/>
        </p:nvSpPr>
        <p:spPr bwMode="auto">
          <a:xfrm flipH="1">
            <a:off x="2590800" y="1295400"/>
            <a:ext cx="533400" cy="2286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86846" name="Text Box 30"/>
          <p:cNvSpPr txBox="1">
            <a:spLocks noChangeArrowheads="1"/>
          </p:cNvSpPr>
          <p:nvPr/>
        </p:nvSpPr>
        <p:spPr bwMode="auto">
          <a:xfrm>
            <a:off x="304800" y="1981200"/>
            <a:ext cx="5000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FF3300"/>
                </a:solidFill>
              </a:rPr>
              <a:t>link</a:t>
            </a:r>
          </a:p>
        </p:txBody>
      </p:sp>
      <p:sp>
        <p:nvSpPr>
          <p:cNvPr id="1186847" name="Line 31"/>
          <p:cNvSpPr>
            <a:spLocks noChangeShapeType="1"/>
          </p:cNvSpPr>
          <p:nvPr/>
        </p:nvSpPr>
        <p:spPr bwMode="auto">
          <a:xfrm flipV="1">
            <a:off x="838200" y="1981200"/>
            <a:ext cx="685800" cy="1524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86848" name="Text Box 32"/>
          <p:cNvSpPr txBox="1">
            <a:spLocks noChangeArrowheads="1"/>
          </p:cNvSpPr>
          <p:nvPr/>
        </p:nvSpPr>
        <p:spPr bwMode="auto">
          <a:xfrm>
            <a:off x="5851525" y="1966913"/>
            <a:ext cx="1600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FF3300"/>
                </a:solidFill>
              </a:rPr>
              <a:t>sequence number</a:t>
            </a:r>
          </a:p>
        </p:txBody>
      </p:sp>
      <p:sp>
        <p:nvSpPr>
          <p:cNvPr id="1186849" name="Line 33"/>
          <p:cNvSpPr>
            <a:spLocks noChangeShapeType="1"/>
          </p:cNvSpPr>
          <p:nvPr/>
        </p:nvSpPr>
        <p:spPr bwMode="auto">
          <a:xfrm flipH="1">
            <a:off x="6096000" y="2286000"/>
            <a:ext cx="152400" cy="4572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86850" name="Text Box 34"/>
          <p:cNvSpPr txBox="1">
            <a:spLocks noChangeArrowheads="1"/>
          </p:cNvSpPr>
          <p:nvPr/>
        </p:nvSpPr>
        <p:spPr bwMode="auto">
          <a:xfrm>
            <a:off x="5486400" y="990600"/>
            <a:ext cx="32131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Sequence numbers are used</a:t>
            </a:r>
          </a:p>
          <a:p>
            <a:r>
              <a:rPr lang="en-US">
                <a:solidFill>
                  <a:srgbClr val="FF3300"/>
                </a:solidFill>
              </a:rPr>
              <a:t>to show the time ordering among</a:t>
            </a:r>
          </a:p>
          <a:p>
            <a:r>
              <a:rPr lang="en-US">
                <a:solidFill>
                  <a:srgbClr val="FF3300"/>
                </a:solidFill>
              </a:rPr>
              <a:t>the messages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1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State Diagrams</a:t>
            </a:r>
          </a:p>
        </p:txBody>
      </p:sp>
      <p:sp>
        <p:nvSpPr>
          <p:cNvPr id="1201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/>
              <a:t>State diagrams are used to show possible states a single object can get into</a:t>
            </a:r>
          </a:p>
          <a:p>
            <a:pPr lvl="1"/>
            <a:r>
              <a:rPr lang="en-US"/>
              <a:t>shows states of an object</a:t>
            </a:r>
          </a:p>
          <a:p>
            <a:pPr lvl="1"/>
            <a:endParaRPr lang="en-US"/>
          </a:p>
          <a:p>
            <a:r>
              <a:rPr lang="en-US"/>
              <a:t>How object changes state in response to events</a:t>
            </a:r>
          </a:p>
          <a:p>
            <a:pPr lvl="1"/>
            <a:r>
              <a:rPr lang="en-US"/>
              <a:t>shows transitions between states</a:t>
            </a:r>
          </a:p>
          <a:p>
            <a:pPr lvl="1"/>
            <a:endParaRPr lang="en-US"/>
          </a:p>
          <a:p>
            <a:r>
              <a:rPr lang="en-US"/>
              <a:t>Uses the same basic ideas from statecharts and adds some extra concepts such as internal transitions, deferred events etc.</a:t>
            </a:r>
          </a:p>
          <a:p>
            <a:pPr lvl="1"/>
            <a:r>
              <a:rPr lang="en-US"/>
              <a:t>“A Visual Formalism for Complex Systems,” David Harel, Science of Computer Programming, 1987</a:t>
            </a:r>
          </a:p>
          <a:p>
            <a:pPr lvl="1"/>
            <a:r>
              <a:rPr lang="en-US"/>
              <a:t>Statecharts are basically hierarchical state machines  </a:t>
            </a:r>
          </a:p>
          <a:p>
            <a:pPr lvl="1"/>
            <a:r>
              <a:rPr lang="en-US"/>
              <a:t>Statecharts have formal semantics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1121</TotalTime>
  <Words>5177</Words>
  <Application>Microsoft Office PowerPoint</Application>
  <PresentationFormat>On-screen Show (4:3)</PresentationFormat>
  <Paragraphs>915</Paragraphs>
  <Slides>104</Slides>
  <Notes>25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104</vt:i4>
      </vt:variant>
    </vt:vector>
  </HeadingPairs>
  <TitlesOfParts>
    <vt:vector size="114" baseType="lpstr">
      <vt:lpstr>SimSun</vt:lpstr>
      <vt:lpstr>Arial</vt:lpstr>
      <vt:lpstr>Calibri</vt:lpstr>
      <vt:lpstr>Courier New</vt:lpstr>
      <vt:lpstr>Monotype Sorts</vt:lpstr>
      <vt:lpstr>Times New Roman</vt:lpstr>
      <vt:lpstr>Verdana</vt:lpstr>
      <vt:lpstr>Wingdings</vt:lpstr>
      <vt:lpstr>Office Theme</vt:lpstr>
      <vt:lpstr>Visio</vt:lpstr>
      <vt:lpstr>Domain Modeling</vt:lpstr>
      <vt:lpstr>What is domain modeling?</vt:lpstr>
      <vt:lpstr>Domain Modeling contd…</vt:lpstr>
      <vt:lpstr>Domain Modeling contd…</vt:lpstr>
      <vt:lpstr>Domain Modeling contd…</vt:lpstr>
      <vt:lpstr>PowerPoint Presentation</vt:lpstr>
      <vt:lpstr>Case Study</vt:lpstr>
      <vt:lpstr>Development Strategy</vt:lpstr>
      <vt:lpstr>The NextGen POS System</vt:lpstr>
      <vt:lpstr>Contd..</vt:lpstr>
      <vt:lpstr>Contd..</vt:lpstr>
      <vt:lpstr>Contd..</vt:lpstr>
      <vt:lpstr>PowerPoint Presentation</vt:lpstr>
      <vt:lpstr>Requirement Processes</vt:lpstr>
      <vt:lpstr>UML Framework</vt:lpstr>
      <vt:lpstr>System Requirements</vt:lpstr>
      <vt:lpstr>Traditional Approach to requirements</vt:lpstr>
      <vt:lpstr>Use Case Modeling</vt:lpstr>
      <vt:lpstr>Reasons for Use Cases</vt:lpstr>
      <vt:lpstr>Use Case Modelling</vt:lpstr>
      <vt:lpstr>Example of a Use Case Diagram</vt:lpstr>
      <vt:lpstr>Elements of Use Case Models</vt:lpstr>
      <vt:lpstr>Use Case</vt:lpstr>
      <vt:lpstr>Actors</vt:lpstr>
      <vt:lpstr>Relationships</vt:lpstr>
      <vt:lpstr>Use Case Diagram</vt:lpstr>
      <vt:lpstr>Scenario / System Boundary</vt:lpstr>
      <vt:lpstr>Exercise 1 – Use Case Diagram</vt:lpstr>
      <vt:lpstr>Exercise 1 Solution</vt:lpstr>
      <vt:lpstr>Relationships in use cases</vt:lpstr>
      <vt:lpstr>Generalisation of Actors</vt:lpstr>
      <vt:lpstr>Use case variants : include and extend</vt:lpstr>
      <vt:lpstr>Example of Use Case Variants</vt:lpstr>
      <vt:lpstr>Exercise 2</vt:lpstr>
      <vt:lpstr>Exercise 2 – Possible Solution</vt:lpstr>
      <vt:lpstr>Object Oriented Development Cycle</vt:lpstr>
      <vt:lpstr>Software development</vt:lpstr>
      <vt:lpstr>Software development process</vt:lpstr>
      <vt:lpstr>Software development process contd…</vt:lpstr>
      <vt:lpstr>Software development process contd…</vt:lpstr>
      <vt:lpstr>Software process – transforming needs to software product</vt:lpstr>
      <vt:lpstr>Waterfall Model  – from ‘what’ to ‘use’</vt:lpstr>
      <vt:lpstr>Why waterfall model fails</vt:lpstr>
      <vt:lpstr>Building high quality software</vt:lpstr>
      <vt:lpstr>Object-oriented approach: A use-case driven approach</vt:lpstr>
      <vt:lpstr>Object-oriented Systems Development Approach</vt:lpstr>
      <vt:lpstr>Object-oriented software development</vt:lpstr>
      <vt:lpstr>Object-oriented analysis -  use-case driven</vt:lpstr>
      <vt:lpstr>Use case</vt:lpstr>
      <vt:lpstr>Identifying objects</vt:lpstr>
      <vt:lpstr>Object-oriented Design</vt:lpstr>
      <vt:lpstr>Object-oriented Design</vt:lpstr>
      <vt:lpstr>Guidelines in Object-oriented Design</vt:lpstr>
      <vt:lpstr>Prototyping</vt:lpstr>
      <vt:lpstr>Prototyping: old &amp; new</vt:lpstr>
      <vt:lpstr>Developing prototypes</vt:lpstr>
      <vt:lpstr>Implementation: Component-based development</vt:lpstr>
      <vt:lpstr>Component-based development</vt:lpstr>
      <vt:lpstr>Rapid Application Development</vt:lpstr>
      <vt:lpstr>Incremental testing</vt:lpstr>
      <vt:lpstr>Reusability</vt:lpstr>
      <vt:lpstr>Reuse Strategy</vt:lpstr>
      <vt:lpstr>PowerPoint Presentation</vt:lpstr>
      <vt:lpstr>UML-Unified Modeling Language</vt:lpstr>
      <vt:lpstr>UML-Unified Modeling Language contd…</vt:lpstr>
      <vt:lpstr>Ways to apply UML</vt:lpstr>
      <vt:lpstr>Contd..</vt:lpstr>
      <vt:lpstr>Contd…</vt:lpstr>
      <vt:lpstr>Three perspective to apply UML</vt:lpstr>
      <vt:lpstr>Contd…</vt:lpstr>
      <vt:lpstr>Fig-Conceptual Perspective</vt:lpstr>
      <vt:lpstr>Fig – Specification Perspective</vt:lpstr>
      <vt:lpstr>UML Diagrams</vt:lpstr>
      <vt:lpstr>UML Diagrams</vt:lpstr>
      <vt:lpstr>UML Views</vt:lpstr>
      <vt:lpstr>PowerPoint Presentation</vt:lpstr>
      <vt:lpstr>More on diagrams….</vt:lpstr>
      <vt:lpstr>More on diagrams….</vt:lpstr>
      <vt:lpstr>More on diagrams….</vt:lpstr>
      <vt:lpstr>UML Class Diagrams</vt:lpstr>
      <vt:lpstr>Example Class Diagram</vt:lpstr>
      <vt:lpstr>Sequence Diagrams</vt:lpstr>
      <vt:lpstr>A First Look at Sequence Diagrams</vt:lpstr>
      <vt:lpstr>A Sequence Diagram</vt:lpstr>
      <vt:lpstr>A Sequence Diagram</vt:lpstr>
      <vt:lpstr>Object</vt:lpstr>
      <vt:lpstr>Messages</vt:lpstr>
      <vt:lpstr>Messages (Cont.)</vt:lpstr>
      <vt:lpstr>Return Values</vt:lpstr>
      <vt:lpstr>Synchronous Messages</vt:lpstr>
      <vt:lpstr>Object Creation</vt:lpstr>
      <vt:lpstr>Object Destruction</vt:lpstr>
      <vt:lpstr>Control information</vt:lpstr>
      <vt:lpstr>Control Information (Cont.)</vt:lpstr>
      <vt:lpstr>Control Information (Cont.)</vt:lpstr>
      <vt:lpstr>Example Sequence Diagram</vt:lpstr>
      <vt:lpstr>Collaboration (Communication) Diagrams </vt:lpstr>
      <vt:lpstr>Corresponding Collaboration Diagram</vt:lpstr>
      <vt:lpstr>State Diagrams</vt:lpstr>
      <vt:lpstr>State Diagrams</vt:lpstr>
      <vt:lpstr>State Diagrams: Superstates</vt:lpstr>
      <vt:lpstr>State Diagrams: Concurrent States</vt:lpstr>
      <vt:lpstr>Activity Diagrams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Pratik Tuladhar</cp:lastModifiedBy>
  <cp:revision>80</cp:revision>
  <dcterms:created xsi:type="dcterms:W3CDTF">2012-05-06T01:34:14Z</dcterms:created>
  <dcterms:modified xsi:type="dcterms:W3CDTF">2015-10-11T02:09:23Z</dcterms:modified>
</cp:coreProperties>
</file>