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258" r:id="rId23"/>
    <p:sldId id="317" r:id="rId24"/>
    <p:sldId id="350" r:id="rId25"/>
    <p:sldId id="257" r:id="rId26"/>
    <p:sldId id="318" r:id="rId27"/>
    <p:sldId id="259" r:id="rId28"/>
    <p:sldId id="260" r:id="rId29"/>
    <p:sldId id="269" r:id="rId30"/>
    <p:sldId id="270" r:id="rId31"/>
    <p:sldId id="271" r:id="rId32"/>
    <p:sldId id="272" r:id="rId33"/>
    <p:sldId id="262" r:id="rId34"/>
    <p:sldId id="263" r:id="rId35"/>
    <p:sldId id="264" r:id="rId36"/>
    <p:sldId id="265" r:id="rId37"/>
    <p:sldId id="319" r:id="rId38"/>
    <p:sldId id="320" r:id="rId39"/>
    <p:sldId id="321" r:id="rId40"/>
    <p:sldId id="322" r:id="rId41"/>
    <p:sldId id="323" r:id="rId42"/>
    <p:sldId id="266" r:id="rId43"/>
    <p:sldId id="273" r:id="rId44"/>
    <p:sldId id="278" r:id="rId45"/>
    <p:sldId id="279" r:id="rId46"/>
    <p:sldId id="280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335" r:id="rId55"/>
    <p:sldId id="336" r:id="rId56"/>
    <p:sldId id="337" r:id="rId57"/>
    <p:sldId id="349" r:id="rId58"/>
    <p:sldId id="288" r:id="rId59"/>
    <p:sldId id="289" r:id="rId60"/>
    <p:sldId id="290" r:id="rId61"/>
    <p:sldId id="291" r:id="rId62"/>
    <p:sldId id="292" r:id="rId63"/>
    <p:sldId id="293" r:id="rId64"/>
    <p:sldId id="294" r:id="rId65"/>
    <p:sldId id="295" r:id="rId66"/>
    <p:sldId id="296" r:id="rId67"/>
    <p:sldId id="325" r:id="rId68"/>
    <p:sldId id="326" r:id="rId69"/>
    <p:sldId id="327" r:id="rId70"/>
    <p:sldId id="330" r:id="rId71"/>
    <p:sldId id="331" r:id="rId72"/>
    <p:sldId id="332" r:id="rId73"/>
    <p:sldId id="333" r:id="rId74"/>
    <p:sldId id="334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FE4D4-A493-4069-BDB8-AC248B22C591}" type="datetimeFigureOut">
              <a:rPr lang="en-US" smtClean="0"/>
              <a:pPr/>
              <a:t>6/10/2012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53225-C8DF-4F87-AB5C-20F2B0A2B8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8CD079-EFAF-412B-A75C-BE7B642E7E3F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B81A13-D848-4190-86B3-DA9F2EBC93CE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EC54E5-B9FF-4E2D-8800-AD310B43CF1A}" type="slidenum">
              <a:rPr lang="en-US" altLang="zh-TW"/>
              <a:pPr/>
              <a:t>59</a:t>
            </a:fld>
            <a:endParaRPr lang="en-US" altLang="zh-TW"/>
          </a:p>
        </p:txBody>
      </p:sp>
      <p:sp>
        <p:nvSpPr>
          <p:cNvPr id="100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6FEC00-47C1-41F9-8CBD-A4A15B41C6CB}" type="slidenum">
              <a:rPr lang="en-US" altLang="zh-TW"/>
              <a:pPr/>
              <a:t>63</a:t>
            </a:fld>
            <a:endParaRPr lang="en-US" altLang="zh-TW"/>
          </a:p>
        </p:txBody>
      </p:sp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1A9FE8-06A2-4C0C-8008-75936F74AAEC}" type="slidenum">
              <a:rPr lang="en-US" altLang="zh-TW"/>
              <a:pPr/>
              <a:t>67</a:t>
            </a:fld>
            <a:endParaRPr lang="en-US" altLang="zh-TW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51C939-D7F0-4469-93DD-B6FFD7834F32}" type="slidenum">
              <a:rPr lang="en-US" altLang="zh-TW"/>
              <a:pPr/>
              <a:t>68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BCC480-3C7D-408E-BFC6-F86F27F81F41}" type="slidenum">
              <a:rPr lang="en-US" altLang="zh-TW"/>
              <a:pPr/>
              <a:t>69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F5AE5-DB5D-42D3-A803-FB9EDEFC12A4}" type="slidenum">
              <a:rPr lang="en-US" altLang="zh-TW"/>
              <a:pPr/>
              <a:t>70</a:t>
            </a:fld>
            <a:endParaRPr lang="en-US" altLang="zh-TW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5EC65-E17D-4D6E-9AB2-E706CEEF27D4}" type="slidenum">
              <a:rPr lang="en-US" altLang="zh-TW"/>
              <a:pPr/>
              <a:t>72</a:t>
            </a:fld>
            <a:endParaRPr lang="en-US" altLang="zh-TW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A48EEC-5464-4FD3-9C6A-3E93C7B36939}" type="slidenum">
              <a:rPr lang="en-US" altLang="zh-TW"/>
              <a:pPr/>
              <a:t>73</a:t>
            </a:fld>
            <a:endParaRPr lang="en-US" altLang="zh-TW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E7BF4A-08E0-4A17-95EE-FA2A6B91A280}" type="slidenum">
              <a:rPr lang="en-US" altLang="zh-TW"/>
              <a:pPr/>
              <a:t>74</a:t>
            </a:fld>
            <a:endParaRPr lang="en-US" altLang="zh-TW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F04563-D7C7-49FB-AA45-E9E345225C55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2BEFB8-F879-4E4F-866F-D73DA6DED639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CCF4DA-E663-41E2-A284-6EAF93D592AF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100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7E1CB0-7D09-4327-9C3C-3C282615ED30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C97230-F5AD-4858-AB02-6FDE83295E30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F49D94-7BEA-451D-8BE4-264D7B781021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D6F9FA-7FB1-4F7C-915C-FCE0FD224ECF}" type="slidenum">
              <a:rPr lang="en-US" altLang="zh-TW"/>
              <a:pPr/>
              <a:t>52</a:t>
            </a:fld>
            <a:endParaRPr lang="en-US" altLang="zh-TW"/>
          </a:p>
        </p:txBody>
      </p:sp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9A02F0-5D78-4DB7-BD05-C38084E81272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100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841F-4E24-4178-8FB1-5D5DDB84B810}" type="datetimeFigureOut">
              <a:rPr lang="en-US" smtClean="0"/>
              <a:pPr/>
              <a:t>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496C-0F33-4406-B719-41F3FDD6B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841F-4E24-4178-8FB1-5D5DDB84B810}" type="datetimeFigureOut">
              <a:rPr lang="en-US" smtClean="0"/>
              <a:pPr/>
              <a:t>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496C-0F33-4406-B719-41F3FDD6B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841F-4E24-4178-8FB1-5D5DDB84B810}" type="datetimeFigureOut">
              <a:rPr lang="en-US" smtClean="0"/>
              <a:pPr/>
              <a:t>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496C-0F33-4406-B719-41F3FDD6B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438" y="550863"/>
            <a:ext cx="2239962" cy="647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468438"/>
            <a:ext cx="3657600" cy="4703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468438"/>
            <a:ext cx="3657600" cy="2274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895725"/>
            <a:ext cx="3657600" cy="2276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438" y="550863"/>
            <a:ext cx="2239962" cy="647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468438"/>
            <a:ext cx="7467600" cy="4703762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438" y="550863"/>
            <a:ext cx="2239962" cy="647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468438"/>
            <a:ext cx="3657600" cy="4703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68438"/>
            <a:ext cx="3657600" cy="4703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841F-4E24-4178-8FB1-5D5DDB84B810}" type="datetimeFigureOut">
              <a:rPr lang="en-US" smtClean="0"/>
              <a:pPr/>
              <a:t>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496C-0F33-4406-B719-41F3FDD6B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841F-4E24-4178-8FB1-5D5DDB84B810}" type="datetimeFigureOut">
              <a:rPr lang="en-US" smtClean="0"/>
              <a:pPr/>
              <a:t>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496C-0F33-4406-B719-41F3FDD6B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841F-4E24-4178-8FB1-5D5DDB84B810}" type="datetimeFigureOut">
              <a:rPr lang="en-US" smtClean="0"/>
              <a:pPr/>
              <a:t>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496C-0F33-4406-B719-41F3FDD6B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841F-4E24-4178-8FB1-5D5DDB84B810}" type="datetimeFigureOut">
              <a:rPr lang="en-US" smtClean="0"/>
              <a:pPr/>
              <a:t>6/10/2012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496C-0F33-4406-B719-41F3FDD6B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841F-4E24-4178-8FB1-5D5DDB84B810}" type="datetimeFigureOut">
              <a:rPr lang="en-US" smtClean="0"/>
              <a:pPr/>
              <a:t>6/10/2012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496C-0F33-4406-B719-41F3FDD6B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841F-4E24-4178-8FB1-5D5DDB84B810}" type="datetimeFigureOut">
              <a:rPr lang="en-US" smtClean="0"/>
              <a:pPr/>
              <a:t>6/10/2012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496C-0F33-4406-B719-41F3FDD6B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841F-4E24-4178-8FB1-5D5DDB84B810}" type="datetimeFigureOut">
              <a:rPr lang="en-US" smtClean="0"/>
              <a:pPr/>
              <a:t>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496C-0F33-4406-B719-41F3FDD6B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841F-4E24-4178-8FB1-5D5DDB84B810}" type="datetimeFigureOut">
              <a:rPr lang="en-US" smtClean="0"/>
              <a:pPr/>
              <a:t>6/10/2012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496C-0F33-4406-B719-41F3FDD6B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5841F-4E24-4178-8FB1-5D5DDB84B810}" type="datetimeFigureOut">
              <a:rPr lang="en-US" smtClean="0"/>
              <a:pPr/>
              <a:t>6/10/2012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496C-0F33-4406-B719-41F3FDD6B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C:\Documents%20and%20Settings\kjy\&#26700;&#38754;\Applying%20UML%20and%20Patterns%20An%20Introduction%20to%20Object-Oriented%20Analysis%20and%20Design%20and%20Iterative%20Development,%203rd%20Ed%20-%20Craig%20Larman%20-%20Prentice%20Hall%20-%202004.chm::/0131489062/ch09lev1sec14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Documents%20and%20Settings\jykuo\&#26700;&#38754;\Applying%20UML%20and%20Patterns%20An%20Introduction%20to%20Object-Oriented%20Analysis%20and%20Design%20and%20Iterative%20Development,%203rd%20Ed%20-%20Craig%20Larman%20-%20Prentice%20Hall%20-%202004.chm::/0131489062/gloss01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6.bin"/><Relationship Id="rId4" Type="http://schemas.openxmlformats.org/officeDocument/2006/relationships/hyperlink" Target="mk:@MSITStore:C:\Documents%20and%20Settings\jykuo\&#26700;&#38754;\Applying%20UML%20and%20Patterns%20An%20Introduction%20to%20Object-Oriented%20Analysis%20and%20Design%20and%20Iterative%20Development,%203rd%20Ed%20-%20Craig%20Larman%20-%20Prentice%20Hall%20-%202004.chm::/0131489062/gloss01.html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"+" in FURPS+ indicates ancillary and sub-factors, such as:</a:t>
            </a:r>
          </a:p>
          <a:p>
            <a:r>
              <a:rPr lang="en-US" b="1" dirty="0" smtClean="0"/>
              <a:t>Implementation—</a:t>
            </a:r>
            <a:r>
              <a:rPr lang="en-US" dirty="0" smtClean="0"/>
              <a:t>resource limitations, languages and tools, hardware, ...</a:t>
            </a:r>
          </a:p>
          <a:p>
            <a:r>
              <a:rPr lang="en-US" b="1" dirty="0" smtClean="0"/>
              <a:t>Operations—</a:t>
            </a:r>
            <a:r>
              <a:rPr lang="en-US" dirty="0" smtClean="0"/>
              <a:t>system management in its operational setting.</a:t>
            </a:r>
          </a:p>
          <a:p>
            <a:r>
              <a:rPr lang="en-US" b="1" dirty="0" smtClean="0"/>
              <a:t>Packaging</a:t>
            </a:r>
          </a:p>
          <a:p>
            <a:r>
              <a:rPr lang="en-US" b="1" dirty="0" smtClean="0"/>
              <a:t>Legal—</a:t>
            </a:r>
            <a:r>
              <a:rPr lang="en-US" dirty="0" smtClean="0"/>
              <a:t>licensing and so forth.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helpful to use FURP+ categories as checklist for requirement  coverage &amp;</a:t>
            </a:r>
          </a:p>
          <a:p>
            <a:r>
              <a:rPr lang="en-US" dirty="0" smtClean="0"/>
              <a:t>To reduce risk of not considering some important facet of the system.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924"/>
            <a:ext cx="7239000" cy="508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Interviewing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analyst starts by asking </a:t>
            </a:r>
            <a:r>
              <a:rPr lang="en-US" b="1" dirty="0" smtClean="0"/>
              <a:t>context-</a:t>
            </a:r>
            <a:r>
              <a:rPr lang="en-US" b="1" dirty="0" err="1" smtClean="0"/>
              <a:t>free</a:t>
            </a:r>
            <a:r>
              <a:rPr lang="en-US" b="1" i="1" dirty="0" err="1" smtClean="0"/>
              <a:t>questions</a:t>
            </a:r>
            <a:r>
              <a:rPr lang="en-US" b="1" i="1" dirty="0" smtClean="0"/>
              <a:t>; </a:t>
            </a:r>
          </a:p>
          <a:p>
            <a:r>
              <a:rPr lang="en-US" dirty="0" smtClean="0"/>
              <a:t>a set of questions that will lead to a </a:t>
            </a:r>
            <a:r>
              <a:rPr lang="en-US" b="1" dirty="0" smtClean="0"/>
              <a:t>basic understanding of the problem,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people who want a solution, the nature of the solution desired, and the effectiveness of the first encounter itself. </a:t>
            </a:r>
          </a:p>
          <a:p>
            <a:r>
              <a:rPr lang="en-US" dirty="0" smtClean="0"/>
              <a:t>Structured Questioning Techniques usually lead by software engineer :</a:t>
            </a:r>
          </a:p>
          <a:p>
            <a:r>
              <a:rPr lang="en-US" b="1" dirty="0" smtClean="0"/>
              <a:t>why are we building this system?</a:t>
            </a:r>
          </a:p>
          <a:p>
            <a:r>
              <a:rPr lang="en-US" b="1" dirty="0" smtClean="0"/>
              <a:t>who are the other users?</a:t>
            </a:r>
          </a:p>
          <a:p>
            <a:r>
              <a:rPr lang="en-US" dirty="0" smtClean="0"/>
              <a:t>determine </a:t>
            </a:r>
            <a:r>
              <a:rPr lang="en-US" b="1" dirty="0" smtClean="0"/>
              <a:t>critical functionality?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Ask both open &amp;  close ended questions</a:t>
            </a:r>
          </a:p>
          <a:p>
            <a:pPr lvl="1"/>
            <a:r>
              <a:rPr lang="en-US" b="1" u="sng" dirty="0" smtClean="0"/>
              <a:t>Open ended questions:</a:t>
            </a:r>
          </a:p>
          <a:p>
            <a:r>
              <a:rPr lang="en-US" dirty="0" smtClean="0"/>
              <a:t>useful when </a:t>
            </a:r>
            <a:r>
              <a:rPr lang="en-US" b="1" dirty="0" smtClean="0"/>
              <a:t>not much is known yet </a:t>
            </a:r>
          </a:p>
          <a:p>
            <a:r>
              <a:rPr lang="en-US" dirty="0" smtClean="0"/>
              <a:t>examples "</a:t>
            </a:r>
            <a:r>
              <a:rPr lang="en-US" b="1" dirty="0" err="1" smtClean="0"/>
              <a:t>describeX</a:t>
            </a:r>
            <a:r>
              <a:rPr lang="en-US" b="1" dirty="0" smtClean="0"/>
              <a:t> " tell me what you do</a:t>
            </a:r>
          </a:p>
          <a:p>
            <a:pPr lvl="1"/>
            <a:r>
              <a:rPr lang="en-US" b="1" u="sng" dirty="0" smtClean="0"/>
              <a:t>Close ended questions:</a:t>
            </a:r>
          </a:p>
          <a:p>
            <a:r>
              <a:rPr lang="en-US" dirty="0" smtClean="0"/>
              <a:t>when </a:t>
            </a:r>
            <a:r>
              <a:rPr lang="en-US" b="1" dirty="0" smtClean="0"/>
              <a:t>enough about the system is known try to ask specific questions</a:t>
            </a:r>
          </a:p>
          <a:p>
            <a:r>
              <a:rPr lang="en-US" dirty="0" smtClean="0"/>
              <a:t>example "</a:t>
            </a:r>
            <a:r>
              <a:rPr lang="en-US" b="1" dirty="0" smtClean="0"/>
              <a:t>how often should sales reports be generated?”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Try to proceed from open-ended to closed-ended questions!!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u="sn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Interviewing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Rephrase answers</a:t>
            </a:r>
          </a:p>
          <a:p>
            <a:r>
              <a:rPr lang="en-US" dirty="0" smtClean="0"/>
              <a:t>make sure you understood the client's answer, check for errors, inconsistencies and ambiguities</a:t>
            </a:r>
          </a:p>
          <a:p>
            <a:r>
              <a:rPr lang="en-US" dirty="0" smtClean="0"/>
              <a:t>Find out </a:t>
            </a:r>
            <a:r>
              <a:rPr lang="en-US" b="1" dirty="0" smtClean="0"/>
              <a:t>who else to interview</a:t>
            </a:r>
          </a:p>
          <a:p>
            <a:pPr lvl="1"/>
            <a:r>
              <a:rPr lang="en-US" b="1" dirty="0" smtClean="0"/>
              <a:t>who else uses the system</a:t>
            </a:r>
          </a:p>
          <a:p>
            <a:pPr lvl="1"/>
            <a:r>
              <a:rPr lang="en-US" b="1" dirty="0" smtClean="0"/>
              <a:t>who interacts with you</a:t>
            </a:r>
          </a:p>
          <a:p>
            <a:pPr lvl="1"/>
            <a:r>
              <a:rPr lang="en-US" dirty="0" smtClean="0"/>
              <a:t>who will </a:t>
            </a:r>
            <a:r>
              <a:rPr lang="en-US" b="1" dirty="0" smtClean="0"/>
              <a:t>agree / disagree with you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Interviewing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Q&amp;A session should be </a:t>
            </a:r>
            <a:r>
              <a:rPr lang="en-US" b="1" dirty="0" smtClean="0"/>
              <a:t>used for the first encounter only and then be replaced by a meeting format that combines elements of problem solving, negotiation, and specification.</a:t>
            </a:r>
          </a:p>
          <a:p>
            <a:r>
              <a:rPr lang="en-US" dirty="0" smtClean="0"/>
              <a:t>Customers and software engineers often have an </a:t>
            </a:r>
            <a:r>
              <a:rPr lang="en-US" b="1" dirty="0" smtClean="0"/>
              <a:t>unconscious "us and them" mindset. </a:t>
            </a:r>
          </a:p>
          <a:p>
            <a:r>
              <a:rPr lang="en-US" dirty="0" smtClean="0"/>
              <a:t>Rather than working as a team to identify and refine requirements, </a:t>
            </a:r>
            <a:r>
              <a:rPr lang="en-US" b="1" dirty="0" smtClean="0"/>
              <a:t>each constituency defines its own "</a:t>
            </a:r>
            <a:r>
              <a:rPr lang="en-US" b="1" dirty="0" err="1" smtClean="0"/>
              <a:t>territory"and</a:t>
            </a:r>
            <a:r>
              <a:rPr lang="en-US" b="1" dirty="0" smtClean="0"/>
              <a:t> communicates through a series of memos, formal position papers, documents, and question and answer sessions.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Interviewing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facilitated application specification techniques (FAST),</a:t>
            </a:r>
          </a:p>
          <a:p>
            <a:r>
              <a:rPr lang="en-US" dirty="0" smtClean="0"/>
              <a:t> this approach encourages the creation of a joint team of customers and developers who work together to</a:t>
            </a:r>
          </a:p>
          <a:p>
            <a:pPr lvl="1"/>
            <a:r>
              <a:rPr lang="en-US" dirty="0" smtClean="0"/>
              <a:t> identify the problem, </a:t>
            </a:r>
          </a:p>
          <a:p>
            <a:pPr lvl="1"/>
            <a:r>
              <a:rPr lang="en-US" dirty="0" smtClean="0"/>
              <a:t>propose elements of the solution, </a:t>
            </a:r>
          </a:p>
          <a:p>
            <a:pPr lvl="1"/>
            <a:r>
              <a:rPr lang="en-US" dirty="0" smtClean="0"/>
              <a:t>negotiate different approaches, and</a:t>
            </a:r>
          </a:p>
          <a:p>
            <a:pPr lvl="1"/>
            <a:r>
              <a:rPr lang="en-US" dirty="0" smtClean="0"/>
              <a:t>specify a preliminary set of requirements.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Facilitated Application Specification Technique (FAST) </a:t>
            </a:r>
          </a:p>
          <a:p>
            <a:r>
              <a:rPr lang="en-US" dirty="0" smtClean="0"/>
              <a:t>Idea overcome we/them attitude between developers and users </a:t>
            </a:r>
          </a:p>
          <a:p>
            <a:r>
              <a:rPr lang="en-US" dirty="0" smtClean="0"/>
              <a:t>team-oriented approach</a:t>
            </a:r>
          </a:p>
          <a:p>
            <a:r>
              <a:rPr lang="en-US" dirty="0" smtClean="0"/>
              <a:t>Guidelines</a:t>
            </a:r>
          </a:p>
          <a:p>
            <a:pPr>
              <a:buNone/>
            </a:pPr>
            <a:r>
              <a:rPr lang="en-US" dirty="0" smtClean="0"/>
              <a:t>	–participants </a:t>
            </a:r>
            <a:r>
              <a:rPr lang="en-US" b="1" dirty="0" smtClean="0"/>
              <a:t>must attend entire meeting</a:t>
            </a:r>
          </a:p>
          <a:p>
            <a:pPr>
              <a:buNone/>
            </a:pPr>
            <a:r>
              <a:rPr lang="en-US" dirty="0" smtClean="0"/>
              <a:t>	–all participants are </a:t>
            </a:r>
            <a:r>
              <a:rPr lang="en-US" b="1" dirty="0" smtClean="0"/>
              <a:t>equal</a:t>
            </a:r>
          </a:p>
          <a:p>
            <a:pPr>
              <a:buNone/>
            </a:pPr>
            <a:r>
              <a:rPr lang="en-US" dirty="0" smtClean="0"/>
              <a:t>	–</a:t>
            </a:r>
            <a:r>
              <a:rPr lang="en-US" b="1" dirty="0" smtClean="0"/>
              <a:t>preparation is as important as meeting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all </a:t>
            </a:r>
            <a:r>
              <a:rPr lang="en-US" b="1" dirty="0" smtClean="0"/>
              <a:t>pre-meeting documents are to be viewed as “proposed”</a:t>
            </a:r>
          </a:p>
          <a:p>
            <a:pPr lvl="1"/>
            <a:r>
              <a:rPr lang="en-US" b="1" dirty="0" smtClean="0"/>
              <a:t>off-site meeting location is preferred</a:t>
            </a:r>
          </a:p>
          <a:p>
            <a:pPr lvl="1"/>
            <a:r>
              <a:rPr lang="en-US" b="1" dirty="0" smtClean="0"/>
              <a:t>set an agenda and maintain it</a:t>
            </a:r>
          </a:p>
          <a:p>
            <a:pPr lvl="1"/>
            <a:r>
              <a:rPr lang="en-US" dirty="0" smtClean="0"/>
              <a:t>don’t get mired in </a:t>
            </a:r>
            <a:r>
              <a:rPr lang="en-US" b="1" dirty="0" smtClean="0"/>
              <a:t>technical detail</a:t>
            </a:r>
          </a:p>
          <a:p>
            <a:r>
              <a:rPr lang="en-US" dirty="0" smtClean="0"/>
              <a:t>Approaches to FAST</a:t>
            </a:r>
          </a:p>
          <a:p>
            <a:pPr>
              <a:buNone/>
            </a:pPr>
            <a:r>
              <a:rPr lang="en-US" dirty="0" smtClean="0"/>
              <a:t>	–Joint Application Design (IBM)</a:t>
            </a:r>
          </a:p>
          <a:p>
            <a:pPr>
              <a:buNone/>
            </a:pPr>
            <a:r>
              <a:rPr lang="en-US" dirty="0" smtClean="0"/>
              <a:t>	–The Method (Performance Resources)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project require a short initial step to common vision and basic scope of the project.</a:t>
            </a:r>
          </a:p>
          <a:p>
            <a:r>
              <a:rPr lang="en-US" dirty="0" smtClean="0"/>
              <a:t>Where the following questions are explored: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vision &amp; business case for the project?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Feasible 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Buy and/or build?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Rough range of cost?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Should we proceed or stop?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JAD(Joint Application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fontScale="25000" lnSpcReduction="20000"/>
          </a:bodyPr>
          <a:lstStyle/>
          <a:p>
            <a:r>
              <a:rPr lang="en-US" sz="12800" dirty="0" smtClean="0"/>
              <a:t>Sit down with the client and design a </a:t>
            </a:r>
            <a:r>
              <a:rPr lang="en-US" sz="12800" b="1" dirty="0" smtClean="0"/>
              <a:t>paper UI that they can see what the application will look like and behave like. </a:t>
            </a:r>
          </a:p>
          <a:p>
            <a:r>
              <a:rPr lang="en-US" sz="12800" dirty="0" smtClean="0"/>
              <a:t>Give the user a chance to </a:t>
            </a:r>
            <a:r>
              <a:rPr lang="en-US" sz="12800" b="1" dirty="0" smtClean="0"/>
              <a:t>work through common scenarios and see if the application will work for them. </a:t>
            </a:r>
          </a:p>
          <a:p>
            <a:r>
              <a:rPr lang="en-US" sz="12800" b="1" dirty="0" smtClean="0"/>
              <a:t>Keep refining until the user feels the application is doing what they want it to do. </a:t>
            </a:r>
          </a:p>
          <a:p>
            <a:r>
              <a:rPr lang="en-US" sz="12800" dirty="0" smtClean="0"/>
              <a:t>As you get functionality implemented, bring the user in and have them work through those scenarios and see if it still works. </a:t>
            </a:r>
          </a:p>
          <a:p>
            <a:r>
              <a:rPr lang="en-US" sz="12800" dirty="0" smtClean="0"/>
              <a:t>If they want a </a:t>
            </a:r>
            <a:r>
              <a:rPr lang="en-US" sz="12800" b="1" dirty="0" smtClean="0"/>
              <a:t>change, have a solid estimate of how long the change will add to the schedule and how much it will cost.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Artifacts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5649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Object </a:t>
            </a:r>
            <a:r>
              <a:rPr lang="en-US" dirty="0" smtClean="0"/>
              <a:t>Oriented Analysis(OOA)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OOA —</a:t>
            </a:r>
            <a:r>
              <a:rPr lang="en-US" b="1" dirty="0" smtClean="0"/>
              <a:t>Decomposition of a domain into noteworthy concepts or objects.</a:t>
            </a:r>
          </a:p>
          <a:p>
            <a:r>
              <a:rPr lang="en-US" dirty="0" smtClean="0"/>
              <a:t>A domain model is a visual representation of conceptual classes or real situation objects in a domain .</a:t>
            </a:r>
          </a:p>
          <a:p>
            <a:r>
              <a:rPr lang="en-US" dirty="0" smtClean="0"/>
              <a:t>It is not of software objects such as Java or C# classes or software objects with responsibilities.</a:t>
            </a:r>
          </a:p>
          <a:p>
            <a:r>
              <a:rPr lang="en-US" dirty="0" smtClean="0"/>
              <a:t>Domain model is also called </a:t>
            </a:r>
            <a:r>
              <a:rPr lang="en-US" b="1" dirty="0" smtClean="0"/>
              <a:t>conceptual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Fig: Domain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2438400"/>
            <a:ext cx="15240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4" idx="3"/>
            <a:endCxn id="4" idx="1"/>
          </p:cNvCxnSpPr>
          <p:nvPr/>
        </p:nvCxnSpPr>
        <p:spPr>
          <a:xfrm flipH="1">
            <a:off x="1524000" y="30099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86400" y="4343400"/>
            <a:ext cx="15240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2600" y="1752600"/>
            <a:ext cx="15240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76400" y="25146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52600" y="32004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dateTime</a:t>
            </a:r>
            <a:endParaRPr lang="en-US" dirty="0"/>
          </a:p>
        </p:txBody>
      </p:sp>
      <p:cxnSp>
        <p:nvCxnSpPr>
          <p:cNvPr id="16" name="Straight Connector 15"/>
          <p:cNvCxnSpPr>
            <a:stCxn id="10" idx="1"/>
            <a:endCxn id="10" idx="3"/>
          </p:cNvCxnSpPr>
          <p:nvPr/>
        </p:nvCxnSpPr>
        <p:spPr>
          <a:xfrm rot="10800000" flipH="1">
            <a:off x="5486400" y="48006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86400" y="4419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SalesDatabase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rot="10800000" flipH="1">
            <a:off x="5562600" y="2438400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 flipH="1">
            <a:off x="5562600" y="3198812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15000" y="19050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Sale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62600" y="2438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</a:t>
            </a:r>
          </a:p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62600" y="3276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Print()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rot="16200000" flipH="1">
            <a:off x="5181600" y="1905000"/>
            <a:ext cx="220980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5219700" y="1943100"/>
            <a:ext cx="213360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10200" y="4343400"/>
            <a:ext cx="21336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5486400" y="4114800"/>
            <a:ext cx="1447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670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2.1 Building Conceptual model(Domain Model)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How to create a Domain Model?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conceptual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them as classes in a UML class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association &amp; attributes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 conceptual classes?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S</a:t>
            </a:r>
            <a:r>
              <a:rPr lang="en-US" dirty="0" smtClean="0"/>
              <a:t>ince domain model shows </a:t>
            </a:r>
            <a:r>
              <a:rPr lang="en-US" b="1" dirty="0" smtClean="0"/>
              <a:t>conceptual classes(represents </a:t>
            </a:r>
            <a:r>
              <a:rPr lang="en-US" dirty="0" smtClean="0"/>
              <a:t>an idea , thing or object), the prime question is how to find them?</a:t>
            </a:r>
          </a:p>
          <a:p>
            <a:pPr>
              <a:buNone/>
            </a:pPr>
            <a:r>
              <a:rPr lang="en-US" dirty="0" smtClean="0"/>
              <a:t>There are three strategies to find conceptual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Reuse or modify the existing models </a:t>
            </a:r>
            <a:r>
              <a:rPr lang="en-US" dirty="0" smtClean="0"/>
              <a:t>– it is the first best &amp; the easiest approach</a:t>
            </a:r>
          </a:p>
          <a:p>
            <a:pPr marL="514350" indent="-514350">
              <a:buNone/>
            </a:pPr>
            <a:r>
              <a:rPr lang="en-US" dirty="0" smtClean="0"/>
              <a:t>There are published, well crafted domain models &amp; data models which can be modified into domain models for many common domains, such as inventory, finance, health &amp; so forth.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 startAt="2"/>
            </a:pPr>
            <a:r>
              <a:rPr lang="en-US" b="1" dirty="0" smtClean="0"/>
              <a:t>Use category list.</a:t>
            </a:r>
          </a:p>
          <a:p>
            <a:pPr marL="514350" indent="-514350">
              <a:buAutoNum type="arabicPeriod" startAt="2"/>
            </a:pPr>
            <a:r>
              <a:rPr lang="en-US" b="1" dirty="0" smtClean="0"/>
              <a:t>Identify noun phrases.</a:t>
            </a:r>
          </a:p>
          <a:p>
            <a:pPr marL="514350" indent="-514350"/>
            <a:r>
              <a:rPr lang="en-US" dirty="0" smtClean="0"/>
              <a:t>Reusing existing models is excellent, but outside our scope. </a:t>
            </a:r>
          </a:p>
          <a:p>
            <a:pPr marL="514350" indent="-514350">
              <a:buNone/>
            </a:pPr>
            <a:r>
              <a:rPr lang="en-US" dirty="0" smtClean="0"/>
              <a:t>Method 2: The second method is using category list</a:t>
            </a:r>
          </a:p>
          <a:p>
            <a:pPr marL="914400" lvl="1" indent="-514350"/>
            <a:r>
              <a:rPr lang="en-US" dirty="0" smtClean="0"/>
              <a:t>One can start the creation of domain model by making a list of candidate conceptual classes.</a:t>
            </a:r>
          </a:p>
          <a:p>
            <a:pPr marL="914400" lvl="1" indent="-514350"/>
            <a:r>
              <a:rPr lang="en-US" dirty="0" smtClean="0"/>
              <a:t>Table below contains many common categories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an emphasis on business information system needs</a:t>
            </a:r>
          </a:p>
          <a:p>
            <a:r>
              <a:rPr lang="en-US" dirty="0" smtClean="0"/>
              <a:t>The guideline also suggest some priorities in the analysis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/>
          <p:cNvSpPr txBox="1">
            <a:spLocks noChangeArrowheads="1"/>
          </p:cNvSpPr>
          <p:nvPr/>
        </p:nvSpPr>
        <p:spPr>
          <a:xfrm>
            <a:off x="654050" y="550863"/>
            <a:ext cx="7680325" cy="649287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Guideline: Find Conceptual Classes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altLang="zh-TW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82650" y="1376363"/>
            <a:ext cx="7408863" cy="844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Reuse or modify existing models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a category list.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157"/>
          <p:cNvGrpSpPr>
            <a:grpSpLocks/>
          </p:cNvGrpSpPr>
          <p:nvPr/>
        </p:nvGrpSpPr>
        <p:grpSpPr bwMode="auto">
          <a:xfrm>
            <a:off x="538163" y="2257425"/>
            <a:ext cx="8121650" cy="4022725"/>
            <a:chOff x="339" y="1480"/>
            <a:chExt cx="5116" cy="2534"/>
          </a:xfrm>
        </p:grpSpPr>
        <p:sp>
          <p:nvSpPr>
            <p:cNvPr id="7" name="Rectangle 101"/>
            <p:cNvSpPr>
              <a:spLocks noChangeArrowheads="1"/>
            </p:cNvSpPr>
            <p:nvPr/>
          </p:nvSpPr>
          <p:spPr bwMode="auto">
            <a:xfrm>
              <a:off x="4276" y="3611"/>
              <a:ext cx="1179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altLang="zh-TW">
                  <a:solidFill>
                    <a:schemeClr val="tx1"/>
                  </a:solidFill>
                </a:rPr>
                <a:t>Register, Ledger</a:t>
              </a:r>
            </a:p>
            <a:p>
              <a:r>
                <a:rPr lang="en-US" altLang="zh-TW">
                  <a:solidFill>
                    <a:schemeClr val="tx1"/>
                  </a:solidFill>
                </a:rPr>
                <a:t>FlightManifest</a:t>
              </a:r>
            </a:p>
          </p:txBody>
        </p:sp>
        <p:sp>
          <p:nvSpPr>
            <p:cNvPr id="8" name="Rectangle 100"/>
            <p:cNvSpPr>
              <a:spLocks noChangeArrowheads="1"/>
            </p:cNvSpPr>
            <p:nvPr/>
          </p:nvSpPr>
          <p:spPr bwMode="auto">
            <a:xfrm>
              <a:off x="339" y="3611"/>
              <a:ext cx="3937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altLang="zh-TW">
                  <a:solidFill>
                    <a:srgbClr val="FF0066"/>
                  </a:solidFill>
                </a:rPr>
                <a:t>where is the transaction recorded</a:t>
              </a:r>
              <a:r>
                <a:rPr lang="en-US" altLang="zh-TW">
                  <a:solidFill>
                    <a:schemeClr val="tx1"/>
                  </a:solidFill>
                </a:rPr>
                <a:t>?</a:t>
              </a:r>
            </a:p>
            <a:p>
              <a:r>
                <a:rPr lang="en-US" altLang="zh-TW">
                  <a:solidFill>
                    <a:schemeClr val="tx1"/>
                  </a:solidFill>
                </a:rPr>
                <a:t>Guideline: Important.</a:t>
              </a:r>
            </a:p>
          </p:txBody>
        </p:sp>
        <p:sp>
          <p:nvSpPr>
            <p:cNvPr id="9" name="Rectangle 99"/>
            <p:cNvSpPr>
              <a:spLocks noChangeArrowheads="1"/>
            </p:cNvSpPr>
            <p:nvPr/>
          </p:nvSpPr>
          <p:spPr bwMode="auto">
            <a:xfrm>
              <a:off x="4276" y="2862"/>
              <a:ext cx="1179" cy="7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altLang="zh-TW">
                  <a:solidFill>
                    <a:schemeClr val="tx1"/>
                  </a:solidFill>
                </a:rPr>
                <a:t>Item</a:t>
              </a:r>
            </a:p>
            <a:p>
              <a:r>
                <a:rPr lang="en-US" altLang="zh-TW">
                  <a:solidFill>
                    <a:schemeClr val="tx1"/>
                  </a:solidFill>
                </a:rPr>
                <a:t>Flight, Seat, Meal</a:t>
              </a:r>
            </a:p>
          </p:txBody>
        </p:sp>
        <p:sp>
          <p:nvSpPr>
            <p:cNvPr id="10" name="Rectangle 98"/>
            <p:cNvSpPr>
              <a:spLocks noChangeArrowheads="1"/>
            </p:cNvSpPr>
            <p:nvPr/>
          </p:nvSpPr>
          <p:spPr bwMode="auto">
            <a:xfrm>
              <a:off x="339" y="2862"/>
              <a:ext cx="3937" cy="7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altLang="zh-TW" sz="2000">
                  <a:solidFill>
                    <a:srgbClr val="FF0066"/>
                  </a:solidFill>
                </a:rPr>
                <a:t>product or service</a:t>
              </a:r>
              <a:r>
                <a:rPr lang="en-US" altLang="zh-TW">
                  <a:solidFill>
                    <a:schemeClr val="tx1"/>
                  </a:solidFill>
                </a:rPr>
                <a:t> related to a transaction or transaction line item</a:t>
              </a:r>
            </a:p>
            <a:p>
              <a:r>
                <a:rPr lang="en-US" altLang="zh-TW">
                  <a:solidFill>
                    <a:schemeClr val="tx1"/>
                  </a:solidFill>
                </a:rPr>
                <a:t>Guideline: Transactions are for something (a product or service). Consider these next.</a:t>
              </a:r>
            </a:p>
          </p:txBody>
        </p:sp>
        <p:sp>
          <p:nvSpPr>
            <p:cNvPr id="11" name="Rectangle 97"/>
            <p:cNvSpPr>
              <a:spLocks noChangeArrowheads="1"/>
            </p:cNvSpPr>
            <p:nvPr/>
          </p:nvSpPr>
          <p:spPr bwMode="auto">
            <a:xfrm>
              <a:off x="4276" y="2286"/>
              <a:ext cx="1179" cy="5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altLang="zh-TW">
                  <a:solidFill>
                    <a:schemeClr val="tx1"/>
                  </a:solidFill>
                </a:rPr>
                <a:t>SalesLineItem</a:t>
              </a:r>
            </a:p>
          </p:txBody>
        </p:sp>
        <p:sp>
          <p:nvSpPr>
            <p:cNvPr id="12" name="Rectangle 96"/>
            <p:cNvSpPr>
              <a:spLocks noChangeArrowheads="1"/>
            </p:cNvSpPr>
            <p:nvPr/>
          </p:nvSpPr>
          <p:spPr bwMode="auto">
            <a:xfrm>
              <a:off x="339" y="2286"/>
              <a:ext cx="3937" cy="5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altLang="zh-TW" sz="2000" dirty="0">
                  <a:solidFill>
                    <a:srgbClr val="FF0066"/>
                  </a:solidFill>
                </a:rPr>
                <a:t>transaction line items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Guideline: Transactions often come with related line items, so consider these next.</a:t>
              </a:r>
            </a:p>
          </p:txBody>
        </p:sp>
        <p:sp>
          <p:nvSpPr>
            <p:cNvPr id="13" name="Rectangle 95"/>
            <p:cNvSpPr>
              <a:spLocks noChangeArrowheads="1"/>
            </p:cNvSpPr>
            <p:nvPr/>
          </p:nvSpPr>
          <p:spPr bwMode="auto">
            <a:xfrm>
              <a:off x="4276" y="1710"/>
              <a:ext cx="1179" cy="5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altLang="zh-TW">
                  <a:solidFill>
                    <a:schemeClr val="tx1"/>
                  </a:solidFill>
                </a:rPr>
                <a:t>Sale, Payment</a:t>
              </a:r>
            </a:p>
            <a:p>
              <a:r>
                <a:rPr lang="en-US" altLang="zh-TW">
                  <a:solidFill>
                    <a:schemeClr val="tx1"/>
                  </a:solidFill>
                </a:rPr>
                <a:t>Reservation</a:t>
              </a:r>
            </a:p>
          </p:txBody>
        </p:sp>
        <p:sp>
          <p:nvSpPr>
            <p:cNvPr id="14" name="Rectangle 94"/>
            <p:cNvSpPr>
              <a:spLocks noChangeArrowheads="1"/>
            </p:cNvSpPr>
            <p:nvPr/>
          </p:nvSpPr>
          <p:spPr bwMode="auto">
            <a:xfrm>
              <a:off x="339" y="1710"/>
              <a:ext cx="3937" cy="5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altLang="zh-TW" sz="2000" dirty="0">
                  <a:solidFill>
                    <a:srgbClr val="FF0066"/>
                  </a:solidFill>
                </a:rPr>
                <a:t>business transactions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Guideline: These are critical (they involve money), so start with transactions.</a:t>
              </a:r>
            </a:p>
          </p:txBody>
        </p:sp>
        <p:sp>
          <p:nvSpPr>
            <p:cNvPr id="15" name="Rectangle 93"/>
            <p:cNvSpPr>
              <a:spLocks noChangeArrowheads="1"/>
            </p:cNvSpPr>
            <p:nvPr/>
          </p:nvSpPr>
          <p:spPr bwMode="auto">
            <a:xfrm>
              <a:off x="4276" y="1480"/>
              <a:ext cx="1179" cy="23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r>
                <a:rPr lang="en-US" altLang="zh-TW">
                  <a:solidFill>
                    <a:schemeClr val="tx1"/>
                  </a:solidFill>
                </a:rPr>
                <a:t>Examples</a:t>
              </a:r>
            </a:p>
          </p:txBody>
        </p:sp>
        <p:sp>
          <p:nvSpPr>
            <p:cNvPr id="16" name="Rectangle 92"/>
            <p:cNvSpPr>
              <a:spLocks noChangeArrowheads="1"/>
            </p:cNvSpPr>
            <p:nvPr/>
          </p:nvSpPr>
          <p:spPr bwMode="auto">
            <a:xfrm>
              <a:off x="339" y="1480"/>
              <a:ext cx="3937" cy="23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r>
                <a:rPr lang="en-US" altLang="zh-TW">
                  <a:solidFill>
                    <a:schemeClr val="tx1"/>
                  </a:solidFill>
                </a:rPr>
                <a:t>Conceptual Class Category</a:t>
              </a:r>
            </a:p>
          </p:txBody>
        </p:sp>
        <p:sp>
          <p:nvSpPr>
            <p:cNvPr id="17" name="Line 104"/>
            <p:cNvSpPr>
              <a:spLocks noChangeShapeType="1"/>
            </p:cNvSpPr>
            <p:nvPr/>
          </p:nvSpPr>
          <p:spPr bwMode="auto">
            <a:xfrm>
              <a:off x="339" y="1480"/>
              <a:ext cx="511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25"/>
            <p:cNvSpPr>
              <a:spLocks noChangeShapeType="1"/>
            </p:cNvSpPr>
            <p:nvPr/>
          </p:nvSpPr>
          <p:spPr bwMode="auto">
            <a:xfrm>
              <a:off x="4276" y="1480"/>
              <a:ext cx="0" cy="2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27"/>
            <p:cNvSpPr>
              <a:spLocks noChangeShapeType="1"/>
            </p:cNvSpPr>
            <p:nvPr/>
          </p:nvSpPr>
          <p:spPr bwMode="auto">
            <a:xfrm>
              <a:off x="339" y="1710"/>
              <a:ext cx="51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32"/>
            <p:cNvSpPr>
              <a:spLocks noChangeShapeType="1"/>
            </p:cNvSpPr>
            <p:nvPr/>
          </p:nvSpPr>
          <p:spPr bwMode="auto">
            <a:xfrm>
              <a:off x="339" y="2286"/>
              <a:ext cx="51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37"/>
            <p:cNvSpPr>
              <a:spLocks noChangeShapeType="1"/>
            </p:cNvSpPr>
            <p:nvPr/>
          </p:nvSpPr>
          <p:spPr bwMode="auto">
            <a:xfrm>
              <a:off x="339" y="2862"/>
              <a:ext cx="51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42"/>
            <p:cNvSpPr>
              <a:spLocks noChangeShapeType="1"/>
            </p:cNvSpPr>
            <p:nvPr/>
          </p:nvSpPr>
          <p:spPr bwMode="auto">
            <a:xfrm>
              <a:off x="339" y="3611"/>
              <a:ext cx="51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6"/>
            <p:cNvSpPr>
              <a:spLocks noChangeShapeType="1"/>
            </p:cNvSpPr>
            <p:nvPr/>
          </p:nvSpPr>
          <p:spPr bwMode="auto">
            <a:xfrm>
              <a:off x="339" y="1480"/>
              <a:ext cx="0" cy="253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07"/>
            <p:cNvSpPr>
              <a:spLocks noChangeShapeType="1"/>
            </p:cNvSpPr>
            <p:nvPr/>
          </p:nvSpPr>
          <p:spPr bwMode="auto">
            <a:xfrm>
              <a:off x="5455" y="1480"/>
              <a:ext cx="0" cy="253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05"/>
            <p:cNvSpPr>
              <a:spLocks noChangeShapeType="1"/>
            </p:cNvSpPr>
            <p:nvPr/>
          </p:nvSpPr>
          <p:spPr bwMode="auto">
            <a:xfrm>
              <a:off x="339" y="4014"/>
              <a:ext cx="511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purpose of inception phase is not to define all the requirements</a:t>
            </a:r>
          </a:p>
          <a:p>
            <a:r>
              <a:rPr lang="en-US" dirty="0" smtClean="0"/>
              <a:t>Most requirement analysis occurs during elaboration phase</a:t>
            </a:r>
          </a:p>
          <a:p>
            <a:r>
              <a:rPr lang="en-US" dirty="0" smtClean="0"/>
              <a:t>Thus inception is defined as</a:t>
            </a:r>
          </a:p>
          <a:p>
            <a:r>
              <a:rPr lang="en-US" dirty="0" smtClean="0"/>
              <a:t>Envision the product scope , vision &amp; business case</a:t>
            </a:r>
          </a:p>
          <a:p>
            <a:r>
              <a:rPr lang="en-US" dirty="0" smtClean="0"/>
              <a:t>In short, inception establishes some initial common vision for objectives of the project, determine its feasibility &amp; decide if it is worth some serious investigation in elaboration.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50"/>
          <p:cNvGrpSpPr>
            <a:grpSpLocks noGrp="1"/>
          </p:cNvGrpSpPr>
          <p:nvPr>
            <p:ph idx="1"/>
          </p:nvPr>
        </p:nvGrpSpPr>
        <p:grpSpPr bwMode="auto">
          <a:xfrm>
            <a:off x="457200" y="1600200"/>
            <a:ext cx="8229600" cy="4525963"/>
            <a:chOff x="409" y="1002"/>
            <a:chExt cx="5017" cy="2821"/>
          </a:xfrm>
        </p:grpSpPr>
        <p:sp>
          <p:nvSpPr>
            <p:cNvPr id="5" name="Rectangle 235"/>
            <p:cNvSpPr>
              <a:spLocks noChangeArrowheads="1"/>
            </p:cNvSpPr>
            <p:nvPr/>
          </p:nvSpPr>
          <p:spPr bwMode="auto">
            <a:xfrm>
              <a:off x="3983" y="3420"/>
              <a:ext cx="1443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altLang="zh-TW">
                  <a:solidFill>
                    <a:schemeClr val="tx1"/>
                  </a:solidFill>
                </a:rPr>
                <a:t>Store, Bin Board Airplane</a:t>
              </a:r>
            </a:p>
          </p:txBody>
        </p:sp>
        <p:sp>
          <p:nvSpPr>
            <p:cNvPr id="6" name="Rectangle 234"/>
            <p:cNvSpPr>
              <a:spLocks noChangeArrowheads="1"/>
            </p:cNvSpPr>
            <p:nvPr/>
          </p:nvSpPr>
          <p:spPr bwMode="auto">
            <a:xfrm>
              <a:off x="409" y="3420"/>
              <a:ext cx="3574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altLang="zh-TW">
                  <a:solidFill>
                    <a:schemeClr val="tx1"/>
                  </a:solidFill>
                </a:rPr>
                <a:t>containers of things (physical or information)</a:t>
              </a:r>
            </a:p>
          </p:txBody>
        </p:sp>
        <p:sp>
          <p:nvSpPr>
            <p:cNvPr id="7" name="Rectangle 233"/>
            <p:cNvSpPr>
              <a:spLocks noChangeArrowheads="1"/>
            </p:cNvSpPr>
            <p:nvPr/>
          </p:nvSpPr>
          <p:spPr bwMode="auto">
            <a:xfrm>
              <a:off x="3983" y="3017"/>
              <a:ext cx="1443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altLang="zh-TW">
                  <a:solidFill>
                    <a:schemeClr val="tx1"/>
                  </a:solidFill>
                </a:rPr>
                <a:t>Product Catalog</a:t>
              </a:r>
            </a:p>
            <a:p>
              <a:r>
                <a:rPr lang="en-US" altLang="zh-TW">
                  <a:solidFill>
                    <a:schemeClr val="tx1"/>
                  </a:solidFill>
                </a:rPr>
                <a:t>Flight Catalog</a:t>
              </a:r>
            </a:p>
          </p:txBody>
        </p:sp>
        <p:sp>
          <p:nvSpPr>
            <p:cNvPr id="8" name="Rectangle 232"/>
            <p:cNvSpPr>
              <a:spLocks noChangeArrowheads="1"/>
            </p:cNvSpPr>
            <p:nvPr/>
          </p:nvSpPr>
          <p:spPr bwMode="auto">
            <a:xfrm>
              <a:off x="409" y="3017"/>
              <a:ext cx="3574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altLang="zh-TW">
                  <a:solidFill>
                    <a:srgbClr val="FF0066"/>
                  </a:solidFill>
                </a:rPr>
                <a:t>catalogs</a:t>
              </a:r>
            </a:p>
            <a:p>
              <a:r>
                <a:rPr lang="en-US" altLang="zh-TW">
                  <a:solidFill>
                    <a:schemeClr val="tx1"/>
                  </a:solidFill>
                </a:rPr>
                <a:t>Guideline: Descriptions are often in a catalog.</a:t>
              </a:r>
            </a:p>
          </p:txBody>
        </p:sp>
        <p:sp>
          <p:nvSpPr>
            <p:cNvPr id="9" name="Rectangle 231"/>
            <p:cNvSpPr>
              <a:spLocks noChangeArrowheads="1"/>
            </p:cNvSpPr>
            <p:nvPr/>
          </p:nvSpPr>
          <p:spPr bwMode="auto">
            <a:xfrm>
              <a:off x="3983" y="2614"/>
              <a:ext cx="1443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altLang="zh-TW">
                  <a:solidFill>
                    <a:schemeClr val="tx1"/>
                  </a:solidFill>
                </a:rPr>
                <a:t>Product Description</a:t>
              </a:r>
            </a:p>
            <a:p>
              <a:r>
                <a:rPr lang="en-US" altLang="zh-TW">
                  <a:solidFill>
                    <a:schemeClr val="tx1"/>
                  </a:solidFill>
                </a:rPr>
                <a:t>Flight Description</a:t>
              </a:r>
            </a:p>
          </p:txBody>
        </p:sp>
        <p:sp>
          <p:nvSpPr>
            <p:cNvPr id="10" name="Rectangle 230"/>
            <p:cNvSpPr>
              <a:spLocks noChangeArrowheads="1"/>
            </p:cNvSpPr>
            <p:nvPr/>
          </p:nvSpPr>
          <p:spPr bwMode="auto">
            <a:xfrm>
              <a:off x="409" y="2614"/>
              <a:ext cx="3574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altLang="zh-TW">
                  <a:solidFill>
                    <a:srgbClr val="FF0066"/>
                  </a:solidFill>
                </a:rPr>
                <a:t>descriptions of things</a:t>
              </a:r>
            </a:p>
            <a:p>
              <a:r>
                <a:rPr lang="en-US" altLang="zh-TW">
                  <a:solidFill>
                    <a:schemeClr val="tx1"/>
                  </a:solidFill>
                </a:rPr>
                <a:t>Guideline: See p. </a:t>
              </a:r>
              <a:r>
                <a:rPr lang="en-US" altLang="zh-TW">
                  <a:solidFill>
                    <a:schemeClr val="tx1"/>
                  </a:solidFill>
                  <a:hlinkClick r:id="rId2"/>
                </a:rPr>
                <a:t>147</a:t>
              </a:r>
              <a:r>
                <a:rPr lang="en-US" altLang="zh-TW">
                  <a:solidFill>
                    <a:schemeClr val="tx1"/>
                  </a:solidFill>
                </a:rPr>
                <a:t> for discussion.</a:t>
              </a:r>
            </a:p>
          </p:txBody>
        </p:sp>
        <p:sp>
          <p:nvSpPr>
            <p:cNvPr id="11" name="Rectangle 229"/>
            <p:cNvSpPr>
              <a:spLocks noChangeArrowheads="1"/>
            </p:cNvSpPr>
            <p:nvPr/>
          </p:nvSpPr>
          <p:spPr bwMode="auto">
            <a:xfrm>
              <a:off x="3983" y="2038"/>
              <a:ext cx="1443" cy="5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altLang="zh-TW">
                  <a:solidFill>
                    <a:schemeClr val="tx1"/>
                  </a:solidFill>
                </a:rPr>
                <a:t>Item, Register Board, Piece, Die Airplane</a:t>
              </a:r>
            </a:p>
          </p:txBody>
        </p:sp>
        <p:sp>
          <p:nvSpPr>
            <p:cNvPr id="12" name="Rectangle 228"/>
            <p:cNvSpPr>
              <a:spLocks noChangeArrowheads="1"/>
            </p:cNvSpPr>
            <p:nvPr/>
          </p:nvSpPr>
          <p:spPr bwMode="auto">
            <a:xfrm>
              <a:off x="409" y="2038"/>
              <a:ext cx="3574" cy="5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altLang="zh-TW" dirty="0">
                  <a:solidFill>
                    <a:srgbClr val="FF0066"/>
                  </a:solidFill>
                </a:rPr>
                <a:t>physical objects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Guideline: This is especially relevant when creating device-control software, or simulations.</a:t>
              </a:r>
            </a:p>
          </p:txBody>
        </p:sp>
        <p:sp>
          <p:nvSpPr>
            <p:cNvPr id="13" name="Rectangle 227"/>
            <p:cNvSpPr>
              <a:spLocks noChangeArrowheads="1"/>
            </p:cNvSpPr>
            <p:nvPr/>
          </p:nvSpPr>
          <p:spPr bwMode="auto">
            <a:xfrm>
              <a:off x="3983" y="1635"/>
              <a:ext cx="1443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altLang="zh-TW">
                  <a:solidFill>
                    <a:schemeClr val="tx1"/>
                  </a:solidFill>
                </a:rPr>
                <a:t>Sale, Payment, Flight</a:t>
              </a:r>
            </a:p>
          </p:txBody>
        </p:sp>
        <p:sp>
          <p:nvSpPr>
            <p:cNvPr id="14" name="Rectangle 226"/>
            <p:cNvSpPr>
              <a:spLocks noChangeArrowheads="1"/>
            </p:cNvSpPr>
            <p:nvPr/>
          </p:nvSpPr>
          <p:spPr bwMode="auto">
            <a:xfrm>
              <a:off x="409" y="1635"/>
              <a:ext cx="3574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altLang="zh-TW">
                  <a:solidFill>
                    <a:srgbClr val="FF0066"/>
                  </a:solidFill>
                </a:rPr>
                <a:t>noteworthy events</a:t>
              </a:r>
              <a:r>
                <a:rPr lang="en-US" altLang="zh-TW">
                  <a:solidFill>
                    <a:schemeClr val="tx1"/>
                  </a:solidFill>
                </a:rPr>
                <a:t>, often with a time or place we need to remember</a:t>
              </a:r>
            </a:p>
          </p:txBody>
        </p:sp>
        <p:sp>
          <p:nvSpPr>
            <p:cNvPr id="15" name="Rectangle 225"/>
            <p:cNvSpPr>
              <a:spLocks noChangeArrowheads="1"/>
            </p:cNvSpPr>
            <p:nvPr/>
          </p:nvSpPr>
          <p:spPr bwMode="auto">
            <a:xfrm>
              <a:off x="3983" y="1232"/>
              <a:ext cx="1443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altLang="zh-TW">
                  <a:solidFill>
                    <a:schemeClr val="tx1"/>
                  </a:solidFill>
                </a:rPr>
                <a:t>Store</a:t>
              </a:r>
            </a:p>
            <a:p>
              <a:r>
                <a:rPr lang="en-US" altLang="zh-TW">
                  <a:solidFill>
                    <a:schemeClr val="tx1"/>
                  </a:solidFill>
                </a:rPr>
                <a:t>Airport, Plane, Seat</a:t>
              </a:r>
            </a:p>
          </p:txBody>
        </p:sp>
        <p:sp>
          <p:nvSpPr>
            <p:cNvPr id="16" name="Rectangle 224"/>
            <p:cNvSpPr>
              <a:spLocks noChangeArrowheads="1"/>
            </p:cNvSpPr>
            <p:nvPr/>
          </p:nvSpPr>
          <p:spPr bwMode="auto">
            <a:xfrm>
              <a:off x="409" y="1232"/>
              <a:ext cx="3574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altLang="zh-TW">
                  <a:solidFill>
                    <a:srgbClr val="FF0066"/>
                  </a:solidFill>
                </a:rPr>
                <a:t>place of transaction; place of service</a:t>
              </a:r>
            </a:p>
          </p:txBody>
        </p:sp>
        <p:sp>
          <p:nvSpPr>
            <p:cNvPr id="17" name="Rectangle 213"/>
            <p:cNvSpPr>
              <a:spLocks noChangeArrowheads="1"/>
            </p:cNvSpPr>
            <p:nvPr/>
          </p:nvSpPr>
          <p:spPr bwMode="auto">
            <a:xfrm>
              <a:off x="3983" y="1002"/>
              <a:ext cx="1443" cy="23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r>
                <a:rPr lang="en-US" altLang="zh-TW">
                  <a:solidFill>
                    <a:schemeClr val="tx1"/>
                  </a:solidFill>
                </a:rPr>
                <a:t>Examples</a:t>
              </a:r>
            </a:p>
          </p:txBody>
        </p:sp>
        <p:sp>
          <p:nvSpPr>
            <p:cNvPr id="18" name="Rectangle 212"/>
            <p:cNvSpPr>
              <a:spLocks noChangeArrowheads="1"/>
            </p:cNvSpPr>
            <p:nvPr/>
          </p:nvSpPr>
          <p:spPr bwMode="auto">
            <a:xfrm>
              <a:off x="409" y="1002"/>
              <a:ext cx="3574" cy="23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r>
                <a:rPr lang="en-US" altLang="zh-TW">
                  <a:solidFill>
                    <a:schemeClr val="tx1"/>
                  </a:solidFill>
                </a:rPr>
                <a:t>Conceptual Class Category</a:t>
              </a:r>
            </a:p>
          </p:txBody>
        </p:sp>
        <p:sp>
          <p:nvSpPr>
            <p:cNvPr id="19" name="Line 246"/>
            <p:cNvSpPr>
              <a:spLocks noChangeShapeType="1"/>
            </p:cNvSpPr>
            <p:nvPr/>
          </p:nvSpPr>
          <p:spPr bwMode="auto">
            <a:xfrm>
              <a:off x="409" y="1002"/>
              <a:ext cx="501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56"/>
            <p:cNvSpPr>
              <a:spLocks noChangeShapeType="1"/>
            </p:cNvSpPr>
            <p:nvPr/>
          </p:nvSpPr>
          <p:spPr bwMode="auto">
            <a:xfrm>
              <a:off x="3983" y="1002"/>
              <a:ext cx="0" cy="28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58"/>
            <p:cNvSpPr>
              <a:spLocks noChangeShapeType="1"/>
            </p:cNvSpPr>
            <p:nvPr/>
          </p:nvSpPr>
          <p:spPr bwMode="auto">
            <a:xfrm>
              <a:off x="409" y="1232"/>
              <a:ext cx="50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88"/>
            <p:cNvSpPr>
              <a:spLocks noChangeShapeType="1"/>
            </p:cNvSpPr>
            <p:nvPr/>
          </p:nvSpPr>
          <p:spPr bwMode="auto">
            <a:xfrm>
              <a:off x="409" y="1635"/>
              <a:ext cx="50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93"/>
            <p:cNvSpPr>
              <a:spLocks noChangeShapeType="1"/>
            </p:cNvSpPr>
            <p:nvPr/>
          </p:nvSpPr>
          <p:spPr bwMode="auto">
            <a:xfrm>
              <a:off x="409" y="2038"/>
              <a:ext cx="50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98"/>
            <p:cNvSpPr>
              <a:spLocks noChangeShapeType="1"/>
            </p:cNvSpPr>
            <p:nvPr/>
          </p:nvSpPr>
          <p:spPr bwMode="auto">
            <a:xfrm>
              <a:off x="409" y="2614"/>
              <a:ext cx="50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03"/>
            <p:cNvSpPr>
              <a:spLocks noChangeShapeType="1"/>
            </p:cNvSpPr>
            <p:nvPr/>
          </p:nvSpPr>
          <p:spPr bwMode="auto">
            <a:xfrm>
              <a:off x="409" y="3017"/>
              <a:ext cx="50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08"/>
            <p:cNvSpPr>
              <a:spLocks noChangeShapeType="1"/>
            </p:cNvSpPr>
            <p:nvPr/>
          </p:nvSpPr>
          <p:spPr bwMode="auto">
            <a:xfrm>
              <a:off x="409" y="3420"/>
              <a:ext cx="50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8"/>
            <p:cNvSpPr>
              <a:spLocks noChangeShapeType="1"/>
            </p:cNvSpPr>
            <p:nvPr/>
          </p:nvSpPr>
          <p:spPr bwMode="auto">
            <a:xfrm>
              <a:off x="409" y="1002"/>
              <a:ext cx="0" cy="28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49"/>
            <p:cNvSpPr>
              <a:spLocks noChangeShapeType="1"/>
            </p:cNvSpPr>
            <p:nvPr/>
          </p:nvSpPr>
          <p:spPr bwMode="auto">
            <a:xfrm>
              <a:off x="5426" y="1002"/>
              <a:ext cx="0" cy="28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47"/>
            <p:cNvSpPr>
              <a:spLocks noChangeShapeType="1"/>
            </p:cNvSpPr>
            <p:nvPr/>
          </p:nvSpPr>
          <p:spPr bwMode="auto">
            <a:xfrm>
              <a:off x="409" y="3823"/>
              <a:ext cx="501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AutoShap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ln/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Guideline: Find Conceptual Classes </a:t>
            </a:r>
            <a:r>
              <a:rPr lang="en-US" altLang="zh-TW" sz="1800" dirty="0" smtClean="0"/>
              <a:t>contd..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altLang="zh-TW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6"/>
          <p:cNvGrpSpPr>
            <a:grpSpLocks noGrp="1"/>
          </p:cNvGrpSpPr>
          <p:nvPr>
            <p:ph idx="1"/>
          </p:nvPr>
        </p:nvGrpSpPr>
        <p:grpSpPr bwMode="auto">
          <a:xfrm>
            <a:off x="457200" y="1600200"/>
            <a:ext cx="8229600" cy="4525963"/>
            <a:chOff x="498" y="983"/>
            <a:chExt cx="4870" cy="283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358" y="3188"/>
              <a:ext cx="2010" cy="6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altLang="zh-TW" sz="2000">
                  <a:solidFill>
                    <a:schemeClr val="tx1"/>
                  </a:solidFill>
                </a:rPr>
                <a:t>DailyPriceChangeList</a:t>
              </a:r>
            </a:p>
            <a:p>
              <a:r>
                <a:rPr lang="en-US" altLang="zh-TW" sz="2000">
                  <a:solidFill>
                    <a:schemeClr val="tx1"/>
                  </a:solidFill>
                </a:rPr>
                <a:t>RepairSchedule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98" y="3188"/>
              <a:ext cx="2860" cy="6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altLang="zh-TW" sz="2000">
                  <a:solidFill>
                    <a:schemeClr val="tx1"/>
                  </a:solidFill>
                </a:rPr>
                <a:t>schedules, manuals, documents that are regularly referred to in order to perform 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358" y="2747"/>
              <a:ext cx="2010" cy="4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altLang="zh-TW" sz="2000">
                  <a:solidFill>
                    <a:schemeClr val="tx1"/>
                  </a:solidFill>
                </a:rPr>
                <a:t>Cash, Check, LineOfCredit</a:t>
              </a:r>
            </a:p>
            <a:p>
              <a:r>
                <a:rPr lang="en-US" altLang="zh-TW" sz="2000">
                  <a:solidFill>
                    <a:schemeClr val="tx1"/>
                  </a:solidFill>
                </a:rPr>
                <a:t>TicketCredit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98" y="2747"/>
              <a:ext cx="2860" cy="4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altLang="zh-TW" sz="2000">
                  <a:solidFill>
                    <a:schemeClr val="tx1"/>
                  </a:solidFill>
                </a:rPr>
                <a:t>financial instruments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358" y="2306"/>
              <a:ext cx="2010" cy="4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altLang="zh-TW" sz="2000" dirty="0">
                  <a:solidFill>
                    <a:schemeClr val="tx1"/>
                  </a:solidFill>
                </a:rPr>
                <a:t>Receipt, Ledger</a:t>
              </a:r>
            </a:p>
            <a:p>
              <a:r>
                <a:rPr lang="en-US" altLang="zh-TW" sz="2000" dirty="0" err="1">
                  <a:solidFill>
                    <a:schemeClr val="tx1"/>
                  </a:solidFill>
                </a:rPr>
                <a:t>MaintenanceLog</a:t>
              </a:r>
              <a:endParaRPr lang="en-US" altLang="zh-TW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98" y="2306"/>
              <a:ext cx="2860" cy="4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altLang="zh-TW" sz="2000">
                  <a:solidFill>
                    <a:schemeClr val="tx1"/>
                  </a:solidFill>
                </a:rPr>
                <a:t>records of finance, work, contracts, legal matters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358" y="1673"/>
              <a:ext cx="2010" cy="6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altLang="zh-TW" sz="2000">
                  <a:solidFill>
                    <a:schemeClr val="tx1"/>
                  </a:solidFill>
                </a:rPr>
                <a:t>Credit Authorization System</a:t>
              </a:r>
            </a:p>
            <a:p>
              <a:r>
                <a:rPr lang="en-US" altLang="zh-TW" sz="2000">
                  <a:solidFill>
                    <a:schemeClr val="tx1"/>
                  </a:solidFill>
                </a:rPr>
                <a:t>Air Traffic Control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98" y="1673"/>
              <a:ext cx="2860" cy="6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altLang="zh-TW" sz="2000">
                  <a:solidFill>
                    <a:schemeClr val="tx1"/>
                  </a:solidFill>
                </a:rPr>
                <a:t>other collaborating systems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358" y="1232"/>
              <a:ext cx="2010" cy="4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altLang="zh-TW" sz="2000">
                  <a:solidFill>
                    <a:schemeClr val="tx1"/>
                  </a:solidFill>
                </a:rPr>
                <a:t>Item Square (in a Board) Passenger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98" y="1232"/>
              <a:ext cx="2860" cy="4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altLang="zh-TW" sz="2000">
                  <a:solidFill>
                    <a:schemeClr val="tx1"/>
                  </a:solidFill>
                </a:rPr>
                <a:t>things in a container</a:t>
              </a:r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3358" y="983"/>
              <a:ext cx="2010" cy="24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r>
                <a:rPr lang="en-US" altLang="zh-TW" sz="2000">
                  <a:solidFill>
                    <a:schemeClr val="tx1"/>
                  </a:solidFill>
                </a:rPr>
                <a:t>Examples</a:t>
              </a: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498" y="983"/>
              <a:ext cx="2860" cy="249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r>
                <a:rPr lang="en-US" altLang="zh-TW" sz="2000">
                  <a:solidFill>
                    <a:schemeClr val="tx1"/>
                  </a:solidFill>
                </a:rPr>
                <a:t>Conceptual Class Category</a:t>
              </a:r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498" y="983"/>
              <a:ext cx="487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3358" y="983"/>
              <a:ext cx="0" cy="28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>
              <a:off x="498" y="1232"/>
              <a:ext cx="48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37"/>
            <p:cNvSpPr>
              <a:spLocks noChangeShapeType="1"/>
            </p:cNvSpPr>
            <p:nvPr/>
          </p:nvSpPr>
          <p:spPr bwMode="auto">
            <a:xfrm>
              <a:off x="498" y="1673"/>
              <a:ext cx="48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auto">
            <a:xfrm>
              <a:off x="498" y="2306"/>
              <a:ext cx="48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39"/>
            <p:cNvSpPr>
              <a:spLocks noChangeShapeType="1"/>
            </p:cNvSpPr>
            <p:nvPr/>
          </p:nvSpPr>
          <p:spPr bwMode="auto">
            <a:xfrm>
              <a:off x="498" y="2747"/>
              <a:ext cx="48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40"/>
            <p:cNvSpPr>
              <a:spLocks noChangeShapeType="1"/>
            </p:cNvSpPr>
            <p:nvPr/>
          </p:nvSpPr>
          <p:spPr bwMode="auto">
            <a:xfrm>
              <a:off x="498" y="983"/>
              <a:ext cx="0" cy="283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41"/>
            <p:cNvSpPr>
              <a:spLocks noChangeShapeType="1"/>
            </p:cNvSpPr>
            <p:nvPr/>
          </p:nvSpPr>
          <p:spPr bwMode="auto">
            <a:xfrm>
              <a:off x="5368" y="983"/>
              <a:ext cx="0" cy="283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42"/>
            <p:cNvSpPr>
              <a:spLocks noChangeShapeType="1"/>
            </p:cNvSpPr>
            <p:nvPr/>
          </p:nvSpPr>
          <p:spPr bwMode="auto">
            <a:xfrm>
              <a:off x="498" y="3188"/>
              <a:ext cx="48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43"/>
            <p:cNvSpPr>
              <a:spLocks noChangeShapeType="1"/>
            </p:cNvSpPr>
            <p:nvPr/>
          </p:nvSpPr>
          <p:spPr bwMode="auto">
            <a:xfrm>
              <a:off x="498" y="3821"/>
              <a:ext cx="487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AutoShap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ln/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Guideline: Find Conceptual Classes </a:t>
            </a:r>
            <a:r>
              <a:rPr lang="en-US" altLang="zh-TW" sz="1800" dirty="0" smtClean="0"/>
              <a:t>contd..</a:t>
            </a:r>
            <a:r>
              <a:rPr kumimoji="0" lang="en-US" altLang="zh-TW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altLang="zh-TW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 noGrp="1"/>
          </p:cNvGrpSpPr>
          <p:nvPr>
            <p:ph idx="1"/>
          </p:nvPr>
        </p:nvGrpSpPr>
        <p:grpSpPr bwMode="auto">
          <a:xfrm>
            <a:off x="457200" y="1600200"/>
            <a:ext cx="8229600" cy="4525963"/>
            <a:chOff x="288" y="960"/>
            <a:chExt cx="5232" cy="1973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88" y="960"/>
              <a:ext cx="3312" cy="288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</a:pPr>
              <a:r>
                <a:rPr lang="en-US" altLang="zh-TW"/>
                <a:t>Conceptual Class Category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600" y="960"/>
              <a:ext cx="1920" cy="288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altLang="zh-TW"/>
                <a:t>Examples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88" y="1248"/>
              <a:ext cx="3312" cy="24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80000"/>
                </a:lnSpc>
              </a:pPr>
              <a:r>
                <a:rPr kumimoji="0" lang="en-US" altLang="zh-TW" sz="2000" b="0"/>
                <a:t>Physical or tangible object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600" y="1248"/>
              <a:ext cx="1920" cy="24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80000"/>
                </a:lnSpc>
              </a:pPr>
              <a:r>
                <a:rPr kumimoji="0" lang="en-US" altLang="zh-TW" sz="2000" b="0"/>
                <a:t>POST, Airplane</a:t>
              </a: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288" y="1493"/>
              <a:ext cx="3312" cy="24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80000"/>
                </a:lnSpc>
              </a:pPr>
              <a:r>
                <a:rPr kumimoji="0" lang="en-US" altLang="zh-TW" sz="2000" b="0"/>
                <a:t>Roles of people</a:t>
              </a: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600" y="1493"/>
              <a:ext cx="1920" cy="24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80000"/>
                </a:lnSpc>
              </a:pPr>
              <a:r>
                <a:rPr kumimoji="0" lang="en-US" altLang="zh-TW" sz="2000" b="0"/>
                <a:t>Cashier, Pilot</a:t>
              </a: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288" y="1733"/>
              <a:ext cx="3312" cy="24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80000"/>
                </a:lnSpc>
              </a:pPr>
              <a:r>
                <a:rPr kumimoji="0" lang="en-US" altLang="zh-TW" sz="2000" b="0"/>
                <a:t>Abstract noun concepts</a:t>
              </a: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288" y="1973"/>
              <a:ext cx="3312" cy="24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80000"/>
                </a:lnSpc>
              </a:pPr>
              <a:r>
                <a:rPr kumimoji="0" lang="en-US" altLang="zh-TW" sz="2000" b="0"/>
                <a:t>Organizations</a:t>
              </a: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3600" y="1733"/>
              <a:ext cx="1920" cy="24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80000"/>
                </a:lnSpc>
              </a:pPr>
              <a:r>
                <a:rPr kumimoji="0" lang="en-US" altLang="zh-TW" sz="2000" b="0"/>
                <a:t>Hunger, Acrophobia</a:t>
              </a: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3600" y="1973"/>
              <a:ext cx="1920" cy="24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80000"/>
                </a:lnSpc>
              </a:pPr>
              <a:r>
                <a:rPr kumimoji="0" lang="en-US" altLang="zh-TW" sz="2000" b="0"/>
                <a:t>Sales Department</a:t>
              </a:r>
            </a:p>
          </p:txBody>
        </p:sp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288" y="2213"/>
              <a:ext cx="3312" cy="24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80000"/>
                </a:lnSpc>
              </a:pPr>
              <a:r>
                <a:rPr kumimoji="0" lang="en-US" altLang="zh-TW" sz="2000" b="0"/>
                <a:t>Events</a:t>
              </a:r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3600" y="2213"/>
              <a:ext cx="1920" cy="24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80000"/>
                </a:lnSpc>
              </a:pPr>
              <a:r>
                <a:rPr kumimoji="0" lang="en-US" altLang="zh-TW" sz="2000" b="0"/>
                <a:t>Sale, Meeting, Flight</a:t>
              </a:r>
            </a:p>
          </p:txBody>
        </p:sp>
        <p:sp>
          <p:nvSpPr>
            <p:cNvPr id="17" name="Rectangle 22"/>
            <p:cNvSpPr>
              <a:spLocks noChangeArrowheads="1"/>
            </p:cNvSpPr>
            <p:nvPr/>
          </p:nvSpPr>
          <p:spPr bwMode="auto">
            <a:xfrm>
              <a:off x="288" y="2453"/>
              <a:ext cx="3312" cy="24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80000"/>
                </a:lnSpc>
              </a:pPr>
              <a:r>
                <a:rPr kumimoji="0" lang="en-US" altLang="zh-TW" sz="2000" b="0"/>
                <a:t>Process</a:t>
              </a:r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3600" y="2453"/>
              <a:ext cx="1920" cy="24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80000"/>
                </a:lnSpc>
              </a:pPr>
              <a:r>
                <a:rPr kumimoji="0" lang="en-US" altLang="zh-TW" sz="2000" b="0"/>
                <a:t>SellingAProduct, Booking</a:t>
              </a:r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288" y="2693"/>
              <a:ext cx="3312" cy="24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80000"/>
                </a:lnSpc>
              </a:pPr>
              <a:r>
                <a:rPr kumimoji="0" lang="en-US" altLang="zh-TW" sz="2000" b="0"/>
                <a:t>Rules and policies</a:t>
              </a:r>
            </a:p>
          </p:txBody>
        </p:sp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3600" y="2693"/>
              <a:ext cx="1920" cy="24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80000"/>
                </a:lnSpc>
              </a:pPr>
              <a:r>
                <a:rPr kumimoji="0" lang="en-US" altLang="zh-TW" sz="2000" b="0"/>
                <a:t>RefundPolicy</a:t>
              </a:r>
            </a:p>
          </p:txBody>
        </p:sp>
      </p:grpSp>
      <p:sp>
        <p:nvSpPr>
          <p:cNvPr id="21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 altLang="zh-TW" dirty="0"/>
              <a:t>Guideline: Find Conceptual </a:t>
            </a:r>
            <a:r>
              <a:rPr lang="en-US" altLang="zh-TW" dirty="0" smtClean="0"/>
              <a:t>Classes contd... </a:t>
            </a:r>
            <a:endParaRPr lang="en-US" altLang="zh-TW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Method 3: Finding conceptual class with noun phrase:</a:t>
            </a:r>
          </a:p>
          <a:p>
            <a:r>
              <a:rPr lang="en-US" dirty="0" smtClean="0"/>
              <a:t>Another useful technique( because of its simplicity) is linguistic analysis</a:t>
            </a:r>
          </a:p>
          <a:p>
            <a:r>
              <a:rPr lang="en-US" dirty="0" smtClean="0"/>
              <a:t>Identify  nouns or non noun phrases in textual description of domain&amp;</a:t>
            </a:r>
          </a:p>
          <a:p>
            <a:r>
              <a:rPr lang="en-US" dirty="0" smtClean="0"/>
              <a:t>Consider them as candidate conceptual classes or attributes.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Example: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Customer</a:t>
            </a:r>
            <a:r>
              <a:rPr lang="en-US" dirty="0" smtClean="0"/>
              <a:t> arrives at a </a:t>
            </a:r>
            <a:r>
              <a:rPr lang="en-US" b="1" dirty="0" smtClean="0"/>
              <a:t>POS check out </a:t>
            </a:r>
            <a:r>
              <a:rPr lang="en-US" dirty="0" smtClean="0"/>
              <a:t>with </a:t>
            </a:r>
            <a:r>
              <a:rPr lang="en-US" b="1" dirty="0" smtClean="0"/>
              <a:t>goods</a:t>
            </a:r>
            <a:r>
              <a:rPr lang="en-US" dirty="0" smtClean="0"/>
              <a:t> and/or </a:t>
            </a:r>
            <a:r>
              <a:rPr lang="en-US" b="1" dirty="0" smtClean="0"/>
              <a:t>services</a:t>
            </a:r>
            <a:r>
              <a:rPr lang="en-US" dirty="0" smtClean="0"/>
              <a:t> to purchase.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Cashier </a:t>
            </a:r>
            <a:r>
              <a:rPr lang="en-US" dirty="0" smtClean="0"/>
              <a:t>starts a new </a:t>
            </a:r>
            <a:r>
              <a:rPr lang="en-US" b="1" dirty="0" smtClean="0"/>
              <a:t>sale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Cashier </a:t>
            </a:r>
            <a:r>
              <a:rPr lang="en-US" dirty="0" smtClean="0"/>
              <a:t>enters </a:t>
            </a:r>
            <a:r>
              <a:rPr lang="en-US" b="1" dirty="0" smtClean="0"/>
              <a:t>item identifier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records </a:t>
            </a:r>
            <a:r>
              <a:rPr lang="en-US" b="1" dirty="0" smtClean="0"/>
              <a:t>sale line item </a:t>
            </a:r>
            <a:r>
              <a:rPr lang="en-US" dirty="0" smtClean="0"/>
              <a:t>&amp; presents </a:t>
            </a:r>
            <a:r>
              <a:rPr lang="en-US" b="1" dirty="0" smtClean="0"/>
              <a:t>item description</a:t>
            </a:r>
            <a:r>
              <a:rPr lang="en-US" dirty="0" smtClean="0"/>
              <a:t>, </a:t>
            </a:r>
            <a:r>
              <a:rPr lang="en-US" b="1" dirty="0" smtClean="0"/>
              <a:t>price</a:t>
            </a:r>
            <a:r>
              <a:rPr lang="en-US" dirty="0" smtClean="0"/>
              <a:t> &amp; running </a:t>
            </a:r>
            <a:r>
              <a:rPr lang="en-US" b="1" dirty="0" smtClean="0"/>
              <a:t>total</a:t>
            </a:r>
            <a:r>
              <a:rPr lang="en-US" dirty="0" smtClean="0"/>
              <a:t>. Price is calculated from set of price rules. Cashier repeats steps 2-3 until indicates done.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presents total with</a:t>
            </a:r>
            <a:r>
              <a:rPr lang="en-US" b="1" dirty="0" smtClean="0"/>
              <a:t> taxes </a:t>
            </a:r>
            <a:r>
              <a:rPr lang="en-US" dirty="0" smtClean="0"/>
              <a:t>calculated.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6. Cashier tells customer the total and ask for </a:t>
            </a:r>
            <a:r>
              <a:rPr lang="en-US" b="1" dirty="0" smtClean="0"/>
              <a:t>payment.</a:t>
            </a:r>
          </a:p>
          <a:p>
            <a:pPr marL="514350" indent="-514350">
              <a:buAutoNum type="arabicPeriod" startAt="7"/>
            </a:pPr>
            <a:r>
              <a:rPr lang="en-US" dirty="0" smtClean="0"/>
              <a:t>Customer pays &amp; system handles payment.</a:t>
            </a:r>
          </a:p>
          <a:p>
            <a:pPr marL="514350" indent="-514350">
              <a:buAutoNum type="arabicPeriod" startAt="7"/>
            </a:pPr>
            <a:r>
              <a:rPr lang="en-US" dirty="0" smtClean="0"/>
              <a:t>System log the completed </a:t>
            </a:r>
            <a:r>
              <a:rPr lang="en-US" b="1" dirty="0" smtClean="0"/>
              <a:t>sale </a:t>
            </a:r>
            <a:r>
              <a:rPr lang="en-US" dirty="0" smtClean="0"/>
              <a:t> &amp; sends the sale &amp; payment information to the external </a:t>
            </a:r>
            <a:r>
              <a:rPr lang="en-US" b="1" dirty="0" smtClean="0"/>
              <a:t>accounting</a:t>
            </a:r>
            <a:r>
              <a:rPr lang="en-US" dirty="0" smtClean="0"/>
              <a:t>  &amp; </a:t>
            </a:r>
            <a:r>
              <a:rPr lang="en-US" b="1" dirty="0" smtClean="0"/>
              <a:t>inventory</a:t>
            </a:r>
            <a:r>
              <a:rPr lang="en-US" dirty="0" smtClean="0"/>
              <a:t> system</a:t>
            </a:r>
            <a:r>
              <a:rPr lang="en-US" b="1" dirty="0" smtClean="0"/>
              <a:t>.</a:t>
            </a:r>
          </a:p>
          <a:p>
            <a:pPr marL="514350" indent="-514350">
              <a:buAutoNum type="arabicPeriod" startAt="7"/>
            </a:pPr>
            <a:r>
              <a:rPr lang="en-US" dirty="0"/>
              <a:t> </a:t>
            </a:r>
            <a:r>
              <a:rPr lang="en-US" dirty="0" smtClean="0"/>
              <a:t>System presents </a:t>
            </a:r>
            <a:r>
              <a:rPr lang="en-US" b="1" dirty="0" smtClean="0"/>
              <a:t>receipt</a:t>
            </a:r>
            <a:r>
              <a:rPr lang="en-US" dirty="0" smtClean="0"/>
              <a:t>.</a:t>
            </a:r>
          </a:p>
          <a:p>
            <a:pPr marL="514350" indent="-514350">
              <a:buAutoNum type="arabicPeriod" startAt="7"/>
            </a:pPr>
            <a:r>
              <a:rPr lang="en-US" dirty="0" smtClean="0"/>
              <a:t>Customer leaves with receipt &amp; goods (if any)</a:t>
            </a:r>
          </a:p>
          <a:p>
            <a:pPr marL="514350" indent="-514350">
              <a:buAutoNum type="arabicPeriod" startAt="7"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these noun phrase refer to</a:t>
            </a:r>
          </a:p>
          <a:p>
            <a:pPr lvl="1"/>
            <a:r>
              <a:rPr lang="en-US" dirty="0" smtClean="0"/>
              <a:t>Candidate conceptual class</a:t>
            </a:r>
          </a:p>
          <a:p>
            <a:pPr lvl="1"/>
            <a:r>
              <a:rPr lang="en-US" dirty="0" smtClean="0"/>
              <a:t>Conceptual class</a:t>
            </a:r>
          </a:p>
          <a:p>
            <a:pPr lvl="1"/>
            <a:r>
              <a:rPr lang="en-US" dirty="0" smtClean="0"/>
              <a:t>Attributes</a:t>
            </a:r>
          </a:p>
          <a:p>
            <a:r>
              <a:rPr lang="en-US" dirty="0" smtClean="0"/>
              <a:t>Weakness of this approach is the imprecision of natural language</a:t>
            </a:r>
          </a:p>
          <a:p>
            <a:pPr lvl="1"/>
            <a:r>
              <a:rPr lang="en-US" dirty="0" smtClean="0"/>
              <a:t>Different noun phrase may represent the same conceptual class </a:t>
            </a:r>
            <a:r>
              <a:rPr lang="en-US" smtClean="0"/>
              <a:t>or attribute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All 3 strategies should be used initially : </a:t>
            </a:r>
          </a:p>
          <a:p>
            <a:pPr lvl="1"/>
            <a:r>
              <a:rPr lang="en-GB" dirty="0" smtClean="0"/>
              <a:t>even if that leads to much overlapping;</a:t>
            </a:r>
          </a:p>
          <a:p>
            <a:pPr lvl="1"/>
            <a:r>
              <a:rPr lang="en-GB" dirty="0" smtClean="0"/>
              <a:t>it should not take too long anyway;</a:t>
            </a:r>
          </a:p>
          <a:p>
            <a:pPr lvl="1"/>
            <a:r>
              <a:rPr lang="en-GB" dirty="0" smtClean="0"/>
              <a:t>best way to arrive at a rich set of conceptual classes;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conceptual classes?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Informally it is an idea, thing or object</a:t>
            </a:r>
          </a:p>
          <a:p>
            <a:r>
              <a:rPr lang="en-US" dirty="0" smtClean="0"/>
              <a:t>More formally, a conceptual class may be considered in terms of its symbol, intension &amp; extension.</a:t>
            </a:r>
          </a:p>
          <a:p>
            <a:pPr lvl="1"/>
            <a:r>
              <a:rPr lang="en-US" dirty="0" smtClean="0"/>
              <a:t>Symbol – word or images representing a conceptual class.</a:t>
            </a:r>
          </a:p>
          <a:p>
            <a:pPr lvl="1"/>
            <a:r>
              <a:rPr lang="en-US" dirty="0" smtClean="0"/>
              <a:t>Intension – Definition of a conceptual class.</a:t>
            </a:r>
          </a:p>
          <a:p>
            <a:pPr lvl="1"/>
            <a:r>
              <a:rPr lang="en-US" dirty="0" smtClean="0"/>
              <a:t>Extension – the set of examples to which conceptual class applies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–Event of purchase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name it by the </a:t>
            </a:r>
            <a:r>
              <a:rPr lang="en-US" u="sng" dirty="0" smtClean="0"/>
              <a:t>symbol</a:t>
            </a:r>
            <a:r>
              <a:rPr lang="en-US" dirty="0" smtClean="0"/>
              <a:t> </a:t>
            </a:r>
            <a:r>
              <a:rPr lang="en-US" b="1" dirty="0" smtClean="0"/>
              <a:t>Sale</a:t>
            </a:r>
            <a:r>
              <a:rPr lang="en-US" dirty="0" smtClean="0"/>
              <a:t>.</a:t>
            </a:r>
          </a:p>
          <a:p>
            <a:r>
              <a:rPr lang="en-US" u="sng" dirty="0" smtClean="0"/>
              <a:t>Intension</a:t>
            </a:r>
            <a:r>
              <a:rPr lang="en-US" dirty="0" smtClean="0"/>
              <a:t> of a Sale may state that </a:t>
            </a:r>
            <a:r>
              <a:rPr lang="en-US" b="1" dirty="0" smtClean="0"/>
              <a:t>it ” represents the event of the purchase transaction &amp; has a date &amp; time”</a:t>
            </a:r>
          </a:p>
          <a:p>
            <a:r>
              <a:rPr lang="en-US" dirty="0" smtClean="0"/>
              <a:t>The </a:t>
            </a:r>
            <a:r>
              <a:rPr lang="en-US" u="sng" dirty="0" smtClean="0"/>
              <a:t>extension</a:t>
            </a:r>
            <a:r>
              <a:rPr lang="en-US" dirty="0" smtClean="0"/>
              <a:t> of Sale is all the examples of to which class (sales) applies; in other words, the set of all sale </a:t>
            </a:r>
            <a:r>
              <a:rPr lang="en-US" b="1" dirty="0" smtClean="0"/>
              <a:t>instances</a:t>
            </a:r>
            <a:r>
              <a:rPr lang="en-US" dirty="0" smtClean="0"/>
              <a:t> in the universe.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UML during inception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more focus in inception is on understanding the basic scope &amp; 10% of requirements, expressed mostly in text terms</a:t>
            </a:r>
          </a:p>
          <a:p>
            <a:r>
              <a:rPr lang="en-US" dirty="0" smtClean="0"/>
              <a:t>In practice, &amp; thus in this presentation, most UML diagramming will occur in the next phase – elaboration.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5"/>
          <p:cNvGraphicFramePr>
            <a:graphicFrameLocks noChangeAspect="1"/>
          </p:cNvGraphicFramePr>
          <p:nvPr>
            <p:ph idx="1"/>
          </p:nvPr>
        </p:nvGraphicFramePr>
        <p:xfrm>
          <a:off x="1524000" y="445209"/>
          <a:ext cx="6705600" cy="5797715"/>
        </p:xfrm>
        <a:graphic>
          <a:graphicData uri="http://schemas.openxmlformats.org/presentationml/2006/ole">
            <p:oleObj spid="_x0000_s4098" name="Visio" r:id="rId3" imgW="4009320" imgH="34671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4"/>
          <p:cNvGraphicFramePr>
            <a:graphicFrameLocks noChangeAspect="1"/>
          </p:cNvGraphicFramePr>
          <p:nvPr>
            <p:ph idx="1"/>
          </p:nvPr>
        </p:nvGraphicFramePr>
        <p:xfrm>
          <a:off x="0" y="533400"/>
          <a:ext cx="8894658" cy="5867400"/>
        </p:xfrm>
        <a:graphic>
          <a:graphicData uri="http://schemas.openxmlformats.org/presentationml/2006/ole">
            <p:oleObj spid="_x0000_s5122" name="Visio" r:id="rId3" imgW="6338880" imgH="41821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Find &amp; draw conceptual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study: POS domain</a:t>
            </a:r>
          </a:p>
          <a:p>
            <a:r>
              <a:rPr lang="en-US" dirty="0" smtClean="0"/>
              <a:t>From the category list &amp; noun phrase analysis, list is generated of candidate conceptual classes for the domain</a:t>
            </a:r>
          </a:p>
          <a:p>
            <a:r>
              <a:rPr lang="en-US" dirty="0" smtClean="0"/>
              <a:t>list is constraint to the requirements </a:t>
            </a:r>
          </a:p>
          <a:p>
            <a:r>
              <a:rPr lang="en-US" dirty="0" smtClean="0"/>
              <a:t>In iteration 1 basic cash-only scenario of Process Sale.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Grp="1" noChangeArrowheads="1"/>
          </p:cNvSpPr>
          <p:nvPr>
            <p:ph type="title"/>
          </p:nvPr>
        </p:nvSpPr>
        <p:spPr>
          <a:xfrm>
            <a:off x="1403350" y="550863"/>
            <a:ext cx="6202363" cy="647700"/>
          </a:xfrm>
          <a:ln/>
        </p:spPr>
        <p:txBody>
          <a:bodyPr>
            <a:normAutofit fontScale="90000"/>
          </a:bodyPr>
          <a:lstStyle/>
          <a:p>
            <a:r>
              <a:rPr lang="en-US" altLang="zh-TW"/>
              <a:t>Find Conceptual Classes: POS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14400" y="1371600"/>
            <a:ext cx="7543800" cy="22272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concept is an idea or notion that we apply to the things.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Intension: the definition of concept, e.g. the Customer may be a person or organization that purchases goods or services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Extension: the set of all objects to which the concept applies, e.g. the Customer may be “ John”, Tom”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03275" y="3886200"/>
            <a:ext cx="1711325" cy="5238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8000" tIns="10800" rIns="18000" bIns="10800">
            <a:spAutoFit/>
          </a:bodyPr>
          <a:lstStyle/>
          <a:p>
            <a:pPr algn="ctr"/>
            <a:r>
              <a:rPr lang="en-US" altLang="zh-TW" sz="1600" b="0"/>
              <a:t>&lt;&lt;tangible object&gt;&gt;</a:t>
            </a:r>
          </a:p>
          <a:p>
            <a:pPr algn="ctr"/>
            <a:r>
              <a:rPr lang="en-US" altLang="zh-TW" sz="1600" b="0"/>
              <a:t>POSTerminal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01938" y="3886200"/>
            <a:ext cx="1943100" cy="5238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8000" tIns="10800" rIns="18000" bIns="10800">
            <a:spAutoFit/>
          </a:bodyPr>
          <a:lstStyle/>
          <a:p>
            <a:pPr algn="ctr"/>
            <a:r>
              <a:rPr lang="en-US" altLang="zh-TW" sz="1600" b="0"/>
              <a:t>&lt;&lt;thing in container&gt;&gt;</a:t>
            </a:r>
          </a:p>
          <a:p>
            <a:pPr algn="ctr"/>
            <a:r>
              <a:rPr lang="en-US" altLang="zh-TW" sz="1600" b="0"/>
              <a:t>Item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25500" y="4724400"/>
            <a:ext cx="2251075" cy="5238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8000" tIns="10800" rIns="18000" bIns="10800">
            <a:spAutoFit/>
          </a:bodyPr>
          <a:lstStyle/>
          <a:p>
            <a:pPr algn="ctr"/>
            <a:r>
              <a:rPr lang="en-US" altLang="zh-TW" sz="1600" b="0"/>
              <a:t>&lt;&lt;transaction line items&gt;&gt;</a:t>
            </a:r>
          </a:p>
          <a:p>
            <a:pPr algn="ctr"/>
            <a:r>
              <a:rPr lang="en-US" altLang="zh-TW" sz="1600" b="0"/>
              <a:t>SalesLineItem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302000" y="4724400"/>
            <a:ext cx="1636713" cy="5238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8000" tIns="10800" rIns="18000" bIns="10800">
            <a:spAutoFit/>
          </a:bodyPr>
          <a:lstStyle/>
          <a:p>
            <a:pPr algn="ctr"/>
            <a:r>
              <a:rPr lang="en-US" altLang="zh-TW" sz="1600" b="0" dirty="0"/>
              <a:t>&lt;&lt;role of people&gt;&gt;</a:t>
            </a:r>
          </a:p>
          <a:p>
            <a:pPr algn="ctr"/>
            <a:r>
              <a:rPr lang="en-US" altLang="zh-TW" sz="1600" b="0" dirty="0"/>
              <a:t>Cashier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95888" y="3886200"/>
            <a:ext cx="935037" cy="5238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8000" tIns="10800" rIns="18000" bIns="10800">
            <a:spAutoFit/>
          </a:bodyPr>
          <a:lstStyle/>
          <a:p>
            <a:pPr algn="ctr"/>
            <a:r>
              <a:rPr lang="en-US" altLang="zh-TW" sz="1600" b="0"/>
              <a:t>&lt;&lt;place&gt;&gt;</a:t>
            </a:r>
          </a:p>
          <a:p>
            <a:pPr algn="ctr"/>
            <a:r>
              <a:rPr lang="en-US" altLang="zh-TW" sz="1600" b="0"/>
              <a:t>Store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024188" y="5638800"/>
            <a:ext cx="2260600" cy="5238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8000" tIns="10800" rIns="18000" bIns="10800">
            <a:spAutoFit/>
          </a:bodyPr>
          <a:lstStyle/>
          <a:p>
            <a:pPr algn="ctr"/>
            <a:r>
              <a:rPr lang="en-US" altLang="zh-TW" sz="1600" b="0"/>
              <a:t>&lt;&lt;descritpions of things&gt;&gt;</a:t>
            </a:r>
          </a:p>
          <a:p>
            <a:pPr algn="ctr"/>
            <a:r>
              <a:rPr lang="en-US" altLang="zh-TW" sz="1600" b="0"/>
              <a:t>ProductSpec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914400" y="5638800"/>
            <a:ext cx="1314450" cy="5238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8000" tIns="10800" rIns="18000" bIns="10800">
            <a:spAutoFit/>
          </a:bodyPr>
          <a:lstStyle/>
          <a:p>
            <a:pPr algn="ctr"/>
            <a:r>
              <a:rPr lang="en-US" altLang="zh-TW" sz="1600" b="0"/>
              <a:t>&lt;&lt;catalog&gt;&gt;</a:t>
            </a:r>
          </a:p>
          <a:p>
            <a:pPr algn="ctr"/>
            <a:r>
              <a:rPr lang="en-US" altLang="zh-TW" sz="1600" b="0"/>
              <a:t>ProductCatalog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091113" y="4724400"/>
            <a:ext cx="1716087" cy="5238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8000" tIns="10800" rIns="18000" bIns="10800">
            <a:spAutoFit/>
          </a:bodyPr>
          <a:lstStyle/>
          <a:p>
            <a:pPr algn="ctr"/>
            <a:r>
              <a:rPr lang="en-US" altLang="zh-TW" sz="1600" b="0"/>
              <a:t>&lt;&lt;roles of people&gt;&gt;</a:t>
            </a:r>
          </a:p>
          <a:p>
            <a:pPr algn="ctr"/>
            <a:r>
              <a:rPr lang="en-US" altLang="zh-TW" sz="1600" b="0"/>
              <a:t>Customer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077075" y="4724400"/>
            <a:ext cx="1400175" cy="5238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8000" tIns="10800" rIns="18000" bIns="10800">
            <a:spAutoFit/>
          </a:bodyPr>
          <a:lstStyle/>
          <a:p>
            <a:pPr algn="ctr"/>
            <a:r>
              <a:rPr lang="en-US" altLang="zh-TW" sz="1600" b="0"/>
              <a:t>&lt;&lt;transaction&gt;&gt;</a:t>
            </a:r>
          </a:p>
          <a:p>
            <a:pPr algn="ctr"/>
            <a:r>
              <a:rPr lang="en-US" altLang="zh-TW" sz="1600" b="0"/>
              <a:t>Payment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359525" y="3886200"/>
            <a:ext cx="2192338" cy="5238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8000" tIns="10800" rIns="18000" bIns="10800">
            <a:spAutoFit/>
          </a:bodyPr>
          <a:lstStyle/>
          <a:p>
            <a:pPr algn="ctr"/>
            <a:r>
              <a:rPr lang="en-US" altLang="zh-TW" sz="1600" b="0"/>
              <a:t>&lt;&lt;event or transactions&gt;&gt;</a:t>
            </a:r>
          </a:p>
          <a:p>
            <a:pPr algn="ctr"/>
            <a:r>
              <a:rPr lang="en-US" altLang="zh-TW" sz="1600" b="0"/>
              <a:t>Sale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AutoShape 2"/>
          <p:cNvSpPr>
            <a:spLocks noGrp="1" noChangeArrowheads="1"/>
          </p:cNvSpPr>
          <p:nvPr>
            <p:ph type="title"/>
          </p:nvPr>
        </p:nvSpPr>
        <p:spPr>
          <a:xfrm>
            <a:off x="1276350" y="550863"/>
            <a:ext cx="6430963" cy="647700"/>
          </a:xfrm>
          <a:ln/>
        </p:spPr>
        <p:txBody>
          <a:bodyPr>
            <a:normAutofit fontScale="90000"/>
          </a:bodyPr>
          <a:lstStyle/>
          <a:p>
            <a:r>
              <a:rPr lang="en-US" altLang="zh-TW"/>
              <a:t>Find Conceptual Classes: POS </a:t>
            </a:r>
            <a:r>
              <a:rPr lang="en-US" altLang="zh-TW" sz="1800"/>
              <a:t>3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468438"/>
            <a:ext cx="7777162" cy="4765675"/>
          </a:xfrm>
        </p:spPr>
        <p:txBody>
          <a:bodyPr/>
          <a:lstStyle/>
          <a:p>
            <a:r>
              <a:rPr lang="en-US" altLang="zh-TW"/>
              <a:t>For iteration-1, the basic cash-only scenario of Process Sale. </a:t>
            </a:r>
          </a:p>
          <a:p>
            <a:pPr lvl="1"/>
            <a:r>
              <a:rPr lang="en-US" altLang="zh-TW"/>
              <a:t>Sale, Cashier, Cash, Payment, </a:t>
            </a:r>
          </a:p>
          <a:p>
            <a:pPr lvl="1"/>
            <a:r>
              <a:rPr lang="en-US" altLang="zh-TW"/>
              <a:t>Customer, Sales Line Item, </a:t>
            </a:r>
          </a:p>
          <a:p>
            <a:pPr lvl="1"/>
            <a:r>
              <a:rPr lang="en-US" altLang="zh-TW"/>
              <a:t>Store, Item, Product Description, </a:t>
            </a:r>
          </a:p>
          <a:p>
            <a:pPr lvl="1"/>
            <a:r>
              <a:rPr lang="en-US" altLang="zh-TW"/>
              <a:t>Register, Product Catalog, Ledger.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AutoShape 2"/>
          <p:cNvSpPr>
            <a:spLocks noGrp="1" noChangeArrowheads="1"/>
          </p:cNvSpPr>
          <p:nvPr>
            <p:ph type="title"/>
          </p:nvPr>
        </p:nvSpPr>
        <p:spPr>
          <a:xfrm>
            <a:off x="1970088" y="550863"/>
            <a:ext cx="5046662" cy="647700"/>
          </a:xfrm>
          <a:ln/>
        </p:spPr>
        <p:txBody>
          <a:bodyPr>
            <a:normAutofit fontScale="90000"/>
          </a:bodyPr>
          <a:lstStyle/>
          <a:p>
            <a:r>
              <a:rPr lang="en-US" altLang="zh-CN"/>
              <a:t>Find Conceptual Classes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/>
              <a:t>Using these approaches we end up with candidate conceptual classes:</a:t>
            </a:r>
          </a:p>
          <a:p>
            <a:pPr lvl="1"/>
            <a:r>
              <a:rPr lang="en-GB" sz="2800"/>
              <a:t>Some will be outside the current requirements (e.g. price rules);</a:t>
            </a:r>
          </a:p>
          <a:p>
            <a:pPr lvl="1"/>
            <a:r>
              <a:rPr lang="en-GB" sz="2800"/>
              <a:t>Some will be redundant (e.g. goods is better described by item);</a:t>
            </a:r>
          </a:p>
          <a:p>
            <a:pPr lvl="1"/>
            <a:r>
              <a:rPr lang="en-GB" sz="2800"/>
              <a:t>Some will be attributes of concepts rather than concepts themselves (e.g. price);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AutoShape 2"/>
          <p:cNvSpPr>
            <a:spLocks noGrp="1" noChangeArrowheads="1"/>
          </p:cNvSpPr>
          <p:nvPr>
            <p:ph type="title"/>
          </p:nvPr>
        </p:nvSpPr>
        <p:spPr>
          <a:xfrm>
            <a:off x="973138" y="447675"/>
            <a:ext cx="7261225" cy="1179513"/>
          </a:xfrm>
          <a:ln/>
        </p:spPr>
        <p:txBody>
          <a:bodyPr>
            <a:normAutofit fontScale="90000"/>
          </a:bodyPr>
          <a:lstStyle/>
          <a:p>
            <a:r>
              <a:rPr lang="en-US" altLang="zh-TW"/>
              <a:t>Guideline:</a:t>
            </a:r>
            <a:br>
              <a:rPr lang="en-US" altLang="zh-TW"/>
            </a:br>
            <a:r>
              <a:rPr lang="en-US" altLang="zh-TW" sz="2800"/>
              <a:t>Agile Modeling Maintain the Model in a Tool</a:t>
            </a:r>
            <a:r>
              <a:rPr lang="en-US" altLang="zh-TW"/>
              <a:t> 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1825"/>
            <a:ext cx="7467600" cy="42703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 smtClean="0"/>
              <a:t>It is normal to miss significant conceptual classes during early domain modeling &amp; discover them during design sketching or programming.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To quickly understand &amp; communicate agile is used.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Perfection </a:t>
            </a:r>
            <a:r>
              <a:rPr lang="en-US" altLang="zh-TW" sz="2800" dirty="0"/>
              <a:t>is not the goal of Agile, and agile models are usually discarded shortly after creation.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AutoShape 2"/>
          <p:cNvSpPr>
            <a:spLocks noGrp="1" noChangeArrowheads="1"/>
          </p:cNvSpPr>
          <p:nvPr>
            <p:ph type="title"/>
          </p:nvPr>
        </p:nvSpPr>
        <p:spPr>
          <a:xfrm>
            <a:off x="798513" y="509588"/>
            <a:ext cx="7389812" cy="1179512"/>
          </a:xfrm>
          <a:ln/>
        </p:spPr>
        <p:txBody>
          <a:bodyPr>
            <a:normAutofit fontScale="90000"/>
          </a:bodyPr>
          <a:lstStyle/>
          <a:p>
            <a:r>
              <a:rPr lang="en-US" altLang="zh-TW"/>
              <a:t>Guideline: </a:t>
            </a:r>
            <a:br>
              <a:rPr lang="en-US" altLang="zh-TW"/>
            </a:br>
            <a:r>
              <a:rPr lang="en-US" altLang="zh-TW" sz="2800"/>
              <a:t>Report Objects Include 'Receipt' in the Model</a:t>
            </a:r>
            <a:r>
              <a:rPr lang="en-US" altLang="zh-TW"/>
              <a:t> 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73263"/>
            <a:ext cx="7467600" cy="419893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66"/>
                </a:solidFill>
              </a:rPr>
              <a:t>Receipt</a:t>
            </a:r>
            <a:r>
              <a:rPr lang="en-US" altLang="zh-TW" dirty="0"/>
              <a:t> is a noteworthy term in the POS domain</a:t>
            </a:r>
            <a:r>
              <a:rPr lang="en-US" altLang="zh-TW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 </a:t>
            </a:r>
            <a:r>
              <a:rPr lang="en-US" altLang="zh-TW" dirty="0"/>
              <a:t>But perhaps it's only a report of a sale and payment, and duplicate information</a:t>
            </a:r>
            <a:r>
              <a:rPr lang="en-US" altLang="zh-TW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Should it be there in the domain model?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dirty="0" smtClean="0"/>
              <a:t> </a:t>
            </a:r>
            <a:r>
              <a:rPr lang="en-US" altLang="zh-TW" dirty="0"/>
              <a:t>Two factors to consider</a:t>
            </a:r>
          </a:p>
          <a:p>
            <a:pPr lvl="1">
              <a:lnSpc>
                <a:spcPct val="90000"/>
              </a:lnSpc>
            </a:pPr>
            <a:r>
              <a:rPr lang="en-US" altLang="zh-TW" sz="2800" b="1" u="sng" dirty="0"/>
              <a:t>Exclude it:</a:t>
            </a:r>
            <a:r>
              <a:rPr lang="en-US" altLang="zh-TW" sz="2800" dirty="0"/>
              <a:t> Showing a report of other information in a domain model is not useful since all its information is derived or duplicated from other sources.</a:t>
            </a:r>
          </a:p>
          <a:p>
            <a:pPr lvl="1">
              <a:lnSpc>
                <a:spcPct val="90000"/>
              </a:lnSpc>
            </a:pPr>
            <a:r>
              <a:rPr lang="en-US" altLang="zh-TW" sz="2800" b="1" u="sng" dirty="0"/>
              <a:t>Include it:</a:t>
            </a:r>
            <a:r>
              <a:rPr lang="en-US" altLang="zh-TW" sz="2800" dirty="0"/>
              <a:t> it has a special role in terms of the business rules: It confers the right to the </a:t>
            </a:r>
            <a:r>
              <a:rPr lang="en-US" altLang="zh-TW" sz="2800" dirty="0" smtClean="0"/>
              <a:t>bearer(paper) </a:t>
            </a:r>
            <a:r>
              <a:rPr lang="en-US" altLang="zh-TW" sz="2800" dirty="0"/>
              <a:t>of the receipt to return bought items.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AutoShape 2"/>
          <p:cNvSpPr>
            <a:spLocks noGrp="1" noChangeArrowheads="1"/>
          </p:cNvSpPr>
          <p:nvPr>
            <p:ph type="title"/>
          </p:nvPr>
        </p:nvSpPr>
        <p:spPr>
          <a:xfrm>
            <a:off x="798513" y="509588"/>
            <a:ext cx="7389812" cy="1179512"/>
          </a:xfrm>
          <a:ln/>
        </p:spPr>
        <p:txBody>
          <a:bodyPr>
            <a:normAutofit fontScale="90000"/>
          </a:bodyPr>
          <a:lstStyle/>
          <a:p>
            <a:r>
              <a:rPr lang="en-US" altLang="zh-TW"/>
              <a:t>Guideline: </a:t>
            </a:r>
            <a:br>
              <a:rPr lang="en-US" altLang="zh-TW"/>
            </a:br>
            <a:r>
              <a:rPr lang="en-US" altLang="zh-TW" sz="2800"/>
              <a:t>Report Objects Include 'Receipt' in the Model</a:t>
            </a:r>
            <a:r>
              <a:rPr lang="en-US" altLang="zh-TW"/>
              <a:t> </a:t>
            </a:r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73263"/>
            <a:ext cx="7467600" cy="4198937"/>
          </a:xfrm>
        </p:spPr>
        <p:txBody>
          <a:bodyPr/>
          <a:lstStyle/>
          <a:p>
            <a:r>
              <a:rPr lang="en-US" altLang="zh-TW" sz="2800"/>
              <a:t>Since </a:t>
            </a:r>
            <a:r>
              <a:rPr lang="en-US" altLang="zh-TW" sz="2800" b="1"/>
              <a:t>item returns</a:t>
            </a:r>
            <a:r>
              <a:rPr lang="en-US" altLang="zh-TW" sz="2800"/>
              <a:t> are not being considered in this iteration, Receipt will be excluded. </a:t>
            </a:r>
          </a:p>
          <a:p>
            <a:pPr lvl="1"/>
            <a:r>
              <a:rPr lang="en-US" altLang="zh-TW" sz="2800"/>
              <a:t>During the iteration that tackles the Handle Returns use case, we would be justified to include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AutoShape 2"/>
          <p:cNvSpPr>
            <a:spLocks noGrp="1" noChangeArrowheads="1"/>
          </p:cNvSpPr>
          <p:nvPr>
            <p:ph type="title"/>
          </p:nvPr>
        </p:nvSpPr>
        <p:spPr>
          <a:xfrm>
            <a:off x="909638" y="568325"/>
            <a:ext cx="7170737" cy="1062038"/>
          </a:xfrm>
          <a:ln/>
        </p:spPr>
        <p:txBody>
          <a:bodyPr>
            <a:normAutofit fontScale="90000"/>
          </a:bodyPr>
          <a:lstStyle/>
          <a:p>
            <a:r>
              <a:rPr lang="en-US" altLang="zh-TW"/>
              <a:t>Guideline: </a:t>
            </a:r>
            <a:br>
              <a:rPr lang="en-US" altLang="zh-TW"/>
            </a:br>
            <a:r>
              <a:rPr lang="en-US" altLang="en-US" sz="2800"/>
              <a:t>Think Like a Mapmaker; Use Domain Terms</a:t>
            </a:r>
            <a:endParaRPr lang="en-US" altLang="zh-TW" sz="280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73263"/>
            <a:ext cx="7467600" cy="4198937"/>
          </a:xfrm>
        </p:spPr>
        <p:txBody>
          <a:bodyPr/>
          <a:lstStyle/>
          <a:p>
            <a:r>
              <a:rPr lang="en-US" altLang="zh-TW" sz="2800"/>
              <a:t>Make a domain model in the spirit of how a cartographer or mapmaker works:</a:t>
            </a:r>
          </a:p>
          <a:p>
            <a:pPr lvl="1"/>
            <a:r>
              <a:rPr lang="en-US" altLang="zh-TW" sz="2800">
                <a:solidFill>
                  <a:srgbClr val="FF0066"/>
                </a:solidFill>
              </a:rPr>
              <a:t>Use the existing names in the territory</a:t>
            </a:r>
            <a:r>
              <a:rPr lang="en-US" altLang="zh-TW" sz="2800"/>
              <a:t>. For example, if developing a model for a library, name the customer a "Borrower" the terms used by the library staff.</a:t>
            </a:r>
          </a:p>
          <a:p>
            <a:pPr lvl="1"/>
            <a:r>
              <a:rPr lang="en-US" altLang="zh-TW" sz="2800"/>
              <a:t>Exclude irrelevant or out-of-scope features. </a:t>
            </a:r>
          </a:p>
          <a:p>
            <a:pPr lvl="1"/>
            <a:r>
              <a:rPr lang="en-US" altLang="zh-TW" sz="2800"/>
              <a:t>Do not add things that are not there.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introduced inception, next phase elaboration where requirements are identified &amp; performed iterative &amp; evolutionary refinement to them.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AutoShape 2"/>
          <p:cNvSpPr>
            <a:spLocks noGrp="1" noChangeArrowheads="1"/>
          </p:cNvSpPr>
          <p:nvPr>
            <p:ph type="title"/>
          </p:nvPr>
        </p:nvSpPr>
        <p:spPr>
          <a:xfrm>
            <a:off x="1892300" y="568325"/>
            <a:ext cx="5203825" cy="1062038"/>
          </a:xfrm>
          <a:ln/>
        </p:spPr>
        <p:txBody>
          <a:bodyPr>
            <a:normAutofit fontScale="90000"/>
          </a:bodyPr>
          <a:lstStyle/>
          <a:p>
            <a:r>
              <a:rPr lang="en-US" altLang="zh-TW"/>
              <a:t>Guideline: </a:t>
            </a:r>
            <a:br>
              <a:rPr lang="en-US" altLang="zh-TW"/>
            </a:br>
            <a:r>
              <a:rPr lang="en-US" altLang="en-US" sz="2800"/>
              <a:t>How to Model the Unreal World</a:t>
            </a:r>
            <a:endParaRPr lang="en-US" altLang="zh-TW" sz="2800"/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73263"/>
            <a:ext cx="7467600" cy="4198937"/>
          </a:xfrm>
        </p:spPr>
        <p:txBody>
          <a:bodyPr/>
          <a:lstStyle/>
          <a:p>
            <a:r>
              <a:rPr lang="en-US" altLang="zh-TW" sz="2800" dirty="0" smtClean="0"/>
              <a:t>Some software systems for domains that find very little analogy in natural or business domains.</a:t>
            </a:r>
          </a:p>
          <a:p>
            <a:r>
              <a:rPr lang="en-US" altLang="zh-TW" sz="2800" dirty="0" smtClean="0"/>
              <a:t>Example : software for telecommunication.</a:t>
            </a:r>
          </a:p>
          <a:p>
            <a:r>
              <a:rPr lang="en-US" altLang="zh-TW" sz="2800" dirty="0" smtClean="0"/>
              <a:t>It </a:t>
            </a:r>
            <a:r>
              <a:rPr lang="en-US" altLang="zh-TW" sz="2800" dirty="0"/>
              <a:t>requires a high degree of abstraction, and listening carefully to </a:t>
            </a:r>
            <a:r>
              <a:rPr lang="en-US" altLang="zh-TW" sz="2800" dirty="0">
                <a:solidFill>
                  <a:srgbClr val="FF0066"/>
                </a:solidFill>
              </a:rPr>
              <a:t>the core vocabulary and concepts that domain experts use</a:t>
            </a:r>
            <a:r>
              <a:rPr lang="en-US" altLang="zh-TW" sz="28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AutoShape 2"/>
          <p:cNvSpPr>
            <a:spLocks noGrp="1" noChangeArrowheads="1"/>
          </p:cNvSpPr>
          <p:nvPr>
            <p:ph type="title"/>
          </p:nvPr>
        </p:nvSpPr>
        <p:spPr>
          <a:xfrm>
            <a:off x="774700" y="568325"/>
            <a:ext cx="7440613" cy="1062038"/>
          </a:xfrm>
          <a:ln/>
        </p:spPr>
        <p:txBody>
          <a:bodyPr>
            <a:normAutofit fontScale="90000"/>
          </a:bodyPr>
          <a:lstStyle/>
          <a:p>
            <a:r>
              <a:rPr lang="en-US" altLang="zh-TW"/>
              <a:t>Guideline: </a:t>
            </a:r>
            <a:br>
              <a:rPr lang="en-US" altLang="zh-TW"/>
            </a:br>
            <a:r>
              <a:rPr lang="en-US" altLang="en-US" sz="2800"/>
              <a:t>A Common Mistake with Attributes vs. Classes</a:t>
            </a:r>
            <a:endParaRPr lang="en-US" altLang="zh-TW" sz="280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467600" cy="317817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Most common mistake when creating a domain model is to represent something as attribute when it should have been a conceptual  class.</a:t>
            </a:r>
          </a:p>
          <a:p>
            <a:r>
              <a:rPr lang="en-US" altLang="zh-TW" dirty="0" smtClean="0"/>
              <a:t>If </a:t>
            </a:r>
            <a:r>
              <a:rPr lang="en-US" altLang="zh-TW" dirty="0"/>
              <a:t>we do </a:t>
            </a:r>
            <a:r>
              <a:rPr lang="en-US" altLang="zh-TW" dirty="0">
                <a:solidFill>
                  <a:srgbClr val="FF0066"/>
                </a:solidFill>
              </a:rPr>
              <a:t>not</a:t>
            </a:r>
            <a:r>
              <a:rPr lang="en-US" altLang="zh-TW" dirty="0"/>
              <a:t> think of some conceptual class X </a:t>
            </a:r>
            <a:r>
              <a:rPr lang="en-US" altLang="zh-TW" dirty="0">
                <a:solidFill>
                  <a:srgbClr val="FF0066"/>
                </a:solidFill>
              </a:rPr>
              <a:t>as a number or text in the real world</a:t>
            </a:r>
            <a:r>
              <a:rPr lang="en-US" altLang="zh-TW" dirty="0"/>
              <a:t>, X is probably a conceptual class, not an attribute.</a:t>
            </a:r>
          </a:p>
          <a:p>
            <a:pPr lvl="1"/>
            <a:r>
              <a:rPr lang="en-US" altLang="zh-TW" dirty="0"/>
              <a:t>In the real world, a </a:t>
            </a:r>
            <a:r>
              <a:rPr lang="en-US" altLang="zh-TW" b="1" u="sng" dirty="0"/>
              <a:t>store</a:t>
            </a:r>
            <a:r>
              <a:rPr lang="en-US" altLang="zh-TW" dirty="0"/>
              <a:t> is not considered a number or text, the term suggests a legal entity, an organization, and something that occupies space. Therefore, Store should be a conceptual class.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956175" y="4965700"/>
            <a:ext cx="2781300" cy="666750"/>
            <a:chOff x="3363" y="3206"/>
            <a:chExt cx="1752" cy="420"/>
          </a:xfrm>
        </p:grpSpPr>
        <p:sp>
          <p:nvSpPr>
            <p:cNvPr id="436229" name="Text Box 5"/>
            <p:cNvSpPr txBox="1">
              <a:spLocks noChangeArrowheads="1"/>
            </p:cNvSpPr>
            <p:nvPr/>
          </p:nvSpPr>
          <p:spPr bwMode="auto">
            <a:xfrm>
              <a:off x="3363" y="3206"/>
              <a:ext cx="380" cy="4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Sale</a:t>
              </a:r>
            </a:p>
            <a:p>
              <a:endParaRPr lang="en-US" altLang="zh-TW"/>
            </a:p>
          </p:txBody>
        </p:sp>
        <p:sp>
          <p:nvSpPr>
            <p:cNvPr id="436230" name="Text Box 6"/>
            <p:cNvSpPr txBox="1">
              <a:spLocks noChangeArrowheads="1"/>
            </p:cNvSpPr>
            <p:nvPr/>
          </p:nvSpPr>
          <p:spPr bwMode="auto">
            <a:xfrm>
              <a:off x="4103" y="3214"/>
              <a:ext cx="1012" cy="4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S</a:t>
              </a:r>
              <a:r>
                <a:rPr lang="en-US" altLang="zh-CN"/>
                <a:t>tore</a:t>
              </a:r>
              <a:endParaRPr lang="en-US" altLang="zh-TW"/>
            </a:p>
            <a:p>
              <a:r>
                <a:rPr lang="en-US" altLang="zh-TW"/>
                <a:t>phoneNumber</a:t>
              </a:r>
            </a:p>
          </p:txBody>
        </p:sp>
        <p:sp>
          <p:nvSpPr>
            <p:cNvPr id="436231" name="Line 7"/>
            <p:cNvSpPr>
              <a:spLocks noChangeShapeType="1"/>
            </p:cNvSpPr>
            <p:nvPr/>
          </p:nvSpPr>
          <p:spPr bwMode="auto">
            <a:xfrm>
              <a:off x="4117" y="3425"/>
              <a:ext cx="99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519238" y="4972050"/>
            <a:ext cx="725487" cy="654050"/>
            <a:chOff x="957" y="3132"/>
            <a:chExt cx="457" cy="412"/>
          </a:xfrm>
        </p:grpSpPr>
        <p:sp>
          <p:nvSpPr>
            <p:cNvPr id="436228" name="Text Box 4"/>
            <p:cNvSpPr txBox="1">
              <a:spLocks noChangeArrowheads="1"/>
            </p:cNvSpPr>
            <p:nvPr/>
          </p:nvSpPr>
          <p:spPr bwMode="auto">
            <a:xfrm>
              <a:off x="962" y="3132"/>
              <a:ext cx="452" cy="4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Sale</a:t>
              </a:r>
            </a:p>
            <a:p>
              <a:r>
                <a:rPr lang="en-US" altLang="zh-TW"/>
                <a:t>Store</a:t>
              </a:r>
            </a:p>
          </p:txBody>
        </p:sp>
        <p:sp>
          <p:nvSpPr>
            <p:cNvPr id="436232" name="Line 8"/>
            <p:cNvSpPr>
              <a:spLocks noChangeShapeType="1"/>
            </p:cNvSpPr>
            <p:nvPr/>
          </p:nvSpPr>
          <p:spPr bwMode="auto">
            <a:xfrm>
              <a:off x="957" y="3331"/>
              <a:ext cx="4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6233" name="AutoShape 9"/>
          <p:cNvSpPr>
            <a:spLocks noChangeArrowheads="1"/>
          </p:cNvSpPr>
          <p:nvPr/>
        </p:nvSpPr>
        <p:spPr bwMode="auto">
          <a:xfrm>
            <a:off x="2867025" y="5227638"/>
            <a:ext cx="927100" cy="122237"/>
          </a:xfrm>
          <a:prstGeom prst="rightArrow">
            <a:avLst>
              <a:gd name="adj1" fmla="val 50000"/>
              <a:gd name="adj2" fmla="val 189611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AutoShape 2"/>
          <p:cNvSpPr>
            <a:spLocks noGrp="1" noChangeArrowheads="1"/>
          </p:cNvSpPr>
          <p:nvPr>
            <p:ph type="title"/>
          </p:nvPr>
        </p:nvSpPr>
        <p:spPr>
          <a:xfrm>
            <a:off x="1181100" y="568325"/>
            <a:ext cx="6626225" cy="1062038"/>
          </a:xfrm>
          <a:ln/>
        </p:spPr>
        <p:txBody>
          <a:bodyPr>
            <a:normAutofit fontScale="90000"/>
          </a:bodyPr>
          <a:lstStyle/>
          <a:p>
            <a:r>
              <a:rPr lang="en-US" altLang="zh-TW"/>
              <a:t>Guideline: </a:t>
            </a:r>
            <a:br>
              <a:rPr lang="en-US" altLang="zh-TW"/>
            </a:br>
            <a:r>
              <a:rPr lang="en-US" altLang="en-US" sz="2800"/>
              <a:t>When to Model with 'Description' Classes</a:t>
            </a:r>
            <a:endParaRPr lang="en-US" altLang="zh-TW" sz="2800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812925"/>
            <a:ext cx="7677150" cy="30114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/>
              <a:t>A description class contains information that describes something else. For example, a </a:t>
            </a:r>
            <a:r>
              <a:rPr lang="en-US" altLang="zh-TW">
                <a:solidFill>
                  <a:srgbClr val="FF0066"/>
                </a:solidFill>
              </a:rPr>
              <a:t>ProductDescription</a:t>
            </a:r>
            <a:r>
              <a:rPr lang="en-US" altLang="zh-TW"/>
              <a:t> that records the price, picture, and text description of an Item.</a:t>
            </a:r>
          </a:p>
          <a:p>
            <a:pPr lvl="1"/>
            <a:r>
              <a:rPr lang="en-US" altLang="zh-TW" sz="2400"/>
              <a:t>Problems: if implemented in software similar to the domain model, it has </a:t>
            </a:r>
            <a:r>
              <a:rPr lang="en-US" altLang="zh-TW" sz="2400">
                <a:solidFill>
                  <a:srgbClr val="FF0066"/>
                </a:solidFill>
              </a:rPr>
              <a:t>duplicate data</a:t>
            </a:r>
            <a:r>
              <a:rPr lang="en-US" altLang="zh-TW" sz="2400"/>
              <a:t> (space-inefficient, and error-prone). Because the description, price, and itemID are duplicated for every Item instance of the same product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034213" y="5100638"/>
            <a:ext cx="1555750" cy="654050"/>
            <a:chOff x="3862" y="3136"/>
            <a:chExt cx="980" cy="412"/>
          </a:xfrm>
        </p:grpSpPr>
        <p:sp>
          <p:nvSpPr>
            <p:cNvPr id="437254" name="Text Box 6"/>
            <p:cNvSpPr txBox="1">
              <a:spLocks noChangeArrowheads="1"/>
            </p:cNvSpPr>
            <p:nvPr/>
          </p:nvSpPr>
          <p:spPr bwMode="auto">
            <a:xfrm>
              <a:off x="3862" y="3136"/>
              <a:ext cx="972" cy="4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Item</a:t>
              </a:r>
            </a:p>
            <a:p>
              <a:r>
                <a:rPr lang="en-US" altLang="zh-TW"/>
                <a:t>serialNumber</a:t>
              </a:r>
            </a:p>
          </p:txBody>
        </p:sp>
        <p:sp>
          <p:nvSpPr>
            <p:cNvPr id="437255" name="Line 7"/>
            <p:cNvSpPr>
              <a:spLocks noChangeShapeType="1"/>
            </p:cNvSpPr>
            <p:nvPr/>
          </p:nvSpPr>
          <p:spPr bwMode="auto">
            <a:xfrm>
              <a:off x="3876" y="3347"/>
              <a:ext cx="96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162050" y="4860925"/>
            <a:ext cx="1550988" cy="1477963"/>
            <a:chOff x="880" y="2906"/>
            <a:chExt cx="977" cy="931"/>
          </a:xfrm>
        </p:grpSpPr>
        <p:sp>
          <p:nvSpPr>
            <p:cNvPr id="437257" name="Text Box 9"/>
            <p:cNvSpPr txBox="1">
              <a:spLocks noChangeArrowheads="1"/>
            </p:cNvSpPr>
            <p:nvPr/>
          </p:nvSpPr>
          <p:spPr bwMode="auto">
            <a:xfrm>
              <a:off x="885" y="2906"/>
              <a:ext cx="972" cy="9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Item</a:t>
              </a:r>
            </a:p>
            <a:p>
              <a:r>
                <a:rPr lang="en-US" altLang="zh-TW"/>
                <a:t>description</a:t>
              </a:r>
            </a:p>
            <a:p>
              <a:r>
                <a:rPr lang="en-US" altLang="zh-TW"/>
                <a:t>price</a:t>
              </a:r>
            </a:p>
            <a:p>
              <a:r>
                <a:rPr lang="en-US" altLang="zh-TW"/>
                <a:t>serialNumber</a:t>
              </a:r>
            </a:p>
            <a:p>
              <a:r>
                <a:rPr lang="en-US" altLang="zh-TW"/>
                <a:t>itemID</a:t>
              </a:r>
            </a:p>
          </p:txBody>
        </p:sp>
        <p:sp>
          <p:nvSpPr>
            <p:cNvPr id="437258" name="Line 10"/>
            <p:cNvSpPr>
              <a:spLocks noChangeShapeType="1"/>
            </p:cNvSpPr>
            <p:nvPr/>
          </p:nvSpPr>
          <p:spPr bwMode="auto">
            <a:xfrm>
              <a:off x="880" y="3105"/>
              <a:ext cx="97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7259" name="AutoShape 11"/>
          <p:cNvSpPr>
            <a:spLocks noChangeArrowheads="1"/>
          </p:cNvSpPr>
          <p:nvPr/>
        </p:nvSpPr>
        <p:spPr bwMode="auto">
          <a:xfrm>
            <a:off x="2978150" y="5535613"/>
            <a:ext cx="715963" cy="122237"/>
          </a:xfrm>
          <a:prstGeom prst="rightArrow">
            <a:avLst>
              <a:gd name="adj1" fmla="val 50000"/>
              <a:gd name="adj2" fmla="val 146429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022725" y="4953000"/>
            <a:ext cx="2109788" cy="1203325"/>
            <a:chOff x="2424" y="2124"/>
            <a:chExt cx="1329" cy="758"/>
          </a:xfrm>
        </p:grpSpPr>
        <p:sp>
          <p:nvSpPr>
            <p:cNvPr id="437260" name="Text Box 12"/>
            <p:cNvSpPr txBox="1">
              <a:spLocks noChangeArrowheads="1"/>
            </p:cNvSpPr>
            <p:nvPr/>
          </p:nvSpPr>
          <p:spPr bwMode="auto">
            <a:xfrm>
              <a:off x="2429" y="2124"/>
              <a:ext cx="1324" cy="7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productDescription</a:t>
              </a:r>
            </a:p>
            <a:p>
              <a:r>
                <a:rPr lang="en-US" altLang="zh-TW"/>
                <a:t>description</a:t>
              </a:r>
            </a:p>
            <a:p>
              <a:r>
                <a:rPr lang="en-US" altLang="zh-TW"/>
                <a:t>price</a:t>
              </a:r>
            </a:p>
            <a:p>
              <a:r>
                <a:rPr lang="en-US" altLang="zh-TW"/>
                <a:t>itemID</a:t>
              </a:r>
            </a:p>
          </p:txBody>
        </p:sp>
        <p:sp>
          <p:nvSpPr>
            <p:cNvPr id="437261" name="Line 13"/>
            <p:cNvSpPr>
              <a:spLocks noChangeShapeType="1"/>
            </p:cNvSpPr>
            <p:nvPr/>
          </p:nvSpPr>
          <p:spPr bwMode="auto">
            <a:xfrm>
              <a:off x="2424" y="2362"/>
              <a:ext cx="13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7265" name="Line 17"/>
          <p:cNvSpPr>
            <a:spLocks noChangeShapeType="1"/>
          </p:cNvSpPr>
          <p:nvPr/>
        </p:nvSpPr>
        <p:spPr bwMode="auto">
          <a:xfrm flipH="1">
            <a:off x="6129338" y="5313363"/>
            <a:ext cx="889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7266" name="Text Box 18"/>
          <p:cNvSpPr txBox="1">
            <a:spLocks noChangeArrowheads="1"/>
          </p:cNvSpPr>
          <p:nvPr/>
        </p:nvSpPr>
        <p:spPr bwMode="auto">
          <a:xfrm>
            <a:off x="6099175" y="4910138"/>
            <a:ext cx="9271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         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AutoShape 2"/>
          <p:cNvSpPr>
            <a:spLocks noGrp="1" noChangeArrowheads="1"/>
          </p:cNvSpPr>
          <p:nvPr>
            <p:ph type="title"/>
          </p:nvPr>
        </p:nvSpPr>
        <p:spPr>
          <a:xfrm>
            <a:off x="1181100" y="568325"/>
            <a:ext cx="6626225" cy="1062038"/>
          </a:xfrm>
          <a:ln/>
        </p:spPr>
        <p:txBody>
          <a:bodyPr>
            <a:normAutofit fontScale="90000"/>
          </a:bodyPr>
          <a:lstStyle/>
          <a:p>
            <a:r>
              <a:rPr lang="en-US" altLang="zh-TW"/>
              <a:t>Guideline: </a:t>
            </a:r>
            <a:br>
              <a:rPr lang="en-US" altLang="zh-TW"/>
            </a:br>
            <a:r>
              <a:rPr lang="en-US" altLang="en-US" sz="2800"/>
              <a:t>When to Model with 'Description' Classes</a:t>
            </a:r>
            <a:endParaRPr lang="en-US" altLang="zh-TW" sz="2800"/>
          </a:p>
        </p:txBody>
      </p:sp>
      <p:sp>
        <p:nvSpPr>
          <p:cNvPr id="100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812925"/>
            <a:ext cx="7677150" cy="2082800"/>
          </a:xfrm>
        </p:spPr>
        <p:txBody>
          <a:bodyPr/>
          <a:lstStyle/>
          <a:p>
            <a:pPr lvl="1"/>
            <a:r>
              <a:rPr lang="en-US" altLang="zh-TW" sz="2800"/>
              <a:t>A particular Item may have a serial number; it represents a physical instance. A ProductDescription wouldn't have a serial number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034213" y="5100638"/>
            <a:ext cx="1555750" cy="654050"/>
            <a:chOff x="3862" y="3136"/>
            <a:chExt cx="980" cy="412"/>
          </a:xfrm>
        </p:grpSpPr>
        <p:sp>
          <p:nvSpPr>
            <p:cNvPr id="1004549" name="Text Box 5"/>
            <p:cNvSpPr txBox="1">
              <a:spLocks noChangeArrowheads="1"/>
            </p:cNvSpPr>
            <p:nvPr/>
          </p:nvSpPr>
          <p:spPr bwMode="auto">
            <a:xfrm>
              <a:off x="3862" y="3136"/>
              <a:ext cx="972" cy="4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Item</a:t>
              </a:r>
            </a:p>
            <a:p>
              <a:r>
                <a:rPr lang="en-US" altLang="zh-TW"/>
                <a:t>serialNumber</a:t>
              </a:r>
            </a:p>
          </p:txBody>
        </p:sp>
        <p:sp>
          <p:nvSpPr>
            <p:cNvPr id="1004550" name="Line 6"/>
            <p:cNvSpPr>
              <a:spLocks noChangeShapeType="1"/>
            </p:cNvSpPr>
            <p:nvPr/>
          </p:nvSpPr>
          <p:spPr bwMode="auto">
            <a:xfrm>
              <a:off x="3876" y="3347"/>
              <a:ext cx="96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162050" y="4860925"/>
            <a:ext cx="1550988" cy="1477963"/>
            <a:chOff x="880" y="2906"/>
            <a:chExt cx="977" cy="931"/>
          </a:xfrm>
        </p:grpSpPr>
        <p:sp>
          <p:nvSpPr>
            <p:cNvPr id="1004552" name="Text Box 8"/>
            <p:cNvSpPr txBox="1">
              <a:spLocks noChangeArrowheads="1"/>
            </p:cNvSpPr>
            <p:nvPr/>
          </p:nvSpPr>
          <p:spPr bwMode="auto">
            <a:xfrm>
              <a:off x="885" y="2906"/>
              <a:ext cx="972" cy="9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Item</a:t>
              </a:r>
            </a:p>
            <a:p>
              <a:r>
                <a:rPr lang="en-US" altLang="zh-TW"/>
                <a:t>description</a:t>
              </a:r>
            </a:p>
            <a:p>
              <a:r>
                <a:rPr lang="en-US" altLang="zh-TW"/>
                <a:t>price</a:t>
              </a:r>
            </a:p>
            <a:p>
              <a:r>
                <a:rPr lang="en-US" altLang="zh-TW"/>
                <a:t>serialNumber</a:t>
              </a:r>
            </a:p>
            <a:p>
              <a:r>
                <a:rPr lang="en-US" altLang="zh-TW"/>
                <a:t>itemID</a:t>
              </a:r>
            </a:p>
          </p:txBody>
        </p:sp>
        <p:sp>
          <p:nvSpPr>
            <p:cNvPr id="1004553" name="Line 9"/>
            <p:cNvSpPr>
              <a:spLocks noChangeShapeType="1"/>
            </p:cNvSpPr>
            <p:nvPr/>
          </p:nvSpPr>
          <p:spPr bwMode="auto">
            <a:xfrm>
              <a:off x="880" y="3105"/>
              <a:ext cx="97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4554" name="AutoShape 10"/>
          <p:cNvSpPr>
            <a:spLocks noChangeArrowheads="1"/>
          </p:cNvSpPr>
          <p:nvPr/>
        </p:nvSpPr>
        <p:spPr bwMode="auto">
          <a:xfrm>
            <a:off x="2978150" y="5535613"/>
            <a:ext cx="715963" cy="122237"/>
          </a:xfrm>
          <a:prstGeom prst="rightArrow">
            <a:avLst>
              <a:gd name="adj1" fmla="val 50000"/>
              <a:gd name="adj2" fmla="val 146429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022725" y="4953000"/>
            <a:ext cx="2109788" cy="1203325"/>
            <a:chOff x="2424" y="2124"/>
            <a:chExt cx="1329" cy="758"/>
          </a:xfrm>
        </p:grpSpPr>
        <p:sp>
          <p:nvSpPr>
            <p:cNvPr id="1004556" name="Text Box 12"/>
            <p:cNvSpPr txBox="1">
              <a:spLocks noChangeArrowheads="1"/>
            </p:cNvSpPr>
            <p:nvPr/>
          </p:nvSpPr>
          <p:spPr bwMode="auto">
            <a:xfrm>
              <a:off x="2429" y="2124"/>
              <a:ext cx="1324" cy="7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productDescription</a:t>
              </a:r>
            </a:p>
            <a:p>
              <a:r>
                <a:rPr lang="en-US" altLang="zh-TW"/>
                <a:t>description</a:t>
              </a:r>
            </a:p>
            <a:p>
              <a:r>
                <a:rPr lang="en-US" altLang="zh-TW"/>
                <a:t>price</a:t>
              </a:r>
            </a:p>
            <a:p>
              <a:r>
                <a:rPr lang="en-US" altLang="zh-TW"/>
                <a:t>itemID</a:t>
              </a:r>
            </a:p>
          </p:txBody>
        </p:sp>
        <p:sp>
          <p:nvSpPr>
            <p:cNvPr id="1004557" name="Line 13"/>
            <p:cNvSpPr>
              <a:spLocks noChangeShapeType="1"/>
            </p:cNvSpPr>
            <p:nvPr/>
          </p:nvSpPr>
          <p:spPr bwMode="auto">
            <a:xfrm>
              <a:off x="2424" y="2362"/>
              <a:ext cx="13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4558" name="Line 14"/>
          <p:cNvSpPr>
            <a:spLocks noChangeShapeType="1"/>
          </p:cNvSpPr>
          <p:nvPr/>
        </p:nvSpPr>
        <p:spPr bwMode="auto">
          <a:xfrm flipH="1">
            <a:off x="6129338" y="5313363"/>
            <a:ext cx="889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4559" name="Text Box 15"/>
          <p:cNvSpPr txBox="1">
            <a:spLocks noChangeArrowheads="1"/>
          </p:cNvSpPr>
          <p:nvPr/>
        </p:nvSpPr>
        <p:spPr bwMode="auto">
          <a:xfrm>
            <a:off x="6099175" y="4910138"/>
            <a:ext cx="9271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1         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Example: Discovering Classes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14400" y="1524000"/>
            <a:ext cx="76200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27125" y="1579563"/>
            <a:ext cx="3327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Library Management System (LMS)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203325" y="1960563"/>
            <a:ext cx="2986088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RESPONSIBILITIES</a:t>
            </a:r>
          </a:p>
          <a:p>
            <a:endParaRPr lang="en-US" u="sng"/>
          </a:p>
          <a:p>
            <a:r>
              <a:rPr lang="en-US"/>
              <a:t>1. Borrow item</a:t>
            </a:r>
          </a:p>
          <a:p>
            <a:r>
              <a:rPr lang="en-US"/>
              <a:t>2. Reserve item</a:t>
            </a:r>
          </a:p>
          <a:p>
            <a:r>
              <a:rPr lang="en-US"/>
              <a:t>3. Return item</a:t>
            </a:r>
          </a:p>
          <a:p>
            <a:r>
              <a:rPr lang="en-US"/>
              <a:t>4. Remove reservation</a:t>
            </a:r>
          </a:p>
          <a:p>
            <a:r>
              <a:rPr lang="en-US"/>
              <a:t>5. Add borrower</a:t>
            </a:r>
          </a:p>
          <a:p>
            <a:r>
              <a:rPr lang="en-US"/>
              <a:t>6. Update or remove borrower</a:t>
            </a:r>
          </a:p>
          <a:p>
            <a:r>
              <a:rPr lang="en-US"/>
              <a:t>7. Add title (book or magazine)</a:t>
            </a:r>
          </a:p>
          <a:p>
            <a:r>
              <a:rPr lang="en-US"/>
              <a:t>8. Update or remove title</a:t>
            </a:r>
          </a:p>
          <a:p>
            <a:r>
              <a:rPr lang="en-US"/>
              <a:t>9. Add item</a:t>
            </a:r>
          </a:p>
          <a:p>
            <a:r>
              <a:rPr lang="en-US"/>
              <a:t>10. Update or remove item</a:t>
            </a:r>
          </a:p>
          <a:p>
            <a:r>
              <a:rPr lang="en-US"/>
              <a:t>11. Store loan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Discovering Classes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14400" y="1524000"/>
            <a:ext cx="76200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27125" y="1579563"/>
            <a:ext cx="3327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Library Management System (LMS)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203325" y="1960563"/>
            <a:ext cx="2986088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RESPONSIBILITIES</a:t>
            </a:r>
          </a:p>
          <a:p>
            <a:endParaRPr lang="en-US" u="sng"/>
          </a:p>
          <a:p>
            <a:r>
              <a:rPr lang="en-US"/>
              <a:t>1. Borrow item</a:t>
            </a:r>
          </a:p>
          <a:p>
            <a:r>
              <a:rPr lang="en-US"/>
              <a:t>2. Reserve item</a:t>
            </a:r>
          </a:p>
          <a:p>
            <a:r>
              <a:rPr lang="en-US"/>
              <a:t>3. Return item</a:t>
            </a:r>
          </a:p>
          <a:p>
            <a:r>
              <a:rPr lang="en-US"/>
              <a:t>4. Remove reservation</a:t>
            </a:r>
          </a:p>
          <a:p>
            <a:r>
              <a:rPr lang="en-US"/>
              <a:t>5. Add borrower</a:t>
            </a:r>
          </a:p>
          <a:p>
            <a:r>
              <a:rPr lang="en-US"/>
              <a:t>6. Update or remove borrower</a:t>
            </a:r>
          </a:p>
          <a:p>
            <a:r>
              <a:rPr lang="en-US"/>
              <a:t>7. Add title (book or magazine)</a:t>
            </a:r>
          </a:p>
          <a:p>
            <a:r>
              <a:rPr lang="en-US"/>
              <a:t>8. Update or remove title</a:t>
            </a:r>
          </a:p>
          <a:p>
            <a:r>
              <a:rPr lang="en-US"/>
              <a:t>9. Add item</a:t>
            </a:r>
          </a:p>
          <a:p>
            <a:r>
              <a:rPr lang="en-US"/>
              <a:t>10. Update or remove item</a:t>
            </a:r>
          </a:p>
          <a:p>
            <a:r>
              <a:rPr lang="en-US"/>
              <a:t>11. Store loan details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699125" y="1884363"/>
            <a:ext cx="1874838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 dirty="0"/>
              <a:t>COLLABORATIONS</a:t>
            </a:r>
          </a:p>
          <a:p>
            <a:endParaRPr lang="en-US" u="sng" dirty="0"/>
          </a:p>
          <a:p>
            <a:r>
              <a:rPr lang="en-US" dirty="0"/>
              <a:t>Item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Reservation</a:t>
            </a:r>
          </a:p>
          <a:p>
            <a:r>
              <a:rPr lang="en-US" dirty="0"/>
              <a:t>Borrower</a:t>
            </a:r>
          </a:p>
          <a:p>
            <a:endParaRPr lang="en-US" dirty="0"/>
          </a:p>
          <a:p>
            <a:r>
              <a:rPr lang="en-US" dirty="0"/>
              <a:t>Title</a:t>
            </a:r>
          </a:p>
          <a:p>
            <a:r>
              <a:rPr lang="en-US" dirty="0"/>
              <a:t>Book Title</a:t>
            </a:r>
          </a:p>
          <a:p>
            <a:r>
              <a:rPr lang="en-US" dirty="0"/>
              <a:t>Magazine Title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Loan (Transaction)</a:t>
            </a:r>
          </a:p>
          <a:p>
            <a:endParaRPr lang="en-US" dirty="0"/>
          </a:p>
          <a:p>
            <a:r>
              <a:rPr lang="en-US" dirty="0"/>
              <a:t>Database</a:t>
            </a:r>
          </a:p>
          <a:p>
            <a:endParaRPr lang="en-US" u="sng" dirty="0"/>
          </a:p>
          <a:p>
            <a:endParaRPr lang="en-US" u="sng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2667000" y="2590800"/>
            <a:ext cx="3200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2667000" y="2590800"/>
            <a:ext cx="3124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2590800" y="2667000"/>
            <a:ext cx="3124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200400" y="33528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2743200" y="35814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3810000" y="35814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4038600" y="39624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3429000" y="4038600"/>
            <a:ext cx="228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2286000" y="2590800"/>
            <a:ext cx="35052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V="1">
            <a:off x="3657600" y="2667000"/>
            <a:ext cx="20574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124200" y="5105400"/>
            <a:ext cx="2743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124200" y="5105400"/>
            <a:ext cx="2667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class diagram</a:t>
            </a:r>
            <a:endParaRPr lang="en-US" dirty="0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6308" y="1828800"/>
            <a:ext cx="656483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2.2 Adding attributes &amp; associations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AutoShape 2"/>
          <p:cNvSpPr>
            <a:spLocks noGrp="1" noChangeArrowheads="1"/>
          </p:cNvSpPr>
          <p:nvPr>
            <p:ph type="title"/>
          </p:nvPr>
        </p:nvSpPr>
        <p:spPr>
          <a:xfrm>
            <a:off x="2438400" y="381000"/>
            <a:ext cx="3295650" cy="817563"/>
          </a:xfrm>
          <a:ln/>
        </p:spPr>
        <p:txBody>
          <a:bodyPr>
            <a:normAutofit/>
          </a:bodyPr>
          <a:lstStyle/>
          <a:p>
            <a:r>
              <a:rPr lang="en-US" altLang="zh-TW" dirty="0"/>
              <a:t>Association</a:t>
            </a:r>
            <a:endParaRPr lang="en-US" altLang="zh-TW" sz="1800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08100"/>
            <a:ext cx="8086725" cy="5037138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/>
              <a:t>A</a:t>
            </a:r>
            <a:r>
              <a:rPr lang="en-US" altLang="zh-TW" sz="2800" dirty="0">
                <a:hlinkClick r:id="rId3" action="ppaction://hlinkfile"/>
              </a:rPr>
              <a:t>ssociation</a:t>
            </a:r>
            <a:endParaRPr lang="en-US" altLang="zh-TW" sz="2800" dirty="0"/>
          </a:p>
          <a:p>
            <a:pPr lvl="1"/>
            <a:r>
              <a:rPr lang="en-US" altLang="zh-TW" sz="2800" dirty="0"/>
              <a:t>a </a:t>
            </a:r>
            <a:r>
              <a:rPr lang="en-US" altLang="zh-TW" sz="2800" dirty="0">
                <a:solidFill>
                  <a:srgbClr val="FF0066"/>
                </a:solidFill>
              </a:rPr>
              <a:t>relationship between classes</a:t>
            </a:r>
            <a:r>
              <a:rPr lang="en-US" altLang="zh-TW" sz="2800" dirty="0"/>
              <a:t> (instances of those classes) that indicates some </a:t>
            </a:r>
            <a:r>
              <a:rPr lang="en-US" altLang="zh-TW" sz="2800" dirty="0">
                <a:solidFill>
                  <a:srgbClr val="FF0066"/>
                </a:solidFill>
              </a:rPr>
              <a:t>meaningful and interesting connection</a:t>
            </a:r>
            <a:r>
              <a:rPr lang="en-US" altLang="zh-TW" sz="2800" dirty="0"/>
              <a:t>. </a:t>
            </a:r>
            <a:endParaRPr lang="en-US" altLang="zh-TW" sz="2800" dirty="0" smtClean="0"/>
          </a:p>
          <a:p>
            <a:pPr lvl="1">
              <a:buNone/>
            </a:pPr>
            <a:r>
              <a:rPr lang="en-US" altLang="zh-TW" dirty="0" smtClean="0"/>
              <a:t>				 </a:t>
            </a:r>
            <a:r>
              <a:rPr lang="en-US" altLang="zh-TW" sz="1400" dirty="0" err="1" smtClean="0"/>
              <a:t>Records_current</a:t>
            </a:r>
            <a:r>
              <a:rPr lang="en-US" altLang="zh-TW" sz="1400" dirty="0" smtClean="0"/>
              <a:t>                              1</a:t>
            </a:r>
            <a:endParaRPr lang="en-US" altLang="zh-TW" sz="1400" dirty="0"/>
          </a:p>
          <a:p>
            <a:r>
              <a:rPr lang="en-US" altLang="zh-TW" sz="2800" dirty="0"/>
              <a:t>Guideline: When to Show an Association?</a:t>
            </a:r>
          </a:p>
          <a:p>
            <a:pPr lvl="1"/>
            <a:r>
              <a:rPr lang="en-US" altLang="zh-TW" sz="2800" dirty="0"/>
              <a:t>Associations </a:t>
            </a:r>
            <a:r>
              <a:rPr lang="en-US" altLang="zh-TW" sz="2800" dirty="0">
                <a:solidFill>
                  <a:srgbClr val="FF0066"/>
                </a:solidFill>
              </a:rPr>
              <a:t>imply knowledge of a relationship</a:t>
            </a:r>
            <a:r>
              <a:rPr lang="en-US" altLang="zh-TW" sz="2800" dirty="0"/>
              <a:t> that needs to be preserved for some duration. </a:t>
            </a:r>
          </a:p>
          <a:p>
            <a:r>
              <a:rPr lang="en-US" altLang="zh-TW" sz="2800" dirty="0"/>
              <a:t>Guideline: Avoid Adding Many Associations</a:t>
            </a:r>
          </a:p>
          <a:p>
            <a:pPr lvl="1"/>
            <a:r>
              <a:rPr lang="en-US" altLang="zh-TW" sz="2800" dirty="0"/>
              <a:t>Many lines on the diagram will obscure it with "visual noise."</a:t>
            </a:r>
            <a:r>
              <a:rPr lang="en-US" altLang="zh-TW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31242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9800" y="30480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</a:t>
            </a:r>
            <a:endParaRPr lang="en-US" dirty="0"/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>
            <a:off x="2362200" y="3314700"/>
            <a:ext cx="3733800" cy="39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4600" y="3048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6200000" flipH="1">
            <a:off x="2514600" y="1676400"/>
            <a:ext cx="16002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AutoShape 2"/>
          <p:cNvSpPr>
            <a:spLocks noGrp="1" noChangeArrowheads="1"/>
          </p:cNvSpPr>
          <p:nvPr>
            <p:ph type="title"/>
          </p:nvPr>
        </p:nvSpPr>
        <p:spPr>
          <a:xfrm>
            <a:off x="3252788" y="550863"/>
            <a:ext cx="2919412" cy="647700"/>
          </a:xfrm>
          <a:ln/>
        </p:spPr>
        <p:txBody>
          <a:bodyPr>
            <a:normAutofit fontScale="90000"/>
          </a:bodyPr>
          <a:lstStyle/>
          <a:p>
            <a:r>
              <a:rPr lang="en-US" altLang="zh-TW" dirty="0"/>
              <a:t>Association</a:t>
            </a:r>
            <a:endParaRPr lang="en-US" altLang="zh-TW" sz="1800" dirty="0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08100"/>
            <a:ext cx="8086725" cy="5037138"/>
          </a:xfrm>
        </p:spPr>
        <p:txBody>
          <a:bodyPr/>
          <a:lstStyle/>
          <a:p>
            <a:r>
              <a:rPr lang="en-US" altLang="zh-TW" sz="2800" dirty="0"/>
              <a:t>Perspectives: Will the Associations Be Implemented In Software?</a:t>
            </a:r>
          </a:p>
          <a:p>
            <a:pPr lvl="1"/>
            <a:r>
              <a:rPr lang="en-US" altLang="zh-TW" sz="2800" dirty="0"/>
              <a:t>During domain modeling, an association is not data flows, database foreign key relationships, instance variables, or object connections in software solution.</a:t>
            </a:r>
          </a:p>
          <a:p>
            <a:pPr lvl="1"/>
            <a:r>
              <a:rPr lang="en-US" altLang="zh-TW" sz="2800" dirty="0">
                <a:solidFill>
                  <a:srgbClr val="FF0066"/>
                </a:solidFill>
              </a:rPr>
              <a:t>it is meaningful in a purely conceptual perspective in the real domain</a:t>
            </a:r>
            <a:r>
              <a:rPr lang="en-US" altLang="zh-TW" sz="2800" dirty="0" smtClean="0"/>
              <a:t>.</a:t>
            </a:r>
          </a:p>
          <a:p>
            <a:pPr lvl="1"/>
            <a:r>
              <a:rPr lang="en-US" altLang="zh-TW" dirty="0" smtClean="0"/>
              <a:t>Added to highlight our rough understanding of noteworthy relationships.</a:t>
            </a: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capabilities and conditions to which the system- and more broadly, the project must confirm.</a:t>
            </a:r>
          </a:p>
          <a:p>
            <a:r>
              <a:rPr lang="en-US" dirty="0" smtClean="0"/>
              <a:t>It is the systematic approach to finding , documenting, organizing  and tracking the changing requirement of the system iteratively &amp; skillfully.</a:t>
            </a:r>
          </a:p>
          <a:p>
            <a:r>
              <a:rPr lang="en-US" dirty="0" smtClean="0"/>
              <a:t>A prime challenge of requirements work is to find, communicate, and record what is really needed, in a form that clearly speaks to the client and development team members.</a:t>
            </a:r>
          </a:p>
          <a:p>
            <a:r>
              <a:rPr lang="en-US" dirty="0" smtClean="0"/>
              <a:t>It includes both functional or non-functional requirements.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138" name="AutoShape 2"/>
          <p:cNvSpPr>
            <a:spLocks noGrp="1" noChangeArrowheads="1"/>
          </p:cNvSpPr>
          <p:nvPr>
            <p:ph type="title"/>
          </p:nvPr>
        </p:nvSpPr>
        <p:spPr>
          <a:xfrm>
            <a:off x="3200400" y="685800"/>
            <a:ext cx="2971800" cy="647700"/>
          </a:xfrm>
          <a:ln/>
        </p:spPr>
        <p:txBody>
          <a:bodyPr>
            <a:normAutofit fontScale="90000"/>
          </a:bodyPr>
          <a:lstStyle/>
          <a:p>
            <a:r>
              <a:rPr lang="en-US" altLang="zh-TW" dirty="0"/>
              <a:t>Association</a:t>
            </a:r>
            <a:endParaRPr lang="zh-CN" altLang="en-US" dirty="0"/>
          </a:p>
        </p:txBody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GB"/>
              <a:t>We must discover all associations </a:t>
            </a:r>
            <a:r>
              <a:rPr lang="en-GB">
                <a:solidFill>
                  <a:srgbClr val="FF0066"/>
                </a:solidFill>
              </a:rPr>
              <a:t>the application needs to preserve for some duration</a:t>
            </a:r>
            <a:r>
              <a:rPr lang="en-GB"/>
              <a:t> and discard all other</a:t>
            </a:r>
            <a:r>
              <a:rPr lang="en-GB" altLang="zh-CN"/>
              <a:t> </a:t>
            </a:r>
            <a:r>
              <a:rPr lang="en-GB"/>
              <a:t>associations in our domain model.</a:t>
            </a:r>
          </a:p>
          <a:p>
            <a:pPr>
              <a:lnSpc>
                <a:spcPct val="90000"/>
              </a:lnSpc>
            </a:pPr>
            <a:r>
              <a:rPr lang="en-GB"/>
              <a:t>For example, we do need to remember what </a:t>
            </a:r>
            <a:r>
              <a:rPr lang="en-GB" i="1"/>
              <a:t>SalesLineItem</a:t>
            </a:r>
            <a:r>
              <a:rPr lang="en-GB"/>
              <a:t> instances are associated with a </a:t>
            </a:r>
            <a:r>
              <a:rPr lang="en-GB" i="1"/>
              <a:t>Sale</a:t>
            </a:r>
            <a:r>
              <a:rPr lang="en-GB"/>
              <a:t>. </a:t>
            </a:r>
            <a:endParaRPr lang="en-GB" altLang="zh-CN"/>
          </a:p>
          <a:p>
            <a:pPr>
              <a:lnSpc>
                <a:spcPct val="90000"/>
              </a:lnSpc>
            </a:pPr>
            <a:r>
              <a:rPr lang="en-GB"/>
              <a:t>On the other hand, while a Cashier may do a product look-up via a POS terminal, the system has no need to remember the fact that a </a:t>
            </a:r>
            <a:r>
              <a:rPr lang="en-GB" i="1"/>
              <a:t>Cashier</a:t>
            </a:r>
            <a:r>
              <a:rPr lang="en-GB"/>
              <a:t> has looked-up a particular </a:t>
            </a:r>
            <a:r>
              <a:rPr lang="en-GB" i="1"/>
              <a:t>ProductDescription</a:t>
            </a:r>
            <a:r>
              <a:rPr lang="en-GB"/>
              <a:t>: </a:t>
            </a:r>
            <a:r>
              <a:rPr lang="en-GB" u="sng"/>
              <a:t>this is an important remark</a:t>
            </a:r>
            <a:r>
              <a:rPr lang="en-GB"/>
              <a:t>; </a:t>
            </a:r>
            <a:r>
              <a:rPr lang="en-GB">
                <a:solidFill>
                  <a:srgbClr val="FF0066"/>
                </a:solidFill>
              </a:rPr>
              <a:t>associations are not there to record actions that actors may perform; they are there to support the </a:t>
            </a:r>
            <a:r>
              <a:rPr lang="en-GB" i="1" u="sng">
                <a:solidFill>
                  <a:srgbClr val="FF0066"/>
                </a:solidFill>
              </a:rPr>
              <a:t>information requirements of the processes</a:t>
            </a:r>
            <a:r>
              <a:rPr lang="en-GB">
                <a:solidFill>
                  <a:srgbClr val="FF0066"/>
                </a:solidFill>
              </a:rPr>
              <a:t> that need to be implemented.</a:t>
            </a:r>
            <a:endParaRPr lang="zh-CN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AutoShape 2"/>
          <p:cNvSpPr>
            <a:spLocks noGrp="1" noChangeArrowheads="1"/>
          </p:cNvSpPr>
          <p:nvPr>
            <p:ph type="title"/>
          </p:nvPr>
        </p:nvSpPr>
        <p:spPr>
          <a:xfrm>
            <a:off x="2667000" y="609599"/>
            <a:ext cx="3067050" cy="588963"/>
          </a:xfrm>
          <a:ln/>
        </p:spPr>
        <p:txBody>
          <a:bodyPr>
            <a:normAutofit fontScale="90000"/>
          </a:bodyPr>
          <a:lstStyle/>
          <a:p>
            <a:r>
              <a:rPr lang="en-US" altLang="zh-TW" dirty="0"/>
              <a:t>Association</a:t>
            </a:r>
            <a:endParaRPr lang="zh-CN" altLang="en-US" dirty="0"/>
          </a:p>
        </p:txBody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/>
              <a:t>We must only focus on the “</a:t>
            </a:r>
            <a:r>
              <a:rPr lang="en-GB" sz="2800">
                <a:solidFill>
                  <a:srgbClr val="FF0066"/>
                </a:solidFill>
              </a:rPr>
              <a:t>need to remember</a:t>
            </a:r>
            <a:r>
              <a:rPr lang="en-GB" sz="2800"/>
              <a:t>” associations to avoid adding too many associations.</a:t>
            </a:r>
          </a:p>
          <a:p>
            <a:r>
              <a:rPr lang="en-GB" sz="2800"/>
              <a:t>Eventually, the associations that we discover will likely end up being implemented </a:t>
            </a:r>
            <a:r>
              <a:rPr lang="en-GB" sz="2800">
                <a:solidFill>
                  <a:srgbClr val="FF0066"/>
                </a:solidFill>
              </a:rPr>
              <a:t>as path of navigability between objects</a:t>
            </a:r>
            <a:r>
              <a:rPr lang="en-GB" sz="2800"/>
              <a:t> (using pointers to objects) : but we should not worry about this during OOA.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186" name="AutoShape 2"/>
          <p:cNvSpPr>
            <a:spLocks noGrp="1" noChangeArrowheads="1"/>
          </p:cNvSpPr>
          <p:nvPr>
            <p:ph type="title"/>
          </p:nvPr>
        </p:nvSpPr>
        <p:spPr>
          <a:xfrm>
            <a:off x="2514600" y="550863"/>
            <a:ext cx="3308350" cy="647700"/>
          </a:xfrm>
          <a:ln/>
        </p:spPr>
        <p:txBody>
          <a:bodyPr>
            <a:normAutofit fontScale="90000"/>
          </a:bodyPr>
          <a:lstStyle/>
          <a:p>
            <a:r>
              <a:rPr lang="en-US" altLang="zh-CN" dirty="0"/>
              <a:t>Associations</a:t>
            </a:r>
          </a:p>
        </p:txBody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800" dirty="0" smtClean="0"/>
              <a:t>An association is represented as a line between classes with capitalized association name.</a:t>
            </a:r>
          </a:p>
          <a:p>
            <a:r>
              <a:rPr lang="en-GB" sz="2800" dirty="0" smtClean="0"/>
              <a:t>The ends of an association may contain a </a:t>
            </a:r>
            <a:r>
              <a:rPr lang="en-GB" sz="2800" b="1" dirty="0" smtClean="0"/>
              <a:t>multiplicity </a:t>
            </a:r>
            <a:r>
              <a:rPr lang="en-GB" sz="2800" dirty="0" smtClean="0"/>
              <a:t>expression indicating the numerical relationship between instances of the class. (e.g. 0..1) </a:t>
            </a:r>
          </a:p>
          <a:p>
            <a:r>
              <a:rPr lang="en-GB" sz="2800" dirty="0" smtClean="0"/>
              <a:t>An </a:t>
            </a:r>
            <a:r>
              <a:rPr lang="en-GB" sz="2800" dirty="0"/>
              <a:t>association is inherently </a:t>
            </a:r>
            <a:r>
              <a:rPr lang="en-GB" sz="2800" dirty="0">
                <a:solidFill>
                  <a:srgbClr val="FF0066"/>
                </a:solidFill>
              </a:rPr>
              <a:t>bidirectional</a:t>
            </a:r>
            <a:r>
              <a:rPr lang="en-GB" sz="2800" dirty="0"/>
              <a:t>, meaning that from instances of either class, logical traversal to the other is possible.</a:t>
            </a:r>
          </a:p>
          <a:p>
            <a:r>
              <a:rPr lang="en-GB" sz="2800" dirty="0"/>
              <a:t>An optional "reading direction arrow" indicates the direction to </a:t>
            </a:r>
            <a:r>
              <a:rPr lang="en-GB" sz="2800" u="sng" dirty="0">
                <a:solidFill>
                  <a:srgbClr val="FF0066"/>
                </a:solidFill>
              </a:rPr>
              <a:t>read</a:t>
            </a:r>
            <a:r>
              <a:rPr lang="en-GB" sz="2800" dirty="0"/>
              <a:t> the association name; it </a:t>
            </a:r>
            <a:r>
              <a:rPr lang="en-GB" sz="2800" dirty="0">
                <a:solidFill>
                  <a:srgbClr val="FF0066"/>
                </a:solidFill>
              </a:rPr>
              <a:t>does not indicate direction of visibility or navigation</a:t>
            </a:r>
            <a:r>
              <a:rPr lang="en-GB" sz="2800" dirty="0"/>
              <a:t> (if absent, the default reading directions are from left to right or top to bottom).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AutoShape 2"/>
          <p:cNvSpPr>
            <a:spLocks noGrp="1" noChangeArrowheads="1"/>
          </p:cNvSpPr>
          <p:nvPr>
            <p:ph type="title"/>
          </p:nvPr>
        </p:nvSpPr>
        <p:spPr>
          <a:xfrm>
            <a:off x="3252788" y="550863"/>
            <a:ext cx="2919412" cy="647700"/>
          </a:xfrm>
          <a:ln/>
        </p:spPr>
        <p:txBody>
          <a:bodyPr>
            <a:normAutofit fontScale="90000"/>
          </a:bodyPr>
          <a:lstStyle/>
          <a:p>
            <a:r>
              <a:rPr lang="en-US" altLang="zh-TW" dirty="0"/>
              <a:t>Association</a:t>
            </a:r>
            <a:endParaRPr lang="en-US" altLang="zh-TW" sz="1800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444625"/>
            <a:ext cx="8086725" cy="490061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Guideline : How to name associations in UML?</a:t>
            </a:r>
            <a:endParaRPr lang="en-US" altLang="zh-TW" dirty="0"/>
          </a:p>
          <a:p>
            <a:pPr lvl="1"/>
            <a:r>
              <a:rPr lang="en-US" altLang="zh-TW" sz="2400" dirty="0"/>
              <a:t>Name an association based on a </a:t>
            </a:r>
            <a:r>
              <a:rPr lang="en-US" altLang="zh-TW" sz="2400" dirty="0" err="1">
                <a:solidFill>
                  <a:srgbClr val="FF0066"/>
                </a:solidFill>
              </a:rPr>
              <a:t>ClassName-VerbPhrase-ClassName</a:t>
            </a:r>
            <a:r>
              <a:rPr lang="en-US" altLang="zh-TW" sz="2400" dirty="0"/>
              <a:t> format where the verb phrase creates a sequence that is readable and meaningful.</a:t>
            </a:r>
          </a:p>
          <a:p>
            <a:pPr lvl="1"/>
            <a:r>
              <a:rPr lang="en-US" altLang="zh-TW" sz="2400" dirty="0"/>
              <a:t>Association names should </a:t>
            </a:r>
            <a:r>
              <a:rPr lang="en-US" altLang="zh-TW" sz="2400" dirty="0">
                <a:solidFill>
                  <a:srgbClr val="FF0066"/>
                </a:solidFill>
              </a:rPr>
              <a:t>start with a capital letter</a:t>
            </a:r>
            <a:r>
              <a:rPr lang="en-US" altLang="zh-TW" sz="2400" dirty="0"/>
              <a:t>, since an association represents a </a:t>
            </a:r>
            <a:r>
              <a:rPr lang="en-US" altLang="zh-TW" sz="2400" u="sng" dirty="0"/>
              <a:t>classifier of links between instances</a:t>
            </a:r>
            <a:r>
              <a:rPr lang="en-US" altLang="zh-TW" sz="2400" dirty="0"/>
              <a:t>; </a:t>
            </a:r>
          </a:p>
          <a:p>
            <a:pPr lvl="1"/>
            <a:r>
              <a:rPr lang="en-US" altLang="zh-TW" sz="2400" dirty="0"/>
              <a:t>e.g. Sale Paid-by </a:t>
            </a:r>
            <a:r>
              <a:rPr lang="en-US" altLang="zh-TW" sz="2400" dirty="0" err="1"/>
              <a:t>CashPayment</a:t>
            </a:r>
            <a:r>
              <a:rPr lang="en-US" altLang="zh-TW" sz="2400" dirty="0"/>
              <a:t>: bad example (doesn't enhance meaning): Sale Uses </a:t>
            </a:r>
            <a:r>
              <a:rPr lang="en-US" altLang="zh-TW" sz="2400" dirty="0" err="1"/>
              <a:t>CashPayment</a:t>
            </a:r>
            <a:endParaRPr lang="en-US" altLang="zh-TW" sz="2400" dirty="0"/>
          </a:p>
          <a:p>
            <a:pPr lvl="1"/>
            <a:r>
              <a:rPr lang="en-US" altLang="zh-TW" sz="2400" dirty="0"/>
              <a:t>e.g. Player Is-on Square: bad example (doesn't enhance meaning): Player Has Square</a:t>
            </a:r>
          </a:p>
          <a:p>
            <a:pPr lvl="1"/>
            <a:r>
              <a:rPr lang="en-US" altLang="zh-TW" sz="2400" dirty="0" smtClean="0"/>
              <a:t>Two common &amp; equally legal formats for compound association name are:</a:t>
            </a:r>
          </a:p>
          <a:p>
            <a:pPr lvl="2"/>
            <a:r>
              <a:rPr lang="en-US" altLang="zh-TW" sz="2000" dirty="0" smtClean="0"/>
              <a:t>Records-current</a:t>
            </a:r>
          </a:p>
          <a:p>
            <a:pPr lvl="2"/>
            <a:r>
              <a:rPr lang="en-US" altLang="zh-TW" sz="2000" dirty="0" err="1" smtClean="0"/>
              <a:t>RecordsCurrent</a:t>
            </a:r>
            <a:endParaRPr lang="en-US" altLang="zh-TW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AutoShape 2"/>
          <p:cNvSpPr>
            <a:spLocks noGrp="1" noChangeArrowheads="1"/>
          </p:cNvSpPr>
          <p:nvPr>
            <p:ph type="title"/>
          </p:nvPr>
        </p:nvSpPr>
        <p:spPr>
          <a:xfrm>
            <a:off x="3163888" y="550863"/>
            <a:ext cx="3236912" cy="647700"/>
          </a:xfrm>
          <a:ln/>
        </p:spPr>
        <p:txBody>
          <a:bodyPr>
            <a:normAutofit fontScale="90000"/>
          </a:bodyPr>
          <a:lstStyle/>
          <a:p>
            <a:r>
              <a:rPr lang="en-US" altLang="zh-CN" dirty="0"/>
              <a:t>Associations</a:t>
            </a:r>
          </a:p>
        </p:txBody>
      </p:sp>
      <p:pic>
        <p:nvPicPr>
          <p:cNvPr id="9902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8538" y="1616075"/>
            <a:ext cx="6624637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AutoShape 2"/>
          <p:cNvSpPr>
            <a:spLocks noGrp="1" noChangeArrowheads="1"/>
          </p:cNvSpPr>
          <p:nvPr>
            <p:ph type="title"/>
          </p:nvPr>
        </p:nvSpPr>
        <p:spPr>
          <a:xfrm>
            <a:off x="3163888" y="550863"/>
            <a:ext cx="3084512" cy="647700"/>
          </a:xfrm>
          <a:ln/>
        </p:spPr>
        <p:txBody>
          <a:bodyPr>
            <a:normAutofit fontScale="90000"/>
          </a:bodyPr>
          <a:lstStyle/>
          <a:p>
            <a:r>
              <a:rPr lang="en-US" altLang="zh-CN" dirty="0"/>
              <a:t>Associations</a:t>
            </a:r>
          </a:p>
        </p:txBody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/>
              <a:t>Each end of an association is called a role. Roles may optionally have:</a:t>
            </a:r>
          </a:p>
          <a:p>
            <a:pPr lvl="1"/>
            <a:r>
              <a:rPr lang="en-GB" sz="2800"/>
              <a:t>multiplicity expression</a:t>
            </a:r>
          </a:p>
          <a:p>
            <a:pPr lvl="1"/>
            <a:r>
              <a:rPr lang="en-GB" sz="2800"/>
              <a:t>name (to clarify meaning)</a:t>
            </a:r>
          </a:p>
          <a:p>
            <a:pPr lvl="1"/>
            <a:r>
              <a:rPr lang="en-GB" sz="2800"/>
              <a:t>navigability (not relevant during OOA)</a:t>
            </a:r>
          </a:p>
          <a:p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AutoShape 2"/>
          <p:cNvSpPr>
            <a:spLocks noGrp="1" noChangeArrowheads="1"/>
          </p:cNvSpPr>
          <p:nvPr>
            <p:ph type="title"/>
          </p:nvPr>
        </p:nvSpPr>
        <p:spPr>
          <a:xfrm>
            <a:off x="3163888" y="550863"/>
            <a:ext cx="3160712" cy="647700"/>
          </a:xfrm>
          <a:ln/>
        </p:spPr>
        <p:txBody>
          <a:bodyPr>
            <a:normAutofit fontScale="90000"/>
          </a:bodyPr>
          <a:lstStyle/>
          <a:p>
            <a:r>
              <a:rPr lang="en-US" altLang="zh-CN" dirty="0"/>
              <a:t>Associations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sz="2800" dirty="0"/>
              <a:t>Multiplicity </a:t>
            </a:r>
            <a:r>
              <a:rPr lang="en-US" altLang="zh-TW" dirty="0"/>
              <a:t>defines </a:t>
            </a:r>
            <a:r>
              <a:rPr lang="en-US" altLang="zh-TW" dirty="0">
                <a:solidFill>
                  <a:srgbClr val="FF0066"/>
                </a:solidFill>
              </a:rPr>
              <a:t>how many instances of a class A can be associated with one instance of a class B</a:t>
            </a:r>
            <a:endParaRPr lang="en-GB" dirty="0">
              <a:solidFill>
                <a:srgbClr val="FF0066"/>
              </a:solidFill>
            </a:endParaRPr>
          </a:p>
          <a:p>
            <a:r>
              <a:rPr lang="en-GB" dirty="0"/>
              <a:t>The multiplicity value communicates how many instances can be validly associated with another, </a:t>
            </a:r>
            <a:r>
              <a:rPr lang="en-GB" dirty="0">
                <a:solidFill>
                  <a:srgbClr val="FF0066"/>
                </a:solidFill>
              </a:rPr>
              <a:t>at a particular moment, rather than over a span of time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For example, it is possible that a used car could be repeatedly sold back to used car dealers over time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But at any particular moment, the </a:t>
            </a:r>
            <a:r>
              <a:rPr lang="en-GB" i="1" dirty="0"/>
              <a:t>Car</a:t>
            </a:r>
            <a:r>
              <a:rPr lang="en-GB" dirty="0"/>
              <a:t> is only </a:t>
            </a:r>
            <a:r>
              <a:rPr lang="en-GB" i="1" dirty="0"/>
              <a:t>Stocked-by</a:t>
            </a:r>
            <a:r>
              <a:rPr lang="en-GB" dirty="0"/>
              <a:t> </a:t>
            </a:r>
            <a:r>
              <a:rPr lang="en-GB" u="sng" dirty="0"/>
              <a:t>one</a:t>
            </a:r>
            <a:r>
              <a:rPr lang="en-GB" dirty="0"/>
              <a:t> </a:t>
            </a:r>
            <a:r>
              <a:rPr lang="en-GB" i="1" dirty="0"/>
              <a:t>Dealer</a:t>
            </a:r>
            <a:r>
              <a:rPr lang="en-GB" dirty="0" smtClean="0"/>
              <a:t>.</a:t>
            </a:r>
            <a:endParaRPr lang="en-GB" smtClean="0"/>
          </a:p>
          <a:p>
            <a:r>
              <a:rPr lang="en-GB" smtClean="0"/>
              <a:t> </a:t>
            </a:r>
            <a:r>
              <a:rPr lang="en-GB" dirty="0"/>
              <a:t>No </a:t>
            </a:r>
            <a:r>
              <a:rPr lang="en-GB" i="1" dirty="0"/>
              <a:t>Car</a:t>
            </a:r>
            <a:r>
              <a:rPr lang="en-GB" dirty="0"/>
              <a:t> can be </a:t>
            </a:r>
            <a:r>
              <a:rPr lang="en-GB" i="1" dirty="0"/>
              <a:t>Stocked-by</a:t>
            </a:r>
            <a:r>
              <a:rPr lang="en-GB" dirty="0"/>
              <a:t> </a:t>
            </a:r>
            <a:r>
              <a:rPr lang="en-GB" u="sng" dirty="0"/>
              <a:t>many</a:t>
            </a:r>
            <a:r>
              <a:rPr lang="en-GB" dirty="0"/>
              <a:t> </a:t>
            </a:r>
            <a:r>
              <a:rPr lang="en-GB" i="1" dirty="0"/>
              <a:t>Dealers</a:t>
            </a:r>
            <a:r>
              <a:rPr lang="en-GB" dirty="0"/>
              <a:t> at any particular moment.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AutoShape 2"/>
          <p:cNvSpPr>
            <a:spLocks noGrp="1" noChangeArrowheads="1"/>
          </p:cNvSpPr>
          <p:nvPr>
            <p:ph type="title"/>
          </p:nvPr>
        </p:nvSpPr>
        <p:spPr>
          <a:xfrm>
            <a:off x="3252788" y="550863"/>
            <a:ext cx="2843212" cy="6477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Association</a:t>
            </a:r>
            <a:endParaRPr lang="en-US" altLang="zh-TW" sz="1800" dirty="0" smtClean="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4795838" y="2347913"/>
          <a:ext cx="3740150" cy="1519237"/>
        </p:xfrm>
        <a:graphic>
          <a:graphicData uri="http://schemas.openxmlformats.org/presentationml/2006/ole">
            <p:oleObj spid="_x0000_s58370" name="Visio" r:id="rId4" imgW="3010680" imgH="1222200" progId="">
              <p:embed/>
            </p:oleObj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1057275" y="1633538"/>
          <a:ext cx="3465513" cy="3722687"/>
        </p:xfrm>
        <a:graphic>
          <a:graphicData uri="http://schemas.openxmlformats.org/presentationml/2006/ole">
            <p:oleObj spid="_x0000_s58371" name="Visio" r:id="rId5" imgW="2470680" imgH="2653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AutoShape 2"/>
          <p:cNvSpPr>
            <a:spLocks noGrp="1" noChangeArrowheads="1"/>
          </p:cNvSpPr>
          <p:nvPr>
            <p:ph type="title"/>
          </p:nvPr>
        </p:nvSpPr>
        <p:spPr>
          <a:xfrm>
            <a:off x="3252788" y="550863"/>
            <a:ext cx="2843212" cy="6477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Association</a:t>
            </a:r>
            <a:endParaRPr lang="en-US" altLang="zh-TW" sz="1800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468438"/>
            <a:ext cx="7488238" cy="452437"/>
          </a:xfrm>
        </p:spPr>
        <p:txBody>
          <a:bodyPr/>
          <a:lstStyle/>
          <a:p>
            <a:r>
              <a:rPr lang="en-US" altLang="zh-TW" sz="2000" smtClean="0"/>
              <a:t>Applying UML: Multiple Associations Between Two Classes 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993900" y="1971675"/>
          <a:ext cx="4706938" cy="1439863"/>
        </p:xfrm>
        <a:graphic>
          <a:graphicData uri="http://schemas.openxmlformats.org/presentationml/2006/ole">
            <p:oleObj spid="_x0000_s59394" name="Visio" r:id="rId4" imgW="3010680" imgH="920160" progId="">
              <p:embed/>
            </p:oleObj>
          </a:graphicData>
        </a:graphic>
      </p:graphicFrame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771525" y="3427413"/>
            <a:ext cx="7512050" cy="527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85750" indent="-285750" algn="just">
              <a:spcBef>
                <a:spcPct val="100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</a:pPr>
            <a:r>
              <a:rPr lang="en-US" altLang="zh-TW" sz="2000" b="0"/>
              <a:t>Guideline: Find Associations with a Common Associations List</a:t>
            </a:r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769938" y="3895725"/>
            <a:ext cx="7612062" cy="2408238"/>
            <a:chOff x="485" y="2454"/>
            <a:chExt cx="4795" cy="1517"/>
          </a:xfrm>
        </p:grpSpPr>
        <p:sp>
          <p:nvSpPr>
            <p:cNvPr id="7175" name="Rectangle 53"/>
            <p:cNvSpPr>
              <a:spLocks noChangeArrowheads="1"/>
            </p:cNvSpPr>
            <p:nvPr/>
          </p:nvSpPr>
          <p:spPr bwMode="auto">
            <a:xfrm>
              <a:off x="3783" y="3606"/>
              <a:ext cx="1497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TW" sz="1600" dirty="0" smtClean="0">
                  <a:solidFill>
                    <a:schemeClr val="tx1"/>
                  </a:solidFill>
                </a:rPr>
                <a:t>Customer-Payment</a:t>
              </a:r>
              <a:endParaRPr lang="en-US" altLang="zh-TW" sz="1600" dirty="0">
                <a:solidFill>
                  <a:schemeClr val="tx1"/>
                </a:solidFill>
              </a:endParaRPr>
            </a:p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Passenger-Ticket</a:t>
              </a:r>
              <a:endParaRPr lang="en-US" altLang="zh-TW" sz="1600" dirty="0">
                <a:solidFill>
                  <a:schemeClr val="tx1"/>
                </a:solidFill>
              </a:endParaRPr>
            </a:p>
          </p:txBody>
        </p:sp>
        <p:sp>
          <p:nvSpPr>
            <p:cNvPr id="7176" name="Rectangle 52"/>
            <p:cNvSpPr>
              <a:spLocks noChangeArrowheads="1"/>
            </p:cNvSpPr>
            <p:nvPr/>
          </p:nvSpPr>
          <p:spPr bwMode="auto">
            <a:xfrm>
              <a:off x="485" y="3606"/>
              <a:ext cx="3298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TW" sz="1600">
                  <a:solidFill>
                    <a:schemeClr val="tx1"/>
                  </a:solidFill>
                </a:rPr>
                <a:t>A is a role related to a transaction B</a:t>
              </a:r>
            </a:p>
          </p:txBody>
        </p:sp>
        <p:sp>
          <p:nvSpPr>
            <p:cNvPr id="7177" name="Rectangle 51"/>
            <p:cNvSpPr>
              <a:spLocks noChangeArrowheads="1"/>
            </p:cNvSpPr>
            <p:nvPr/>
          </p:nvSpPr>
          <p:spPr bwMode="auto">
            <a:xfrm>
              <a:off x="3783" y="3241"/>
              <a:ext cx="1497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TW" sz="1600" dirty="0" smtClean="0">
                  <a:solidFill>
                    <a:schemeClr val="tx1"/>
                  </a:solidFill>
                </a:rPr>
                <a:t>Item-</a:t>
              </a:r>
              <a:r>
                <a:rPr lang="en-US" altLang="zh-TW" sz="1600" dirty="0" err="1" smtClean="0">
                  <a:solidFill>
                    <a:schemeClr val="tx1"/>
                  </a:solidFill>
                </a:rPr>
                <a:t>SalesLineItem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sz="1600" dirty="0">
                  <a:solidFill>
                    <a:schemeClr val="tx1"/>
                  </a:solidFill>
                </a:rPr>
                <a:t>(or Sale), 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Flight-Reservation</a:t>
              </a:r>
              <a:endParaRPr lang="en-US" altLang="zh-TW" sz="1600" dirty="0">
                <a:solidFill>
                  <a:schemeClr val="tx1"/>
                </a:solidFill>
              </a:endParaRPr>
            </a:p>
          </p:txBody>
        </p:sp>
        <p:sp>
          <p:nvSpPr>
            <p:cNvPr id="7178" name="Rectangle 50"/>
            <p:cNvSpPr>
              <a:spLocks noChangeArrowheads="1"/>
            </p:cNvSpPr>
            <p:nvPr/>
          </p:nvSpPr>
          <p:spPr bwMode="auto">
            <a:xfrm>
              <a:off x="485" y="3241"/>
              <a:ext cx="3298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TW" sz="1600">
                  <a:solidFill>
                    <a:schemeClr val="tx1"/>
                  </a:solidFill>
                </a:rPr>
                <a:t>A is a product or service for a transaction (or line item) B</a:t>
              </a:r>
            </a:p>
          </p:txBody>
        </p:sp>
        <p:sp>
          <p:nvSpPr>
            <p:cNvPr id="7179" name="Rectangle 49"/>
            <p:cNvSpPr>
              <a:spLocks noChangeArrowheads="1"/>
            </p:cNvSpPr>
            <p:nvPr/>
          </p:nvSpPr>
          <p:spPr bwMode="auto">
            <a:xfrm>
              <a:off x="3783" y="3030"/>
              <a:ext cx="1497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TW" sz="1600" dirty="0" err="1" smtClean="0">
                  <a:solidFill>
                    <a:schemeClr val="tx1"/>
                  </a:solidFill>
                </a:rPr>
                <a:t>SalesLineItem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-Sale</a:t>
              </a:r>
              <a:endParaRPr lang="en-US" altLang="zh-TW" sz="1600" dirty="0">
                <a:solidFill>
                  <a:schemeClr val="tx1"/>
                </a:solidFill>
              </a:endParaRPr>
            </a:p>
          </p:txBody>
        </p:sp>
        <p:sp>
          <p:nvSpPr>
            <p:cNvPr id="7180" name="Rectangle 48"/>
            <p:cNvSpPr>
              <a:spLocks noChangeArrowheads="1"/>
            </p:cNvSpPr>
            <p:nvPr/>
          </p:nvSpPr>
          <p:spPr bwMode="auto">
            <a:xfrm>
              <a:off x="485" y="3030"/>
              <a:ext cx="3298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TW" sz="1600">
                  <a:solidFill>
                    <a:schemeClr val="tx1"/>
                  </a:solidFill>
                </a:rPr>
                <a:t>A is a line item of a transaction B</a:t>
              </a:r>
            </a:p>
          </p:txBody>
        </p:sp>
        <p:sp>
          <p:nvSpPr>
            <p:cNvPr id="7181" name="Rectangle 47"/>
            <p:cNvSpPr>
              <a:spLocks noChangeArrowheads="1"/>
            </p:cNvSpPr>
            <p:nvPr/>
          </p:nvSpPr>
          <p:spPr bwMode="auto">
            <a:xfrm>
              <a:off x="3783" y="2665"/>
              <a:ext cx="1497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TW" sz="1600" dirty="0" err="1" smtClean="0">
                  <a:solidFill>
                    <a:schemeClr val="tx1"/>
                  </a:solidFill>
                </a:rPr>
                <a:t>CashPayment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-Sale</a:t>
              </a:r>
              <a:endParaRPr lang="en-US" altLang="zh-TW" sz="1600" dirty="0">
                <a:solidFill>
                  <a:schemeClr val="tx1"/>
                </a:solidFill>
              </a:endParaRPr>
            </a:p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Cancellation-Reservation</a:t>
              </a:r>
              <a:endParaRPr lang="en-US" altLang="zh-TW" sz="1600" dirty="0">
                <a:solidFill>
                  <a:schemeClr val="tx1"/>
                </a:solidFill>
              </a:endParaRPr>
            </a:p>
          </p:txBody>
        </p:sp>
        <p:sp>
          <p:nvSpPr>
            <p:cNvPr id="7182" name="Rectangle 46"/>
            <p:cNvSpPr>
              <a:spLocks noChangeArrowheads="1"/>
            </p:cNvSpPr>
            <p:nvPr/>
          </p:nvSpPr>
          <p:spPr bwMode="auto">
            <a:xfrm>
              <a:off x="485" y="2665"/>
              <a:ext cx="3298" cy="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TW" sz="1600">
                  <a:solidFill>
                    <a:schemeClr val="tx1"/>
                  </a:solidFill>
                </a:rPr>
                <a:t>A is a transaction related to another transaction B</a:t>
              </a:r>
            </a:p>
          </p:txBody>
        </p:sp>
        <p:sp>
          <p:nvSpPr>
            <p:cNvPr id="7183" name="Rectangle 45"/>
            <p:cNvSpPr>
              <a:spLocks noChangeArrowheads="1"/>
            </p:cNvSpPr>
            <p:nvPr/>
          </p:nvSpPr>
          <p:spPr bwMode="auto">
            <a:xfrm>
              <a:off x="3783" y="2454"/>
              <a:ext cx="1497" cy="2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zh-TW" sz="1600">
                  <a:solidFill>
                    <a:schemeClr val="tx1"/>
                  </a:solidFill>
                </a:rPr>
                <a:t>Examples</a:t>
              </a:r>
            </a:p>
          </p:txBody>
        </p:sp>
        <p:sp>
          <p:nvSpPr>
            <p:cNvPr id="7184" name="Rectangle 44"/>
            <p:cNvSpPr>
              <a:spLocks noChangeArrowheads="1"/>
            </p:cNvSpPr>
            <p:nvPr/>
          </p:nvSpPr>
          <p:spPr bwMode="auto">
            <a:xfrm>
              <a:off x="485" y="2454"/>
              <a:ext cx="3298" cy="211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zh-TW" sz="1600">
                  <a:solidFill>
                    <a:schemeClr val="tx1"/>
                  </a:solidFill>
                </a:rPr>
                <a:t>Category</a:t>
              </a:r>
            </a:p>
          </p:txBody>
        </p:sp>
        <p:sp>
          <p:nvSpPr>
            <p:cNvPr id="7185" name="Line 54"/>
            <p:cNvSpPr>
              <a:spLocks noChangeShapeType="1"/>
            </p:cNvSpPr>
            <p:nvPr/>
          </p:nvSpPr>
          <p:spPr bwMode="auto">
            <a:xfrm>
              <a:off x="485" y="2454"/>
              <a:ext cx="479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Line 66"/>
            <p:cNvSpPr>
              <a:spLocks noChangeShapeType="1"/>
            </p:cNvSpPr>
            <p:nvPr/>
          </p:nvSpPr>
          <p:spPr bwMode="auto">
            <a:xfrm>
              <a:off x="3783" y="2454"/>
              <a:ext cx="0" cy="15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68"/>
            <p:cNvSpPr>
              <a:spLocks noChangeShapeType="1"/>
            </p:cNvSpPr>
            <p:nvPr/>
          </p:nvSpPr>
          <p:spPr bwMode="auto">
            <a:xfrm>
              <a:off x="485" y="2665"/>
              <a:ext cx="47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Line 73"/>
            <p:cNvSpPr>
              <a:spLocks noChangeShapeType="1"/>
            </p:cNvSpPr>
            <p:nvPr/>
          </p:nvSpPr>
          <p:spPr bwMode="auto">
            <a:xfrm>
              <a:off x="485" y="3030"/>
              <a:ext cx="47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Line 78"/>
            <p:cNvSpPr>
              <a:spLocks noChangeShapeType="1"/>
            </p:cNvSpPr>
            <p:nvPr/>
          </p:nvSpPr>
          <p:spPr bwMode="auto">
            <a:xfrm>
              <a:off x="485" y="3241"/>
              <a:ext cx="47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Line 56"/>
            <p:cNvSpPr>
              <a:spLocks noChangeShapeType="1"/>
            </p:cNvSpPr>
            <p:nvPr/>
          </p:nvSpPr>
          <p:spPr bwMode="auto">
            <a:xfrm>
              <a:off x="485" y="2454"/>
              <a:ext cx="0" cy="15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57"/>
            <p:cNvSpPr>
              <a:spLocks noChangeShapeType="1"/>
            </p:cNvSpPr>
            <p:nvPr/>
          </p:nvSpPr>
          <p:spPr bwMode="auto">
            <a:xfrm>
              <a:off x="5280" y="2454"/>
              <a:ext cx="0" cy="151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Line 83"/>
            <p:cNvSpPr>
              <a:spLocks noChangeShapeType="1"/>
            </p:cNvSpPr>
            <p:nvPr/>
          </p:nvSpPr>
          <p:spPr bwMode="auto">
            <a:xfrm>
              <a:off x="485" y="3606"/>
              <a:ext cx="47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Line 55"/>
            <p:cNvSpPr>
              <a:spLocks noChangeShapeType="1"/>
            </p:cNvSpPr>
            <p:nvPr/>
          </p:nvSpPr>
          <p:spPr bwMode="auto">
            <a:xfrm>
              <a:off x="485" y="3971"/>
              <a:ext cx="479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2"/>
          <p:cNvSpPr>
            <a:spLocks noGrp="1" noChangeArrowheads="1"/>
          </p:cNvSpPr>
          <p:nvPr>
            <p:ph type="title"/>
          </p:nvPr>
        </p:nvSpPr>
        <p:spPr>
          <a:xfrm>
            <a:off x="3252788" y="550863"/>
            <a:ext cx="2481262" cy="647700"/>
          </a:xfrm>
        </p:spPr>
        <p:txBody>
          <a:bodyPr>
            <a:normAutofit fontScale="90000"/>
          </a:bodyPr>
          <a:lstStyle/>
          <a:p>
            <a:r>
              <a:rPr lang="en-US" altLang="zh-TW" smtClean="0"/>
              <a:t>Association</a:t>
            </a:r>
            <a:endParaRPr lang="en-US" altLang="zh-TW" sz="1800" smtClean="0"/>
          </a:p>
        </p:txBody>
      </p:sp>
      <p:grpSp>
        <p:nvGrpSpPr>
          <p:cNvPr id="2" name="Group 218"/>
          <p:cNvGrpSpPr>
            <a:grpSpLocks/>
          </p:cNvGrpSpPr>
          <p:nvPr/>
        </p:nvGrpSpPr>
        <p:grpSpPr bwMode="auto">
          <a:xfrm>
            <a:off x="604838" y="1382713"/>
            <a:ext cx="8010525" cy="4846637"/>
            <a:chOff x="381" y="871"/>
            <a:chExt cx="5046" cy="3053"/>
          </a:xfrm>
        </p:grpSpPr>
        <p:sp>
          <p:nvSpPr>
            <p:cNvPr id="55300" name="Rectangle 142"/>
            <p:cNvSpPr>
              <a:spLocks noChangeArrowheads="1"/>
            </p:cNvSpPr>
            <p:nvPr/>
          </p:nvSpPr>
          <p:spPr bwMode="auto">
            <a:xfrm>
              <a:off x="2521" y="3521"/>
              <a:ext cx="2906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TW" b="0" dirty="0" err="1" smtClean="0">
                  <a:solidFill>
                    <a:schemeClr val="tx1"/>
                  </a:solidFill>
                </a:rPr>
                <a:t>SalesLineItem-SalesLineItem</a:t>
              </a:r>
              <a:r>
                <a:rPr lang="en-US" altLang="zh-TW" b="0" dirty="0">
                  <a:solidFill>
                    <a:schemeClr val="tx1"/>
                  </a:solidFill>
                </a:rPr>
                <a:t>, </a:t>
              </a:r>
              <a:r>
                <a:rPr lang="en-US" altLang="zh-TW" b="0" dirty="0" smtClean="0">
                  <a:solidFill>
                    <a:schemeClr val="tx1"/>
                  </a:solidFill>
                </a:rPr>
                <a:t>Square-Square</a:t>
              </a:r>
              <a:r>
                <a:rPr lang="en-US" altLang="zh-TW" b="0" dirty="0">
                  <a:solidFill>
                    <a:schemeClr val="tx1"/>
                  </a:solidFill>
                </a:rPr>
                <a:t>, </a:t>
              </a:r>
              <a:r>
                <a:rPr lang="en-US" altLang="zh-TW" b="0" dirty="0" smtClean="0">
                  <a:solidFill>
                    <a:schemeClr val="tx1"/>
                  </a:solidFill>
                </a:rPr>
                <a:t>City-City</a:t>
              </a:r>
              <a:endParaRPr lang="en-US" altLang="zh-TW" b="0" dirty="0">
                <a:solidFill>
                  <a:schemeClr val="tx1"/>
                </a:solidFill>
              </a:endParaRPr>
            </a:p>
          </p:txBody>
        </p:sp>
        <p:sp>
          <p:nvSpPr>
            <p:cNvPr id="55301" name="Rectangle 141"/>
            <p:cNvSpPr>
              <a:spLocks noChangeArrowheads="1"/>
            </p:cNvSpPr>
            <p:nvPr/>
          </p:nvSpPr>
          <p:spPr bwMode="auto">
            <a:xfrm>
              <a:off x="381" y="3521"/>
              <a:ext cx="2140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TW" b="0">
                  <a:solidFill>
                    <a:schemeClr val="tx1"/>
                  </a:solidFill>
                </a:rPr>
                <a:t>A is next to B</a:t>
              </a:r>
            </a:p>
          </p:txBody>
        </p:sp>
        <p:sp>
          <p:nvSpPr>
            <p:cNvPr id="55302" name="Rectangle 140"/>
            <p:cNvSpPr>
              <a:spLocks noChangeArrowheads="1"/>
            </p:cNvSpPr>
            <p:nvPr/>
          </p:nvSpPr>
          <p:spPr bwMode="auto">
            <a:xfrm>
              <a:off x="2521" y="3232"/>
              <a:ext cx="2906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TW" b="0" dirty="0" smtClean="0">
                  <a:solidFill>
                    <a:schemeClr val="tx1"/>
                  </a:solidFill>
                </a:rPr>
                <a:t>Cashier-Register</a:t>
              </a:r>
              <a:r>
                <a:rPr lang="en-US" altLang="zh-TW" b="0" dirty="0">
                  <a:solidFill>
                    <a:schemeClr val="tx1"/>
                  </a:solidFill>
                </a:rPr>
                <a:t>, </a:t>
              </a:r>
              <a:r>
                <a:rPr lang="en-US" altLang="zh-TW" b="0" dirty="0" smtClean="0">
                  <a:solidFill>
                    <a:schemeClr val="tx1"/>
                  </a:solidFill>
                </a:rPr>
                <a:t>Player-Piece</a:t>
              </a:r>
              <a:r>
                <a:rPr lang="en-US" altLang="zh-TW" b="0" dirty="0">
                  <a:solidFill>
                    <a:schemeClr val="tx1"/>
                  </a:solidFill>
                </a:rPr>
                <a:t>, </a:t>
              </a:r>
              <a:r>
                <a:rPr lang="en-US" altLang="zh-TW" b="0" dirty="0" smtClean="0">
                  <a:solidFill>
                    <a:schemeClr val="tx1"/>
                  </a:solidFill>
                </a:rPr>
                <a:t>Pilot-Airplane</a:t>
              </a:r>
              <a:endParaRPr lang="en-US" altLang="zh-TW" b="0" dirty="0">
                <a:solidFill>
                  <a:schemeClr val="tx1"/>
                </a:solidFill>
              </a:endParaRPr>
            </a:p>
          </p:txBody>
        </p:sp>
        <p:sp>
          <p:nvSpPr>
            <p:cNvPr id="55303" name="Rectangle 139"/>
            <p:cNvSpPr>
              <a:spLocks noChangeArrowheads="1"/>
            </p:cNvSpPr>
            <p:nvPr/>
          </p:nvSpPr>
          <p:spPr bwMode="auto">
            <a:xfrm>
              <a:off x="381" y="3232"/>
              <a:ext cx="2140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TW" b="0">
                  <a:solidFill>
                    <a:schemeClr val="tx1"/>
                  </a:solidFill>
                </a:rPr>
                <a:t>A uses or manages or owns B</a:t>
              </a:r>
            </a:p>
          </p:txBody>
        </p:sp>
        <p:sp>
          <p:nvSpPr>
            <p:cNvPr id="55304" name="Rectangle 138"/>
            <p:cNvSpPr>
              <a:spLocks noChangeArrowheads="1"/>
            </p:cNvSpPr>
            <p:nvPr/>
          </p:nvSpPr>
          <p:spPr bwMode="auto">
            <a:xfrm>
              <a:off x="2521" y="3002"/>
              <a:ext cx="2906" cy="2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TW" b="0" dirty="0" smtClean="0">
                  <a:solidFill>
                    <a:schemeClr val="tx1"/>
                  </a:solidFill>
                </a:rPr>
                <a:t>Department-Store</a:t>
              </a:r>
              <a:r>
                <a:rPr lang="en-US" altLang="zh-TW" b="0" dirty="0">
                  <a:solidFill>
                    <a:schemeClr val="tx1"/>
                  </a:solidFill>
                </a:rPr>
                <a:t>, </a:t>
              </a:r>
              <a:r>
                <a:rPr lang="en-US" altLang="zh-TW" b="0" dirty="0" smtClean="0">
                  <a:solidFill>
                    <a:schemeClr val="tx1"/>
                  </a:solidFill>
                </a:rPr>
                <a:t>Maintenance-Airline</a:t>
              </a:r>
              <a:endParaRPr lang="en-US" altLang="zh-TW" b="0" dirty="0">
                <a:solidFill>
                  <a:schemeClr val="tx1"/>
                </a:solidFill>
              </a:endParaRPr>
            </a:p>
          </p:txBody>
        </p:sp>
        <p:sp>
          <p:nvSpPr>
            <p:cNvPr id="55305" name="Rectangle 137"/>
            <p:cNvSpPr>
              <a:spLocks noChangeArrowheads="1"/>
            </p:cNvSpPr>
            <p:nvPr/>
          </p:nvSpPr>
          <p:spPr bwMode="auto">
            <a:xfrm>
              <a:off x="381" y="3002"/>
              <a:ext cx="2140" cy="2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TW" b="0">
                  <a:solidFill>
                    <a:schemeClr val="tx1"/>
                  </a:solidFill>
                </a:rPr>
                <a:t>A is an organizational subunit of B</a:t>
              </a:r>
            </a:p>
          </p:txBody>
        </p:sp>
        <p:sp>
          <p:nvSpPr>
            <p:cNvPr id="55306" name="Rectangle 136"/>
            <p:cNvSpPr>
              <a:spLocks noChangeArrowheads="1"/>
            </p:cNvSpPr>
            <p:nvPr/>
          </p:nvSpPr>
          <p:spPr bwMode="auto">
            <a:xfrm>
              <a:off x="2521" y="2599"/>
              <a:ext cx="2906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TW" b="0" dirty="0" smtClean="0">
                  <a:solidFill>
                    <a:schemeClr val="tx1"/>
                  </a:solidFill>
                </a:rPr>
                <a:t>Cashier-Store</a:t>
              </a:r>
              <a:r>
                <a:rPr lang="en-US" altLang="zh-TW" b="0" dirty="0">
                  <a:solidFill>
                    <a:schemeClr val="tx1"/>
                  </a:solidFill>
                </a:rPr>
                <a:t>, </a:t>
              </a:r>
              <a:r>
                <a:rPr lang="en-US" altLang="zh-TW" b="0" dirty="0" smtClean="0">
                  <a:solidFill>
                    <a:schemeClr val="tx1"/>
                  </a:solidFill>
                </a:rPr>
                <a:t>Player-</a:t>
              </a:r>
              <a:r>
                <a:rPr lang="en-US" altLang="zh-TW" b="0" dirty="0" err="1" smtClean="0">
                  <a:solidFill>
                    <a:schemeClr val="tx1"/>
                  </a:solidFill>
                </a:rPr>
                <a:t>MonopolyGame</a:t>
              </a:r>
              <a:r>
                <a:rPr lang="en-US" altLang="zh-TW" b="0" dirty="0">
                  <a:solidFill>
                    <a:schemeClr val="tx1"/>
                  </a:solidFill>
                </a:rPr>
                <a:t>, </a:t>
              </a:r>
              <a:r>
                <a:rPr lang="en-US" altLang="zh-TW" b="0" dirty="0" smtClean="0">
                  <a:solidFill>
                    <a:schemeClr val="tx1"/>
                  </a:solidFill>
                </a:rPr>
                <a:t>Pilot-Airline</a:t>
              </a:r>
              <a:endParaRPr lang="en-US" altLang="zh-TW" b="0" dirty="0">
                <a:solidFill>
                  <a:schemeClr val="tx1"/>
                </a:solidFill>
              </a:endParaRPr>
            </a:p>
          </p:txBody>
        </p:sp>
        <p:sp>
          <p:nvSpPr>
            <p:cNvPr id="55307" name="Rectangle 135"/>
            <p:cNvSpPr>
              <a:spLocks noChangeArrowheads="1"/>
            </p:cNvSpPr>
            <p:nvPr/>
          </p:nvSpPr>
          <p:spPr bwMode="auto">
            <a:xfrm>
              <a:off x="381" y="2599"/>
              <a:ext cx="2140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TW" b="0">
                  <a:solidFill>
                    <a:schemeClr val="tx1"/>
                  </a:solidFill>
                </a:rPr>
                <a:t>A is a member of B</a:t>
              </a:r>
            </a:p>
          </p:txBody>
        </p:sp>
        <p:sp>
          <p:nvSpPr>
            <p:cNvPr id="55308" name="Rectangle 134"/>
            <p:cNvSpPr>
              <a:spLocks noChangeArrowheads="1"/>
            </p:cNvSpPr>
            <p:nvPr/>
          </p:nvSpPr>
          <p:spPr bwMode="auto">
            <a:xfrm>
              <a:off x="2521" y="2196"/>
              <a:ext cx="2906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TW" b="0" dirty="0" smtClean="0">
                  <a:solidFill>
                    <a:schemeClr val="tx1"/>
                  </a:solidFill>
                </a:rPr>
                <a:t>Sale-Register</a:t>
              </a:r>
              <a:r>
                <a:rPr lang="en-US" altLang="zh-TW" b="0" dirty="0">
                  <a:solidFill>
                    <a:schemeClr val="tx1"/>
                  </a:solidFill>
                </a:rPr>
                <a:t>, </a:t>
              </a:r>
              <a:r>
                <a:rPr lang="en-US" altLang="zh-TW" b="0" dirty="0" smtClean="0">
                  <a:solidFill>
                    <a:schemeClr val="tx1"/>
                  </a:solidFill>
                </a:rPr>
                <a:t>Piece-Square</a:t>
              </a:r>
              <a:r>
                <a:rPr lang="en-US" altLang="zh-TW" b="0" dirty="0">
                  <a:solidFill>
                    <a:schemeClr val="tx1"/>
                  </a:solidFill>
                </a:rPr>
                <a:t>, </a:t>
              </a:r>
              <a:r>
                <a:rPr lang="en-US" altLang="zh-TW" b="0" dirty="0" smtClean="0">
                  <a:solidFill>
                    <a:schemeClr val="tx1"/>
                  </a:solidFill>
                </a:rPr>
                <a:t>Reservation-</a:t>
              </a:r>
              <a:r>
                <a:rPr lang="en-US" altLang="zh-TW" b="0" dirty="0" err="1" smtClean="0">
                  <a:solidFill>
                    <a:schemeClr val="tx1"/>
                  </a:solidFill>
                </a:rPr>
                <a:t>FlightManifest</a:t>
              </a:r>
              <a:endParaRPr lang="en-US" altLang="zh-TW" b="0" dirty="0">
                <a:solidFill>
                  <a:schemeClr val="tx1"/>
                </a:solidFill>
              </a:endParaRPr>
            </a:p>
          </p:txBody>
        </p:sp>
        <p:sp>
          <p:nvSpPr>
            <p:cNvPr id="55309" name="Rectangle 133"/>
            <p:cNvSpPr>
              <a:spLocks noChangeArrowheads="1"/>
            </p:cNvSpPr>
            <p:nvPr/>
          </p:nvSpPr>
          <p:spPr bwMode="auto">
            <a:xfrm>
              <a:off x="381" y="2196"/>
              <a:ext cx="2140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TW" b="0">
                  <a:solidFill>
                    <a:schemeClr val="tx1"/>
                  </a:solidFill>
                </a:rPr>
                <a:t>A is known/logged/recorded/ reported/captured in B</a:t>
              </a:r>
            </a:p>
          </p:txBody>
        </p:sp>
        <p:sp>
          <p:nvSpPr>
            <p:cNvPr id="55310" name="Rectangle 132"/>
            <p:cNvSpPr>
              <a:spLocks noChangeArrowheads="1"/>
            </p:cNvSpPr>
            <p:nvPr/>
          </p:nvSpPr>
          <p:spPr bwMode="auto">
            <a:xfrm>
              <a:off x="2521" y="1793"/>
              <a:ext cx="2906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TW" b="0" dirty="0" err="1" smtClean="0">
                  <a:solidFill>
                    <a:schemeClr val="tx1"/>
                  </a:solidFill>
                </a:rPr>
                <a:t>ProductDescription</a:t>
              </a:r>
              <a:r>
                <a:rPr lang="en-US" altLang="zh-TW" b="0" dirty="0" smtClean="0">
                  <a:solidFill>
                    <a:schemeClr val="tx1"/>
                  </a:solidFill>
                </a:rPr>
                <a:t>-Item</a:t>
              </a:r>
              <a:r>
                <a:rPr lang="en-US" altLang="zh-TW" b="0" dirty="0">
                  <a:solidFill>
                    <a:schemeClr val="tx1"/>
                  </a:solidFill>
                </a:rPr>
                <a:t>, </a:t>
              </a:r>
              <a:r>
                <a:rPr lang="en-US" altLang="zh-TW" b="0" dirty="0" err="1" smtClean="0">
                  <a:solidFill>
                    <a:schemeClr val="tx1"/>
                  </a:solidFill>
                </a:rPr>
                <a:t>FlightDescription</a:t>
              </a:r>
              <a:r>
                <a:rPr lang="en-US" altLang="zh-TW" b="0" dirty="0" smtClean="0">
                  <a:solidFill>
                    <a:schemeClr val="tx1"/>
                  </a:solidFill>
                </a:rPr>
                <a:t>-Flight</a:t>
              </a:r>
              <a:endParaRPr lang="en-US" altLang="zh-TW" b="0" dirty="0">
                <a:solidFill>
                  <a:schemeClr val="tx1"/>
                </a:solidFill>
              </a:endParaRPr>
            </a:p>
          </p:txBody>
        </p:sp>
        <p:sp>
          <p:nvSpPr>
            <p:cNvPr id="55311" name="Rectangle 131"/>
            <p:cNvSpPr>
              <a:spLocks noChangeArrowheads="1"/>
            </p:cNvSpPr>
            <p:nvPr/>
          </p:nvSpPr>
          <p:spPr bwMode="auto">
            <a:xfrm>
              <a:off x="381" y="1793"/>
              <a:ext cx="2140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TW" b="0">
                  <a:solidFill>
                    <a:schemeClr val="tx1"/>
                  </a:solidFill>
                </a:rPr>
                <a:t>A is a description for B</a:t>
              </a:r>
            </a:p>
          </p:txBody>
        </p:sp>
        <p:sp>
          <p:nvSpPr>
            <p:cNvPr id="55312" name="Rectangle 130"/>
            <p:cNvSpPr>
              <a:spLocks noChangeArrowheads="1"/>
            </p:cNvSpPr>
            <p:nvPr/>
          </p:nvSpPr>
          <p:spPr bwMode="auto">
            <a:xfrm>
              <a:off x="2521" y="1390"/>
              <a:ext cx="2906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TW" b="0" dirty="0" smtClean="0">
                  <a:solidFill>
                    <a:schemeClr val="tx1"/>
                  </a:solidFill>
                </a:rPr>
                <a:t>Register-Store</a:t>
              </a:r>
              <a:r>
                <a:rPr lang="en-US" altLang="zh-TW" b="0" dirty="0">
                  <a:solidFill>
                    <a:schemeClr val="tx1"/>
                  </a:solidFill>
                </a:rPr>
                <a:t>, </a:t>
              </a:r>
              <a:r>
                <a:rPr lang="en-US" altLang="zh-TW" b="0" dirty="0" smtClean="0">
                  <a:solidFill>
                    <a:schemeClr val="tx1"/>
                  </a:solidFill>
                </a:rPr>
                <a:t>Item-Shelf</a:t>
              </a:r>
              <a:r>
                <a:rPr lang="en-US" altLang="zh-TW" b="0" dirty="0">
                  <a:solidFill>
                    <a:schemeClr val="tx1"/>
                  </a:solidFill>
                </a:rPr>
                <a:t>, </a:t>
              </a:r>
              <a:r>
                <a:rPr lang="en-US" altLang="zh-TW" b="0" dirty="0" smtClean="0">
                  <a:solidFill>
                    <a:schemeClr val="tx1"/>
                  </a:solidFill>
                </a:rPr>
                <a:t>Square-Board</a:t>
              </a:r>
              <a:r>
                <a:rPr lang="en-US" altLang="zh-TW" b="0" dirty="0">
                  <a:solidFill>
                    <a:schemeClr val="tx1"/>
                  </a:solidFill>
                </a:rPr>
                <a:t>, </a:t>
              </a:r>
              <a:r>
                <a:rPr lang="en-US" altLang="zh-TW" b="0" dirty="0" smtClean="0">
                  <a:solidFill>
                    <a:schemeClr val="tx1"/>
                  </a:solidFill>
                </a:rPr>
                <a:t>Passenger-Airplane</a:t>
              </a:r>
              <a:endParaRPr lang="en-US" altLang="zh-TW" b="0" dirty="0">
                <a:solidFill>
                  <a:schemeClr val="tx1"/>
                </a:solidFill>
              </a:endParaRPr>
            </a:p>
          </p:txBody>
        </p:sp>
        <p:sp>
          <p:nvSpPr>
            <p:cNvPr id="55313" name="Rectangle 129"/>
            <p:cNvSpPr>
              <a:spLocks noChangeArrowheads="1"/>
            </p:cNvSpPr>
            <p:nvPr/>
          </p:nvSpPr>
          <p:spPr bwMode="auto">
            <a:xfrm>
              <a:off x="381" y="1390"/>
              <a:ext cx="2140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TW" b="0">
                  <a:solidFill>
                    <a:schemeClr val="tx1"/>
                  </a:solidFill>
                </a:rPr>
                <a:t>A is physically or logically contained in/on B</a:t>
              </a:r>
            </a:p>
          </p:txBody>
        </p:sp>
        <p:sp>
          <p:nvSpPr>
            <p:cNvPr id="55314" name="Rectangle 128"/>
            <p:cNvSpPr>
              <a:spLocks noChangeArrowheads="1"/>
            </p:cNvSpPr>
            <p:nvPr/>
          </p:nvSpPr>
          <p:spPr bwMode="auto">
            <a:xfrm>
              <a:off x="2521" y="1101"/>
              <a:ext cx="2906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TW" b="0" dirty="0" smtClean="0">
                  <a:solidFill>
                    <a:schemeClr val="tx1"/>
                  </a:solidFill>
                </a:rPr>
                <a:t>Drawer-Register</a:t>
              </a:r>
              <a:r>
                <a:rPr lang="en-US" altLang="zh-TW" b="0" dirty="0">
                  <a:solidFill>
                    <a:schemeClr val="tx1"/>
                  </a:solidFill>
                </a:rPr>
                <a:t>, </a:t>
              </a:r>
              <a:r>
                <a:rPr lang="en-US" altLang="zh-TW" b="0" dirty="0" smtClean="0">
                  <a:solidFill>
                    <a:schemeClr val="tx1"/>
                  </a:solidFill>
                </a:rPr>
                <a:t>Square-Board</a:t>
              </a:r>
              <a:r>
                <a:rPr lang="en-US" altLang="zh-TW" b="0" dirty="0">
                  <a:solidFill>
                    <a:schemeClr val="tx1"/>
                  </a:solidFill>
                </a:rPr>
                <a:t>, </a:t>
              </a:r>
              <a:r>
                <a:rPr lang="en-US" altLang="zh-TW" b="0" dirty="0" smtClean="0">
                  <a:solidFill>
                    <a:schemeClr val="tx1"/>
                  </a:solidFill>
                </a:rPr>
                <a:t>Seat-Airplane</a:t>
              </a:r>
              <a:endParaRPr lang="en-US" altLang="zh-TW" b="0" dirty="0">
                <a:solidFill>
                  <a:schemeClr val="tx1"/>
                </a:solidFill>
              </a:endParaRPr>
            </a:p>
          </p:txBody>
        </p:sp>
        <p:sp>
          <p:nvSpPr>
            <p:cNvPr id="55315" name="Rectangle 127"/>
            <p:cNvSpPr>
              <a:spLocks noChangeArrowheads="1"/>
            </p:cNvSpPr>
            <p:nvPr/>
          </p:nvSpPr>
          <p:spPr bwMode="auto">
            <a:xfrm>
              <a:off x="381" y="1101"/>
              <a:ext cx="2140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n-US" altLang="zh-TW" b="0">
                  <a:solidFill>
                    <a:schemeClr val="tx1"/>
                  </a:solidFill>
                </a:rPr>
                <a:t>A is a physical or logical part of B</a:t>
              </a:r>
            </a:p>
          </p:txBody>
        </p:sp>
        <p:sp>
          <p:nvSpPr>
            <p:cNvPr id="55316" name="Rectangle 118"/>
            <p:cNvSpPr>
              <a:spLocks noChangeArrowheads="1"/>
            </p:cNvSpPr>
            <p:nvPr/>
          </p:nvSpPr>
          <p:spPr bwMode="auto">
            <a:xfrm>
              <a:off x="2521" y="871"/>
              <a:ext cx="2906" cy="23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zh-TW">
                  <a:solidFill>
                    <a:schemeClr val="tx1"/>
                  </a:solidFill>
                </a:rPr>
                <a:t>Examples</a:t>
              </a:r>
              <a:endParaRPr lang="en-US" altLang="zh-TW" b="0">
                <a:solidFill>
                  <a:schemeClr val="tx1"/>
                </a:solidFill>
              </a:endParaRPr>
            </a:p>
          </p:txBody>
        </p:sp>
        <p:sp>
          <p:nvSpPr>
            <p:cNvPr id="55317" name="Rectangle 117"/>
            <p:cNvSpPr>
              <a:spLocks noChangeArrowheads="1"/>
            </p:cNvSpPr>
            <p:nvPr/>
          </p:nvSpPr>
          <p:spPr bwMode="auto">
            <a:xfrm>
              <a:off x="381" y="871"/>
              <a:ext cx="2140" cy="230"/>
            </a:xfrm>
            <a:prstGeom prst="rect">
              <a:avLst/>
            </a:prstGeom>
            <a:solidFill>
              <a:srgbClr val="DDDDDD"/>
            </a:soli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zh-TW">
                  <a:solidFill>
                    <a:schemeClr val="tx1"/>
                  </a:solidFill>
                </a:rPr>
                <a:t>Category</a:t>
              </a:r>
              <a:endParaRPr lang="en-US" altLang="zh-TW" b="0">
                <a:solidFill>
                  <a:schemeClr val="tx1"/>
                </a:solidFill>
              </a:endParaRPr>
            </a:p>
          </p:txBody>
        </p:sp>
        <p:sp>
          <p:nvSpPr>
            <p:cNvPr id="55318" name="Line 143"/>
            <p:cNvSpPr>
              <a:spLocks noChangeShapeType="1"/>
            </p:cNvSpPr>
            <p:nvPr/>
          </p:nvSpPr>
          <p:spPr bwMode="auto">
            <a:xfrm>
              <a:off x="381" y="871"/>
              <a:ext cx="50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9" name="Line 175"/>
            <p:cNvSpPr>
              <a:spLocks noChangeShapeType="1"/>
            </p:cNvSpPr>
            <p:nvPr/>
          </p:nvSpPr>
          <p:spPr bwMode="auto">
            <a:xfrm>
              <a:off x="2521" y="871"/>
              <a:ext cx="0" cy="3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0" name="Line 177"/>
            <p:cNvSpPr>
              <a:spLocks noChangeShapeType="1"/>
            </p:cNvSpPr>
            <p:nvPr/>
          </p:nvSpPr>
          <p:spPr bwMode="auto">
            <a:xfrm>
              <a:off x="381" y="1101"/>
              <a:ext cx="50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1" name="Line 182"/>
            <p:cNvSpPr>
              <a:spLocks noChangeShapeType="1"/>
            </p:cNvSpPr>
            <p:nvPr/>
          </p:nvSpPr>
          <p:spPr bwMode="auto">
            <a:xfrm>
              <a:off x="381" y="1390"/>
              <a:ext cx="50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2" name="Line 187"/>
            <p:cNvSpPr>
              <a:spLocks noChangeShapeType="1"/>
            </p:cNvSpPr>
            <p:nvPr/>
          </p:nvSpPr>
          <p:spPr bwMode="auto">
            <a:xfrm>
              <a:off x="381" y="1793"/>
              <a:ext cx="50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3" name="Line 192"/>
            <p:cNvSpPr>
              <a:spLocks noChangeShapeType="1"/>
            </p:cNvSpPr>
            <p:nvPr/>
          </p:nvSpPr>
          <p:spPr bwMode="auto">
            <a:xfrm>
              <a:off x="381" y="2196"/>
              <a:ext cx="50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4" name="Line 197"/>
            <p:cNvSpPr>
              <a:spLocks noChangeShapeType="1"/>
            </p:cNvSpPr>
            <p:nvPr/>
          </p:nvSpPr>
          <p:spPr bwMode="auto">
            <a:xfrm>
              <a:off x="381" y="2599"/>
              <a:ext cx="50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5" name="Line 202"/>
            <p:cNvSpPr>
              <a:spLocks noChangeShapeType="1"/>
            </p:cNvSpPr>
            <p:nvPr/>
          </p:nvSpPr>
          <p:spPr bwMode="auto">
            <a:xfrm>
              <a:off x="381" y="3002"/>
              <a:ext cx="50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6" name="Line 207"/>
            <p:cNvSpPr>
              <a:spLocks noChangeShapeType="1"/>
            </p:cNvSpPr>
            <p:nvPr/>
          </p:nvSpPr>
          <p:spPr bwMode="auto">
            <a:xfrm>
              <a:off x="381" y="3232"/>
              <a:ext cx="50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7" name="Line 145"/>
            <p:cNvSpPr>
              <a:spLocks noChangeShapeType="1"/>
            </p:cNvSpPr>
            <p:nvPr/>
          </p:nvSpPr>
          <p:spPr bwMode="auto">
            <a:xfrm>
              <a:off x="381" y="871"/>
              <a:ext cx="0" cy="305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8" name="Line 146"/>
            <p:cNvSpPr>
              <a:spLocks noChangeShapeType="1"/>
            </p:cNvSpPr>
            <p:nvPr/>
          </p:nvSpPr>
          <p:spPr bwMode="auto">
            <a:xfrm>
              <a:off x="5427" y="871"/>
              <a:ext cx="0" cy="305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9" name="Line 212"/>
            <p:cNvSpPr>
              <a:spLocks noChangeShapeType="1"/>
            </p:cNvSpPr>
            <p:nvPr/>
          </p:nvSpPr>
          <p:spPr bwMode="auto">
            <a:xfrm>
              <a:off x="381" y="3521"/>
              <a:ext cx="50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0" name="Line 144"/>
            <p:cNvSpPr>
              <a:spLocks noChangeShapeType="1"/>
            </p:cNvSpPr>
            <p:nvPr/>
          </p:nvSpPr>
          <p:spPr bwMode="auto">
            <a:xfrm>
              <a:off x="381" y="3924"/>
              <a:ext cx="50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</a:t>
            </a:r>
          </a:p>
          <a:p>
            <a:pPr lvl="1"/>
            <a:r>
              <a:rPr lang="en-US" dirty="0" smtClean="0"/>
              <a:t>calculations, technical details, data manipulation and processing and other specific functionality </a:t>
            </a:r>
          </a:p>
          <a:p>
            <a:r>
              <a:rPr lang="en-US" dirty="0" smtClean="0"/>
              <a:t>non-functional ;</a:t>
            </a:r>
          </a:p>
          <a:p>
            <a:pPr lvl="1"/>
            <a:r>
              <a:rPr lang="en-US" dirty="0" smtClean="0"/>
              <a:t>(also known as </a:t>
            </a:r>
            <a:r>
              <a:rPr lang="en-US" i="1" dirty="0" smtClean="0"/>
              <a:t>quality requirements), which impose constraints on the design or implementation(such as performance requirements, security, cost and reliability).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AutoShape 2"/>
          <p:cNvSpPr>
            <a:spLocks noGrp="1" noChangeArrowheads="1"/>
          </p:cNvSpPr>
          <p:nvPr>
            <p:ph type="title"/>
          </p:nvPr>
        </p:nvSpPr>
        <p:spPr>
          <a:xfrm>
            <a:off x="3367088" y="550863"/>
            <a:ext cx="2252662" cy="647700"/>
          </a:xfrm>
        </p:spPr>
        <p:txBody>
          <a:bodyPr>
            <a:normAutofit fontScale="90000"/>
          </a:bodyPr>
          <a:lstStyle/>
          <a:p>
            <a:r>
              <a:rPr lang="en-US" altLang="zh-TW" smtClean="0"/>
              <a:t>Attributes</a:t>
            </a:r>
            <a:endParaRPr lang="en-US" altLang="zh-TW" sz="180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0238" y="1468438"/>
            <a:ext cx="7785100" cy="2713037"/>
          </a:xfrm>
        </p:spPr>
        <p:txBody>
          <a:bodyPr>
            <a:normAutofit fontScale="92500" lnSpcReduction="20000"/>
          </a:bodyPr>
          <a:lstStyle/>
          <a:p>
            <a:endParaRPr lang="en-US" altLang="zh-TW" smtClean="0"/>
          </a:p>
          <a:p>
            <a:r>
              <a:rPr lang="en-US" altLang="zh-TW" smtClean="0"/>
              <a:t>An </a:t>
            </a:r>
            <a:r>
              <a:rPr lang="en-US" altLang="zh-TW" b="1" dirty="0" smtClean="0">
                <a:hlinkClick r:id="rId4" action="ppaction://hlinkfile"/>
              </a:rPr>
              <a:t>attribute</a:t>
            </a:r>
            <a:r>
              <a:rPr lang="en-US" altLang="zh-TW" dirty="0" smtClean="0"/>
              <a:t> is a logical data value of an object.</a:t>
            </a:r>
          </a:p>
          <a:p>
            <a:r>
              <a:rPr lang="en-US" altLang="zh-TW" b="1" dirty="0" smtClean="0"/>
              <a:t>Guideline: When to Show Attributes?</a:t>
            </a:r>
          </a:p>
          <a:p>
            <a:pPr lvl="1"/>
            <a:r>
              <a:rPr lang="en-US" altLang="zh-TW" sz="2000" dirty="0" smtClean="0"/>
              <a:t>Include attributes that the requirements (e.g., use cases) </a:t>
            </a:r>
            <a:r>
              <a:rPr lang="en-US" altLang="zh-TW" sz="2000" dirty="0" smtClean="0">
                <a:solidFill>
                  <a:srgbClr val="FF0066"/>
                </a:solidFill>
              </a:rPr>
              <a:t>suggest or imply a need to remember information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sz="2000" dirty="0" smtClean="0"/>
              <a:t>e.g., a receipt (which reports the information of a sale) in the Process Sale use case normally includes a date and time, the store name and address, and the cashier ID,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079625" y="4129088"/>
          <a:ext cx="4892675" cy="2049462"/>
        </p:xfrm>
        <a:graphic>
          <a:graphicData uri="http://schemas.openxmlformats.org/presentationml/2006/ole">
            <p:oleObj spid="_x0000_s60418" name="Visio" r:id="rId5" imgW="2718360" imgH="1137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600075"/>
            <a:ext cx="8432800" cy="1184275"/>
          </a:xfrm>
          <a:noFill/>
        </p:spPr>
        <p:txBody>
          <a:bodyPr>
            <a:normAutofit fontScale="77500" lnSpcReduction="20000"/>
          </a:bodyPr>
          <a:lstStyle/>
          <a:p>
            <a:r>
              <a:rPr lang="en-US" altLang="zh-CN" smtClean="0"/>
              <a:t>The full syntax for an attribute in the UML is:</a:t>
            </a:r>
          </a:p>
          <a:p>
            <a:r>
              <a:rPr lang="en-US" altLang="zh-CN" smtClean="0"/>
              <a:t>visibility name : type multiplicity = default {property-string}</a:t>
            </a:r>
          </a:p>
          <a:p>
            <a:r>
              <a:rPr lang="en-GB" smtClean="0"/>
              <a:t>Examples:</a:t>
            </a:r>
          </a:p>
        </p:txBody>
      </p:sp>
      <p:sp>
        <p:nvSpPr>
          <p:cNvPr id="58371" name="AutoShape 5" descr="09inf02"/>
          <p:cNvSpPr>
            <a:spLocks noChangeAspect="1" noChangeArrowheads="1"/>
          </p:cNvSpPr>
          <p:nvPr/>
        </p:nvSpPr>
        <p:spPr bwMode="auto">
          <a:xfrm>
            <a:off x="168275" y="417513"/>
            <a:ext cx="47625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837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928813"/>
            <a:ext cx="8424862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Rectangle 7"/>
          <p:cNvSpPr>
            <a:spLocks noChangeArrowheads="1"/>
          </p:cNvSpPr>
          <p:nvPr/>
        </p:nvSpPr>
        <p:spPr bwMode="auto">
          <a:xfrm>
            <a:off x="323850" y="4160838"/>
            <a:ext cx="8432800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>
              <a:spcBef>
                <a:spcPct val="100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</a:pPr>
            <a:r>
              <a:rPr lang="en-US" altLang="zh-CN" b="0">
                <a:latin typeface="Courier New" pitchFamily="49" charset="0"/>
                <a:ea typeface="SimSun" pitchFamily="2" charset="-122"/>
              </a:rPr>
              <a:t>{readOnly}</a:t>
            </a:r>
            <a:r>
              <a:rPr lang="en-US" altLang="zh-CN" sz="2400" b="0">
                <a:ea typeface="SimSun" pitchFamily="2" charset="-122"/>
              </a:rPr>
              <a:t> is probably the most common property string for attributes. Private visibility (-) is usually implicit.</a:t>
            </a:r>
          </a:p>
          <a:p>
            <a:pPr marL="285750" indent="-285750" algn="just">
              <a:spcBef>
                <a:spcPct val="10000"/>
              </a:spcBef>
              <a:buClr>
                <a:schemeClr val="bg2"/>
              </a:buClr>
              <a:buSzPct val="75000"/>
              <a:buFont typeface="Wingdings" pitchFamily="2" charset="2"/>
              <a:buChar char="q"/>
            </a:pPr>
            <a:r>
              <a:rPr lang="en-IE" sz="2400" b="0"/>
              <a:t>Attribute multiplicity </a:t>
            </a:r>
            <a:r>
              <a:rPr lang="en-US" altLang="zh-CN" sz="2400" b="0">
                <a:ea typeface="SimSun" pitchFamily="2" charset="-122"/>
              </a:rPr>
              <a:t>can be used to indicate the optional presence of a value, or the number of objects that can fill a (collection) attribute.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AutoShape 2"/>
          <p:cNvSpPr>
            <a:spLocks noGrp="1" noChangeArrowheads="1"/>
          </p:cNvSpPr>
          <p:nvPr>
            <p:ph type="title"/>
          </p:nvPr>
        </p:nvSpPr>
        <p:spPr>
          <a:xfrm>
            <a:off x="3367088" y="550863"/>
            <a:ext cx="2252662" cy="647700"/>
          </a:xfrm>
        </p:spPr>
        <p:txBody>
          <a:bodyPr>
            <a:normAutofit fontScale="90000"/>
          </a:bodyPr>
          <a:lstStyle/>
          <a:p>
            <a:r>
              <a:rPr lang="en-US" altLang="zh-TW" smtClean="0"/>
              <a:t>Attributes</a:t>
            </a:r>
            <a:endParaRPr lang="en-US" altLang="zh-TW" sz="180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7538" y="1300163"/>
            <a:ext cx="7785100" cy="25654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smtClean="0"/>
              <a:t>Guideline: Where to Record Attribute Requirements?</a:t>
            </a:r>
          </a:p>
          <a:p>
            <a:pPr lvl="1"/>
            <a:r>
              <a:rPr lang="en-US" altLang="zh-TW" sz="2400" smtClean="0"/>
              <a:t>to use a tool that integrates UML models with a data dictionary; then all attributes will automatically show up as dictionary elements. </a:t>
            </a:r>
          </a:p>
          <a:p>
            <a:r>
              <a:rPr lang="en-US" altLang="zh-TW" smtClean="0"/>
              <a:t>Derived Attributes </a:t>
            </a:r>
          </a:p>
          <a:p>
            <a:pPr lvl="1"/>
            <a:r>
              <a:rPr lang="en-US" altLang="zh-TW" sz="2400" smtClean="0"/>
              <a:t>The total attribute in the Sale can be calculated or derived from the information in the SalesLineItems. </a:t>
            </a:r>
          </a:p>
        </p:txBody>
      </p:sp>
      <p:graphicFrame>
        <p:nvGraphicFramePr>
          <p:cNvPr id="9218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833438" y="4144963"/>
          <a:ext cx="7526337" cy="1924050"/>
        </p:xfrm>
        <a:graphic>
          <a:graphicData uri="http://schemas.openxmlformats.org/presentationml/2006/ole">
            <p:oleObj spid="_x0000_s61442" name="Visio" r:id="rId4" imgW="5268600" imgH="13467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AutoShape 2"/>
          <p:cNvSpPr>
            <a:spLocks noGrp="1" noChangeArrowheads="1"/>
          </p:cNvSpPr>
          <p:nvPr>
            <p:ph type="title"/>
          </p:nvPr>
        </p:nvSpPr>
        <p:spPr>
          <a:xfrm>
            <a:off x="3367088" y="550863"/>
            <a:ext cx="2252662" cy="647700"/>
          </a:xfrm>
        </p:spPr>
        <p:txBody>
          <a:bodyPr>
            <a:normAutofit fontScale="90000"/>
          </a:bodyPr>
          <a:lstStyle/>
          <a:p>
            <a:r>
              <a:rPr lang="en-US" altLang="zh-TW" smtClean="0"/>
              <a:t>Attributes</a:t>
            </a:r>
            <a:endParaRPr lang="en-US" altLang="zh-TW" sz="180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0238" y="1468438"/>
            <a:ext cx="8031162" cy="16383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mtClean="0"/>
              <a:t>Guideline: Focus on Data Type Attributes in the Domain Model.</a:t>
            </a:r>
          </a:p>
          <a:p>
            <a:pPr lvl="1"/>
            <a:r>
              <a:rPr lang="en-US" altLang="zh-TW" sz="2400" smtClean="0"/>
              <a:t>most attribute types should be primitive data types, such as numbers and booleans. </a:t>
            </a:r>
          </a:p>
        </p:txBody>
      </p:sp>
      <p:graphicFrame>
        <p:nvGraphicFramePr>
          <p:cNvPr id="10242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620713" y="3176588"/>
          <a:ext cx="7773987" cy="2635250"/>
        </p:xfrm>
        <a:graphic>
          <a:graphicData uri="http://schemas.openxmlformats.org/presentationml/2006/ole">
            <p:oleObj spid="_x0000_s62466" name="Visio" r:id="rId4" imgW="4705560" imgH="15955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AutoShape 2"/>
          <p:cNvSpPr>
            <a:spLocks noGrp="1" noChangeArrowheads="1"/>
          </p:cNvSpPr>
          <p:nvPr>
            <p:ph type="title"/>
          </p:nvPr>
        </p:nvSpPr>
        <p:spPr>
          <a:xfrm>
            <a:off x="3367088" y="550863"/>
            <a:ext cx="2252662" cy="647700"/>
          </a:xfrm>
        </p:spPr>
        <p:txBody>
          <a:bodyPr>
            <a:normAutofit fontScale="90000"/>
          </a:bodyPr>
          <a:lstStyle/>
          <a:p>
            <a:r>
              <a:rPr lang="en-US" altLang="zh-TW" smtClean="0"/>
              <a:t>Attributes</a:t>
            </a:r>
            <a:endParaRPr lang="en-US" altLang="zh-TW" sz="180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0238" y="1468438"/>
            <a:ext cx="8031162" cy="92233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mtClean="0"/>
              <a:t>Guideline: Don't show complex concepts as attributes; use associations </a:t>
            </a:r>
          </a:p>
        </p:txBody>
      </p:sp>
      <p:graphicFrame>
        <p:nvGraphicFramePr>
          <p:cNvPr id="11266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955675" y="2627313"/>
          <a:ext cx="7167563" cy="1819275"/>
        </p:xfrm>
        <a:graphic>
          <a:graphicData uri="http://schemas.openxmlformats.org/presentationml/2006/ole">
            <p:oleObj spid="_x0000_s63490" name="Visio" r:id="rId4" imgW="4524480" imgH="11494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 skillful means to find requirements?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Unified process(UP) encourages skillful elicitation via technique such as writing use cases with customers.</a:t>
            </a:r>
          </a:p>
          <a:p>
            <a:r>
              <a:rPr lang="en-US" dirty="0" smtClean="0"/>
              <a:t>Organizing requirement workshops that includes both developers &amp;  customers.</a:t>
            </a:r>
          </a:p>
          <a:p>
            <a:r>
              <a:rPr lang="en-US" dirty="0" smtClean="0"/>
              <a:t>Focus groups with proxy customers &amp;</a:t>
            </a:r>
          </a:p>
          <a:p>
            <a:r>
              <a:rPr lang="en-US" dirty="0" smtClean="0"/>
              <a:t>A demo of the results of each iteration to the customers, to solicit feedback.</a:t>
            </a:r>
          </a:p>
          <a:p>
            <a:r>
              <a:rPr lang="en-US" dirty="0" smtClean="0"/>
              <a:t>The UP  welcomes any requirement elicitation method that can add value &amp; increase user participation.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types &amp;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the UP, requirements are categorized according to FURPS+  model.</a:t>
            </a:r>
          </a:p>
          <a:p>
            <a:r>
              <a:rPr lang="en-US" b="1" dirty="0" smtClean="0"/>
              <a:t>Functionality—</a:t>
            </a:r>
            <a:r>
              <a:rPr lang="en-US" dirty="0" smtClean="0"/>
              <a:t>features, capabilities, security.</a:t>
            </a:r>
          </a:p>
          <a:p>
            <a:r>
              <a:rPr lang="en-US" b="1" dirty="0" smtClean="0"/>
              <a:t>Usability—</a:t>
            </a:r>
            <a:r>
              <a:rPr lang="en-US" dirty="0" smtClean="0"/>
              <a:t>human factors, help, documentation.</a:t>
            </a:r>
          </a:p>
          <a:p>
            <a:r>
              <a:rPr lang="en-US" b="1" dirty="0" smtClean="0"/>
              <a:t>Reliability—</a:t>
            </a:r>
            <a:r>
              <a:rPr lang="en-US" dirty="0" smtClean="0"/>
              <a:t>frequency of failure, recoverability, predictability</a:t>
            </a:r>
          </a:p>
          <a:p>
            <a:r>
              <a:rPr lang="en-US" b="1" dirty="0" smtClean="0"/>
              <a:t>Performance—</a:t>
            </a:r>
            <a:r>
              <a:rPr lang="en-US" dirty="0" smtClean="0"/>
              <a:t>response times, throughput, accuracy, availability, resource usage</a:t>
            </a:r>
          </a:p>
          <a:p>
            <a:r>
              <a:rPr lang="en-US" b="1" dirty="0" smtClean="0"/>
              <a:t>Supportability—</a:t>
            </a:r>
            <a:r>
              <a:rPr lang="en-US" dirty="0" smtClean="0"/>
              <a:t>adaptability, maintainability, internationalization, configurability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3903</Words>
  <Application>Microsoft Office PowerPoint</Application>
  <PresentationFormat>On-screen Show (4:3)</PresentationFormat>
  <Paragraphs>520</Paragraphs>
  <Slides>74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6" baseType="lpstr">
      <vt:lpstr>Office Theme</vt:lpstr>
      <vt:lpstr>Visio</vt:lpstr>
      <vt:lpstr>Object Oriented Analysis</vt:lpstr>
      <vt:lpstr>Inception</vt:lpstr>
      <vt:lpstr>Slide 3</vt:lpstr>
      <vt:lpstr>How much UML during inception</vt:lpstr>
      <vt:lpstr>Elaboration</vt:lpstr>
      <vt:lpstr>Requirements  </vt:lpstr>
      <vt:lpstr>Slide 7</vt:lpstr>
      <vt:lpstr>What are the  skillful means to find requirements?</vt:lpstr>
      <vt:lpstr>Requirement types &amp; categories</vt:lpstr>
      <vt:lpstr>Slide 10</vt:lpstr>
      <vt:lpstr>Slide 11</vt:lpstr>
      <vt:lpstr>Interviewing</vt:lpstr>
      <vt:lpstr>Interviewing contd…</vt:lpstr>
      <vt:lpstr>Interviewing contd…</vt:lpstr>
      <vt:lpstr>Interviewing contd…</vt:lpstr>
      <vt:lpstr>Interviewing contd…</vt:lpstr>
      <vt:lpstr>FAST</vt:lpstr>
      <vt:lpstr>Slide 18</vt:lpstr>
      <vt:lpstr>Slide 19</vt:lpstr>
      <vt:lpstr>JAD(Joint Application Development</vt:lpstr>
      <vt:lpstr>UP Artifacts</vt:lpstr>
      <vt:lpstr>2. Object Oriented Analysis(OOA)</vt:lpstr>
      <vt:lpstr>Fig: Domain Model</vt:lpstr>
      <vt:lpstr>2.1 Building Conceptual model(Domain Model)</vt:lpstr>
      <vt:lpstr>Slide 25</vt:lpstr>
      <vt:lpstr>How to find conceptual classes?</vt:lpstr>
      <vt:lpstr>Slide 27</vt:lpstr>
      <vt:lpstr>Slide 28</vt:lpstr>
      <vt:lpstr>Slide 29</vt:lpstr>
      <vt:lpstr>Guideline: Find Conceptual Classes contd.. </vt:lpstr>
      <vt:lpstr>Guideline: Find Conceptual Classes contd.. </vt:lpstr>
      <vt:lpstr>Guideline: Find Conceptual Classes contd... </vt:lpstr>
      <vt:lpstr>Slide 33</vt:lpstr>
      <vt:lpstr>Slide 34</vt:lpstr>
      <vt:lpstr>Slide 35</vt:lpstr>
      <vt:lpstr>Slide 36</vt:lpstr>
      <vt:lpstr>Slide 37</vt:lpstr>
      <vt:lpstr>What are conceptual classes?</vt:lpstr>
      <vt:lpstr>Example –Event of purchase transaction</vt:lpstr>
      <vt:lpstr>Slide 40</vt:lpstr>
      <vt:lpstr>Slide 41</vt:lpstr>
      <vt:lpstr>Example: Find &amp; draw conceptual classes</vt:lpstr>
      <vt:lpstr>Find Conceptual Classes: POS</vt:lpstr>
      <vt:lpstr>Find Conceptual Classes: POS 3</vt:lpstr>
      <vt:lpstr>Find Conceptual Classes</vt:lpstr>
      <vt:lpstr>Guideline: Agile Modeling Maintain the Model in a Tool </vt:lpstr>
      <vt:lpstr>Guideline:  Report Objects Include 'Receipt' in the Model </vt:lpstr>
      <vt:lpstr>Guideline:  Report Objects Include 'Receipt' in the Model </vt:lpstr>
      <vt:lpstr>Guideline:  Think Like a Mapmaker; Use Domain Terms</vt:lpstr>
      <vt:lpstr>Guideline:  How to Model the Unreal World</vt:lpstr>
      <vt:lpstr>Guideline:  A Common Mistake with Attributes vs. Classes</vt:lpstr>
      <vt:lpstr>Guideline:  When to Model with 'Description' Classes</vt:lpstr>
      <vt:lpstr>Guideline:  When to Model with 'Description' Classes</vt:lpstr>
      <vt:lpstr>Example: Discovering Classes</vt:lpstr>
      <vt:lpstr>Slide 55</vt:lpstr>
      <vt:lpstr>Initial class diagram</vt:lpstr>
      <vt:lpstr>2.2 Adding attributes &amp; associations</vt:lpstr>
      <vt:lpstr>Association</vt:lpstr>
      <vt:lpstr>Association</vt:lpstr>
      <vt:lpstr>Association</vt:lpstr>
      <vt:lpstr>Association</vt:lpstr>
      <vt:lpstr>Associations</vt:lpstr>
      <vt:lpstr>Association</vt:lpstr>
      <vt:lpstr>Associations</vt:lpstr>
      <vt:lpstr>Associations</vt:lpstr>
      <vt:lpstr>Associations</vt:lpstr>
      <vt:lpstr>Association</vt:lpstr>
      <vt:lpstr>Association</vt:lpstr>
      <vt:lpstr>Association</vt:lpstr>
      <vt:lpstr>Attributes</vt:lpstr>
      <vt:lpstr>Slide 71</vt:lpstr>
      <vt:lpstr>Attributes</vt:lpstr>
      <vt:lpstr>Attributes</vt:lpstr>
      <vt:lpstr>Attributes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Analysis</dc:title>
  <dc:creator>Dell</dc:creator>
  <cp:lastModifiedBy>Dell</cp:lastModifiedBy>
  <cp:revision>150</cp:revision>
  <dcterms:created xsi:type="dcterms:W3CDTF">2012-05-30T01:40:21Z</dcterms:created>
  <dcterms:modified xsi:type="dcterms:W3CDTF">2012-06-10T12:08:12Z</dcterms:modified>
</cp:coreProperties>
</file>