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60" r:id="rId3"/>
    <p:sldId id="261" r:id="rId4"/>
    <p:sldId id="265" r:id="rId5"/>
    <p:sldId id="262" r:id="rId6"/>
    <p:sldId id="263" r:id="rId7"/>
    <p:sldId id="264" r:id="rId8"/>
    <p:sldId id="266" r:id="rId9"/>
    <p:sldId id="267" r:id="rId10"/>
    <p:sldId id="268" r:id="rId11"/>
    <p:sldId id="296" r:id="rId12"/>
    <p:sldId id="270" r:id="rId13"/>
    <p:sldId id="271" r:id="rId14"/>
    <p:sldId id="272" r:id="rId15"/>
    <p:sldId id="273" r:id="rId16"/>
    <p:sldId id="274" r:id="rId17"/>
    <p:sldId id="275" r:id="rId18"/>
    <p:sldId id="276" r:id="rId19"/>
    <p:sldId id="298" r:id="rId20"/>
    <p:sldId id="278" r:id="rId21"/>
    <p:sldId id="299" r:id="rId22"/>
    <p:sldId id="279" r:id="rId23"/>
    <p:sldId id="300" r:id="rId24"/>
    <p:sldId id="311" r:id="rId25"/>
    <p:sldId id="302" r:id="rId26"/>
    <p:sldId id="281" r:id="rId27"/>
    <p:sldId id="303" r:id="rId28"/>
    <p:sldId id="282" r:id="rId29"/>
    <p:sldId id="304" r:id="rId30"/>
    <p:sldId id="283" r:id="rId31"/>
    <p:sldId id="305" r:id="rId32"/>
    <p:sldId id="284" r:id="rId33"/>
    <p:sldId id="306" r:id="rId34"/>
    <p:sldId id="307" r:id="rId35"/>
    <p:sldId id="285" r:id="rId36"/>
    <p:sldId id="308" r:id="rId37"/>
    <p:sldId id="286" r:id="rId38"/>
    <p:sldId id="309" r:id="rId39"/>
    <p:sldId id="287" r:id="rId40"/>
    <p:sldId id="310" r:id="rId41"/>
    <p:sldId id="288" r:id="rId42"/>
    <p:sldId id="312" r:id="rId43"/>
    <p:sldId id="289" r:id="rId44"/>
    <p:sldId id="290" r:id="rId45"/>
    <p:sldId id="313" r:id="rId46"/>
    <p:sldId id="291" r:id="rId47"/>
    <p:sldId id="314" r:id="rId48"/>
    <p:sldId id="292" r:id="rId49"/>
    <p:sldId id="315" r:id="rId50"/>
    <p:sldId id="293" r:id="rId51"/>
    <p:sldId id="294" r:id="rId52"/>
    <p:sldId id="269"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A59527-4F17-4005-9471-3BBA9A0C7FEA}" type="datetimeFigureOut">
              <a:rPr lang="en-US" smtClean="0"/>
              <a:pPr/>
              <a:t>6/18/2012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9E8CC3-7604-4F32-A330-D4A56F8625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0B82CAC-3169-4DA0-B22B-F9D189BB9DFE}" type="slidenum">
              <a:rPr lang="en-US" smtClean="0"/>
              <a:pPr>
                <a:defRPr/>
              </a:pPr>
              <a:t>10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3B906BE-6454-48D1-BA79-E3ECBA81B349}" type="slidenum">
              <a:rPr lang="en-US" smtClean="0"/>
              <a:pPr>
                <a:defRPr/>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B0E64D8-B82E-48A0-8DCB-7E2BAD6EEB51}" type="slidenum">
              <a:rPr lang="en-US" smtClean="0"/>
              <a:pPr>
                <a:defRPr/>
              </a:pPr>
              <a:t>26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58F0CED-730E-4576-9F57-55623022D115}" type="slidenum">
              <a:rPr lang="en-US" smtClean="0"/>
              <a:pPr>
                <a:defRPr/>
              </a:pPr>
              <a:t>28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3A2CD61-E51F-4162-8994-7419B18CE9D1}" type="slidenum">
              <a:rPr lang="en-US" smtClean="0"/>
              <a:pPr>
                <a:defRPr/>
              </a:pPr>
              <a:t>30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0D37231-5FD3-479F-A819-B1E3974F7CAC}" type="slidenum">
              <a:rPr lang="en-US" smtClean="0"/>
              <a:pPr>
                <a:defRPr/>
              </a:pPr>
              <a:t>32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D9F7CFB3-1760-449A-BA28-DAE1A70A1EC4}" type="slidenum">
              <a:rPr lang="en-US" smtClean="0"/>
              <a:pPr>
                <a:defRPr/>
              </a:pPr>
              <a:t>35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E317F62-8479-4DA0-8309-AEFE0B48D3FE}" type="slidenum">
              <a:rPr lang="en-US" smtClean="0"/>
              <a:pPr>
                <a:defRPr/>
              </a:pPr>
              <a:t>37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D1106BB-ABDE-415B-8532-5DE4B590E620}" type="slidenum">
              <a:rPr lang="en-US" smtClean="0"/>
              <a:pPr>
                <a:defRPr/>
              </a:pPr>
              <a:t>39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1984B3F-4AB4-4D55-B652-D3674DA184B6}" type="slidenum">
              <a:rPr lang="en-US" smtClean="0"/>
              <a:pPr>
                <a:defRPr/>
              </a:pPr>
              <a:t>41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174047B-E246-4C11-B6CD-99F62DDE2CE8}" type="slidenum">
              <a:rPr lang="en-US" smtClean="0"/>
              <a:pPr>
                <a:defRPr/>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8809EFA-348C-4716-A1FA-FAE1FA48E12C}" type="slidenum">
              <a:rPr lang="en-US" smtClean="0"/>
              <a:pPr>
                <a:defRPr/>
              </a:pPr>
              <a:t>12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40B7F41-2A28-4C64-B1DF-31E60ADE5E93}" type="slidenum">
              <a:rPr lang="en-US" smtClean="0"/>
              <a:pPr>
                <a:defRPr/>
              </a:pPr>
              <a:t>44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B5F39B1-0FCE-4E97-9789-B131FB5D7529}" type="slidenum">
              <a:rPr lang="en-US" smtClean="0"/>
              <a:pPr>
                <a:defRPr/>
              </a:pPr>
              <a:t>46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BDDA98B-371F-4D0D-B174-221DC2A63409}" type="slidenum">
              <a:rPr lang="en-US" smtClean="0"/>
              <a:pPr>
                <a:defRPr/>
              </a:pPr>
              <a:t>48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F5D5F454-4E77-471F-B671-69024702DF72}" type="slidenum">
              <a:rPr lang="en-US" smtClean="0"/>
              <a:pPr>
                <a:defRPr/>
              </a:pPr>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4666099-4848-4088-BF8E-A1EE4DD1577C}" type="slidenum">
              <a:rPr lang="en-US" smtClean="0"/>
              <a:pPr>
                <a:defRPr/>
              </a:pPr>
              <a:t>51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77ECD95-E051-448B-A925-BDFF126F7088}" type="slidenum">
              <a:rPr lang="en-US" smtClean="0"/>
              <a:pPr>
                <a:defRPr/>
              </a:pPr>
              <a:t>52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5592E8CC-2AF3-4C06-926A-42C7086165A1}" type="slidenum">
              <a:rPr lang="en-US" smtClean="0"/>
              <a:pPr>
                <a:defRPr/>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301EBA6-5A3E-4540-8F7A-6DD3CE1D1447}" type="slidenum">
              <a:rPr lang="en-US" smtClean="0"/>
              <a:pPr>
                <a:defRPr/>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B5D18732-C0A7-4C46-ADF7-708C27B1E8A2}" type="slidenum">
              <a:rPr lang="en-US" smtClean="0"/>
              <a:pPr>
                <a:defRPr/>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B81BA5A-EE02-4423-82EF-FC15A879019C}" type="slidenum">
              <a:rPr lang="en-US" smtClean="0"/>
              <a:pPr>
                <a:defRPr/>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E7637D0-F4B6-4039-B213-37196A856941}" type="slidenum">
              <a:rPr lang="en-US" smtClean="0"/>
              <a:pPr>
                <a:defRPr/>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3AB167A-28D7-4901-B929-420E00141B87}" type="slidenum">
              <a:rPr lang="en-US" smtClean="0"/>
              <a:pPr>
                <a:defRPr/>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F708B6C-98E1-4DA8-8E05-FC5CC34A8784}" type="slidenum">
              <a:rPr lang="en-US" smtClean="0"/>
              <a:pPr>
                <a:defRPr/>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9213B9-C349-4043-9A6D-73AEED9E933A}"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213B9-C349-4043-9A6D-73AEED9E933A}"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213B9-C349-4043-9A6D-73AEED9E933A}"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9213B9-C349-4043-9A6D-73AEED9E933A}"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9213B9-C349-4043-9A6D-73AEED9E933A}" type="datetimeFigureOut">
              <a:rPr lang="en-US" smtClean="0"/>
              <a:pPr/>
              <a:t>6/18/2012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9213B9-C349-4043-9A6D-73AEED9E933A}" type="datetimeFigureOut">
              <a:rPr lang="en-US" smtClean="0"/>
              <a:pPr/>
              <a:t>6/18/2012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9213B9-C349-4043-9A6D-73AEED9E933A}" type="datetimeFigureOut">
              <a:rPr lang="en-US" smtClean="0"/>
              <a:pPr/>
              <a:t>6/18/2012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9213B9-C349-4043-9A6D-73AEED9E933A}" type="datetimeFigureOut">
              <a:rPr lang="en-US" smtClean="0"/>
              <a:pPr/>
              <a:t>6/18/2012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213B9-C349-4043-9A6D-73AEED9E933A}" type="datetimeFigureOut">
              <a:rPr lang="en-US" smtClean="0"/>
              <a:pPr/>
              <a:t>6/18/2012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213B9-C349-4043-9A6D-73AEED9E933A}" type="datetimeFigureOut">
              <a:rPr lang="en-US" smtClean="0"/>
              <a:pPr/>
              <a:t>6/18/2012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9213B9-C349-4043-9A6D-73AEED9E933A}" type="datetimeFigureOut">
              <a:rPr lang="en-US" smtClean="0"/>
              <a:pPr/>
              <a:t>6/18/2012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E5C37-4FD1-4FC8-9A8F-4169B576EE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213B9-C349-4043-9A6D-73AEED9E933A}" type="datetimeFigureOut">
              <a:rPr lang="en-US" smtClean="0"/>
              <a:pPr/>
              <a:t>6/18/2012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E5C37-4FD1-4FC8-9A8F-4169B576EE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- 3</a:t>
            </a:r>
            <a:endParaRPr lang="en-US" dirty="0"/>
          </a:p>
        </p:txBody>
      </p:sp>
      <p:sp>
        <p:nvSpPr>
          <p:cNvPr id="3" name="Subtitle 2"/>
          <p:cNvSpPr>
            <a:spLocks noGrp="1"/>
          </p:cNvSpPr>
          <p:nvPr>
            <p:ph type="subTitle" idx="1"/>
          </p:nvPr>
        </p:nvSpPr>
        <p:spPr/>
        <p:txBody>
          <a:bodyPr/>
          <a:lstStyle/>
          <a:p>
            <a:r>
              <a:rPr lang="en-US" dirty="0" smtClean="0"/>
              <a:t>Object Oriented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eaLnBrk="1" fontAlgn="auto" hangingPunct="1">
              <a:spcAft>
                <a:spcPts val="0"/>
              </a:spcAft>
              <a:defRPr/>
            </a:pPr>
            <a:r>
              <a:rPr lang="en-US" b="1" dirty="0" smtClean="0"/>
              <a:t>UP Artifacts</a:t>
            </a:r>
            <a:endParaRPr lang="en-US" b="1" dirty="0"/>
          </a:p>
        </p:txBody>
      </p:sp>
      <p:sp>
        <p:nvSpPr>
          <p:cNvPr id="2054" name="Text Box 12"/>
          <p:cNvSpPr txBox="1">
            <a:spLocks noChangeArrowheads="1"/>
          </p:cNvSpPr>
          <p:nvPr/>
        </p:nvSpPr>
        <p:spPr bwMode="auto">
          <a:xfrm>
            <a:off x="685800" y="1143000"/>
            <a:ext cx="1941513" cy="369888"/>
          </a:xfrm>
          <a:prstGeom prst="rect">
            <a:avLst/>
          </a:prstGeom>
          <a:noFill/>
          <a:ln w="28575" algn="ctr">
            <a:noFill/>
            <a:miter lim="800000"/>
            <a:headEnd/>
            <a:tailEnd/>
          </a:ln>
        </p:spPr>
        <p:txBody>
          <a:bodyPr wrap="none">
            <a:spAutoFit/>
          </a:bodyPr>
          <a:lstStyle/>
          <a:p>
            <a:r>
              <a:rPr lang="en-US" b="1"/>
              <a:t>Business Model</a:t>
            </a:r>
          </a:p>
        </p:txBody>
      </p:sp>
      <p:grpSp>
        <p:nvGrpSpPr>
          <p:cNvPr id="2" name="Group 14"/>
          <p:cNvGrpSpPr>
            <a:grpSpLocks/>
          </p:cNvGrpSpPr>
          <p:nvPr/>
        </p:nvGrpSpPr>
        <p:grpSpPr bwMode="auto">
          <a:xfrm>
            <a:off x="533400" y="1600200"/>
            <a:ext cx="2971800" cy="1066800"/>
            <a:chOff x="624" y="1200"/>
            <a:chExt cx="1872" cy="672"/>
          </a:xfrm>
        </p:grpSpPr>
        <p:sp>
          <p:nvSpPr>
            <p:cNvPr id="2131" name="AutoShape 5"/>
            <p:cNvSpPr>
              <a:spLocks noChangeArrowheads="1"/>
            </p:cNvSpPr>
            <p:nvPr/>
          </p:nvSpPr>
          <p:spPr bwMode="auto">
            <a:xfrm>
              <a:off x="624" y="1200"/>
              <a:ext cx="1872" cy="672"/>
            </a:xfrm>
            <a:prstGeom prst="roundRect">
              <a:avLst>
                <a:gd name="adj" fmla="val 16667"/>
              </a:avLst>
            </a:prstGeom>
            <a:noFill/>
            <a:ln w="28575">
              <a:solidFill>
                <a:schemeClr val="tx1"/>
              </a:solidFill>
              <a:round/>
              <a:headEnd/>
              <a:tailEnd/>
            </a:ln>
          </p:spPr>
          <p:txBody>
            <a:bodyPr wrap="none" anchor="ctr"/>
            <a:lstStyle/>
            <a:p>
              <a:endParaRPr lang="en-US"/>
            </a:p>
          </p:txBody>
        </p:sp>
        <p:grpSp>
          <p:nvGrpSpPr>
            <p:cNvPr id="4" name="Group 11"/>
            <p:cNvGrpSpPr>
              <a:grpSpLocks/>
            </p:cNvGrpSpPr>
            <p:nvPr/>
          </p:nvGrpSpPr>
          <p:grpSpPr bwMode="auto">
            <a:xfrm>
              <a:off x="1248" y="1248"/>
              <a:ext cx="1056" cy="288"/>
              <a:chOff x="960" y="1392"/>
              <a:chExt cx="1056" cy="288"/>
            </a:xfrm>
          </p:grpSpPr>
          <p:sp>
            <p:nvSpPr>
              <p:cNvPr id="2134" name="Rectangle 6"/>
              <p:cNvSpPr>
                <a:spLocks noChangeArrowheads="1"/>
              </p:cNvSpPr>
              <p:nvPr/>
            </p:nvSpPr>
            <p:spPr bwMode="auto">
              <a:xfrm>
                <a:off x="960" y="1392"/>
                <a:ext cx="336" cy="288"/>
              </a:xfrm>
              <a:prstGeom prst="rect">
                <a:avLst/>
              </a:prstGeom>
              <a:noFill/>
              <a:ln w="28575" algn="ctr">
                <a:solidFill>
                  <a:schemeClr val="tx1"/>
                </a:solidFill>
                <a:miter lim="800000"/>
                <a:headEnd/>
                <a:tailEnd/>
              </a:ln>
            </p:spPr>
            <p:txBody>
              <a:bodyPr wrap="none" anchor="ctr"/>
              <a:lstStyle/>
              <a:p>
                <a:endParaRPr lang="en-US"/>
              </a:p>
            </p:txBody>
          </p:sp>
          <p:sp>
            <p:nvSpPr>
              <p:cNvPr id="2135" name="Line 7"/>
              <p:cNvSpPr>
                <a:spLocks noChangeShapeType="1"/>
              </p:cNvSpPr>
              <p:nvPr/>
            </p:nvSpPr>
            <p:spPr bwMode="auto">
              <a:xfrm>
                <a:off x="960" y="1536"/>
                <a:ext cx="336" cy="0"/>
              </a:xfrm>
              <a:prstGeom prst="line">
                <a:avLst/>
              </a:prstGeom>
              <a:noFill/>
              <a:ln w="9525">
                <a:solidFill>
                  <a:schemeClr val="tx1"/>
                </a:solidFill>
                <a:round/>
                <a:headEnd/>
                <a:tailEnd/>
              </a:ln>
            </p:spPr>
            <p:txBody>
              <a:bodyPr wrap="none" anchor="ctr"/>
              <a:lstStyle/>
              <a:p>
                <a:endParaRPr lang="en-US"/>
              </a:p>
            </p:txBody>
          </p:sp>
          <p:sp>
            <p:nvSpPr>
              <p:cNvPr id="2136" name="Rectangle 8"/>
              <p:cNvSpPr>
                <a:spLocks noChangeArrowheads="1"/>
              </p:cNvSpPr>
              <p:nvPr/>
            </p:nvSpPr>
            <p:spPr bwMode="auto">
              <a:xfrm>
                <a:off x="1680" y="1392"/>
                <a:ext cx="336" cy="288"/>
              </a:xfrm>
              <a:prstGeom prst="rect">
                <a:avLst/>
              </a:prstGeom>
              <a:noFill/>
              <a:ln w="28575" algn="ctr">
                <a:solidFill>
                  <a:schemeClr val="tx1"/>
                </a:solidFill>
                <a:miter lim="800000"/>
                <a:headEnd/>
                <a:tailEnd/>
              </a:ln>
            </p:spPr>
            <p:txBody>
              <a:bodyPr wrap="none" anchor="ctr"/>
              <a:lstStyle/>
              <a:p>
                <a:endParaRPr lang="en-US"/>
              </a:p>
            </p:txBody>
          </p:sp>
          <p:sp>
            <p:nvSpPr>
              <p:cNvPr id="2137" name="Line 9"/>
              <p:cNvSpPr>
                <a:spLocks noChangeShapeType="1"/>
              </p:cNvSpPr>
              <p:nvPr/>
            </p:nvSpPr>
            <p:spPr bwMode="auto">
              <a:xfrm>
                <a:off x="1680" y="1536"/>
                <a:ext cx="336" cy="0"/>
              </a:xfrm>
              <a:prstGeom prst="line">
                <a:avLst/>
              </a:prstGeom>
              <a:noFill/>
              <a:ln w="9525">
                <a:solidFill>
                  <a:schemeClr val="tx1"/>
                </a:solidFill>
                <a:round/>
                <a:headEnd/>
                <a:tailEnd/>
              </a:ln>
            </p:spPr>
            <p:txBody>
              <a:bodyPr wrap="none" anchor="ctr"/>
              <a:lstStyle/>
              <a:p>
                <a:endParaRPr lang="en-US"/>
              </a:p>
            </p:txBody>
          </p:sp>
          <p:sp>
            <p:nvSpPr>
              <p:cNvPr id="2138" name="Line 10"/>
              <p:cNvSpPr>
                <a:spLocks noChangeShapeType="1"/>
              </p:cNvSpPr>
              <p:nvPr/>
            </p:nvSpPr>
            <p:spPr bwMode="auto">
              <a:xfrm>
                <a:off x="1296" y="1488"/>
                <a:ext cx="384" cy="0"/>
              </a:xfrm>
              <a:prstGeom prst="line">
                <a:avLst/>
              </a:prstGeom>
              <a:noFill/>
              <a:ln w="12700">
                <a:solidFill>
                  <a:schemeClr val="tx1"/>
                </a:solidFill>
                <a:round/>
                <a:headEnd/>
                <a:tailEnd/>
              </a:ln>
            </p:spPr>
            <p:txBody>
              <a:bodyPr wrap="none" anchor="ctr"/>
              <a:lstStyle/>
              <a:p>
                <a:endParaRPr lang="en-US"/>
              </a:p>
            </p:txBody>
          </p:sp>
        </p:grpSp>
        <p:sp>
          <p:nvSpPr>
            <p:cNvPr id="2133" name="Text Box 13"/>
            <p:cNvSpPr txBox="1">
              <a:spLocks noChangeArrowheads="1"/>
            </p:cNvSpPr>
            <p:nvPr/>
          </p:nvSpPr>
          <p:spPr bwMode="auto">
            <a:xfrm>
              <a:off x="1344" y="1584"/>
              <a:ext cx="940" cy="212"/>
            </a:xfrm>
            <a:prstGeom prst="rect">
              <a:avLst/>
            </a:prstGeom>
            <a:noFill/>
            <a:ln w="28575" algn="ctr">
              <a:noFill/>
              <a:miter lim="800000"/>
              <a:headEnd/>
              <a:tailEnd/>
            </a:ln>
          </p:spPr>
          <p:txBody>
            <a:bodyPr wrap="none">
              <a:spAutoFit/>
            </a:bodyPr>
            <a:lstStyle/>
            <a:p>
              <a:r>
                <a:rPr lang="en-US" sz="1600"/>
                <a:t>Domain Model</a:t>
              </a:r>
            </a:p>
          </p:txBody>
        </p:sp>
      </p:grpSp>
      <p:sp>
        <p:nvSpPr>
          <p:cNvPr id="2056" name="Text Box 16"/>
          <p:cNvSpPr txBox="1">
            <a:spLocks noChangeArrowheads="1"/>
          </p:cNvSpPr>
          <p:nvPr/>
        </p:nvSpPr>
        <p:spPr bwMode="auto">
          <a:xfrm>
            <a:off x="5334000" y="609600"/>
            <a:ext cx="1724025" cy="369888"/>
          </a:xfrm>
          <a:prstGeom prst="rect">
            <a:avLst/>
          </a:prstGeom>
          <a:noFill/>
          <a:ln w="28575" algn="ctr">
            <a:noFill/>
            <a:miter lim="800000"/>
            <a:headEnd/>
            <a:tailEnd/>
          </a:ln>
        </p:spPr>
        <p:txBody>
          <a:bodyPr wrap="none">
            <a:spAutoFit/>
          </a:bodyPr>
          <a:lstStyle/>
          <a:p>
            <a:r>
              <a:rPr lang="en-US" b="1"/>
              <a:t>Requirements</a:t>
            </a:r>
          </a:p>
        </p:txBody>
      </p:sp>
      <p:sp>
        <p:nvSpPr>
          <p:cNvPr id="2057" name="AutoShape 15"/>
          <p:cNvSpPr>
            <a:spLocks noChangeArrowheads="1"/>
          </p:cNvSpPr>
          <p:nvPr/>
        </p:nvSpPr>
        <p:spPr bwMode="auto">
          <a:xfrm>
            <a:off x="5410200" y="1371600"/>
            <a:ext cx="3352800" cy="2362200"/>
          </a:xfrm>
          <a:prstGeom prst="roundRect">
            <a:avLst>
              <a:gd name="adj" fmla="val 16667"/>
            </a:avLst>
          </a:prstGeom>
          <a:noFill/>
          <a:ln w="28575" algn="ctr">
            <a:solidFill>
              <a:schemeClr val="tx1"/>
            </a:solidFill>
            <a:round/>
            <a:headEnd/>
            <a:tailEnd/>
          </a:ln>
        </p:spPr>
        <p:txBody>
          <a:bodyPr wrap="none" anchor="ctr"/>
          <a:lstStyle/>
          <a:p>
            <a:endParaRPr lang="en-US"/>
          </a:p>
        </p:txBody>
      </p:sp>
      <p:grpSp>
        <p:nvGrpSpPr>
          <p:cNvPr id="5" name="Group 111"/>
          <p:cNvGrpSpPr>
            <a:grpSpLocks/>
          </p:cNvGrpSpPr>
          <p:nvPr/>
        </p:nvGrpSpPr>
        <p:grpSpPr bwMode="auto">
          <a:xfrm>
            <a:off x="7315200" y="2895600"/>
            <a:ext cx="914400" cy="457200"/>
            <a:chOff x="2544" y="2304"/>
            <a:chExt cx="576" cy="288"/>
          </a:xfrm>
        </p:grpSpPr>
        <p:grpSp>
          <p:nvGrpSpPr>
            <p:cNvPr id="6" name="Group 22"/>
            <p:cNvGrpSpPr>
              <a:grpSpLocks/>
            </p:cNvGrpSpPr>
            <p:nvPr/>
          </p:nvGrpSpPr>
          <p:grpSpPr bwMode="auto">
            <a:xfrm>
              <a:off x="2544" y="2304"/>
              <a:ext cx="96" cy="288"/>
              <a:chOff x="3888" y="1440"/>
              <a:chExt cx="96" cy="288"/>
            </a:xfrm>
          </p:grpSpPr>
          <p:sp>
            <p:nvSpPr>
              <p:cNvPr id="2126" name="Oval 17"/>
              <p:cNvSpPr>
                <a:spLocks noChangeArrowheads="1"/>
              </p:cNvSpPr>
              <p:nvPr/>
            </p:nvSpPr>
            <p:spPr bwMode="auto">
              <a:xfrm>
                <a:off x="3888" y="1440"/>
                <a:ext cx="96" cy="96"/>
              </a:xfrm>
              <a:prstGeom prst="ellipse">
                <a:avLst/>
              </a:prstGeom>
              <a:noFill/>
              <a:ln w="12700" algn="ctr">
                <a:solidFill>
                  <a:schemeClr val="tx1"/>
                </a:solidFill>
                <a:round/>
                <a:headEnd/>
                <a:tailEnd/>
              </a:ln>
            </p:spPr>
            <p:txBody>
              <a:bodyPr wrap="none" anchor="ctr"/>
              <a:lstStyle/>
              <a:p>
                <a:endParaRPr lang="en-US"/>
              </a:p>
            </p:txBody>
          </p:sp>
          <p:sp>
            <p:nvSpPr>
              <p:cNvPr id="2127" name="Line 18"/>
              <p:cNvSpPr>
                <a:spLocks noChangeShapeType="1"/>
              </p:cNvSpPr>
              <p:nvPr/>
            </p:nvSpPr>
            <p:spPr bwMode="auto">
              <a:xfrm>
                <a:off x="3936" y="1536"/>
                <a:ext cx="0" cy="96"/>
              </a:xfrm>
              <a:prstGeom prst="line">
                <a:avLst/>
              </a:prstGeom>
              <a:noFill/>
              <a:ln w="12700">
                <a:solidFill>
                  <a:schemeClr val="tx1"/>
                </a:solidFill>
                <a:round/>
                <a:headEnd/>
                <a:tailEnd/>
              </a:ln>
            </p:spPr>
            <p:txBody>
              <a:bodyPr wrap="none" anchor="ctr"/>
              <a:lstStyle/>
              <a:p>
                <a:endParaRPr lang="en-US"/>
              </a:p>
            </p:txBody>
          </p:sp>
          <p:sp>
            <p:nvSpPr>
              <p:cNvPr id="2128" name="Line 19"/>
              <p:cNvSpPr>
                <a:spLocks noChangeShapeType="1"/>
              </p:cNvSpPr>
              <p:nvPr/>
            </p:nvSpPr>
            <p:spPr bwMode="auto">
              <a:xfrm>
                <a:off x="3888" y="1584"/>
                <a:ext cx="96" cy="0"/>
              </a:xfrm>
              <a:prstGeom prst="line">
                <a:avLst/>
              </a:prstGeom>
              <a:noFill/>
              <a:ln w="12700">
                <a:solidFill>
                  <a:schemeClr val="tx1"/>
                </a:solidFill>
                <a:round/>
                <a:headEnd/>
                <a:tailEnd/>
              </a:ln>
            </p:spPr>
            <p:txBody>
              <a:bodyPr wrap="none" anchor="ctr"/>
              <a:lstStyle/>
              <a:p>
                <a:endParaRPr lang="en-US"/>
              </a:p>
            </p:txBody>
          </p:sp>
          <p:sp>
            <p:nvSpPr>
              <p:cNvPr id="2129" name="Line 20"/>
              <p:cNvSpPr>
                <a:spLocks noChangeShapeType="1"/>
              </p:cNvSpPr>
              <p:nvPr/>
            </p:nvSpPr>
            <p:spPr bwMode="auto">
              <a:xfrm flipH="1">
                <a:off x="3888" y="1632"/>
                <a:ext cx="48" cy="96"/>
              </a:xfrm>
              <a:prstGeom prst="line">
                <a:avLst/>
              </a:prstGeom>
              <a:noFill/>
              <a:ln w="12700">
                <a:solidFill>
                  <a:schemeClr val="tx1"/>
                </a:solidFill>
                <a:round/>
                <a:headEnd/>
                <a:tailEnd/>
              </a:ln>
            </p:spPr>
            <p:txBody>
              <a:bodyPr wrap="none" anchor="ctr"/>
              <a:lstStyle/>
              <a:p>
                <a:endParaRPr lang="en-US"/>
              </a:p>
            </p:txBody>
          </p:sp>
          <p:sp>
            <p:nvSpPr>
              <p:cNvPr id="2130" name="Line 21"/>
              <p:cNvSpPr>
                <a:spLocks noChangeShapeType="1"/>
              </p:cNvSpPr>
              <p:nvPr/>
            </p:nvSpPr>
            <p:spPr bwMode="auto">
              <a:xfrm>
                <a:off x="3936" y="1632"/>
                <a:ext cx="48" cy="96"/>
              </a:xfrm>
              <a:prstGeom prst="line">
                <a:avLst/>
              </a:prstGeom>
              <a:noFill/>
              <a:ln w="12700">
                <a:solidFill>
                  <a:schemeClr val="tx1"/>
                </a:solidFill>
                <a:round/>
                <a:headEnd/>
                <a:tailEnd/>
              </a:ln>
            </p:spPr>
            <p:txBody>
              <a:bodyPr wrap="none" anchor="ctr"/>
              <a:lstStyle/>
              <a:p>
                <a:endParaRPr lang="en-US"/>
              </a:p>
            </p:txBody>
          </p:sp>
        </p:grpSp>
        <p:sp>
          <p:nvSpPr>
            <p:cNvPr id="2124" name="Oval 23"/>
            <p:cNvSpPr>
              <a:spLocks noChangeArrowheads="1"/>
            </p:cNvSpPr>
            <p:nvPr/>
          </p:nvSpPr>
          <p:spPr bwMode="auto">
            <a:xfrm>
              <a:off x="2880" y="2400"/>
              <a:ext cx="240" cy="96"/>
            </a:xfrm>
            <a:prstGeom prst="ellipse">
              <a:avLst/>
            </a:prstGeom>
            <a:noFill/>
            <a:ln w="12700" algn="ctr">
              <a:solidFill>
                <a:schemeClr val="tx1"/>
              </a:solidFill>
              <a:round/>
              <a:headEnd/>
              <a:tailEnd/>
            </a:ln>
          </p:spPr>
          <p:txBody>
            <a:bodyPr wrap="none" anchor="ctr"/>
            <a:lstStyle/>
            <a:p>
              <a:endParaRPr lang="en-US"/>
            </a:p>
          </p:txBody>
        </p:sp>
        <p:sp>
          <p:nvSpPr>
            <p:cNvPr id="2125" name="Line 24"/>
            <p:cNvSpPr>
              <a:spLocks noChangeShapeType="1"/>
            </p:cNvSpPr>
            <p:nvPr/>
          </p:nvSpPr>
          <p:spPr bwMode="auto">
            <a:xfrm>
              <a:off x="2673" y="2455"/>
              <a:ext cx="192" cy="0"/>
            </a:xfrm>
            <a:prstGeom prst="line">
              <a:avLst/>
            </a:prstGeom>
            <a:noFill/>
            <a:ln w="28575">
              <a:solidFill>
                <a:schemeClr val="tx1"/>
              </a:solidFill>
              <a:round/>
              <a:headEnd/>
              <a:tailEnd/>
            </a:ln>
          </p:spPr>
          <p:txBody>
            <a:bodyPr wrap="none" anchor="ctr"/>
            <a:lstStyle/>
            <a:p>
              <a:endParaRPr lang="en-US"/>
            </a:p>
          </p:txBody>
        </p:sp>
      </p:grpSp>
      <p:grpSp>
        <p:nvGrpSpPr>
          <p:cNvPr id="7" name="Group 112"/>
          <p:cNvGrpSpPr>
            <a:grpSpLocks/>
          </p:cNvGrpSpPr>
          <p:nvPr/>
        </p:nvGrpSpPr>
        <p:grpSpPr bwMode="auto">
          <a:xfrm>
            <a:off x="6019800" y="2590800"/>
            <a:ext cx="1066800" cy="1052513"/>
            <a:chOff x="3552" y="1824"/>
            <a:chExt cx="672" cy="663"/>
          </a:xfrm>
        </p:grpSpPr>
        <p:sp>
          <p:nvSpPr>
            <p:cNvPr id="2121" name="Text Box 25"/>
            <p:cNvSpPr txBox="1">
              <a:spLocks noChangeArrowheads="1"/>
            </p:cNvSpPr>
            <p:nvPr/>
          </p:nvSpPr>
          <p:spPr bwMode="auto">
            <a:xfrm>
              <a:off x="3552" y="1968"/>
              <a:ext cx="672" cy="519"/>
            </a:xfrm>
            <a:prstGeom prst="rect">
              <a:avLst/>
            </a:prstGeom>
            <a:noFill/>
            <a:ln w="28575" algn="ctr">
              <a:noFill/>
              <a:miter lim="800000"/>
              <a:headEnd/>
              <a:tailEnd/>
            </a:ln>
          </p:spPr>
          <p:txBody>
            <a:bodyPr>
              <a:spAutoFit/>
            </a:bodyPr>
            <a:lstStyle/>
            <a:p>
              <a:pPr marL="457200" indent="-457200">
                <a:spcBef>
                  <a:spcPct val="50000"/>
                </a:spcBef>
              </a:pPr>
              <a:r>
                <a:rPr lang="en-US" sz="1200"/>
                <a:t>Title</a:t>
              </a:r>
              <a:endParaRPr lang="en-US" sz="800"/>
            </a:p>
            <a:p>
              <a:pPr marL="457200" indent="-457200">
                <a:spcBef>
                  <a:spcPct val="50000"/>
                </a:spcBef>
                <a:buFontTx/>
                <a:buAutoNum type="arabicPeriod"/>
              </a:pPr>
              <a:r>
                <a:rPr lang="en-US" sz="1200"/>
                <a:t>…</a:t>
              </a:r>
            </a:p>
            <a:p>
              <a:pPr marL="457200" indent="-457200">
                <a:spcBef>
                  <a:spcPct val="50000"/>
                </a:spcBef>
                <a:buFontTx/>
                <a:buAutoNum type="arabicPeriod"/>
              </a:pPr>
              <a:r>
                <a:rPr lang="en-US" sz="1200"/>
                <a:t>…</a:t>
              </a:r>
            </a:p>
          </p:txBody>
        </p:sp>
        <p:sp>
          <p:nvSpPr>
            <p:cNvPr id="2122" name="Text Box 26"/>
            <p:cNvSpPr txBox="1">
              <a:spLocks noChangeArrowheads="1"/>
            </p:cNvSpPr>
            <p:nvPr/>
          </p:nvSpPr>
          <p:spPr bwMode="auto">
            <a:xfrm>
              <a:off x="3648" y="1824"/>
              <a:ext cx="536" cy="173"/>
            </a:xfrm>
            <a:prstGeom prst="rect">
              <a:avLst/>
            </a:prstGeom>
            <a:noFill/>
            <a:ln w="28575" algn="ctr">
              <a:noFill/>
              <a:miter lim="800000"/>
              <a:headEnd/>
              <a:tailEnd/>
            </a:ln>
          </p:spPr>
          <p:txBody>
            <a:bodyPr wrap="none">
              <a:spAutoFit/>
            </a:bodyPr>
            <a:lstStyle/>
            <a:p>
              <a:r>
                <a:rPr lang="en-US" sz="1200"/>
                <a:t>Use Case</a:t>
              </a:r>
            </a:p>
          </p:txBody>
        </p:sp>
      </p:grpSp>
      <p:grpSp>
        <p:nvGrpSpPr>
          <p:cNvPr id="8" name="Group 29"/>
          <p:cNvGrpSpPr>
            <a:grpSpLocks/>
          </p:cNvGrpSpPr>
          <p:nvPr/>
        </p:nvGrpSpPr>
        <p:grpSpPr bwMode="auto">
          <a:xfrm>
            <a:off x="7275513" y="1752600"/>
            <a:ext cx="1447800" cy="762000"/>
            <a:chOff x="3623" y="2064"/>
            <a:chExt cx="912" cy="480"/>
          </a:xfrm>
        </p:grpSpPr>
        <p:sp>
          <p:nvSpPr>
            <p:cNvPr id="2119" name="Rectangle 27"/>
            <p:cNvSpPr>
              <a:spLocks noChangeArrowheads="1"/>
            </p:cNvSpPr>
            <p:nvPr/>
          </p:nvSpPr>
          <p:spPr bwMode="auto">
            <a:xfrm>
              <a:off x="3648" y="2064"/>
              <a:ext cx="720" cy="480"/>
            </a:xfrm>
            <a:prstGeom prst="rect">
              <a:avLst/>
            </a:prstGeom>
            <a:noFill/>
            <a:ln w="12700" algn="ctr">
              <a:solidFill>
                <a:schemeClr val="tx1"/>
              </a:solidFill>
              <a:miter lim="800000"/>
              <a:headEnd/>
              <a:tailEnd/>
            </a:ln>
          </p:spPr>
          <p:txBody>
            <a:bodyPr wrap="none" anchor="ctr"/>
            <a:lstStyle/>
            <a:p>
              <a:endParaRPr lang="en-US"/>
            </a:p>
          </p:txBody>
        </p:sp>
        <p:sp>
          <p:nvSpPr>
            <p:cNvPr id="2120" name="Text Box 28"/>
            <p:cNvSpPr txBox="1">
              <a:spLocks noChangeArrowheads="1"/>
            </p:cNvSpPr>
            <p:nvPr/>
          </p:nvSpPr>
          <p:spPr bwMode="auto">
            <a:xfrm>
              <a:off x="3623" y="2112"/>
              <a:ext cx="912" cy="403"/>
            </a:xfrm>
            <a:prstGeom prst="rect">
              <a:avLst/>
            </a:prstGeom>
            <a:noFill/>
            <a:ln w="28575" algn="ctr">
              <a:noFill/>
              <a:miter lim="800000"/>
              <a:headEnd/>
              <a:tailEnd/>
            </a:ln>
          </p:spPr>
          <p:txBody>
            <a:bodyPr>
              <a:spAutoFit/>
            </a:bodyPr>
            <a:lstStyle/>
            <a:p>
              <a:r>
                <a:rPr lang="en-US" sz="1200"/>
                <a:t>Operation</a:t>
              </a:r>
            </a:p>
            <a:p>
              <a:endParaRPr lang="en-US" sz="1200"/>
            </a:p>
            <a:p>
              <a:r>
                <a:rPr lang="en-US" sz="1200"/>
                <a:t>Post-conditions</a:t>
              </a:r>
            </a:p>
          </p:txBody>
        </p:sp>
      </p:grpSp>
      <p:sp>
        <p:nvSpPr>
          <p:cNvPr id="2061" name="Text Box 30"/>
          <p:cNvSpPr txBox="1">
            <a:spLocks noChangeArrowheads="1"/>
          </p:cNvSpPr>
          <p:nvPr/>
        </p:nvSpPr>
        <p:spPr bwMode="auto">
          <a:xfrm>
            <a:off x="7315200" y="1371600"/>
            <a:ext cx="1200150" cy="307975"/>
          </a:xfrm>
          <a:prstGeom prst="rect">
            <a:avLst/>
          </a:prstGeom>
          <a:noFill/>
          <a:ln w="28575" algn="ctr">
            <a:noFill/>
            <a:miter lim="800000"/>
            <a:headEnd/>
            <a:tailEnd/>
          </a:ln>
        </p:spPr>
        <p:txBody>
          <a:bodyPr wrap="none">
            <a:spAutoFit/>
          </a:bodyPr>
          <a:lstStyle/>
          <a:p>
            <a:r>
              <a:rPr lang="en-US" sz="1400"/>
              <a:t>Op. Contract</a:t>
            </a:r>
          </a:p>
        </p:txBody>
      </p:sp>
      <p:grpSp>
        <p:nvGrpSpPr>
          <p:cNvPr id="9" name="Group 44"/>
          <p:cNvGrpSpPr>
            <a:grpSpLocks/>
          </p:cNvGrpSpPr>
          <p:nvPr/>
        </p:nvGrpSpPr>
        <p:grpSpPr bwMode="auto">
          <a:xfrm>
            <a:off x="5715000" y="1524000"/>
            <a:ext cx="838200" cy="762000"/>
            <a:chOff x="4656" y="2016"/>
            <a:chExt cx="528" cy="480"/>
          </a:xfrm>
        </p:grpSpPr>
        <p:grpSp>
          <p:nvGrpSpPr>
            <p:cNvPr id="10" name="Group 31"/>
            <p:cNvGrpSpPr>
              <a:grpSpLocks/>
            </p:cNvGrpSpPr>
            <p:nvPr/>
          </p:nvGrpSpPr>
          <p:grpSpPr bwMode="auto">
            <a:xfrm>
              <a:off x="4656" y="2016"/>
              <a:ext cx="96" cy="192"/>
              <a:chOff x="3888" y="1440"/>
              <a:chExt cx="96" cy="288"/>
            </a:xfrm>
          </p:grpSpPr>
          <p:sp>
            <p:nvSpPr>
              <p:cNvPr id="2114" name="Oval 32"/>
              <p:cNvSpPr>
                <a:spLocks noChangeArrowheads="1"/>
              </p:cNvSpPr>
              <p:nvPr/>
            </p:nvSpPr>
            <p:spPr bwMode="auto">
              <a:xfrm>
                <a:off x="3888" y="1440"/>
                <a:ext cx="96" cy="96"/>
              </a:xfrm>
              <a:prstGeom prst="ellipse">
                <a:avLst/>
              </a:prstGeom>
              <a:noFill/>
              <a:ln w="12700" algn="ctr">
                <a:solidFill>
                  <a:schemeClr val="tx1"/>
                </a:solidFill>
                <a:round/>
                <a:headEnd/>
                <a:tailEnd/>
              </a:ln>
            </p:spPr>
            <p:txBody>
              <a:bodyPr wrap="none" anchor="ctr"/>
              <a:lstStyle/>
              <a:p>
                <a:endParaRPr lang="en-US"/>
              </a:p>
            </p:txBody>
          </p:sp>
          <p:sp>
            <p:nvSpPr>
              <p:cNvPr id="2115" name="Line 33"/>
              <p:cNvSpPr>
                <a:spLocks noChangeShapeType="1"/>
              </p:cNvSpPr>
              <p:nvPr/>
            </p:nvSpPr>
            <p:spPr bwMode="auto">
              <a:xfrm>
                <a:off x="3936" y="1536"/>
                <a:ext cx="0" cy="96"/>
              </a:xfrm>
              <a:prstGeom prst="line">
                <a:avLst/>
              </a:prstGeom>
              <a:noFill/>
              <a:ln w="12700">
                <a:solidFill>
                  <a:schemeClr val="tx1"/>
                </a:solidFill>
                <a:round/>
                <a:headEnd/>
                <a:tailEnd/>
              </a:ln>
            </p:spPr>
            <p:txBody>
              <a:bodyPr wrap="none" anchor="ctr"/>
              <a:lstStyle/>
              <a:p>
                <a:endParaRPr lang="en-US"/>
              </a:p>
            </p:txBody>
          </p:sp>
          <p:sp>
            <p:nvSpPr>
              <p:cNvPr id="2116" name="Line 34"/>
              <p:cNvSpPr>
                <a:spLocks noChangeShapeType="1"/>
              </p:cNvSpPr>
              <p:nvPr/>
            </p:nvSpPr>
            <p:spPr bwMode="auto">
              <a:xfrm>
                <a:off x="3888" y="1584"/>
                <a:ext cx="96" cy="0"/>
              </a:xfrm>
              <a:prstGeom prst="line">
                <a:avLst/>
              </a:prstGeom>
              <a:noFill/>
              <a:ln w="12700">
                <a:solidFill>
                  <a:schemeClr val="tx1"/>
                </a:solidFill>
                <a:round/>
                <a:headEnd/>
                <a:tailEnd/>
              </a:ln>
            </p:spPr>
            <p:txBody>
              <a:bodyPr wrap="none" anchor="ctr"/>
              <a:lstStyle/>
              <a:p>
                <a:endParaRPr lang="en-US"/>
              </a:p>
            </p:txBody>
          </p:sp>
          <p:sp>
            <p:nvSpPr>
              <p:cNvPr id="2117" name="Line 35"/>
              <p:cNvSpPr>
                <a:spLocks noChangeShapeType="1"/>
              </p:cNvSpPr>
              <p:nvPr/>
            </p:nvSpPr>
            <p:spPr bwMode="auto">
              <a:xfrm flipH="1">
                <a:off x="3888" y="1632"/>
                <a:ext cx="48" cy="96"/>
              </a:xfrm>
              <a:prstGeom prst="line">
                <a:avLst/>
              </a:prstGeom>
              <a:noFill/>
              <a:ln w="12700">
                <a:solidFill>
                  <a:schemeClr val="tx1"/>
                </a:solidFill>
                <a:round/>
                <a:headEnd/>
                <a:tailEnd/>
              </a:ln>
            </p:spPr>
            <p:txBody>
              <a:bodyPr wrap="none" anchor="ctr"/>
              <a:lstStyle/>
              <a:p>
                <a:endParaRPr lang="en-US"/>
              </a:p>
            </p:txBody>
          </p:sp>
          <p:sp>
            <p:nvSpPr>
              <p:cNvPr id="2118" name="Line 36"/>
              <p:cNvSpPr>
                <a:spLocks noChangeShapeType="1"/>
              </p:cNvSpPr>
              <p:nvPr/>
            </p:nvSpPr>
            <p:spPr bwMode="auto">
              <a:xfrm>
                <a:off x="3936" y="1632"/>
                <a:ext cx="48" cy="96"/>
              </a:xfrm>
              <a:prstGeom prst="line">
                <a:avLst/>
              </a:prstGeom>
              <a:noFill/>
              <a:ln w="12700">
                <a:solidFill>
                  <a:schemeClr val="tx1"/>
                </a:solidFill>
                <a:round/>
                <a:headEnd/>
                <a:tailEnd/>
              </a:ln>
            </p:spPr>
            <p:txBody>
              <a:bodyPr wrap="none" anchor="ctr"/>
              <a:lstStyle/>
              <a:p>
                <a:endParaRPr lang="en-US"/>
              </a:p>
            </p:txBody>
          </p:sp>
        </p:grpSp>
        <p:sp>
          <p:nvSpPr>
            <p:cNvPr id="2109" name="Line 39"/>
            <p:cNvSpPr>
              <a:spLocks noChangeShapeType="1"/>
            </p:cNvSpPr>
            <p:nvPr/>
          </p:nvSpPr>
          <p:spPr bwMode="auto">
            <a:xfrm>
              <a:off x="4704" y="2256"/>
              <a:ext cx="0" cy="240"/>
            </a:xfrm>
            <a:prstGeom prst="line">
              <a:avLst/>
            </a:prstGeom>
            <a:noFill/>
            <a:ln w="12700">
              <a:solidFill>
                <a:schemeClr val="tx1"/>
              </a:solidFill>
              <a:prstDash val="dash"/>
              <a:round/>
              <a:headEnd/>
              <a:tailEnd/>
            </a:ln>
          </p:spPr>
          <p:txBody>
            <a:bodyPr wrap="none" anchor="ctr"/>
            <a:lstStyle/>
            <a:p>
              <a:endParaRPr lang="en-US"/>
            </a:p>
          </p:txBody>
        </p:sp>
        <p:sp>
          <p:nvSpPr>
            <p:cNvPr id="2110" name="Line 40"/>
            <p:cNvSpPr>
              <a:spLocks noChangeShapeType="1"/>
            </p:cNvSpPr>
            <p:nvPr/>
          </p:nvSpPr>
          <p:spPr bwMode="auto">
            <a:xfrm>
              <a:off x="5136" y="2208"/>
              <a:ext cx="0" cy="288"/>
            </a:xfrm>
            <a:prstGeom prst="line">
              <a:avLst/>
            </a:prstGeom>
            <a:noFill/>
            <a:ln w="12700">
              <a:solidFill>
                <a:schemeClr val="tx1"/>
              </a:solidFill>
              <a:prstDash val="dash"/>
              <a:round/>
              <a:headEnd/>
              <a:tailEnd/>
            </a:ln>
          </p:spPr>
          <p:txBody>
            <a:bodyPr wrap="none" anchor="ctr"/>
            <a:lstStyle/>
            <a:p>
              <a:endParaRPr lang="en-US"/>
            </a:p>
          </p:txBody>
        </p:sp>
        <p:sp>
          <p:nvSpPr>
            <p:cNvPr id="2111" name="Rectangle 41"/>
            <p:cNvSpPr>
              <a:spLocks noChangeArrowheads="1"/>
            </p:cNvSpPr>
            <p:nvPr/>
          </p:nvSpPr>
          <p:spPr bwMode="auto">
            <a:xfrm>
              <a:off x="5040" y="2064"/>
              <a:ext cx="144" cy="96"/>
            </a:xfrm>
            <a:prstGeom prst="rect">
              <a:avLst/>
            </a:prstGeom>
            <a:noFill/>
            <a:ln w="12700" algn="ctr">
              <a:solidFill>
                <a:schemeClr val="tx1"/>
              </a:solidFill>
              <a:miter lim="800000"/>
              <a:headEnd/>
              <a:tailEnd/>
            </a:ln>
          </p:spPr>
          <p:txBody>
            <a:bodyPr wrap="none" anchor="ctr"/>
            <a:lstStyle/>
            <a:p>
              <a:endParaRPr lang="en-US"/>
            </a:p>
          </p:txBody>
        </p:sp>
        <p:sp>
          <p:nvSpPr>
            <p:cNvPr id="2112" name="Line 42"/>
            <p:cNvSpPr>
              <a:spLocks noChangeShapeType="1"/>
            </p:cNvSpPr>
            <p:nvPr/>
          </p:nvSpPr>
          <p:spPr bwMode="auto">
            <a:xfrm>
              <a:off x="4704" y="2352"/>
              <a:ext cx="432" cy="0"/>
            </a:xfrm>
            <a:prstGeom prst="line">
              <a:avLst/>
            </a:prstGeom>
            <a:noFill/>
            <a:ln w="19050">
              <a:solidFill>
                <a:schemeClr val="tx1"/>
              </a:solidFill>
              <a:round/>
              <a:headEnd/>
              <a:tailEnd type="triangle" w="med" len="med"/>
            </a:ln>
          </p:spPr>
          <p:txBody>
            <a:bodyPr wrap="none" anchor="ctr"/>
            <a:lstStyle/>
            <a:p>
              <a:endParaRPr lang="en-US"/>
            </a:p>
          </p:txBody>
        </p:sp>
        <p:sp>
          <p:nvSpPr>
            <p:cNvPr id="2113" name="Text Box 43"/>
            <p:cNvSpPr txBox="1">
              <a:spLocks noChangeArrowheads="1"/>
            </p:cNvSpPr>
            <p:nvPr/>
          </p:nvSpPr>
          <p:spPr bwMode="auto">
            <a:xfrm>
              <a:off x="4695" y="2208"/>
              <a:ext cx="391" cy="135"/>
            </a:xfrm>
            <a:prstGeom prst="rect">
              <a:avLst/>
            </a:prstGeom>
            <a:noFill/>
            <a:ln w="28575" algn="ctr">
              <a:noFill/>
              <a:miter lim="800000"/>
              <a:headEnd/>
              <a:tailEnd/>
            </a:ln>
          </p:spPr>
          <p:txBody>
            <a:bodyPr wrap="none">
              <a:spAutoFit/>
            </a:bodyPr>
            <a:lstStyle/>
            <a:p>
              <a:r>
                <a:rPr lang="en-US" sz="800"/>
                <a:t>Method( )</a:t>
              </a:r>
            </a:p>
          </p:txBody>
        </p:sp>
      </p:grpSp>
      <p:sp>
        <p:nvSpPr>
          <p:cNvPr id="2063" name="Text Box 45"/>
          <p:cNvSpPr txBox="1">
            <a:spLocks noChangeArrowheads="1"/>
          </p:cNvSpPr>
          <p:nvPr/>
        </p:nvSpPr>
        <p:spPr bwMode="auto">
          <a:xfrm>
            <a:off x="5638800" y="2209800"/>
            <a:ext cx="1465263" cy="276225"/>
          </a:xfrm>
          <a:prstGeom prst="rect">
            <a:avLst/>
          </a:prstGeom>
          <a:noFill/>
          <a:ln w="28575" algn="ctr">
            <a:noFill/>
            <a:miter lim="800000"/>
            <a:headEnd/>
            <a:tailEnd/>
          </a:ln>
        </p:spPr>
        <p:txBody>
          <a:bodyPr wrap="none">
            <a:spAutoFit/>
          </a:bodyPr>
          <a:lstStyle/>
          <a:p>
            <a:r>
              <a:rPr lang="en-US" sz="1200"/>
              <a:t>Sys. Seq. Diagram</a:t>
            </a:r>
          </a:p>
        </p:txBody>
      </p:sp>
      <p:grpSp>
        <p:nvGrpSpPr>
          <p:cNvPr id="11" name="Group 81"/>
          <p:cNvGrpSpPr>
            <a:grpSpLocks/>
          </p:cNvGrpSpPr>
          <p:nvPr/>
        </p:nvGrpSpPr>
        <p:grpSpPr bwMode="auto">
          <a:xfrm>
            <a:off x="533400" y="3581400"/>
            <a:ext cx="3124200" cy="2590800"/>
            <a:chOff x="768" y="2352"/>
            <a:chExt cx="1968" cy="1632"/>
          </a:xfrm>
        </p:grpSpPr>
        <p:sp>
          <p:nvSpPr>
            <p:cNvPr id="2083" name="AutoShape 47"/>
            <p:cNvSpPr>
              <a:spLocks noChangeArrowheads="1"/>
            </p:cNvSpPr>
            <p:nvPr/>
          </p:nvSpPr>
          <p:spPr bwMode="auto">
            <a:xfrm>
              <a:off x="768" y="2352"/>
              <a:ext cx="1968" cy="1632"/>
            </a:xfrm>
            <a:prstGeom prst="roundRect">
              <a:avLst>
                <a:gd name="adj" fmla="val 16667"/>
              </a:avLst>
            </a:prstGeom>
            <a:noFill/>
            <a:ln w="28575">
              <a:solidFill>
                <a:schemeClr val="tx1"/>
              </a:solidFill>
              <a:round/>
              <a:headEnd/>
              <a:tailEnd/>
            </a:ln>
          </p:spPr>
          <p:txBody>
            <a:bodyPr wrap="none" anchor="ctr"/>
            <a:lstStyle/>
            <a:p>
              <a:endParaRPr lang="en-US"/>
            </a:p>
          </p:txBody>
        </p:sp>
        <p:grpSp>
          <p:nvGrpSpPr>
            <p:cNvPr id="12" name="Group 80"/>
            <p:cNvGrpSpPr>
              <a:grpSpLocks/>
            </p:cNvGrpSpPr>
            <p:nvPr/>
          </p:nvGrpSpPr>
          <p:grpSpPr bwMode="auto">
            <a:xfrm>
              <a:off x="1248" y="3216"/>
              <a:ext cx="1239" cy="547"/>
              <a:chOff x="1101" y="3408"/>
              <a:chExt cx="1239" cy="547"/>
            </a:xfrm>
          </p:grpSpPr>
          <p:sp>
            <p:nvSpPr>
              <p:cNvPr id="2099" name="Text Box 54"/>
              <p:cNvSpPr txBox="1">
                <a:spLocks noChangeArrowheads="1"/>
              </p:cNvSpPr>
              <p:nvPr/>
            </p:nvSpPr>
            <p:spPr bwMode="auto">
              <a:xfrm>
                <a:off x="1101" y="3761"/>
                <a:ext cx="1239" cy="194"/>
              </a:xfrm>
              <a:prstGeom prst="rect">
                <a:avLst/>
              </a:prstGeom>
              <a:noFill/>
              <a:ln w="28575" algn="ctr">
                <a:noFill/>
                <a:miter lim="800000"/>
                <a:headEnd/>
                <a:tailEnd/>
              </a:ln>
            </p:spPr>
            <p:txBody>
              <a:bodyPr wrap="none">
                <a:spAutoFit/>
              </a:bodyPr>
              <a:lstStyle/>
              <a:p>
                <a:r>
                  <a:rPr lang="en-US" sz="1400"/>
                  <a:t>Design Class Diagram</a:t>
                </a:r>
              </a:p>
            </p:txBody>
          </p:sp>
          <p:grpSp>
            <p:nvGrpSpPr>
              <p:cNvPr id="13" name="Group 57"/>
              <p:cNvGrpSpPr>
                <a:grpSpLocks/>
              </p:cNvGrpSpPr>
              <p:nvPr/>
            </p:nvGrpSpPr>
            <p:grpSpPr bwMode="auto">
              <a:xfrm>
                <a:off x="1200" y="3408"/>
                <a:ext cx="1056" cy="288"/>
                <a:chOff x="1200" y="3408"/>
                <a:chExt cx="1056" cy="288"/>
              </a:xfrm>
            </p:grpSpPr>
            <p:sp>
              <p:nvSpPr>
                <p:cNvPr id="2101" name="Rectangle 49"/>
                <p:cNvSpPr>
                  <a:spLocks noChangeArrowheads="1"/>
                </p:cNvSpPr>
                <p:nvPr/>
              </p:nvSpPr>
              <p:spPr bwMode="auto">
                <a:xfrm>
                  <a:off x="1200" y="3408"/>
                  <a:ext cx="336" cy="288"/>
                </a:xfrm>
                <a:prstGeom prst="rect">
                  <a:avLst/>
                </a:prstGeom>
                <a:noFill/>
                <a:ln w="28575" algn="ctr">
                  <a:solidFill>
                    <a:schemeClr val="tx1"/>
                  </a:solidFill>
                  <a:miter lim="800000"/>
                  <a:headEnd/>
                  <a:tailEnd/>
                </a:ln>
              </p:spPr>
              <p:txBody>
                <a:bodyPr wrap="none" anchor="ctr"/>
                <a:lstStyle/>
                <a:p>
                  <a:endParaRPr lang="en-US"/>
                </a:p>
              </p:txBody>
            </p:sp>
            <p:sp>
              <p:nvSpPr>
                <p:cNvPr id="2102" name="Line 50"/>
                <p:cNvSpPr>
                  <a:spLocks noChangeShapeType="1"/>
                </p:cNvSpPr>
                <p:nvPr/>
              </p:nvSpPr>
              <p:spPr bwMode="auto">
                <a:xfrm>
                  <a:off x="1200" y="3600"/>
                  <a:ext cx="336" cy="0"/>
                </a:xfrm>
                <a:prstGeom prst="line">
                  <a:avLst/>
                </a:prstGeom>
                <a:noFill/>
                <a:ln w="9525">
                  <a:solidFill>
                    <a:schemeClr val="tx1"/>
                  </a:solidFill>
                  <a:round/>
                  <a:headEnd/>
                  <a:tailEnd/>
                </a:ln>
              </p:spPr>
              <p:txBody>
                <a:bodyPr wrap="none" anchor="ctr"/>
                <a:lstStyle/>
                <a:p>
                  <a:endParaRPr lang="en-US"/>
                </a:p>
              </p:txBody>
            </p:sp>
            <p:sp>
              <p:nvSpPr>
                <p:cNvPr id="2103" name="Rectangle 51"/>
                <p:cNvSpPr>
                  <a:spLocks noChangeArrowheads="1"/>
                </p:cNvSpPr>
                <p:nvPr/>
              </p:nvSpPr>
              <p:spPr bwMode="auto">
                <a:xfrm>
                  <a:off x="1920" y="3408"/>
                  <a:ext cx="336" cy="288"/>
                </a:xfrm>
                <a:prstGeom prst="rect">
                  <a:avLst/>
                </a:prstGeom>
                <a:noFill/>
                <a:ln w="28575" algn="ctr">
                  <a:solidFill>
                    <a:schemeClr val="tx1"/>
                  </a:solidFill>
                  <a:miter lim="800000"/>
                  <a:headEnd/>
                  <a:tailEnd/>
                </a:ln>
              </p:spPr>
              <p:txBody>
                <a:bodyPr wrap="none" anchor="ctr"/>
                <a:lstStyle/>
                <a:p>
                  <a:endParaRPr lang="en-US"/>
                </a:p>
              </p:txBody>
            </p:sp>
            <p:sp>
              <p:nvSpPr>
                <p:cNvPr id="2104" name="Line 52"/>
                <p:cNvSpPr>
                  <a:spLocks noChangeShapeType="1"/>
                </p:cNvSpPr>
                <p:nvPr/>
              </p:nvSpPr>
              <p:spPr bwMode="auto">
                <a:xfrm>
                  <a:off x="1920" y="3504"/>
                  <a:ext cx="336" cy="0"/>
                </a:xfrm>
                <a:prstGeom prst="line">
                  <a:avLst/>
                </a:prstGeom>
                <a:noFill/>
                <a:ln w="9525">
                  <a:solidFill>
                    <a:schemeClr val="tx1"/>
                  </a:solidFill>
                  <a:round/>
                  <a:headEnd/>
                  <a:tailEnd/>
                </a:ln>
              </p:spPr>
              <p:txBody>
                <a:bodyPr wrap="none" anchor="ctr"/>
                <a:lstStyle/>
                <a:p>
                  <a:endParaRPr lang="en-US"/>
                </a:p>
              </p:txBody>
            </p:sp>
            <p:sp>
              <p:nvSpPr>
                <p:cNvPr id="2105" name="Line 53"/>
                <p:cNvSpPr>
                  <a:spLocks noChangeShapeType="1"/>
                </p:cNvSpPr>
                <p:nvPr/>
              </p:nvSpPr>
              <p:spPr bwMode="auto">
                <a:xfrm>
                  <a:off x="1536" y="3552"/>
                  <a:ext cx="384" cy="0"/>
                </a:xfrm>
                <a:prstGeom prst="line">
                  <a:avLst/>
                </a:prstGeom>
                <a:noFill/>
                <a:ln w="12700">
                  <a:solidFill>
                    <a:schemeClr val="tx1"/>
                  </a:solidFill>
                  <a:round/>
                  <a:headEnd/>
                  <a:tailEnd type="arrow" w="med" len="med"/>
                </a:ln>
              </p:spPr>
              <p:txBody>
                <a:bodyPr wrap="none" anchor="ctr"/>
                <a:lstStyle/>
                <a:p>
                  <a:endParaRPr lang="en-US"/>
                </a:p>
              </p:txBody>
            </p:sp>
            <p:sp>
              <p:nvSpPr>
                <p:cNvPr id="2106" name="Line 55"/>
                <p:cNvSpPr>
                  <a:spLocks noChangeShapeType="1"/>
                </p:cNvSpPr>
                <p:nvPr/>
              </p:nvSpPr>
              <p:spPr bwMode="auto">
                <a:xfrm>
                  <a:off x="1200" y="3504"/>
                  <a:ext cx="336" cy="0"/>
                </a:xfrm>
                <a:prstGeom prst="line">
                  <a:avLst/>
                </a:prstGeom>
                <a:noFill/>
                <a:ln w="9525">
                  <a:solidFill>
                    <a:schemeClr val="tx1"/>
                  </a:solidFill>
                  <a:round/>
                  <a:headEnd/>
                  <a:tailEnd/>
                </a:ln>
              </p:spPr>
              <p:txBody>
                <a:bodyPr wrap="none" anchor="ctr"/>
                <a:lstStyle/>
                <a:p>
                  <a:endParaRPr lang="en-US"/>
                </a:p>
              </p:txBody>
            </p:sp>
            <p:sp>
              <p:nvSpPr>
                <p:cNvPr id="2107" name="Line 56"/>
                <p:cNvSpPr>
                  <a:spLocks noChangeShapeType="1"/>
                </p:cNvSpPr>
                <p:nvPr/>
              </p:nvSpPr>
              <p:spPr bwMode="auto">
                <a:xfrm>
                  <a:off x="1920" y="3600"/>
                  <a:ext cx="336" cy="0"/>
                </a:xfrm>
                <a:prstGeom prst="line">
                  <a:avLst/>
                </a:prstGeom>
                <a:noFill/>
                <a:ln w="9525">
                  <a:solidFill>
                    <a:schemeClr val="tx1"/>
                  </a:solidFill>
                  <a:round/>
                  <a:headEnd/>
                  <a:tailEnd/>
                </a:ln>
              </p:spPr>
              <p:txBody>
                <a:bodyPr wrap="none" anchor="ctr"/>
                <a:lstStyle/>
                <a:p>
                  <a:endParaRPr lang="en-US"/>
                </a:p>
              </p:txBody>
            </p:sp>
          </p:grpSp>
        </p:grpSp>
        <p:grpSp>
          <p:nvGrpSpPr>
            <p:cNvPr id="14" name="Group 79"/>
            <p:cNvGrpSpPr>
              <a:grpSpLocks/>
            </p:cNvGrpSpPr>
            <p:nvPr/>
          </p:nvGrpSpPr>
          <p:grpSpPr bwMode="auto">
            <a:xfrm>
              <a:off x="1008" y="2496"/>
              <a:ext cx="1487" cy="626"/>
              <a:chOff x="768" y="2496"/>
              <a:chExt cx="1487" cy="626"/>
            </a:xfrm>
          </p:grpSpPr>
          <p:sp>
            <p:nvSpPr>
              <p:cNvPr id="2086" name="Line 65"/>
              <p:cNvSpPr>
                <a:spLocks noChangeShapeType="1"/>
              </p:cNvSpPr>
              <p:nvPr/>
            </p:nvSpPr>
            <p:spPr bwMode="auto">
              <a:xfrm>
                <a:off x="1248" y="2592"/>
                <a:ext cx="0" cy="288"/>
              </a:xfrm>
              <a:prstGeom prst="line">
                <a:avLst/>
              </a:prstGeom>
              <a:noFill/>
              <a:ln w="12700">
                <a:solidFill>
                  <a:schemeClr val="tx1"/>
                </a:solidFill>
                <a:prstDash val="dash"/>
                <a:round/>
                <a:headEnd/>
                <a:tailEnd/>
              </a:ln>
            </p:spPr>
            <p:txBody>
              <a:bodyPr wrap="none" anchor="ctr"/>
              <a:lstStyle/>
              <a:p>
                <a:endParaRPr lang="en-US"/>
              </a:p>
            </p:txBody>
          </p:sp>
          <p:sp>
            <p:nvSpPr>
              <p:cNvPr id="2087" name="Line 66"/>
              <p:cNvSpPr>
                <a:spLocks noChangeShapeType="1"/>
              </p:cNvSpPr>
              <p:nvPr/>
            </p:nvSpPr>
            <p:spPr bwMode="auto">
              <a:xfrm>
                <a:off x="1680" y="2592"/>
                <a:ext cx="0" cy="288"/>
              </a:xfrm>
              <a:prstGeom prst="line">
                <a:avLst/>
              </a:prstGeom>
              <a:noFill/>
              <a:ln w="12700">
                <a:solidFill>
                  <a:schemeClr val="tx1"/>
                </a:solidFill>
                <a:prstDash val="dash"/>
                <a:round/>
                <a:headEnd/>
                <a:tailEnd/>
              </a:ln>
            </p:spPr>
            <p:txBody>
              <a:bodyPr wrap="none" anchor="ctr"/>
              <a:lstStyle/>
              <a:p>
                <a:endParaRPr lang="en-US"/>
              </a:p>
            </p:txBody>
          </p:sp>
          <p:sp>
            <p:nvSpPr>
              <p:cNvPr id="2088" name="Rectangle 67"/>
              <p:cNvSpPr>
                <a:spLocks noChangeArrowheads="1"/>
              </p:cNvSpPr>
              <p:nvPr/>
            </p:nvSpPr>
            <p:spPr bwMode="auto">
              <a:xfrm>
                <a:off x="1200" y="2496"/>
                <a:ext cx="144" cy="96"/>
              </a:xfrm>
              <a:prstGeom prst="rect">
                <a:avLst/>
              </a:prstGeom>
              <a:noFill/>
              <a:ln w="12700" algn="ctr">
                <a:solidFill>
                  <a:schemeClr val="tx1"/>
                </a:solidFill>
                <a:miter lim="800000"/>
                <a:headEnd/>
                <a:tailEnd/>
              </a:ln>
            </p:spPr>
            <p:txBody>
              <a:bodyPr wrap="none" anchor="ctr"/>
              <a:lstStyle/>
              <a:p>
                <a:endParaRPr lang="en-US"/>
              </a:p>
            </p:txBody>
          </p:sp>
          <p:sp>
            <p:nvSpPr>
              <p:cNvPr id="2089" name="Line 68"/>
              <p:cNvSpPr>
                <a:spLocks noChangeShapeType="1"/>
              </p:cNvSpPr>
              <p:nvPr/>
            </p:nvSpPr>
            <p:spPr bwMode="auto">
              <a:xfrm>
                <a:off x="1248" y="2736"/>
                <a:ext cx="432" cy="0"/>
              </a:xfrm>
              <a:prstGeom prst="line">
                <a:avLst/>
              </a:prstGeom>
              <a:noFill/>
              <a:ln w="19050">
                <a:solidFill>
                  <a:schemeClr val="tx1"/>
                </a:solidFill>
                <a:round/>
                <a:headEnd/>
                <a:tailEnd type="triangle" w="med" len="med"/>
              </a:ln>
            </p:spPr>
            <p:txBody>
              <a:bodyPr wrap="none" anchor="ctr"/>
              <a:lstStyle/>
              <a:p>
                <a:endParaRPr lang="en-US"/>
              </a:p>
            </p:txBody>
          </p:sp>
          <p:sp>
            <p:nvSpPr>
              <p:cNvPr id="2090" name="Text Box 69"/>
              <p:cNvSpPr txBox="1">
                <a:spLocks noChangeArrowheads="1"/>
              </p:cNvSpPr>
              <p:nvPr/>
            </p:nvSpPr>
            <p:spPr bwMode="auto">
              <a:xfrm>
                <a:off x="1230" y="2640"/>
                <a:ext cx="427" cy="135"/>
              </a:xfrm>
              <a:prstGeom prst="rect">
                <a:avLst/>
              </a:prstGeom>
              <a:noFill/>
              <a:ln w="28575" algn="ctr">
                <a:noFill/>
                <a:miter lim="800000"/>
                <a:headEnd/>
                <a:tailEnd/>
              </a:ln>
            </p:spPr>
            <p:txBody>
              <a:bodyPr wrap="none">
                <a:spAutoFit/>
              </a:bodyPr>
              <a:lstStyle/>
              <a:p>
                <a:r>
                  <a:rPr lang="en-US" sz="800"/>
                  <a:t>method2( )</a:t>
                </a:r>
              </a:p>
            </p:txBody>
          </p:sp>
          <p:sp>
            <p:nvSpPr>
              <p:cNvPr id="2091" name="Rectangle 70"/>
              <p:cNvSpPr>
                <a:spLocks noChangeArrowheads="1"/>
              </p:cNvSpPr>
              <p:nvPr/>
            </p:nvSpPr>
            <p:spPr bwMode="auto">
              <a:xfrm>
                <a:off x="1632" y="2496"/>
                <a:ext cx="144" cy="96"/>
              </a:xfrm>
              <a:prstGeom prst="rect">
                <a:avLst/>
              </a:prstGeom>
              <a:noFill/>
              <a:ln w="12700" algn="ctr">
                <a:solidFill>
                  <a:schemeClr val="tx1"/>
                </a:solidFill>
                <a:miter lim="800000"/>
                <a:headEnd/>
                <a:tailEnd/>
              </a:ln>
            </p:spPr>
            <p:txBody>
              <a:bodyPr wrap="none" anchor="ctr"/>
              <a:lstStyle/>
              <a:p>
                <a:endParaRPr lang="en-US"/>
              </a:p>
            </p:txBody>
          </p:sp>
          <p:sp>
            <p:nvSpPr>
              <p:cNvPr id="2092" name="Rectangle 71"/>
              <p:cNvSpPr>
                <a:spLocks noChangeArrowheads="1"/>
              </p:cNvSpPr>
              <p:nvPr/>
            </p:nvSpPr>
            <p:spPr bwMode="auto">
              <a:xfrm>
                <a:off x="2016" y="2496"/>
                <a:ext cx="144" cy="96"/>
              </a:xfrm>
              <a:prstGeom prst="rect">
                <a:avLst/>
              </a:prstGeom>
              <a:noFill/>
              <a:ln w="12700" algn="ctr">
                <a:solidFill>
                  <a:schemeClr val="tx1"/>
                </a:solidFill>
                <a:miter lim="800000"/>
                <a:headEnd/>
                <a:tailEnd/>
              </a:ln>
            </p:spPr>
            <p:txBody>
              <a:bodyPr wrap="none" anchor="ctr"/>
              <a:lstStyle/>
              <a:p>
                <a:endParaRPr lang="en-US"/>
              </a:p>
            </p:txBody>
          </p:sp>
          <p:sp>
            <p:nvSpPr>
              <p:cNvPr id="2093" name="Line 72"/>
              <p:cNvSpPr>
                <a:spLocks noChangeShapeType="1"/>
              </p:cNvSpPr>
              <p:nvPr/>
            </p:nvSpPr>
            <p:spPr bwMode="auto">
              <a:xfrm>
                <a:off x="2112" y="2592"/>
                <a:ext cx="0" cy="288"/>
              </a:xfrm>
              <a:prstGeom prst="line">
                <a:avLst/>
              </a:prstGeom>
              <a:noFill/>
              <a:ln w="12700">
                <a:solidFill>
                  <a:schemeClr val="tx1"/>
                </a:solidFill>
                <a:prstDash val="dash"/>
                <a:round/>
                <a:headEnd/>
                <a:tailEnd/>
              </a:ln>
            </p:spPr>
            <p:txBody>
              <a:bodyPr wrap="none" anchor="ctr"/>
              <a:lstStyle/>
              <a:p>
                <a:endParaRPr lang="en-US"/>
              </a:p>
            </p:txBody>
          </p:sp>
          <p:sp>
            <p:nvSpPr>
              <p:cNvPr id="2094" name="Text Box 73"/>
              <p:cNvSpPr txBox="1">
                <a:spLocks noChangeArrowheads="1"/>
              </p:cNvSpPr>
              <p:nvPr/>
            </p:nvSpPr>
            <p:spPr bwMode="auto">
              <a:xfrm>
                <a:off x="768" y="2544"/>
                <a:ext cx="427" cy="135"/>
              </a:xfrm>
              <a:prstGeom prst="rect">
                <a:avLst/>
              </a:prstGeom>
              <a:noFill/>
              <a:ln w="28575" algn="ctr">
                <a:noFill/>
                <a:miter lim="800000"/>
                <a:headEnd/>
                <a:tailEnd/>
              </a:ln>
            </p:spPr>
            <p:txBody>
              <a:bodyPr wrap="none">
                <a:spAutoFit/>
              </a:bodyPr>
              <a:lstStyle/>
              <a:p>
                <a:r>
                  <a:rPr lang="en-US" sz="800"/>
                  <a:t>method1( )</a:t>
                </a:r>
              </a:p>
            </p:txBody>
          </p:sp>
          <p:sp>
            <p:nvSpPr>
              <p:cNvPr id="2095" name="Line 75"/>
              <p:cNvSpPr>
                <a:spLocks noChangeShapeType="1"/>
              </p:cNvSpPr>
              <p:nvPr/>
            </p:nvSpPr>
            <p:spPr bwMode="auto">
              <a:xfrm>
                <a:off x="912" y="2688"/>
                <a:ext cx="336" cy="0"/>
              </a:xfrm>
              <a:prstGeom prst="line">
                <a:avLst/>
              </a:prstGeom>
              <a:noFill/>
              <a:ln w="12700">
                <a:solidFill>
                  <a:schemeClr val="tx1"/>
                </a:solidFill>
                <a:round/>
                <a:headEnd/>
                <a:tailEnd type="triangle" w="med" len="med"/>
              </a:ln>
            </p:spPr>
            <p:txBody>
              <a:bodyPr wrap="none" anchor="ctr"/>
              <a:lstStyle/>
              <a:p>
                <a:endParaRPr lang="en-US"/>
              </a:p>
            </p:txBody>
          </p:sp>
          <p:sp>
            <p:nvSpPr>
              <p:cNvPr id="2096" name="Line 76"/>
              <p:cNvSpPr>
                <a:spLocks noChangeShapeType="1"/>
              </p:cNvSpPr>
              <p:nvPr/>
            </p:nvSpPr>
            <p:spPr bwMode="auto">
              <a:xfrm>
                <a:off x="1248" y="2832"/>
                <a:ext cx="864" cy="0"/>
              </a:xfrm>
              <a:prstGeom prst="line">
                <a:avLst/>
              </a:prstGeom>
              <a:noFill/>
              <a:ln w="12700">
                <a:solidFill>
                  <a:schemeClr val="tx1"/>
                </a:solidFill>
                <a:round/>
                <a:headEnd/>
                <a:tailEnd type="triangle" w="med" len="med"/>
              </a:ln>
            </p:spPr>
            <p:txBody>
              <a:bodyPr wrap="none" anchor="ctr"/>
              <a:lstStyle/>
              <a:p>
                <a:endParaRPr lang="en-US"/>
              </a:p>
            </p:txBody>
          </p:sp>
          <p:sp>
            <p:nvSpPr>
              <p:cNvPr id="2097" name="Text Box 77"/>
              <p:cNvSpPr txBox="1">
                <a:spLocks noChangeArrowheads="1"/>
              </p:cNvSpPr>
              <p:nvPr/>
            </p:nvSpPr>
            <p:spPr bwMode="auto">
              <a:xfrm>
                <a:off x="1680" y="2688"/>
                <a:ext cx="427" cy="135"/>
              </a:xfrm>
              <a:prstGeom prst="rect">
                <a:avLst/>
              </a:prstGeom>
              <a:noFill/>
              <a:ln w="28575" algn="ctr">
                <a:noFill/>
                <a:miter lim="800000"/>
                <a:headEnd/>
                <a:tailEnd/>
              </a:ln>
            </p:spPr>
            <p:txBody>
              <a:bodyPr wrap="none">
                <a:spAutoFit/>
              </a:bodyPr>
              <a:lstStyle/>
              <a:p>
                <a:r>
                  <a:rPr lang="en-US" sz="800"/>
                  <a:t>method3( )</a:t>
                </a:r>
              </a:p>
            </p:txBody>
          </p:sp>
          <p:sp>
            <p:nvSpPr>
              <p:cNvPr id="2098" name="Text Box 78"/>
              <p:cNvSpPr txBox="1">
                <a:spLocks noChangeArrowheads="1"/>
              </p:cNvSpPr>
              <p:nvPr/>
            </p:nvSpPr>
            <p:spPr bwMode="auto">
              <a:xfrm>
                <a:off x="1099" y="2928"/>
                <a:ext cx="1156" cy="194"/>
              </a:xfrm>
              <a:prstGeom prst="rect">
                <a:avLst/>
              </a:prstGeom>
              <a:noFill/>
              <a:ln w="28575" algn="ctr">
                <a:noFill/>
                <a:miter lim="800000"/>
                <a:headEnd/>
                <a:tailEnd/>
              </a:ln>
            </p:spPr>
            <p:txBody>
              <a:bodyPr wrap="none">
                <a:spAutoFit/>
              </a:bodyPr>
              <a:lstStyle/>
              <a:p>
                <a:r>
                  <a:rPr lang="en-US" sz="1400"/>
                  <a:t>Interaction Diagrams</a:t>
                </a:r>
              </a:p>
            </p:txBody>
          </p:sp>
        </p:grpSp>
      </p:grpSp>
      <p:sp>
        <p:nvSpPr>
          <p:cNvPr id="2065" name="Text Box 82"/>
          <p:cNvSpPr txBox="1">
            <a:spLocks noChangeArrowheads="1"/>
          </p:cNvSpPr>
          <p:nvPr/>
        </p:nvSpPr>
        <p:spPr bwMode="auto">
          <a:xfrm>
            <a:off x="3657600" y="5715000"/>
            <a:ext cx="1684338" cy="369888"/>
          </a:xfrm>
          <a:prstGeom prst="rect">
            <a:avLst/>
          </a:prstGeom>
          <a:noFill/>
          <a:ln w="28575" algn="ctr">
            <a:noFill/>
            <a:miter lim="800000"/>
            <a:headEnd/>
            <a:tailEnd/>
          </a:ln>
        </p:spPr>
        <p:txBody>
          <a:bodyPr wrap="none">
            <a:spAutoFit/>
          </a:bodyPr>
          <a:lstStyle/>
          <a:p>
            <a:r>
              <a:rPr lang="en-US" b="1"/>
              <a:t>Design Model</a:t>
            </a:r>
          </a:p>
        </p:txBody>
      </p:sp>
      <p:grpSp>
        <p:nvGrpSpPr>
          <p:cNvPr id="15" name="Group 89"/>
          <p:cNvGrpSpPr>
            <a:grpSpLocks/>
          </p:cNvGrpSpPr>
          <p:nvPr/>
        </p:nvGrpSpPr>
        <p:grpSpPr bwMode="auto">
          <a:xfrm>
            <a:off x="7391400" y="3962400"/>
            <a:ext cx="1143000" cy="685800"/>
            <a:chOff x="3072" y="3216"/>
            <a:chExt cx="720" cy="432"/>
          </a:xfrm>
        </p:grpSpPr>
        <p:sp>
          <p:nvSpPr>
            <p:cNvPr id="2081" name="Rectangle 84"/>
            <p:cNvSpPr>
              <a:spLocks noChangeArrowheads="1"/>
            </p:cNvSpPr>
            <p:nvPr/>
          </p:nvSpPr>
          <p:spPr bwMode="auto">
            <a:xfrm>
              <a:off x="3072" y="3216"/>
              <a:ext cx="720" cy="432"/>
            </a:xfrm>
            <a:prstGeom prst="rect">
              <a:avLst/>
            </a:prstGeom>
            <a:noFill/>
            <a:ln w="28575" algn="ctr">
              <a:solidFill>
                <a:schemeClr val="tx1"/>
              </a:solidFill>
              <a:miter lim="800000"/>
              <a:headEnd/>
              <a:tailEnd/>
            </a:ln>
          </p:spPr>
          <p:txBody>
            <a:bodyPr wrap="none" anchor="ctr"/>
            <a:lstStyle/>
            <a:p>
              <a:endParaRPr lang="en-US"/>
            </a:p>
          </p:txBody>
        </p:sp>
        <p:sp>
          <p:nvSpPr>
            <p:cNvPr id="2082" name="Text Box 86"/>
            <p:cNvSpPr txBox="1">
              <a:spLocks noChangeArrowheads="1"/>
            </p:cNvSpPr>
            <p:nvPr/>
          </p:nvSpPr>
          <p:spPr bwMode="auto">
            <a:xfrm>
              <a:off x="3120" y="3360"/>
              <a:ext cx="562" cy="194"/>
            </a:xfrm>
            <a:prstGeom prst="rect">
              <a:avLst/>
            </a:prstGeom>
            <a:noFill/>
            <a:ln w="28575" algn="ctr">
              <a:noFill/>
              <a:miter lim="800000"/>
              <a:headEnd/>
              <a:tailEnd/>
            </a:ln>
          </p:spPr>
          <p:txBody>
            <a:bodyPr wrap="none">
              <a:spAutoFit/>
            </a:bodyPr>
            <a:lstStyle/>
            <a:p>
              <a:r>
                <a:rPr lang="en-US" sz="1400"/>
                <a:t>Glossary</a:t>
              </a:r>
            </a:p>
          </p:txBody>
        </p:sp>
      </p:grpSp>
      <p:grpSp>
        <p:nvGrpSpPr>
          <p:cNvPr id="16" name="Group 88"/>
          <p:cNvGrpSpPr>
            <a:grpSpLocks/>
          </p:cNvGrpSpPr>
          <p:nvPr/>
        </p:nvGrpSpPr>
        <p:grpSpPr bwMode="auto">
          <a:xfrm>
            <a:off x="7315200" y="4953000"/>
            <a:ext cx="1389063" cy="685800"/>
            <a:chOff x="4512" y="2832"/>
            <a:chExt cx="875" cy="432"/>
          </a:xfrm>
        </p:grpSpPr>
        <p:sp>
          <p:nvSpPr>
            <p:cNvPr id="2079" name="Rectangle 85"/>
            <p:cNvSpPr>
              <a:spLocks noChangeArrowheads="1"/>
            </p:cNvSpPr>
            <p:nvPr/>
          </p:nvSpPr>
          <p:spPr bwMode="auto">
            <a:xfrm>
              <a:off x="4560" y="2832"/>
              <a:ext cx="816" cy="432"/>
            </a:xfrm>
            <a:prstGeom prst="rect">
              <a:avLst/>
            </a:prstGeom>
            <a:noFill/>
            <a:ln w="28575" algn="ctr">
              <a:solidFill>
                <a:schemeClr val="tx1"/>
              </a:solidFill>
              <a:miter lim="800000"/>
              <a:headEnd/>
              <a:tailEnd/>
            </a:ln>
          </p:spPr>
          <p:txBody>
            <a:bodyPr wrap="none" anchor="ctr"/>
            <a:lstStyle/>
            <a:p>
              <a:endParaRPr lang="en-US"/>
            </a:p>
          </p:txBody>
        </p:sp>
        <p:sp>
          <p:nvSpPr>
            <p:cNvPr id="2080" name="Rectangle 87"/>
            <p:cNvSpPr>
              <a:spLocks noChangeArrowheads="1"/>
            </p:cNvSpPr>
            <p:nvPr/>
          </p:nvSpPr>
          <p:spPr bwMode="auto">
            <a:xfrm>
              <a:off x="4512" y="2880"/>
              <a:ext cx="875" cy="330"/>
            </a:xfrm>
            <a:prstGeom prst="rect">
              <a:avLst/>
            </a:prstGeom>
            <a:noFill/>
            <a:ln w="28575" algn="ctr">
              <a:noFill/>
              <a:miter lim="800000"/>
              <a:headEnd/>
              <a:tailEnd/>
            </a:ln>
          </p:spPr>
          <p:txBody>
            <a:bodyPr wrap="none">
              <a:spAutoFit/>
            </a:bodyPr>
            <a:lstStyle/>
            <a:p>
              <a:r>
                <a:rPr lang="en-US" sz="1400"/>
                <a:t>Supplementary</a:t>
              </a:r>
            </a:p>
            <a:p>
              <a:r>
                <a:rPr lang="en-US" sz="1400"/>
                <a:t>Specification</a:t>
              </a:r>
            </a:p>
          </p:txBody>
        </p:sp>
      </p:grpSp>
      <p:sp>
        <p:nvSpPr>
          <p:cNvPr id="2068" name="Freeform 90"/>
          <p:cNvSpPr>
            <a:spLocks/>
          </p:cNvSpPr>
          <p:nvPr/>
        </p:nvSpPr>
        <p:spPr bwMode="auto">
          <a:xfrm>
            <a:off x="0" y="1676400"/>
            <a:ext cx="1536700" cy="3797300"/>
          </a:xfrm>
          <a:custGeom>
            <a:avLst/>
            <a:gdLst>
              <a:gd name="T0" fmla="*/ 2147483647 w 968"/>
              <a:gd name="T1" fmla="*/ 2147483647 h 2392"/>
              <a:gd name="T2" fmla="*/ 2147483647 w 968"/>
              <a:gd name="T3" fmla="*/ 2147483647 h 2392"/>
              <a:gd name="T4" fmla="*/ 2147483647 w 968"/>
              <a:gd name="T5" fmla="*/ 2147483647 h 2392"/>
              <a:gd name="T6" fmla="*/ 2147483647 w 968"/>
              <a:gd name="T7" fmla="*/ 2147483647 h 2392"/>
              <a:gd name="T8" fmla="*/ 2147483647 w 968"/>
              <a:gd name="T9" fmla="*/ 2147483647 h 2392"/>
              <a:gd name="T10" fmla="*/ 0 60000 65536"/>
              <a:gd name="T11" fmla="*/ 0 60000 65536"/>
              <a:gd name="T12" fmla="*/ 0 60000 65536"/>
              <a:gd name="T13" fmla="*/ 0 60000 65536"/>
              <a:gd name="T14" fmla="*/ 0 60000 65536"/>
              <a:gd name="T15" fmla="*/ 0 w 968"/>
              <a:gd name="T16" fmla="*/ 0 h 2392"/>
              <a:gd name="T17" fmla="*/ 968 w 968"/>
              <a:gd name="T18" fmla="*/ 2392 h 2392"/>
            </a:gdLst>
            <a:ahLst/>
            <a:cxnLst>
              <a:cxn ang="T10">
                <a:pos x="T0" y="T1"/>
              </a:cxn>
              <a:cxn ang="T11">
                <a:pos x="T2" y="T3"/>
              </a:cxn>
              <a:cxn ang="T12">
                <a:pos x="T4" y="T5"/>
              </a:cxn>
              <a:cxn ang="T13">
                <a:pos x="T6" y="T7"/>
              </a:cxn>
              <a:cxn ang="T14">
                <a:pos x="T8" y="T9"/>
              </a:cxn>
            </a:cxnLst>
            <a:rect l="T15" t="T16" r="T17" b="T18"/>
            <a:pathLst>
              <a:path w="968" h="2392">
                <a:moveTo>
                  <a:pt x="928" y="168"/>
                </a:moveTo>
                <a:cubicBezTo>
                  <a:pt x="948" y="180"/>
                  <a:pt x="968" y="192"/>
                  <a:pt x="832" y="216"/>
                </a:cubicBezTo>
                <a:cubicBezTo>
                  <a:pt x="696" y="240"/>
                  <a:pt x="224" y="0"/>
                  <a:pt x="112" y="312"/>
                </a:cubicBezTo>
                <a:cubicBezTo>
                  <a:pt x="0" y="624"/>
                  <a:pt x="32" y="1784"/>
                  <a:pt x="160" y="2088"/>
                </a:cubicBezTo>
                <a:cubicBezTo>
                  <a:pt x="288" y="2392"/>
                  <a:pt x="776" y="2144"/>
                  <a:pt x="880" y="2136"/>
                </a:cubicBezTo>
              </a:path>
            </a:pathLst>
          </a:custGeom>
          <a:noFill/>
          <a:ln w="12700">
            <a:solidFill>
              <a:schemeClr val="tx1"/>
            </a:solidFill>
            <a:round/>
            <a:headEnd/>
            <a:tailEnd type="arrow" w="med" len="med"/>
          </a:ln>
        </p:spPr>
        <p:txBody>
          <a:bodyPr wrap="none" anchor="ctr"/>
          <a:lstStyle/>
          <a:p>
            <a:endParaRPr lang="en-US"/>
          </a:p>
        </p:txBody>
      </p:sp>
      <p:sp>
        <p:nvSpPr>
          <p:cNvPr id="2069" name="Text Box 91"/>
          <p:cNvSpPr txBox="1">
            <a:spLocks noChangeArrowheads="1"/>
          </p:cNvSpPr>
          <p:nvPr/>
        </p:nvSpPr>
        <p:spPr bwMode="auto">
          <a:xfrm>
            <a:off x="0" y="2743200"/>
            <a:ext cx="2014538" cy="307975"/>
          </a:xfrm>
          <a:prstGeom prst="rect">
            <a:avLst/>
          </a:prstGeom>
          <a:noFill/>
          <a:ln w="28575" algn="ctr">
            <a:noFill/>
            <a:miter lim="800000"/>
            <a:headEnd/>
            <a:tailEnd/>
          </a:ln>
        </p:spPr>
        <p:txBody>
          <a:bodyPr wrap="none">
            <a:spAutoFit/>
          </a:bodyPr>
          <a:lstStyle/>
          <a:p>
            <a:r>
              <a:rPr lang="en-US" sz="1400"/>
              <a:t>Suggestions for names</a:t>
            </a:r>
          </a:p>
        </p:txBody>
      </p:sp>
      <p:sp>
        <p:nvSpPr>
          <p:cNvPr id="2070" name="Line 92"/>
          <p:cNvSpPr>
            <a:spLocks noChangeShapeType="1"/>
          </p:cNvSpPr>
          <p:nvPr/>
        </p:nvSpPr>
        <p:spPr bwMode="auto">
          <a:xfrm flipH="1">
            <a:off x="2667000" y="3276600"/>
            <a:ext cx="3505200" cy="457200"/>
          </a:xfrm>
          <a:prstGeom prst="line">
            <a:avLst/>
          </a:prstGeom>
          <a:noFill/>
          <a:ln w="12700">
            <a:solidFill>
              <a:schemeClr val="tx1"/>
            </a:solidFill>
            <a:round/>
            <a:headEnd/>
            <a:tailEnd type="triangle" w="med" len="med"/>
          </a:ln>
        </p:spPr>
        <p:txBody>
          <a:bodyPr wrap="none" anchor="ctr"/>
          <a:lstStyle/>
          <a:p>
            <a:endParaRPr lang="en-US"/>
          </a:p>
        </p:txBody>
      </p:sp>
      <p:sp>
        <p:nvSpPr>
          <p:cNvPr id="2071" name="Text Box 93"/>
          <p:cNvSpPr txBox="1">
            <a:spLocks noChangeArrowheads="1"/>
          </p:cNvSpPr>
          <p:nvPr/>
        </p:nvSpPr>
        <p:spPr bwMode="auto">
          <a:xfrm>
            <a:off x="3962400" y="2971800"/>
            <a:ext cx="1228725" cy="523875"/>
          </a:xfrm>
          <a:prstGeom prst="rect">
            <a:avLst/>
          </a:prstGeom>
          <a:noFill/>
          <a:ln w="28575" algn="ctr">
            <a:noFill/>
            <a:miter lim="800000"/>
            <a:headEnd/>
            <a:tailEnd/>
          </a:ln>
        </p:spPr>
        <p:txBody>
          <a:bodyPr wrap="none">
            <a:spAutoFit/>
          </a:bodyPr>
          <a:lstStyle/>
          <a:p>
            <a:r>
              <a:rPr lang="en-US" sz="1400"/>
              <a:t>Functional</a:t>
            </a:r>
          </a:p>
          <a:p>
            <a:r>
              <a:rPr lang="en-US" sz="1400"/>
              <a:t>requirements</a:t>
            </a:r>
          </a:p>
        </p:txBody>
      </p:sp>
      <p:sp>
        <p:nvSpPr>
          <p:cNvPr id="2072" name="Text Box 94"/>
          <p:cNvSpPr txBox="1">
            <a:spLocks noChangeArrowheads="1"/>
          </p:cNvSpPr>
          <p:nvPr/>
        </p:nvSpPr>
        <p:spPr bwMode="auto">
          <a:xfrm>
            <a:off x="5562600" y="4038600"/>
            <a:ext cx="1100138" cy="307975"/>
          </a:xfrm>
          <a:prstGeom prst="rect">
            <a:avLst/>
          </a:prstGeom>
          <a:noFill/>
          <a:ln w="28575" algn="ctr">
            <a:noFill/>
            <a:miter lim="800000"/>
            <a:headEnd/>
            <a:tailEnd/>
          </a:ln>
        </p:spPr>
        <p:txBody>
          <a:bodyPr wrap="none">
            <a:spAutoFit/>
          </a:bodyPr>
          <a:lstStyle/>
          <a:p>
            <a:r>
              <a:rPr lang="en-US" sz="1400"/>
              <a:t>Item details</a:t>
            </a:r>
          </a:p>
        </p:txBody>
      </p:sp>
      <p:sp>
        <p:nvSpPr>
          <p:cNvPr id="2073" name="Text Box 95"/>
          <p:cNvSpPr txBox="1">
            <a:spLocks noChangeArrowheads="1"/>
          </p:cNvSpPr>
          <p:nvPr/>
        </p:nvSpPr>
        <p:spPr bwMode="auto">
          <a:xfrm>
            <a:off x="5867400" y="4953000"/>
            <a:ext cx="1338263" cy="523875"/>
          </a:xfrm>
          <a:prstGeom prst="rect">
            <a:avLst/>
          </a:prstGeom>
          <a:noFill/>
          <a:ln w="28575" algn="ctr">
            <a:noFill/>
            <a:miter lim="800000"/>
            <a:headEnd/>
            <a:tailEnd/>
          </a:ln>
        </p:spPr>
        <p:txBody>
          <a:bodyPr wrap="none">
            <a:spAutoFit/>
          </a:bodyPr>
          <a:lstStyle/>
          <a:p>
            <a:r>
              <a:rPr lang="en-US" sz="1400"/>
              <a:t>Non-functional</a:t>
            </a:r>
          </a:p>
          <a:p>
            <a:r>
              <a:rPr lang="en-US" sz="1400"/>
              <a:t>requirements</a:t>
            </a:r>
          </a:p>
        </p:txBody>
      </p:sp>
      <p:sp>
        <p:nvSpPr>
          <p:cNvPr id="2074" name="Line 96"/>
          <p:cNvSpPr>
            <a:spLocks noChangeShapeType="1"/>
          </p:cNvSpPr>
          <p:nvPr/>
        </p:nvSpPr>
        <p:spPr bwMode="auto">
          <a:xfrm flipH="1">
            <a:off x="3200400" y="4419600"/>
            <a:ext cx="4191000" cy="0"/>
          </a:xfrm>
          <a:prstGeom prst="line">
            <a:avLst/>
          </a:prstGeom>
          <a:noFill/>
          <a:ln w="12700">
            <a:solidFill>
              <a:schemeClr val="tx1"/>
            </a:solidFill>
            <a:round/>
            <a:headEnd/>
            <a:tailEnd type="triangle" w="med" len="med"/>
          </a:ln>
        </p:spPr>
        <p:txBody>
          <a:bodyPr wrap="none" anchor="ctr"/>
          <a:lstStyle/>
          <a:p>
            <a:endParaRPr lang="en-US"/>
          </a:p>
        </p:txBody>
      </p:sp>
      <p:sp>
        <p:nvSpPr>
          <p:cNvPr id="2075" name="Line 97"/>
          <p:cNvSpPr>
            <a:spLocks noChangeShapeType="1"/>
          </p:cNvSpPr>
          <p:nvPr/>
        </p:nvSpPr>
        <p:spPr bwMode="auto">
          <a:xfrm flipH="1">
            <a:off x="3657600" y="5410200"/>
            <a:ext cx="3733800" cy="0"/>
          </a:xfrm>
          <a:prstGeom prst="line">
            <a:avLst/>
          </a:prstGeom>
          <a:noFill/>
          <a:ln w="12700">
            <a:solidFill>
              <a:schemeClr val="tx1"/>
            </a:solidFill>
            <a:round/>
            <a:headEnd/>
            <a:tailEnd type="triangle" w="med" len="med"/>
          </a:ln>
        </p:spPr>
        <p:txBody>
          <a:bodyPr wrap="none" anchor="ctr"/>
          <a:lstStyle/>
          <a:p>
            <a:endParaRPr lang="en-US"/>
          </a:p>
        </p:txBody>
      </p:sp>
      <p:sp>
        <p:nvSpPr>
          <p:cNvPr id="2076" name="Line 106"/>
          <p:cNvSpPr>
            <a:spLocks noChangeShapeType="1"/>
          </p:cNvSpPr>
          <p:nvPr/>
        </p:nvSpPr>
        <p:spPr bwMode="auto">
          <a:xfrm flipH="1">
            <a:off x="1219200" y="1981200"/>
            <a:ext cx="4495800" cy="1905000"/>
          </a:xfrm>
          <a:prstGeom prst="line">
            <a:avLst/>
          </a:prstGeom>
          <a:noFill/>
          <a:ln w="12700">
            <a:solidFill>
              <a:schemeClr val="tx1"/>
            </a:solidFill>
            <a:round/>
            <a:headEnd/>
            <a:tailEnd type="triangle" w="med" len="med"/>
          </a:ln>
        </p:spPr>
        <p:txBody>
          <a:bodyPr wrap="none" anchor="ctr"/>
          <a:lstStyle/>
          <a:p>
            <a:endParaRPr lang="en-US"/>
          </a:p>
        </p:txBody>
      </p:sp>
      <p:sp>
        <p:nvSpPr>
          <p:cNvPr id="2077" name="Text Box 107"/>
          <p:cNvSpPr txBox="1">
            <a:spLocks noChangeArrowheads="1"/>
          </p:cNvSpPr>
          <p:nvPr/>
        </p:nvSpPr>
        <p:spPr bwMode="auto">
          <a:xfrm>
            <a:off x="3657600" y="1905000"/>
            <a:ext cx="1379538" cy="307975"/>
          </a:xfrm>
          <a:prstGeom prst="rect">
            <a:avLst/>
          </a:prstGeom>
          <a:noFill/>
          <a:ln w="28575" algn="ctr">
            <a:noFill/>
            <a:miter lim="800000"/>
            <a:headEnd/>
            <a:tailEnd/>
          </a:ln>
        </p:spPr>
        <p:txBody>
          <a:bodyPr wrap="none">
            <a:spAutoFit/>
          </a:bodyPr>
          <a:lstStyle/>
          <a:p>
            <a:r>
              <a:rPr lang="en-US" sz="1400"/>
              <a:t>Starting events</a:t>
            </a:r>
          </a:p>
        </p:txBody>
      </p:sp>
      <p:sp>
        <p:nvSpPr>
          <p:cNvPr id="2078" name="Text Box 108"/>
          <p:cNvSpPr txBox="1">
            <a:spLocks noChangeArrowheads="1"/>
          </p:cNvSpPr>
          <p:nvPr/>
        </p:nvSpPr>
        <p:spPr bwMode="auto">
          <a:xfrm>
            <a:off x="4354513" y="4419600"/>
            <a:ext cx="1239837" cy="307975"/>
          </a:xfrm>
          <a:prstGeom prst="rect">
            <a:avLst/>
          </a:prstGeom>
          <a:noFill/>
          <a:ln w="28575" algn="ctr">
            <a:noFill/>
            <a:miter lim="800000"/>
            <a:headEnd/>
            <a:tailEnd/>
          </a:ln>
        </p:spPr>
        <p:txBody>
          <a:bodyPr wrap="none">
            <a:spAutoFit/>
          </a:bodyPr>
          <a:lstStyle/>
          <a:p>
            <a:r>
              <a:rPr lang="en-US" sz="1400"/>
              <a:t>Domain rules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normAutofit fontScale="90000"/>
          </a:bodyPr>
          <a:lstStyle/>
          <a:p>
            <a:r>
              <a:rPr lang="en-US" dirty="0" smtClean="0"/>
              <a:t>3.2 Describing &amp; Elaborating Use Cases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52400" y="1981200"/>
            <a:ext cx="4191000" cy="1447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r>
              <a:rPr lang="en-US" dirty="0"/>
              <a:t>Real and Essential use cases</a:t>
            </a:r>
          </a:p>
          <a:p>
            <a:pPr>
              <a:defRPr/>
            </a:pPr>
            <a:r>
              <a:rPr lang="en-US" dirty="0"/>
              <a:t>Use case degree of design commitment</a:t>
            </a:r>
          </a:p>
          <a:p>
            <a:pPr>
              <a:defRPr/>
            </a:pPr>
            <a:r>
              <a:rPr lang="en-US" sz="1600" dirty="0"/>
              <a:t>	</a:t>
            </a:r>
            <a:endParaRPr lang="en-US" dirty="0"/>
          </a:p>
          <a:p>
            <a:pPr>
              <a:defRPr/>
            </a:pPr>
            <a:r>
              <a:rPr lang="en-US" dirty="0"/>
              <a:t> </a:t>
            </a:r>
          </a:p>
          <a:p>
            <a:pPr>
              <a:defRPr/>
            </a:pPr>
            <a:r>
              <a:rPr lang="en-US" dirty="0"/>
              <a:t/>
            </a:r>
            <a:br>
              <a:rPr lang="en-US" dirty="0"/>
            </a:br>
            <a:r>
              <a:rPr lang="en-US" dirty="0"/>
              <a:t>Essential use case very abstract				real very concrete</a:t>
            </a:r>
          </a:p>
        </p:txBody>
      </p:sp>
      <p:sp>
        <p:nvSpPr>
          <p:cNvPr id="13" name="Rounded Rectangle 12"/>
          <p:cNvSpPr/>
          <p:nvPr/>
        </p:nvSpPr>
        <p:spPr>
          <a:xfrm>
            <a:off x="152400" y="3505200"/>
            <a:ext cx="8534400" cy="28194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a:p>
            <a:pPr>
              <a:defRPr/>
            </a:pPr>
            <a:r>
              <a:rPr lang="en-US" dirty="0"/>
              <a:t>Essential use cases </a:t>
            </a:r>
          </a:p>
          <a:p>
            <a:pPr>
              <a:defRPr/>
            </a:pPr>
            <a:r>
              <a:rPr lang="en-US" dirty="0">
                <a:solidFill>
                  <a:schemeClr val="tx1"/>
                </a:solidFill>
              </a:rPr>
              <a:t>-	created during </a:t>
            </a:r>
            <a:r>
              <a:rPr lang="en-US" b="1" dirty="0">
                <a:solidFill>
                  <a:srgbClr val="FFFF00"/>
                </a:solidFill>
              </a:rPr>
              <a:t>early stage of eliciting</a:t>
            </a:r>
            <a:r>
              <a:rPr lang="en-US" dirty="0">
                <a:solidFill>
                  <a:schemeClr val="tx1"/>
                </a:solidFill>
              </a:rPr>
              <a:t> the requirements</a:t>
            </a:r>
          </a:p>
          <a:p>
            <a:pPr>
              <a:defRPr/>
            </a:pPr>
            <a:r>
              <a:rPr lang="en-US" dirty="0"/>
              <a:t>-	independent of the </a:t>
            </a:r>
            <a:r>
              <a:rPr lang="en-US" b="1" dirty="0">
                <a:solidFill>
                  <a:srgbClr val="FFFF00"/>
                </a:solidFill>
              </a:rPr>
              <a:t>design decisions</a:t>
            </a:r>
          </a:p>
          <a:p>
            <a:pPr>
              <a:defRPr/>
            </a:pPr>
            <a:r>
              <a:rPr lang="en-US" dirty="0"/>
              <a:t> </a:t>
            </a:r>
          </a:p>
          <a:p>
            <a:pPr>
              <a:defRPr/>
            </a:pPr>
            <a:r>
              <a:rPr lang="en-US" dirty="0"/>
              <a:t>Real use cases </a:t>
            </a:r>
          </a:p>
          <a:p>
            <a:pPr>
              <a:defRPr/>
            </a:pPr>
            <a:r>
              <a:rPr lang="en-US" dirty="0"/>
              <a:t>-	Describe the functionality of the system </a:t>
            </a:r>
            <a:r>
              <a:rPr lang="en-US" b="1" dirty="0">
                <a:solidFill>
                  <a:srgbClr val="FFFF00"/>
                </a:solidFill>
              </a:rPr>
              <a:t>in terms of its actual current design 	committed to specific input output technologies</a:t>
            </a:r>
          </a:p>
          <a:p>
            <a:pPr>
              <a:defRPr/>
            </a:pPr>
            <a:r>
              <a:rPr lang="en-US" dirty="0"/>
              <a:t> -	Developed only </a:t>
            </a:r>
            <a:r>
              <a:rPr lang="en-US" b="1" dirty="0">
                <a:solidFill>
                  <a:srgbClr val="FFFF00"/>
                </a:solidFill>
              </a:rPr>
              <a:t>after the design decisions</a:t>
            </a:r>
            <a:r>
              <a:rPr lang="en-US" dirty="0"/>
              <a:t> have been made</a:t>
            </a:r>
          </a:p>
          <a:p>
            <a:pPr>
              <a:defRPr/>
            </a:pPr>
            <a:r>
              <a:rPr lang="en-US" dirty="0"/>
              <a:t>-	Design artifacts</a:t>
            </a:r>
          </a:p>
          <a:p>
            <a:pPr>
              <a:defRPr/>
            </a:pPr>
            <a:endParaRPr lang="en-US" dirty="0"/>
          </a:p>
        </p:txBody>
      </p:sp>
      <p:sp>
        <p:nvSpPr>
          <p:cNvPr id="10" name="Rounded Rectangle 9"/>
          <p:cNvSpPr/>
          <p:nvPr/>
        </p:nvSpPr>
        <p:spPr>
          <a:xfrm>
            <a:off x="4419600" y="1981200"/>
            <a:ext cx="1981200" cy="1447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a:p>
            <a:pPr>
              <a:defRPr/>
            </a:pPr>
            <a:endParaRPr lang="en-US" dirty="0"/>
          </a:p>
          <a:p>
            <a:pPr>
              <a:defRPr/>
            </a:pPr>
            <a:endParaRPr lang="en-US" dirty="0"/>
          </a:p>
          <a:p>
            <a:pPr>
              <a:defRPr/>
            </a:pPr>
            <a:r>
              <a:rPr lang="en-US" sz="1600" dirty="0"/>
              <a:t>Essential use case: </a:t>
            </a:r>
          </a:p>
          <a:p>
            <a:pPr>
              <a:defRPr/>
            </a:pPr>
            <a:r>
              <a:rPr lang="en-US" sz="1600" dirty="0"/>
              <a:t>very abstract			</a:t>
            </a:r>
            <a:endParaRPr lang="en-US" dirty="0"/>
          </a:p>
        </p:txBody>
      </p:sp>
      <p:sp>
        <p:nvSpPr>
          <p:cNvPr id="14" name="Rounded Rectangle 13"/>
          <p:cNvSpPr/>
          <p:nvPr/>
        </p:nvSpPr>
        <p:spPr>
          <a:xfrm>
            <a:off x="6477000" y="1981200"/>
            <a:ext cx="1981200" cy="1447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dirty="0"/>
              <a:t>	</a:t>
            </a:r>
          </a:p>
          <a:p>
            <a:pPr>
              <a:defRPr/>
            </a:pPr>
            <a:endParaRPr lang="en-US" sz="1600" dirty="0"/>
          </a:p>
          <a:p>
            <a:pPr>
              <a:defRPr/>
            </a:pPr>
            <a:endParaRPr lang="en-US" sz="1600" dirty="0"/>
          </a:p>
          <a:p>
            <a:pPr>
              <a:defRPr/>
            </a:pPr>
            <a:endParaRPr lang="en-US" sz="1600" dirty="0"/>
          </a:p>
          <a:p>
            <a:pPr>
              <a:defRPr/>
            </a:pPr>
            <a:endParaRPr lang="en-US" sz="1600" dirty="0"/>
          </a:p>
          <a:p>
            <a:pPr>
              <a:defRPr/>
            </a:pPr>
            <a:r>
              <a:rPr lang="en-US" sz="1600" dirty="0"/>
              <a:t>Real use case: </a:t>
            </a:r>
          </a:p>
          <a:p>
            <a:pPr>
              <a:defRPr/>
            </a:pPr>
            <a:r>
              <a:rPr lang="en-US" sz="1600" dirty="0"/>
              <a:t>very concrete</a:t>
            </a:r>
          </a:p>
          <a:p>
            <a:pPr>
              <a:defRPr/>
            </a:pPr>
            <a:endParaRPr lang="en-US" dirty="0"/>
          </a:p>
          <a:p>
            <a:pPr>
              <a:defRPr/>
            </a:pPr>
            <a:r>
              <a:rPr lang="en-US" dirty="0"/>
              <a:t> </a:t>
            </a:r>
          </a:p>
          <a:p>
            <a:pPr>
              <a:defRPr/>
            </a:pPr>
            <a:r>
              <a:rPr lang="en-US" dirty="0"/>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Real </a:t>
            </a:r>
            <a:r>
              <a:rPr lang="en-US" dirty="0" err="1" smtClean="0"/>
              <a:t>vs</a:t>
            </a:r>
            <a:r>
              <a:rPr lang="en-US" dirty="0" smtClean="0"/>
              <a:t> Essential Use Case</a:t>
            </a:r>
            <a:endParaRPr lang="en-US" dirty="0"/>
          </a:p>
        </p:txBody>
      </p:sp>
      <p:sp>
        <p:nvSpPr>
          <p:cNvPr id="4" name="Rounded Rectangle 3"/>
          <p:cNvSpPr/>
          <p:nvPr/>
        </p:nvSpPr>
        <p:spPr>
          <a:xfrm>
            <a:off x="152400" y="1066800"/>
            <a:ext cx="8229600" cy="23622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Essential use case</a:t>
            </a:r>
          </a:p>
          <a:p>
            <a:pPr>
              <a:defRPr/>
            </a:pPr>
            <a:endParaRPr lang="en-US" dirty="0"/>
          </a:p>
          <a:p>
            <a:pPr>
              <a:defRPr/>
            </a:pPr>
            <a:r>
              <a:rPr lang="en-US" dirty="0"/>
              <a:t>Actor action			System response</a:t>
            </a:r>
          </a:p>
          <a:p>
            <a:pPr>
              <a:defRPr/>
            </a:pPr>
            <a:r>
              <a:rPr lang="en-US" dirty="0"/>
              <a:t>1. customer identifies themselves	2. Provide Customer with options</a:t>
            </a:r>
          </a:p>
          <a:p>
            <a:pPr>
              <a:defRPr/>
            </a:pPr>
            <a:r>
              <a:rPr lang="en-US" dirty="0"/>
              <a:t>3.  ……</a:t>
            </a:r>
          </a:p>
        </p:txBody>
      </p:sp>
      <p:sp>
        <p:nvSpPr>
          <p:cNvPr id="13" name="Rounded Rectangle 12"/>
          <p:cNvSpPr/>
          <p:nvPr/>
        </p:nvSpPr>
        <p:spPr>
          <a:xfrm>
            <a:off x="152400" y="3505200"/>
            <a:ext cx="8229600" cy="21336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Real use case</a:t>
            </a:r>
          </a:p>
          <a:p>
            <a:pPr>
              <a:defRPr/>
            </a:pPr>
            <a:r>
              <a:rPr lang="en-US" dirty="0"/>
              <a:t>Actor action			System response</a:t>
            </a:r>
          </a:p>
          <a:p>
            <a:pPr>
              <a:defRPr/>
            </a:pPr>
            <a:r>
              <a:rPr lang="en-US" dirty="0"/>
              <a:t>1. customer inserts their cards	2. Prompts for PIN</a:t>
            </a:r>
          </a:p>
          <a:p>
            <a:pPr>
              <a:defRPr/>
            </a:pPr>
            <a:r>
              <a:rPr lang="en-US" dirty="0"/>
              <a:t>3. enters PIN on key pad		4. Displays option menu</a:t>
            </a:r>
          </a:p>
          <a:p>
            <a:pPr>
              <a:defRPr/>
            </a:pP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Buy Items use case</a:t>
            </a:r>
            <a:endParaRPr lang="en-US" dirty="0"/>
          </a:p>
        </p:txBody>
      </p:sp>
      <p:sp>
        <p:nvSpPr>
          <p:cNvPr id="4" name="Rounded Rectangle 3"/>
          <p:cNvSpPr/>
          <p:nvPr/>
        </p:nvSpPr>
        <p:spPr>
          <a:xfrm>
            <a:off x="152400" y="1066800"/>
            <a:ext cx="8686800" cy="2209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Essential</a:t>
            </a:r>
          </a:p>
          <a:p>
            <a:pPr>
              <a:defRPr/>
            </a:pPr>
            <a:r>
              <a:rPr lang="en-US" dirty="0"/>
              <a:t>Actor action 			System response</a:t>
            </a:r>
          </a:p>
          <a:p>
            <a:pPr>
              <a:defRPr/>
            </a:pPr>
            <a:r>
              <a:rPr lang="en-US" sz="1600" dirty="0"/>
              <a:t>1. cashier records identifier for each item	2. Determine the item price and add the item info</a:t>
            </a:r>
          </a:p>
          <a:p>
            <a:pPr>
              <a:defRPr/>
            </a:pPr>
            <a:r>
              <a:rPr lang="en-US" sz="1600" dirty="0"/>
              <a:t>If there is more than one of the same 	    to the running sales transaction description </a:t>
            </a:r>
          </a:p>
          <a:p>
            <a:pPr>
              <a:defRPr/>
            </a:pPr>
            <a:r>
              <a:rPr lang="en-US" sz="1600" dirty="0"/>
              <a:t>The cashier enters quantity		    price of the current item in item presented</a:t>
            </a:r>
          </a:p>
        </p:txBody>
      </p:sp>
      <p:sp>
        <p:nvSpPr>
          <p:cNvPr id="12" name="Rounded Rectangle 11"/>
          <p:cNvSpPr/>
          <p:nvPr/>
        </p:nvSpPr>
        <p:spPr>
          <a:xfrm>
            <a:off x="152400" y="3352800"/>
            <a:ext cx="8686800" cy="2590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Real</a:t>
            </a:r>
          </a:p>
          <a:p>
            <a:pPr>
              <a:defRPr/>
            </a:pPr>
            <a:r>
              <a:rPr lang="en-US" sz="1600" dirty="0"/>
              <a:t>1. For each item cashier types UPC	2. Display item price and add the item information</a:t>
            </a:r>
          </a:p>
          <a:p>
            <a:pPr>
              <a:defRPr/>
            </a:pPr>
            <a:r>
              <a:rPr lang="en-US" sz="1600" dirty="0"/>
              <a:t>    In the UPC input field of window then	    to the running sales transactions the description </a:t>
            </a:r>
          </a:p>
          <a:p>
            <a:pPr>
              <a:defRPr/>
            </a:pPr>
            <a:r>
              <a:rPr lang="en-US" sz="1600" dirty="0"/>
              <a:t>   They press “enter item” button		    and price of current item are displayed</a:t>
            </a:r>
          </a:p>
          <a:p>
            <a:pPr>
              <a:defRPr/>
            </a:pPr>
            <a:r>
              <a:rPr lang="en-US" sz="1600" dirty="0"/>
              <a:t>   with the mouse or keyboard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Elaboration of ATM Use Case</a:t>
            </a:r>
            <a:endParaRPr lang="en-US" dirty="0"/>
          </a:p>
        </p:txBody>
      </p:sp>
      <p:sp>
        <p:nvSpPr>
          <p:cNvPr id="12" name="Rounded Rectangle 11"/>
          <p:cNvSpPr/>
          <p:nvPr/>
        </p:nvSpPr>
        <p:spPr>
          <a:xfrm>
            <a:off x="152400" y="685800"/>
            <a:ext cx="8229600" cy="55626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 Use Case Name : Withdraw Funds</a:t>
            </a:r>
          </a:p>
          <a:p>
            <a:pPr>
              <a:defRPr/>
            </a:pPr>
            <a:r>
              <a:rPr lang="en-US" dirty="0"/>
              <a:t> Summary : Customer uses a valid card to withdraw funds from a valid bank account.</a:t>
            </a:r>
          </a:p>
          <a:p>
            <a:pPr>
              <a:defRPr/>
            </a:pPr>
            <a:r>
              <a:rPr lang="en-US" dirty="0"/>
              <a:t> Actor : ATM Customer</a:t>
            </a:r>
          </a:p>
          <a:p>
            <a:pPr>
              <a:defRPr/>
            </a:pPr>
            <a:r>
              <a:rPr lang="en-US" dirty="0"/>
              <a:t> Precondition : ATM is displaying the idle welcome message</a:t>
            </a:r>
          </a:p>
          <a:p>
            <a:pPr>
              <a:defRPr/>
            </a:pPr>
            <a:r>
              <a:rPr lang="en-US" dirty="0"/>
              <a:t> Description :</a:t>
            </a:r>
          </a:p>
          <a:p>
            <a:pPr>
              <a:defRPr/>
            </a:pPr>
            <a:r>
              <a:rPr lang="en-US" dirty="0"/>
              <a:t>– Customer inserts an ATM Card into the ATM Card Reader.</a:t>
            </a:r>
          </a:p>
          <a:p>
            <a:pPr>
              <a:defRPr/>
            </a:pPr>
            <a:r>
              <a:rPr lang="en-US" dirty="0"/>
              <a:t>– If the system can recognize the card, it reads the card number.</a:t>
            </a:r>
          </a:p>
          <a:p>
            <a:pPr>
              <a:defRPr/>
            </a:pPr>
            <a:r>
              <a:rPr lang="en-US" dirty="0"/>
              <a:t>– System prompts the customer for a PIN.</a:t>
            </a:r>
          </a:p>
          <a:p>
            <a:pPr>
              <a:defRPr/>
            </a:pPr>
            <a:r>
              <a:rPr lang="en-US" dirty="0"/>
              <a:t>– Customer enters PIN.</a:t>
            </a:r>
          </a:p>
          <a:p>
            <a:pPr>
              <a:defRPr/>
            </a:pPr>
            <a:r>
              <a:rPr lang="en-US" dirty="0"/>
              <a:t>– System checks the card's expiration date and whether the card has been stolen     </a:t>
            </a:r>
          </a:p>
          <a:p>
            <a:pPr>
              <a:defRPr/>
            </a:pPr>
            <a:r>
              <a:rPr lang="en-US" dirty="0"/>
              <a:t>    or lost.</a:t>
            </a:r>
          </a:p>
          <a:p>
            <a:pPr>
              <a:defRPr/>
            </a:pPr>
            <a:r>
              <a:rPr lang="en-US" dirty="0"/>
              <a:t>– If the card is valid, the system checks if the entered PIN matches the card PIN.</a:t>
            </a:r>
          </a:p>
          <a:p>
            <a:pPr>
              <a:defRPr/>
            </a:pPr>
            <a:r>
              <a:rPr lang="en-US" dirty="0"/>
              <a:t>– If the PINs match, the system finds out what accounts the card can access.</a:t>
            </a:r>
          </a:p>
          <a:p>
            <a:pPr>
              <a:defRPr/>
            </a:pPr>
            <a:r>
              <a:rPr lang="en-US" dirty="0"/>
              <a:t>– System displays customer accounts and prompts the customer to choose a  </a:t>
            </a:r>
          </a:p>
          <a:p>
            <a:pPr>
              <a:defRPr/>
            </a:pPr>
            <a:r>
              <a:rPr lang="en-US" dirty="0"/>
              <a:t>    type of transaction. </a:t>
            </a:r>
          </a:p>
          <a:p>
            <a:pPr>
              <a:defRPr/>
            </a:pPr>
            <a:r>
              <a:rPr lang="en-US" dirty="0"/>
              <a:t> </a:t>
            </a:r>
          </a:p>
          <a:p>
            <a:pPr>
              <a:defRPr/>
            </a:pPr>
            <a:r>
              <a:rPr lang="en-US" dirty="0"/>
              <a:t>There are three types of transactions, Withdraw Funds, Get Balance are part of all three use cases;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Elaboration of ATM Use Case – (2/3)</a:t>
            </a:r>
            <a:endParaRPr lang="en-US" dirty="0"/>
          </a:p>
        </p:txBody>
      </p:sp>
      <p:sp>
        <p:nvSpPr>
          <p:cNvPr id="13" name="Rounded Rectangle 12"/>
          <p:cNvSpPr/>
          <p:nvPr/>
        </p:nvSpPr>
        <p:spPr>
          <a:xfrm>
            <a:off x="152400" y="1219200"/>
            <a:ext cx="8229600" cy="4495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Description (continued) :</a:t>
            </a:r>
          </a:p>
          <a:p>
            <a:pPr>
              <a:defRPr/>
            </a:pPr>
            <a:r>
              <a:rPr lang="en-US" dirty="0"/>
              <a:t>– Customer selects Withdraw Funds, selects the account number, and enters the </a:t>
            </a:r>
          </a:p>
          <a:p>
            <a:pPr>
              <a:defRPr/>
            </a:pPr>
            <a:r>
              <a:rPr lang="en-US" dirty="0"/>
              <a:t>   amount.</a:t>
            </a:r>
          </a:p>
          <a:p>
            <a:pPr>
              <a:defRPr/>
            </a:pPr>
            <a:r>
              <a:rPr lang="en-US" dirty="0"/>
              <a:t>– System checks that the account is valid, makes sure that customer has enough </a:t>
            </a:r>
          </a:p>
          <a:p>
            <a:pPr>
              <a:defRPr/>
            </a:pPr>
            <a:r>
              <a:rPr lang="en-US" dirty="0"/>
              <a:t>   funds in the account, makes sure that the daily limit has not been exceeded, </a:t>
            </a:r>
          </a:p>
          <a:p>
            <a:pPr>
              <a:defRPr/>
            </a:pPr>
            <a:r>
              <a:rPr lang="en-US" dirty="0"/>
              <a:t>   and checks that the ATM has enough funds.</a:t>
            </a:r>
          </a:p>
          <a:p>
            <a:pPr>
              <a:defRPr/>
            </a:pPr>
            <a:r>
              <a:rPr lang="en-US" dirty="0"/>
              <a:t>– If all four checks are successful, the system dispenses the cash.</a:t>
            </a:r>
          </a:p>
          <a:p>
            <a:pPr>
              <a:defRPr/>
            </a:pPr>
            <a:r>
              <a:rPr lang="en-US" dirty="0"/>
              <a:t>– System prints a receipt with a transaction number, the transaction type, the </a:t>
            </a:r>
          </a:p>
          <a:p>
            <a:pPr>
              <a:defRPr/>
            </a:pPr>
            <a:r>
              <a:rPr lang="en-US" dirty="0"/>
              <a:t>    amount withdrawn, and the new account balance.</a:t>
            </a:r>
          </a:p>
          <a:p>
            <a:pPr>
              <a:defRPr/>
            </a:pPr>
            <a:r>
              <a:rPr lang="en-US" dirty="0"/>
              <a:t>– System ejects card.</a:t>
            </a:r>
          </a:p>
          <a:p>
            <a:pPr>
              <a:defRPr/>
            </a:pPr>
            <a:r>
              <a:rPr lang="en-US" dirty="0"/>
              <a:t>– System displays the idle welcome message.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Elaboration of ATM Use Case – (3/3)</a:t>
            </a:r>
            <a:endParaRPr lang="en-US" dirty="0"/>
          </a:p>
        </p:txBody>
      </p:sp>
      <p:sp>
        <p:nvSpPr>
          <p:cNvPr id="13" name="Rounded Rectangle 12"/>
          <p:cNvSpPr/>
          <p:nvPr/>
        </p:nvSpPr>
        <p:spPr>
          <a:xfrm>
            <a:off x="152400" y="990600"/>
            <a:ext cx="8229600" cy="5257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Alternatives :</a:t>
            </a:r>
          </a:p>
          <a:p>
            <a:pPr>
              <a:defRPr/>
            </a:pPr>
            <a:r>
              <a:rPr lang="en-US" dirty="0"/>
              <a:t>– If the </a:t>
            </a:r>
            <a:r>
              <a:rPr lang="en-US" b="1" dirty="0">
                <a:solidFill>
                  <a:srgbClr val="FFFF00"/>
                </a:solidFill>
              </a:rPr>
              <a:t>system cannot recognize the card</a:t>
            </a:r>
            <a:r>
              <a:rPr lang="en-US" dirty="0"/>
              <a:t>, it is ejected and the welcome message is displayed.</a:t>
            </a:r>
          </a:p>
          <a:p>
            <a:pPr>
              <a:defRPr/>
            </a:pPr>
            <a:r>
              <a:rPr lang="en-US" dirty="0"/>
              <a:t>– If the </a:t>
            </a:r>
            <a:r>
              <a:rPr lang="en-US" b="1" dirty="0">
                <a:solidFill>
                  <a:srgbClr val="FFFF00"/>
                </a:solidFill>
              </a:rPr>
              <a:t>current date is past the card's expiration date</a:t>
            </a:r>
            <a:r>
              <a:rPr lang="en-US" dirty="0"/>
              <a:t>, the card is confiscated and the welcome message is displayed.</a:t>
            </a:r>
          </a:p>
          <a:p>
            <a:pPr>
              <a:defRPr/>
            </a:pPr>
            <a:r>
              <a:rPr lang="en-US" dirty="0"/>
              <a:t>– If the </a:t>
            </a:r>
            <a:r>
              <a:rPr lang="en-US" b="1" dirty="0">
                <a:solidFill>
                  <a:srgbClr val="FFFF00"/>
                </a:solidFill>
              </a:rPr>
              <a:t>card has been reported lost or stolen</a:t>
            </a:r>
            <a:r>
              <a:rPr lang="en-US" dirty="0"/>
              <a:t>, it is confiscated and the welcome message is displayed.</a:t>
            </a:r>
          </a:p>
          <a:p>
            <a:pPr>
              <a:defRPr/>
            </a:pPr>
            <a:r>
              <a:rPr lang="en-US" dirty="0"/>
              <a:t>– If the </a:t>
            </a:r>
            <a:r>
              <a:rPr lang="en-US" b="1" dirty="0">
                <a:solidFill>
                  <a:srgbClr val="FFFF00"/>
                </a:solidFill>
              </a:rPr>
              <a:t>customer entered PIN does not match the PIN</a:t>
            </a:r>
            <a:r>
              <a:rPr lang="en-US" dirty="0"/>
              <a:t> for the card, the system prompts for a new PIN.</a:t>
            </a:r>
          </a:p>
          <a:p>
            <a:pPr>
              <a:defRPr/>
            </a:pPr>
            <a:r>
              <a:rPr lang="en-US" dirty="0"/>
              <a:t>– If the </a:t>
            </a:r>
            <a:r>
              <a:rPr lang="en-US" b="1" dirty="0">
                <a:solidFill>
                  <a:srgbClr val="FFFF00"/>
                </a:solidFill>
              </a:rPr>
              <a:t>customer enters an incorrect PIN three times</a:t>
            </a:r>
            <a:r>
              <a:rPr lang="en-US" dirty="0"/>
              <a:t>, the card is confiscated and the welcome message is displayed.</a:t>
            </a:r>
          </a:p>
          <a:p>
            <a:pPr>
              <a:defRPr/>
            </a:pPr>
            <a:r>
              <a:rPr lang="en-US" dirty="0"/>
              <a:t>– If the</a:t>
            </a:r>
            <a:r>
              <a:rPr lang="en-US" b="1" dirty="0">
                <a:solidFill>
                  <a:srgbClr val="FFFF00"/>
                </a:solidFill>
              </a:rPr>
              <a:t> account number entered by the user is invalid</a:t>
            </a:r>
            <a:r>
              <a:rPr lang="en-US" dirty="0"/>
              <a:t>, the system displays an error message, ejects the card and the welcome message is displayed.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Elaboration of ATM Use Case – (3/3)</a:t>
            </a:r>
            <a:endParaRPr lang="en-US" dirty="0"/>
          </a:p>
        </p:txBody>
      </p:sp>
      <p:sp>
        <p:nvSpPr>
          <p:cNvPr id="13" name="Rounded Rectangle 12"/>
          <p:cNvSpPr/>
          <p:nvPr/>
        </p:nvSpPr>
        <p:spPr>
          <a:xfrm>
            <a:off x="152400" y="990600"/>
            <a:ext cx="8229600" cy="5257800"/>
          </a:xfrm>
          <a:prstGeom prst="roundRect">
            <a:avLst/>
          </a:prstGeom>
          <a:solidFill>
            <a:schemeClr val="bg2">
              <a:lumMod val="50000"/>
            </a:schemeClr>
          </a:solidFill>
          <a:effectLst>
            <a:outerShdw blurRad="50800" dist="50800" dir="5400000" algn="ctr" rotWithShape="0">
              <a:srgbClr val="000000">
                <a:alpha val="46000"/>
              </a:srgbClr>
            </a:outerShdw>
          </a:effectLst>
          <a:scene3d>
            <a:camera prst="orthographicFront">
              <a:rot lat="0" lon="0" rev="0"/>
            </a:camera>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 If the </a:t>
            </a:r>
            <a:r>
              <a:rPr lang="en-US" b="1" dirty="0">
                <a:solidFill>
                  <a:srgbClr val="FFFF00"/>
                </a:solidFill>
              </a:rPr>
              <a:t>request for withdraw exceeds the maximum</a:t>
            </a:r>
            <a:r>
              <a:rPr lang="en-US" dirty="0"/>
              <a:t> allowable daily withdrawal amount, the system displays an apology message, ejects the card and the welcome message is displayed.</a:t>
            </a:r>
          </a:p>
          <a:p>
            <a:pPr>
              <a:defRPr/>
            </a:pPr>
            <a:r>
              <a:rPr lang="en-US" dirty="0"/>
              <a:t>– If the request for withdraw </a:t>
            </a:r>
            <a:r>
              <a:rPr lang="en-US" b="1" dirty="0">
                <a:solidFill>
                  <a:srgbClr val="FFFF00"/>
                </a:solidFill>
              </a:rPr>
              <a:t>exceeds the amount of funds in the ATM</a:t>
            </a:r>
            <a:r>
              <a:rPr lang="en-US" dirty="0"/>
              <a:t>, the system displays an apology message, ejects the card and the welcome message is displayed.</a:t>
            </a:r>
          </a:p>
          <a:p>
            <a:pPr>
              <a:defRPr/>
            </a:pPr>
            <a:r>
              <a:rPr lang="en-US" dirty="0"/>
              <a:t>– If the </a:t>
            </a:r>
            <a:r>
              <a:rPr lang="en-US" b="1" dirty="0">
                <a:solidFill>
                  <a:srgbClr val="FFFF00"/>
                </a:solidFill>
              </a:rPr>
              <a:t>customer enters Cancel</a:t>
            </a:r>
            <a:r>
              <a:rPr lang="en-US" dirty="0"/>
              <a:t>, the system cancels the transaction, ejects the card and the welcome message is displayed.</a:t>
            </a:r>
          </a:p>
          <a:p>
            <a:pPr>
              <a:defRPr/>
            </a:pPr>
            <a:endParaRPr lang="en-US" dirty="0"/>
          </a:p>
          <a:p>
            <a:pPr>
              <a:defRPr/>
            </a:pPr>
            <a:r>
              <a:rPr lang="en-US" dirty="0" err="1"/>
              <a:t>Postcondition</a:t>
            </a:r>
            <a:r>
              <a:rPr lang="en-US" dirty="0"/>
              <a:t> :</a:t>
            </a:r>
          </a:p>
          <a:p>
            <a:pPr>
              <a:defRPr/>
            </a:pPr>
            <a:r>
              <a:rPr lang="en-US" dirty="0"/>
              <a:t>Funds have been withdrawn from customer's account.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already mentioned after logical layered architecture is developed the next step on to the object design is to draw UML interaction diagram.</a:t>
            </a:r>
          </a:p>
          <a:p>
            <a:r>
              <a:rPr lang="en-US" dirty="0" smtClean="0"/>
              <a:t>They are used for dynamic object modeling.</a:t>
            </a:r>
          </a:p>
          <a:p>
            <a:pPr>
              <a:defRPr/>
            </a:pPr>
            <a:r>
              <a:rPr lang="en-US" dirty="0"/>
              <a:t>The term interaction diagram</a:t>
            </a:r>
            <a:r>
              <a:rPr lang="en-US" i="1" dirty="0"/>
              <a:t>, </a:t>
            </a:r>
            <a:r>
              <a:rPr lang="en-US" dirty="0"/>
              <a:t>is a generalization of two more specialized UML diagram types</a:t>
            </a:r>
            <a:r>
              <a:rPr lang="en-US" dirty="0" smtClean="0"/>
              <a:t>;</a:t>
            </a:r>
          </a:p>
          <a:p>
            <a:pPr>
              <a:defRPr/>
            </a:pPr>
            <a:r>
              <a:rPr lang="en-US" dirty="0" smtClean="0"/>
              <a:t>Both </a:t>
            </a:r>
            <a:r>
              <a:rPr lang="en-US" dirty="0"/>
              <a:t>can be used to express similar message interactions:</a:t>
            </a:r>
          </a:p>
          <a:p>
            <a:pPr lvl="1">
              <a:buNone/>
              <a:defRPr/>
            </a:pPr>
            <a:r>
              <a:rPr lang="en-US" dirty="0"/>
              <a:t>-	C</a:t>
            </a:r>
            <a:r>
              <a:rPr lang="en-US" dirty="0" smtClean="0"/>
              <a:t>ommunication/Collaboration </a:t>
            </a:r>
            <a:r>
              <a:rPr lang="en-US" dirty="0"/>
              <a:t>diagrams</a:t>
            </a:r>
          </a:p>
          <a:p>
            <a:pPr lvl="1">
              <a:buFontTx/>
              <a:buChar char="-"/>
              <a:defRPr/>
            </a:pPr>
            <a:r>
              <a:rPr lang="en-US" dirty="0" smtClean="0"/>
              <a:t>Sequence </a:t>
            </a:r>
            <a:r>
              <a:rPr lang="en-US" dirty="0"/>
              <a:t>diagrams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to Design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requirement study &amp; OOA focuses on learning to “do the right thing” i.e. understanding some of the goals for the problem domain</a:t>
            </a:r>
          </a:p>
          <a:p>
            <a:r>
              <a:rPr lang="en-US" dirty="0" smtClean="0"/>
              <a:t>By contrast, the design work stresses “ do the right thing”, that is, skillfully designing a solution to satisfy the requirements.</a:t>
            </a:r>
          </a:p>
          <a:p>
            <a:r>
              <a:rPr lang="en-US" dirty="0" smtClean="0"/>
              <a:t>If we follow UP guidelines, perhaps 10% of the requirements were investigated during inception &amp; slightly deeper investigation in first iteration of elaboration.</a:t>
            </a:r>
          </a:p>
          <a:p>
            <a:r>
              <a:rPr lang="en-US" dirty="0" smtClean="0"/>
              <a:t>Then further emphasis towards designing a solution for this iteration in terms of collaborating software objects.</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p:cNvSpPr/>
          <p:nvPr/>
        </p:nvSpPr>
        <p:spPr>
          <a:xfrm>
            <a:off x="381000" y="2819400"/>
            <a:ext cx="8153400" cy="3505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accent2">
                  <a:lumMod val="20000"/>
                  <a:lumOff val="80000"/>
                </a:schemeClr>
              </a:solidFill>
            </a:endParaRPr>
          </a:p>
        </p:txBody>
      </p:sp>
      <p:grpSp>
        <p:nvGrpSpPr>
          <p:cNvPr id="2" name="Group 2"/>
          <p:cNvGrpSpPr>
            <a:grpSpLocks/>
          </p:cNvGrpSpPr>
          <p:nvPr/>
        </p:nvGrpSpPr>
        <p:grpSpPr bwMode="auto">
          <a:xfrm>
            <a:off x="877888" y="2968625"/>
            <a:ext cx="7427912" cy="2884488"/>
            <a:chOff x="329" y="10174"/>
            <a:chExt cx="11696" cy="4541"/>
          </a:xfrm>
        </p:grpSpPr>
        <p:grpSp>
          <p:nvGrpSpPr>
            <p:cNvPr id="4" name="Group 3"/>
            <p:cNvGrpSpPr>
              <a:grpSpLocks/>
            </p:cNvGrpSpPr>
            <p:nvPr/>
          </p:nvGrpSpPr>
          <p:grpSpPr bwMode="auto">
            <a:xfrm>
              <a:off x="329" y="10174"/>
              <a:ext cx="5037" cy="3630"/>
              <a:chOff x="799" y="9630"/>
              <a:chExt cx="5149" cy="3647"/>
            </a:xfrm>
          </p:grpSpPr>
          <p:grpSp>
            <p:nvGrpSpPr>
              <p:cNvPr id="5" name="Group 4"/>
              <p:cNvGrpSpPr>
                <a:grpSpLocks/>
              </p:cNvGrpSpPr>
              <p:nvPr/>
            </p:nvGrpSpPr>
            <p:grpSpPr bwMode="auto">
              <a:xfrm>
                <a:off x="799" y="9630"/>
                <a:ext cx="421" cy="870"/>
                <a:chOff x="2160" y="2160"/>
                <a:chExt cx="735" cy="1080"/>
              </a:xfrm>
            </p:grpSpPr>
            <p:sp>
              <p:nvSpPr>
                <p:cNvPr id="12322" name="Oval 5"/>
                <p:cNvSpPr>
                  <a:spLocks noChangeArrowheads="1"/>
                </p:cNvSpPr>
                <p:nvPr/>
              </p:nvSpPr>
              <p:spPr bwMode="auto">
                <a:xfrm>
                  <a:off x="2340" y="2160"/>
                  <a:ext cx="360" cy="360"/>
                </a:xfrm>
                <a:prstGeom prst="ellipse">
                  <a:avLst/>
                </a:prstGeom>
                <a:solidFill>
                  <a:srgbClr val="FFFFFF"/>
                </a:solidFill>
                <a:ln w="19050">
                  <a:solidFill>
                    <a:srgbClr val="000000"/>
                  </a:solidFill>
                  <a:round/>
                  <a:headEnd/>
                  <a:tailEnd/>
                </a:ln>
              </p:spPr>
              <p:txBody>
                <a:bodyPr/>
                <a:lstStyle/>
                <a:p>
                  <a:endParaRPr lang="en-US">
                    <a:solidFill>
                      <a:srgbClr val="FF0000"/>
                    </a:solidFill>
                  </a:endParaRPr>
                </a:p>
              </p:txBody>
            </p:sp>
            <p:sp>
              <p:nvSpPr>
                <p:cNvPr id="12323" name="Line 6"/>
                <p:cNvSpPr>
                  <a:spLocks noChangeShapeType="1"/>
                </p:cNvSpPr>
                <p:nvPr/>
              </p:nvSpPr>
              <p:spPr bwMode="auto">
                <a:xfrm>
                  <a:off x="2520" y="2520"/>
                  <a:ext cx="0" cy="360"/>
                </a:xfrm>
                <a:prstGeom prst="line">
                  <a:avLst/>
                </a:prstGeom>
                <a:noFill/>
                <a:ln w="19050">
                  <a:solidFill>
                    <a:srgbClr val="000000"/>
                  </a:solidFill>
                  <a:round/>
                  <a:headEnd/>
                  <a:tailEnd/>
                </a:ln>
              </p:spPr>
              <p:txBody>
                <a:bodyPr/>
                <a:lstStyle/>
                <a:p>
                  <a:endParaRPr lang="en-US">
                    <a:solidFill>
                      <a:srgbClr val="FF0000"/>
                    </a:solidFill>
                  </a:endParaRPr>
                </a:p>
              </p:txBody>
            </p:sp>
            <p:sp>
              <p:nvSpPr>
                <p:cNvPr id="12324" name="Line 7"/>
                <p:cNvSpPr>
                  <a:spLocks noChangeShapeType="1"/>
                </p:cNvSpPr>
                <p:nvPr/>
              </p:nvSpPr>
              <p:spPr bwMode="auto">
                <a:xfrm flipH="1">
                  <a:off x="2160" y="2880"/>
                  <a:ext cx="360" cy="360"/>
                </a:xfrm>
                <a:prstGeom prst="line">
                  <a:avLst/>
                </a:prstGeom>
                <a:noFill/>
                <a:ln w="19050">
                  <a:solidFill>
                    <a:srgbClr val="000000"/>
                  </a:solidFill>
                  <a:round/>
                  <a:headEnd/>
                  <a:tailEnd/>
                </a:ln>
              </p:spPr>
              <p:txBody>
                <a:bodyPr/>
                <a:lstStyle/>
                <a:p>
                  <a:endParaRPr lang="en-US">
                    <a:solidFill>
                      <a:srgbClr val="FF0000"/>
                    </a:solidFill>
                  </a:endParaRPr>
                </a:p>
              </p:txBody>
            </p:sp>
            <p:sp>
              <p:nvSpPr>
                <p:cNvPr id="12325" name="Line 8"/>
                <p:cNvSpPr>
                  <a:spLocks noChangeShapeType="1"/>
                </p:cNvSpPr>
                <p:nvPr/>
              </p:nvSpPr>
              <p:spPr bwMode="auto">
                <a:xfrm>
                  <a:off x="2520" y="2880"/>
                  <a:ext cx="360" cy="360"/>
                </a:xfrm>
                <a:prstGeom prst="line">
                  <a:avLst/>
                </a:prstGeom>
                <a:noFill/>
                <a:ln w="19050">
                  <a:solidFill>
                    <a:srgbClr val="000000"/>
                  </a:solidFill>
                  <a:round/>
                  <a:headEnd/>
                  <a:tailEnd/>
                </a:ln>
              </p:spPr>
              <p:txBody>
                <a:bodyPr/>
                <a:lstStyle/>
                <a:p>
                  <a:endParaRPr lang="en-US">
                    <a:solidFill>
                      <a:srgbClr val="FF0000"/>
                    </a:solidFill>
                  </a:endParaRPr>
                </a:p>
              </p:txBody>
            </p:sp>
            <p:sp>
              <p:nvSpPr>
                <p:cNvPr id="12326" name="Line 9"/>
                <p:cNvSpPr>
                  <a:spLocks noChangeShapeType="1"/>
                </p:cNvSpPr>
                <p:nvPr/>
              </p:nvSpPr>
              <p:spPr bwMode="auto">
                <a:xfrm>
                  <a:off x="2175" y="2685"/>
                  <a:ext cx="720" cy="0"/>
                </a:xfrm>
                <a:prstGeom prst="line">
                  <a:avLst/>
                </a:prstGeom>
                <a:noFill/>
                <a:ln w="19050">
                  <a:solidFill>
                    <a:srgbClr val="000000"/>
                  </a:solidFill>
                  <a:round/>
                  <a:headEnd/>
                  <a:tailEnd/>
                </a:ln>
              </p:spPr>
              <p:txBody>
                <a:bodyPr/>
                <a:lstStyle/>
                <a:p>
                  <a:endParaRPr lang="en-US">
                    <a:solidFill>
                      <a:srgbClr val="FF0000"/>
                    </a:solidFill>
                  </a:endParaRPr>
                </a:p>
              </p:txBody>
            </p:sp>
          </p:grpSp>
          <p:sp>
            <p:nvSpPr>
              <p:cNvPr id="12312" name="Text Box 10"/>
              <p:cNvSpPr txBox="1">
                <a:spLocks noChangeArrowheads="1"/>
              </p:cNvSpPr>
              <p:nvPr/>
            </p:nvSpPr>
            <p:spPr bwMode="auto">
              <a:xfrm>
                <a:off x="4414" y="9733"/>
                <a:ext cx="1534" cy="695"/>
              </a:xfrm>
              <a:prstGeom prst="rect">
                <a:avLst/>
              </a:prstGeom>
              <a:solidFill>
                <a:srgbClr val="FFFF00"/>
              </a:solidFill>
              <a:ln w="12700">
                <a:solidFill>
                  <a:srgbClr val="000000"/>
                </a:solidFill>
                <a:miter lim="800000"/>
                <a:headEnd/>
                <a:tailEnd/>
              </a:ln>
            </p:spPr>
            <p:txBody>
              <a:bodyPr/>
              <a:lstStyle/>
              <a:p>
                <a:pPr>
                  <a:spcAft>
                    <a:spcPts val="1000"/>
                  </a:spcAft>
                </a:pPr>
                <a:r>
                  <a:rPr lang="en-US" sz="1700" b="1" u="sng" dirty="0">
                    <a:solidFill>
                      <a:srgbClr val="FF0000"/>
                    </a:solidFill>
                    <a:latin typeface="Calibri" pitchFamily="34" charset="0"/>
                  </a:rPr>
                  <a:t>:System</a:t>
                </a:r>
                <a:endParaRPr lang="en-US" dirty="0">
                  <a:solidFill>
                    <a:srgbClr val="FF0000"/>
                  </a:solidFill>
                </a:endParaRPr>
              </a:p>
            </p:txBody>
          </p:sp>
          <p:sp>
            <p:nvSpPr>
              <p:cNvPr id="12313" name="Line 11"/>
              <p:cNvSpPr>
                <a:spLocks noChangeShapeType="1"/>
              </p:cNvSpPr>
              <p:nvPr/>
            </p:nvSpPr>
            <p:spPr bwMode="auto">
              <a:xfrm>
                <a:off x="932" y="10670"/>
                <a:ext cx="0" cy="2607"/>
              </a:xfrm>
              <a:prstGeom prst="line">
                <a:avLst/>
              </a:prstGeom>
              <a:noFill/>
              <a:ln w="19050">
                <a:solidFill>
                  <a:srgbClr val="000000"/>
                </a:solidFill>
                <a:prstDash val="sysDot"/>
                <a:round/>
                <a:headEnd/>
                <a:tailEnd/>
              </a:ln>
            </p:spPr>
            <p:txBody>
              <a:bodyPr/>
              <a:lstStyle/>
              <a:p>
                <a:endParaRPr lang="en-US">
                  <a:solidFill>
                    <a:srgbClr val="FF0000"/>
                  </a:solidFill>
                </a:endParaRPr>
              </a:p>
            </p:txBody>
          </p:sp>
          <p:sp>
            <p:nvSpPr>
              <p:cNvPr id="12314" name="Line 12"/>
              <p:cNvSpPr>
                <a:spLocks noChangeShapeType="1"/>
              </p:cNvSpPr>
              <p:nvPr/>
            </p:nvSpPr>
            <p:spPr bwMode="auto">
              <a:xfrm flipH="1">
                <a:off x="5118" y="10478"/>
                <a:ext cx="32" cy="2799"/>
              </a:xfrm>
              <a:prstGeom prst="line">
                <a:avLst/>
              </a:prstGeom>
              <a:noFill/>
              <a:ln w="19050">
                <a:solidFill>
                  <a:srgbClr val="000000"/>
                </a:solidFill>
                <a:prstDash val="sysDot"/>
                <a:round/>
                <a:headEnd/>
                <a:tailEnd/>
              </a:ln>
            </p:spPr>
            <p:txBody>
              <a:bodyPr/>
              <a:lstStyle/>
              <a:p>
                <a:endParaRPr lang="en-US">
                  <a:solidFill>
                    <a:srgbClr val="FF0000"/>
                  </a:solidFill>
                </a:endParaRPr>
              </a:p>
            </p:txBody>
          </p:sp>
          <p:sp>
            <p:nvSpPr>
              <p:cNvPr id="12315" name="Line 13"/>
              <p:cNvSpPr>
                <a:spLocks noChangeShapeType="1"/>
              </p:cNvSpPr>
              <p:nvPr/>
            </p:nvSpPr>
            <p:spPr bwMode="auto">
              <a:xfrm>
                <a:off x="892" y="12213"/>
                <a:ext cx="4185" cy="0"/>
              </a:xfrm>
              <a:prstGeom prst="line">
                <a:avLst/>
              </a:prstGeom>
              <a:noFill/>
              <a:ln w="19050">
                <a:solidFill>
                  <a:srgbClr val="000000"/>
                </a:solidFill>
                <a:round/>
                <a:headEnd/>
                <a:tailEnd type="triangle" w="med" len="med"/>
              </a:ln>
            </p:spPr>
            <p:txBody>
              <a:bodyPr/>
              <a:lstStyle/>
              <a:p>
                <a:endParaRPr lang="en-US">
                  <a:solidFill>
                    <a:srgbClr val="FF0000"/>
                  </a:solidFill>
                </a:endParaRPr>
              </a:p>
            </p:txBody>
          </p:sp>
          <p:sp>
            <p:nvSpPr>
              <p:cNvPr id="12316" name="Line 14"/>
              <p:cNvSpPr>
                <a:spLocks noChangeShapeType="1"/>
              </p:cNvSpPr>
              <p:nvPr/>
            </p:nvSpPr>
            <p:spPr bwMode="auto">
              <a:xfrm>
                <a:off x="932" y="11539"/>
                <a:ext cx="4185" cy="0"/>
              </a:xfrm>
              <a:prstGeom prst="line">
                <a:avLst/>
              </a:prstGeom>
              <a:noFill/>
              <a:ln w="19050">
                <a:solidFill>
                  <a:srgbClr val="000000"/>
                </a:solidFill>
                <a:round/>
                <a:headEnd/>
                <a:tailEnd type="triangle" w="med" len="med"/>
              </a:ln>
            </p:spPr>
            <p:txBody>
              <a:bodyPr/>
              <a:lstStyle/>
              <a:p>
                <a:endParaRPr lang="en-US">
                  <a:solidFill>
                    <a:srgbClr val="FF0000"/>
                  </a:solidFill>
                </a:endParaRPr>
              </a:p>
            </p:txBody>
          </p:sp>
          <p:sp>
            <p:nvSpPr>
              <p:cNvPr id="12317" name="Text Box 15"/>
              <p:cNvSpPr txBox="1">
                <a:spLocks noChangeArrowheads="1"/>
              </p:cNvSpPr>
              <p:nvPr/>
            </p:nvSpPr>
            <p:spPr bwMode="auto">
              <a:xfrm>
                <a:off x="2163" y="11019"/>
                <a:ext cx="3600" cy="571"/>
              </a:xfrm>
              <a:prstGeom prst="rect">
                <a:avLst/>
              </a:prstGeom>
              <a:noFill/>
              <a:ln w="9525">
                <a:noFill/>
                <a:miter lim="800000"/>
                <a:headEnd/>
                <a:tailEnd/>
              </a:ln>
            </p:spPr>
            <p:txBody>
              <a:bodyPr/>
              <a:lstStyle/>
              <a:p>
                <a:pPr>
                  <a:spcAft>
                    <a:spcPts val="1000"/>
                  </a:spcAft>
                </a:pPr>
                <a:r>
                  <a:rPr lang="en-US" sz="1400" b="1">
                    <a:solidFill>
                      <a:srgbClr val="FF0000"/>
                    </a:solidFill>
                    <a:latin typeface="Calibri" pitchFamily="34" charset="0"/>
                  </a:rPr>
                  <a:t>enterItem</a:t>
                </a:r>
                <a:endParaRPr lang="en-US">
                  <a:solidFill>
                    <a:srgbClr val="FF0000"/>
                  </a:solidFill>
                </a:endParaRPr>
              </a:p>
            </p:txBody>
          </p:sp>
          <p:sp>
            <p:nvSpPr>
              <p:cNvPr id="12318" name="Text Box 16"/>
              <p:cNvSpPr txBox="1">
                <a:spLocks noChangeArrowheads="1"/>
              </p:cNvSpPr>
              <p:nvPr/>
            </p:nvSpPr>
            <p:spPr bwMode="auto">
              <a:xfrm>
                <a:off x="1036" y="11751"/>
                <a:ext cx="3626" cy="522"/>
              </a:xfrm>
              <a:prstGeom prst="rect">
                <a:avLst/>
              </a:prstGeom>
              <a:noFill/>
              <a:ln w="9525">
                <a:noFill/>
                <a:miter lim="800000"/>
                <a:headEnd/>
                <a:tailEnd/>
              </a:ln>
            </p:spPr>
            <p:txBody>
              <a:bodyPr/>
              <a:lstStyle/>
              <a:p>
                <a:pPr algn="ctr">
                  <a:spcAft>
                    <a:spcPts val="1000"/>
                  </a:spcAft>
                </a:pPr>
                <a:r>
                  <a:rPr lang="en-US" sz="1400" b="1">
                    <a:solidFill>
                      <a:srgbClr val="FF0000"/>
                    </a:solidFill>
                    <a:latin typeface="Calibri" pitchFamily="34" charset="0"/>
                  </a:rPr>
                  <a:t>endSale</a:t>
                </a:r>
                <a:endParaRPr lang="en-US">
                  <a:solidFill>
                    <a:srgbClr val="FF0000"/>
                  </a:solidFill>
                </a:endParaRPr>
              </a:p>
            </p:txBody>
          </p:sp>
          <p:sp>
            <p:nvSpPr>
              <p:cNvPr id="12319" name="Text Box 17"/>
              <p:cNvSpPr txBox="1">
                <a:spLocks noChangeArrowheads="1"/>
              </p:cNvSpPr>
              <p:nvPr/>
            </p:nvSpPr>
            <p:spPr bwMode="auto">
              <a:xfrm>
                <a:off x="1524" y="9802"/>
                <a:ext cx="2477" cy="695"/>
              </a:xfrm>
              <a:prstGeom prst="rect">
                <a:avLst/>
              </a:prstGeom>
              <a:noFill/>
              <a:ln w="9525">
                <a:noFill/>
                <a:miter lim="800000"/>
                <a:headEnd/>
                <a:tailEnd/>
              </a:ln>
            </p:spPr>
            <p:txBody>
              <a:bodyPr/>
              <a:lstStyle/>
              <a:p>
                <a:pPr>
                  <a:spcAft>
                    <a:spcPts val="1000"/>
                  </a:spcAft>
                </a:pPr>
                <a:r>
                  <a:rPr lang="en-US" sz="1300" b="1" u="sng">
                    <a:solidFill>
                      <a:srgbClr val="FF0000"/>
                    </a:solidFill>
                    <a:latin typeface="Calibri" pitchFamily="34" charset="0"/>
                  </a:rPr>
                  <a:t>Buy Item-version 1</a:t>
                </a:r>
                <a:endParaRPr lang="en-US">
                  <a:solidFill>
                    <a:srgbClr val="FF0000"/>
                  </a:solidFill>
                </a:endParaRPr>
              </a:p>
            </p:txBody>
          </p:sp>
          <p:sp>
            <p:nvSpPr>
              <p:cNvPr id="12320" name="Line 19"/>
              <p:cNvSpPr>
                <a:spLocks noChangeShapeType="1"/>
              </p:cNvSpPr>
              <p:nvPr/>
            </p:nvSpPr>
            <p:spPr bwMode="auto">
              <a:xfrm>
                <a:off x="960" y="12960"/>
                <a:ext cx="4140" cy="0"/>
              </a:xfrm>
              <a:prstGeom prst="line">
                <a:avLst/>
              </a:prstGeom>
              <a:noFill/>
              <a:ln w="19050">
                <a:solidFill>
                  <a:srgbClr val="000000"/>
                </a:solidFill>
                <a:round/>
                <a:headEnd/>
                <a:tailEnd type="triangle" w="med" len="med"/>
              </a:ln>
            </p:spPr>
            <p:txBody>
              <a:bodyPr/>
              <a:lstStyle/>
              <a:p>
                <a:endParaRPr lang="en-US">
                  <a:solidFill>
                    <a:srgbClr val="FF0000"/>
                  </a:solidFill>
                </a:endParaRPr>
              </a:p>
            </p:txBody>
          </p:sp>
          <p:sp>
            <p:nvSpPr>
              <p:cNvPr id="12321" name="Text Box 20"/>
              <p:cNvSpPr txBox="1">
                <a:spLocks noChangeArrowheads="1"/>
              </p:cNvSpPr>
              <p:nvPr/>
            </p:nvSpPr>
            <p:spPr bwMode="auto">
              <a:xfrm>
                <a:off x="1080" y="12420"/>
                <a:ext cx="3626" cy="522"/>
              </a:xfrm>
              <a:prstGeom prst="rect">
                <a:avLst/>
              </a:prstGeom>
              <a:noFill/>
              <a:ln w="9525">
                <a:noFill/>
                <a:miter lim="800000"/>
                <a:headEnd/>
                <a:tailEnd/>
              </a:ln>
            </p:spPr>
            <p:txBody>
              <a:bodyPr/>
              <a:lstStyle/>
              <a:p>
                <a:pPr algn="ctr">
                  <a:spcAft>
                    <a:spcPts val="1000"/>
                  </a:spcAft>
                </a:pPr>
                <a:r>
                  <a:rPr lang="en-US" sz="1400" b="1">
                    <a:solidFill>
                      <a:srgbClr val="FF0000"/>
                    </a:solidFill>
                    <a:latin typeface="Calibri" pitchFamily="34" charset="0"/>
                  </a:rPr>
                  <a:t>makePayment</a:t>
                </a:r>
                <a:endParaRPr lang="en-US">
                  <a:solidFill>
                    <a:srgbClr val="FF0000"/>
                  </a:solidFill>
                </a:endParaRPr>
              </a:p>
            </p:txBody>
          </p:sp>
        </p:grpSp>
        <p:sp>
          <p:nvSpPr>
            <p:cNvPr id="12301" name="Text Box 21"/>
            <p:cNvSpPr txBox="1">
              <a:spLocks noChangeArrowheads="1"/>
            </p:cNvSpPr>
            <p:nvPr/>
          </p:nvSpPr>
          <p:spPr bwMode="auto">
            <a:xfrm>
              <a:off x="5100" y="11485"/>
              <a:ext cx="3190" cy="1830"/>
            </a:xfrm>
            <a:prstGeom prst="rect">
              <a:avLst/>
            </a:prstGeom>
            <a:solidFill>
              <a:srgbClr val="FFFF00"/>
            </a:solidFill>
            <a:ln w="9525">
              <a:solidFill>
                <a:srgbClr val="000000"/>
              </a:solidFill>
              <a:miter lim="800000"/>
              <a:headEnd/>
              <a:tailEnd/>
            </a:ln>
          </p:spPr>
          <p:txBody>
            <a:bodyPr/>
            <a:lstStyle/>
            <a:p>
              <a:pPr>
                <a:spcAft>
                  <a:spcPts val="1000"/>
                </a:spcAft>
              </a:pPr>
              <a:r>
                <a:rPr lang="en-US" sz="1400" b="1">
                  <a:solidFill>
                    <a:srgbClr val="FF0000"/>
                  </a:solidFill>
                  <a:latin typeface="Calibri" pitchFamily="34" charset="0"/>
                </a:rPr>
                <a:t>Operation : enterItem</a:t>
              </a:r>
            </a:p>
            <a:p>
              <a:pPr>
                <a:spcAft>
                  <a:spcPts val="1000"/>
                </a:spcAft>
              </a:pPr>
              <a:r>
                <a:rPr lang="en-US" sz="1400" b="1">
                  <a:solidFill>
                    <a:srgbClr val="FF0000"/>
                  </a:solidFill>
                  <a:latin typeface="Calibri" pitchFamily="34" charset="0"/>
                </a:rPr>
                <a:t>Post-conditions</a:t>
              </a:r>
            </a:p>
            <a:p>
              <a:pPr>
                <a:spcAft>
                  <a:spcPts val="1000"/>
                </a:spcAft>
              </a:pPr>
              <a:r>
                <a:rPr lang="en-US" sz="1400" b="1">
                  <a:solidFill>
                    <a:srgbClr val="FF0000"/>
                  </a:solidFill>
                  <a:latin typeface="Calibri" pitchFamily="34" charset="0"/>
                </a:rPr>
                <a:t>If a new sale, a new sale created.</a:t>
              </a:r>
              <a:endParaRPr lang="en-US">
                <a:solidFill>
                  <a:srgbClr val="FF0000"/>
                </a:solidFill>
              </a:endParaRPr>
            </a:p>
          </p:txBody>
        </p:sp>
        <p:grpSp>
          <p:nvGrpSpPr>
            <p:cNvPr id="6" name="Group 22"/>
            <p:cNvGrpSpPr>
              <a:grpSpLocks/>
            </p:cNvGrpSpPr>
            <p:nvPr/>
          </p:nvGrpSpPr>
          <p:grpSpPr bwMode="auto">
            <a:xfrm>
              <a:off x="8545" y="11590"/>
              <a:ext cx="1620" cy="1620"/>
              <a:chOff x="7535" y="10485"/>
              <a:chExt cx="1620" cy="2115"/>
            </a:xfrm>
          </p:grpSpPr>
          <p:sp>
            <p:nvSpPr>
              <p:cNvPr id="12309" name="Line 23"/>
              <p:cNvSpPr>
                <a:spLocks noChangeShapeType="1"/>
              </p:cNvSpPr>
              <p:nvPr/>
            </p:nvSpPr>
            <p:spPr bwMode="auto">
              <a:xfrm>
                <a:off x="8345" y="10485"/>
                <a:ext cx="0" cy="1260"/>
              </a:xfrm>
              <a:prstGeom prst="line">
                <a:avLst/>
              </a:prstGeom>
              <a:noFill/>
              <a:ln w="9525">
                <a:solidFill>
                  <a:srgbClr val="000000"/>
                </a:solidFill>
                <a:round/>
                <a:headEnd/>
                <a:tailEnd/>
              </a:ln>
            </p:spPr>
            <p:txBody>
              <a:bodyPr/>
              <a:lstStyle/>
              <a:p>
                <a:endParaRPr lang="en-US">
                  <a:solidFill>
                    <a:srgbClr val="FF0000"/>
                  </a:solidFill>
                </a:endParaRPr>
              </a:p>
            </p:txBody>
          </p:sp>
          <p:sp>
            <p:nvSpPr>
              <p:cNvPr id="12310" name="Text Box 24"/>
              <p:cNvSpPr txBox="1">
                <a:spLocks noChangeArrowheads="1"/>
              </p:cNvSpPr>
              <p:nvPr/>
            </p:nvSpPr>
            <p:spPr bwMode="auto">
              <a:xfrm>
                <a:off x="7535" y="11700"/>
                <a:ext cx="1620" cy="900"/>
              </a:xfrm>
              <a:prstGeom prst="rect">
                <a:avLst/>
              </a:prstGeom>
              <a:solidFill>
                <a:srgbClr val="FFFF00"/>
              </a:solidFill>
              <a:ln w="9525">
                <a:solidFill>
                  <a:srgbClr val="000000"/>
                </a:solidFill>
                <a:miter lim="800000"/>
                <a:headEnd/>
                <a:tailEnd/>
              </a:ln>
            </p:spPr>
            <p:txBody>
              <a:bodyPr/>
              <a:lstStyle/>
              <a:p>
                <a:pPr>
                  <a:spcAft>
                    <a:spcPts val="1000"/>
                  </a:spcAft>
                </a:pPr>
                <a:r>
                  <a:rPr lang="en-US" sz="1600" b="1" u="sng">
                    <a:solidFill>
                      <a:srgbClr val="FF0000"/>
                    </a:solidFill>
                    <a:latin typeface="Calibri" pitchFamily="34" charset="0"/>
                  </a:rPr>
                  <a:t>:Register</a:t>
                </a:r>
                <a:endParaRPr lang="en-US">
                  <a:solidFill>
                    <a:srgbClr val="FF0000"/>
                  </a:solidFill>
                </a:endParaRPr>
              </a:p>
            </p:txBody>
          </p:sp>
        </p:grpSp>
        <p:sp>
          <p:nvSpPr>
            <p:cNvPr id="12303" name="Oval 25"/>
            <p:cNvSpPr>
              <a:spLocks noChangeArrowheads="1"/>
            </p:cNvSpPr>
            <p:nvPr/>
          </p:nvSpPr>
          <p:spPr bwMode="auto">
            <a:xfrm>
              <a:off x="9385" y="11017"/>
              <a:ext cx="2640" cy="1081"/>
            </a:xfrm>
            <a:prstGeom prst="ellipse">
              <a:avLst/>
            </a:prstGeom>
            <a:noFill/>
            <a:ln w="19050">
              <a:solidFill>
                <a:srgbClr val="000000"/>
              </a:solidFill>
              <a:prstDash val="sysDot"/>
              <a:round/>
              <a:headEnd/>
              <a:tailEnd/>
            </a:ln>
          </p:spPr>
          <p:txBody>
            <a:bodyPr/>
            <a:lstStyle/>
            <a:p>
              <a:pPr>
                <a:spcAft>
                  <a:spcPts val="1000"/>
                </a:spcAft>
              </a:pPr>
              <a:r>
                <a:rPr lang="en-US" sz="1200">
                  <a:solidFill>
                    <a:srgbClr val="FF0000"/>
                  </a:solidFill>
                  <a:latin typeface="Calibri" pitchFamily="34" charset="0"/>
                </a:rPr>
                <a:t>enterItem (UPC, qty)</a:t>
              </a:r>
              <a:endParaRPr lang="en-US" sz="1200">
                <a:solidFill>
                  <a:srgbClr val="FF0000"/>
                </a:solidFill>
              </a:endParaRPr>
            </a:p>
          </p:txBody>
        </p:sp>
        <p:sp>
          <p:nvSpPr>
            <p:cNvPr id="12304" name="Line 26"/>
            <p:cNvSpPr>
              <a:spLocks noChangeShapeType="1"/>
            </p:cNvSpPr>
            <p:nvPr/>
          </p:nvSpPr>
          <p:spPr bwMode="auto">
            <a:xfrm>
              <a:off x="10225" y="12085"/>
              <a:ext cx="0" cy="360"/>
            </a:xfrm>
            <a:prstGeom prst="line">
              <a:avLst/>
            </a:prstGeom>
            <a:noFill/>
            <a:ln w="19050">
              <a:solidFill>
                <a:srgbClr val="000000"/>
              </a:solidFill>
              <a:round/>
              <a:headEnd/>
              <a:tailEnd type="triangle" w="med" len="med"/>
            </a:ln>
          </p:spPr>
          <p:txBody>
            <a:bodyPr/>
            <a:lstStyle/>
            <a:p>
              <a:endParaRPr lang="en-US">
                <a:solidFill>
                  <a:srgbClr val="FF0000"/>
                </a:solidFill>
              </a:endParaRPr>
            </a:p>
          </p:txBody>
        </p:sp>
        <p:sp>
          <p:nvSpPr>
            <p:cNvPr id="12305" name="Line 27"/>
            <p:cNvSpPr>
              <a:spLocks noChangeShapeType="1"/>
            </p:cNvSpPr>
            <p:nvPr/>
          </p:nvSpPr>
          <p:spPr bwMode="auto">
            <a:xfrm flipV="1">
              <a:off x="8280" y="12370"/>
              <a:ext cx="355" cy="22"/>
            </a:xfrm>
            <a:prstGeom prst="line">
              <a:avLst/>
            </a:prstGeom>
            <a:noFill/>
            <a:ln w="28575">
              <a:solidFill>
                <a:srgbClr val="000000"/>
              </a:solidFill>
              <a:round/>
              <a:headEnd/>
              <a:tailEnd type="triangle" w="med" len="med"/>
            </a:ln>
          </p:spPr>
          <p:txBody>
            <a:bodyPr/>
            <a:lstStyle/>
            <a:p>
              <a:endParaRPr lang="en-US">
                <a:solidFill>
                  <a:srgbClr val="FF0000"/>
                </a:solidFill>
              </a:endParaRPr>
            </a:p>
          </p:txBody>
        </p:sp>
        <p:sp>
          <p:nvSpPr>
            <p:cNvPr id="12306" name="Text Box 28"/>
            <p:cNvSpPr txBox="1">
              <a:spLocks noChangeArrowheads="1"/>
            </p:cNvSpPr>
            <p:nvPr/>
          </p:nvSpPr>
          <p:spPr bwMode="auto">
            <a:xfrm>
              <a:off x="1080" y="13860"/>
              <a:ext cx="2955" cy="855"/>
            </a:xfrm>
            <a:prstGeom prst="rect">
              <a:avLst/>
            </a:prstGeom>
            <a:noFill/>
            <a:ln w="9525">
              <a:noFill/>
              <a:miter lim="800000"/>
              <a:headEnd/>
              <a:tailEnd/>
            </a:ln>
          </p:spPr>
          <p:txBody>
            <a:bodyPr/>
            <a:lstStyle/>
            <a:p>
              <a:pPr>
                <a:spcAft>
                  <a:spcPts val="1000"/>
                </a:spcAft>
              </a:pPr>
              <a:r>
                <a:rPr lang="en-US" sz="1500" b="1">
                  <a:solidFill>
                    <a:srgbClr val="FF0000"/>
                  </a:solidFill>
                  <a:latin typeface="Calibri" pitchFamily="34" charset="0"/>
                </a:rPr>
                <a:t>System Sequence Diagram</a:t>
              </a:r>
              <a:endParaRPr lang="en-US">
                <a:solidFill>
                  <a:srgbClr val="FF0000"/>
                </a:solidFill>
              </a:endParaRPr>
            </a:p>
          </p:txBody>
        </p:sp>
        <p:sp>
          <p:nvSpPr>
            <p:cNvPr id="12307" name="Text Box 29"/>
            <p:cNvSpPr txBox="1">
              <a:spLocks noChangeArrowheads="1"/>
            </p:cNvSpPr>
            <p:nvPr/>
          </p:nvSpPr>
          <p:spPr bwMode="auto">
            <a:xfrm>
              <a:off x="5355" y="13800"/>
              <a:ext cx="1680" cy="630"/>
            </a:xfrm>
            <a:prstGeom prst="rect">
              <a:avLst/>
            </a:prstGeom>
            <a:noFill/>
            <a:ln w="9525">
              <a:noFill/>
              <a:miter lim="800000"/>
              <a:headEnd/>
              <a:tailEnd/>
            </a:ln>
          </p:spPr>
          <p:txBody>
            <a:bodyPr/>
            <a:lstStyle/>
            <a:p>
              <a:pPr>
                <a:spcAft>
                  <a:spcPts val="1000"/>
                </a:spcAft>
              </a:pPr>
              <a:r>
                <a:rPr lang="en-US" sz="1500" b="1">
                  <a:solidFill>
                    <a:srgbClr val="FF0000"/>
                  </a:solidFill>
                  <a:latin typeface="Calibri" pitchFamily="34" charset="0"/>
                </a:rPr>
                <a:t>Contract</a:t>
              </a:r>
              <a:endParaRPr lang="en-US">
                <a:solidFill>
                  <a:srgbClr val="FF0000"/>
                </a:solidFill>
              </a:endParaRPr>
            </a:p>
          </p:txBody>
        </p:sp>
        <p:sp>
          <p:nvSpPr>
            <p:cNvPr id="12308" name="Text Box 30"/>
            <p:cNvSpPr txBox="1">
              <a:spLocks noChangeArrowheads="1"/>
            </p:cNvSpPr>
            <p:nvPr/>
          </p:nvSpPr>
          <p:spPr bwMode="auto">
            <a:xfrm>
              <a:off x="8445" y="13635"/>
              <a:ext cx="2265" cy="870"/>
            </a:xfrm>
            <a:prstGeom prst="rect">
              <a:avLst/>
            </a:prstGeom>
            <a:noFill/>
            <a:ln w="9525">
              <a:noFill/>
              <a:miter lim="800000"/>
              <a:headEnd/>
              <a:tailEnd/>
            </a:ln>
          </p:spPr>
          <p:txBody>
            <a:bodyPr/>
            <a:lstStyle/>
            <a:p>
              <a:pPr>
                <a:spcAft>
                  <a:spcPts val="1000"/>
                </a:spcAft>
              </a:pPr>
              <a:r>
                <a:rPr lang="en-US" sz="1500" b="1">
                  <a:solidFill>
                    <a:srgbClr val="FF0000"/>
                  </a:solidFill>
                  <a:latin typeface="Calibri" pitchFamily="34" charset="0"/>
                </a:rPr>
                <a:t>Collaboration Diagram</a:t>
              </a:r>
              <a:endParaRPr lang="en-US">
                <a:solidFill>
                  <a:srgbClr val="FF0000"/>
                </a:solidFill>
              </a:endParaRPr>
            </a:p>
          </p:txBody>
        </p:sp>
      </p:grpSp>
      <p:sp>
        <p:nvSpPr>
          <p:cNvPr id="12299" name="Line 27"/>
          <p:cNvSpPr>
            <a:spLocks noChangeShapeType="1"/>
          </p:cNvSpPr>
          <p:nvPr/>
        </p:nvSpPr>
        <p:spPr bwMode="auto">
          <a:xfrm flipV="1">
            <a:off x="3657600" y="4343400"/>
            <a:ext cx="225425" cy="14288"/>
          </a:xfrm>
          <a:prstGeom prst="line">
            <a:avLst/>
          </a:prstGeom>
          <a:noFill/>
          <a:ln w="28575">
            <a:solidFill>
              <a:srgbClr val="000000"/>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defRPr/>
            </a:pPr>
            <a:r>
              <a:rPr lang="en-US" i="1" dirty="0"/>
              <a:t>For </a:t>
            </a:r>
            <a:r>
              <a:rPr lang="en-US" dirty="0"/>
              <a:t>any kind of UML element (class, actor, ...), an </a:t>
            </a:r>
            <a:r>
              <a:rPr lang="en-US" b="1" dirty="0"/>
              <a:t>instance uses the same graphic symbol as the type</a:t>
            </a:r>
            <a:r>
              <a:rPr lang="en-US" dirty="0"/>
              <a:t>, but the designator string is underlined.</a:t>
            </a:r>
          </a:p>
          <a:p>
            <a:pPr>
              <a:defRPr/>
            </a:pPr>
            <a:r>
              <a:rPr lang="en-US" sz="2000" dirty="0"/>
              <a:t> </a:t>
            </a:r>
          </a:p>
          <a:p>
            <a:pPr>
              <a:defRPr/>
            </a:pPr>
            <a:r>
              <a:rPr lang="en-US" dirty="0"/>
              <a:t>To show an instance of a class in an interaction diagram, the regular class box graphic symbol is used, but the name is underlined.</a:t>
            </a:r>
          </a:p>
          <a:p>
            <a:pPr>
              <a:defRPr/>
            </a:pPr>
            <a:endParaRPr lang="en-US" dirty="0"/>
          </a:p>
          <a:p>
            <a:pPr>
              <a:defRPr/>
            </a:pPr>
            <a:r>
              <a:rPr lang="en-US" dirty="0"/>
              <a:t>A name can be used to uniquely identify the instance. If none is used,  a </a:t>
            </a:r>
            <a:r>
              <a:rPr lang="en-US" b="1" dirty="0"/>
              <a:t>":" </a:t>
            </a:r>
            <a:r>
              <a:rPr lang="en-US" dirty="0"/>
              <a:t>precedes the class name.</a:t>
            </a:r>
          </a:p>
          <a:p>
            <a:pPr>
              <a:defRPr/>
            </a:pPr>
            <a:endParaRPr lang="en-US" sz="2000" dirty="0"/>
          </a:p>
          <a:p>
            <a:pPr>
              <a:defRPr/>
            </a:pPr>
            <a:r>
              <a:rPr lang="en-US" dirty="0"/>
              <a:t>The UML has adopted a simple and consistent approach to illustrate </a:t>
            </a:r>
            <a:r>
              <a:rPr lang="en-US" b="1" dirty="0"/>
              <a:t>instances </a:t>
            </a:r>
            <a:r>
              <a:rPr lang="en-US" dirty="0"/>
              <a:t>vs. classifiers: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Common Interaction Diagram Notation</a:t>
            </a:r>
            <a:endParaRPr lang="en-US" dirty="0"/>
          </a:p>
        </p:txBody>
      </p:sp>
      <p:pic>
        <p:nvPicPr>
          <p:cNvPr id="13322"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9600" y="2438400"/>
            <a:ext cx="10380626"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message expression to syntax</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Interaction diagram shows messages between objects; </a:t>
            </a:r>
          </a:p>
          <a:p>
            <a:pPr>
              <a:defRPr/>
            </a:pPr>
            <a:r>
              <a:rPr lang="en-US" dirty="0" smtClean="0"/>
              <a:t>The UML has a standard syntax for these message expressions</a:t>
            </a:r>
          </a:p>
          <a:p>
            <a:pPr>
              <a:defRPr/>
            </a:pPr>
            <a:r>
              <a:rPr lang="en-US" dirty="0" smtClean="0"/>
              <a:t>return </a:t>
            </a:r>
            <a:r>
              <a:rPr lang="en-US" dirty="0"/>
              <a:t>:= message(parameter : </a:t>
            </a:r>
            <a:r>
              <a:rPr lang="en-US" dirty="0" err="1"/>
              <a:t>parameterType</a:t>
            </a:r>
            <a:r>
              <a:rPr lang="en-US" dirty="0"/>
              <a:t>) : </a:t>
            </a:r>
            <a:r>
              <a:rPr lang="en-US" dirty="0" err="1"/>
              <a:t>returnType</a:t>
            </a:r>
            <a:endParaRPr lang="en-US" dirty="0"/>
          </a:p>
          <a:p>
            <a:pPr>
              <a:defRPr/>
            </a:pPr>
            <a:endParaRPr lang="en-US" dirty="0"/>
          </a:p>
          <a:p>
            <a:pPr>
              <a:buNone/>
              <a:defRPr/>
            </a:pPr>
            <a:r>
              <a:rPr lang="en-US" dirty="0"/>
              <a:t>Type information may be excluded if obvious or unimportant. </a:t>
            </a:r>
            <a:endParaRPr lang="en-US" dirty="0" smtClean="0"/>
          </a:p>
          <a:p>
            <a:pPr>
              <a:buNone/>
              <a:defRPr/>
            </a:pPr>
            <a:r>
              <a:rPr lang="en-US" dirty="0" smtClean="0"/>
              <a:t>For </a:t>
            </a:r>
            <a:r>
              <a:rPr lang="en-US" dirty="0"/>
              <a:t>example:</a:t>
            </a:r>
          </a:p>
          <a:p>
            <a:pPr>
              <a:defRPr/>
            </a:pPr>
            <a:endParaRPr lang="en-US" dirty="0"/>
          </a:p>
          <a:p>
            <a:pPr>
              <a:defRPr/>
            </a:pPr>
            <a:r>
              <a:rPr lang="en-US" dirty="0"/>
              <a:t>spec := </a:t>
            </a:r>
            <a:r>
              <a:rPr lang="en-US" dirty="0" err="1"/>
              <a:t>getProductSpect</a:t>
            </a:r>
            <a:r>
              <a:rPr lang="en-US" dirty="0"/>
              <a:t>(id)</a:t>
            </a:r>
          </a:p>
          <a:p>
            <a:pPr>
              <a:defRPr/>
            </a:pPr>
            <a:endParaRPr lang="en-US" dirty="0"/>
          </a:p>
          <a:p>
            <a:pPr>
              <a:defRPr/>
            </a:pPr>
            <a:r>
              <a:rPr lang="en-US" dirty="0"/>
              <a:t>spec := </a:t>
            </a:r>
            <a:r>
              <a:rPr lang="en-US" dirty="0" err="1"/>
              <a:t>getProductSpect</a:t>
            </a:r>
            <a:r>
              <a:rPr lang="en-US" dirty="0"/>
              <a:t>(</a:t>
            </a:r>
            <a:r>
              <a:rPr lang="en-US" dirty="0" err="1"/>
              <a:t>id:ItemID</a:t>
            </a:r>
            <a:r>
              <a:rPr lang="en-US" dirty="0"/>
              <a:t>)</a:t>
            </a:r>
          </a:p>
          <a:p>
            <a:pPr>
              <a:defRPr/>
            </a:pPr>
            <a:endParaRPr lang="en-US" dirty="0"/>
          </a:p>
          <a:p>
            <a:pPr>
              <a:defRPr/>
            </a:pPr>
            <a:r>
              <a:rPr lang="en-US" dirty="0"/>
              <a:t>spec := </a:t>
            </a:r>
            <a:r>
              <a:rPr lang="en-US" dirty="0" err="1"/>
              <a:t>getProductSpect</a:t>
            </a:r>
            <a:r>
              <a:rPr lang="en-US" dirty="0"/>
              <a:t>(</a:t>
            </a:r>
            <a:r>
              <a:rPr lang="en-US" dirty="0" err="1"/>
              <a:t>id:ItemID</a:t>
            </a:r>
            <a:r>
              <a:rPr lang="en-US" dirty="0"/>
              <a:t>) </a:t>
            </a:r>
            <a:r>
              <a:rPr lang="en-US" dirty="0" err="1"/>
              <a:t>ProductSpecification</a:t>
            </a: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r>
              <a:rPr lang="en-US" dirty="0" smtClean="0"/>
              <a:t>3.3 Collaboration Diagrams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collaboration(communication) diagram notation</a:t>
            </a:r>
            <a:endParaRPr lang="en-US" dirty="0"/>
          </a:p>
        </p:txBody>
      </p:sp>
      <p:sp>
        <p:nvSpPr>
          <p:cNvPr id="3" name="Content Placeholder 2"/>
          <p:cNvSpPr>
            <a:spLocks noGrp="1"/>
          </p:cNvSpPr>
          <p:nvPr>
            <p:ph idx="1"/>
          </p:nvPr>
        </p:nvSpPr>
        <p:spPr/>
        <p:txBody>
          <a:bodyPr>
            <a:normAutofit fontScale="92500"/>
          </a:bodyPr>
          <a:lstStyle/>
          <a:p>
            <a:pPr>
              <a:defRPr/>
            </a:pPr>
            <a:r>
              <a:rPr lang="en-US" i="1" dirty="0"/>
              <a:t>Links</a:t>
            </a:r>
            <a:endParaRPr lang="en-US" dirty="0"/>
          </a:p>
          <a:p>
            <a:pPr>
              <a:defRPr/>
            </a:pPr>
            <a:r>
              <a:rPr lang="en-US" b="1" dirty="0"/>
              <a:t>A link </a:t>
            </a:r>
            <a:r>
              <a:rPr lang="en-US" dirty="0"/>
              <a:t>is a </a:t>
            </a:r>
            <a:r>
              <a:rPr lang="en-US" b="1" dirty="0"/>
              <a:t>connection path between two objects</a:t>
            </a:r>
            <a:r>
              <a:rPr lang="en-US" dirty="0"/>
              <a:t>; it indicates some form of navigation and visibility between the objects is possible</a:t>
            </a:r>
          </a:p>
          <a:p>
            <a:pPr>
              <a:defRPr/>
            </a:pPr>
            <a:r>
              <a:rPr lang="en-US" dirty="0"/>
              <a:t>More formally, a link is an </a:t>
            </a:r>
            <a:r>
              <a:rPr lang="en-US" b="1" dirty="0"/>
              <a:t>instance of an association</a:t>
            </a:r>
            <a:r>
              <a:rPr lang="en-US" dirty="0"/>
              <a:t>. </a:t>
            </a:r>
          </a:p>
          <a:p>
            <a:pPr>
              <a:defRPr/>
            </a:pPr>
            <a:r>
              <a:rPr lang="en-US" dirty="0"/>
              <a:t>For example, there is a link or path of navigation from a </a:t>
            </a:r>
            <a:r>
              <a:rPr lang="en-US" i="1" dirty="0"/>
              <a:t>Register </a:t>
            </a:r>
            <a:r>
              <a:rPr lang="en-US" dirty="0"/>
              <a:t>to a </a:t>
            </a:r>
            <a:r>
              <a:rPr lang="en-US" i="1" dirty="0"/>
              <a:t>Sale, </a:t>
            </a:r>
            <a:r>
              <a:rPr lang="en-US" dirty="0"/>
              <a:t>along which messages may flow, such as the </a:t>
            </a:r>
            <a:r>
              <a:rPr lang="en-US" i="1" dirty="0" err="1"/>
              <a:t>makePayment</a:t>
            </a:r>
            <a:r>
              <a:rPr lang="en-US" i="1" dirty="0"/>
              <a:t> </a:t>
            </a:r>
            <a:r>
              <a:rPr lang="en-US" dirty="0"/>
              <a:t>message.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Basic Collaboration Diagram Notation</a:t>
            </a:r>
            <a:endParaRPr lang="en-US" dirty="0"/>
          </a:p>
        </p:txBody>
      </p:sp>
      <p:sp>
        <p:nvSpPr>
          <p:cNvPr id="10" name="Rounded Rectangle 9"/>
          <p:cNvSpPr/>
          <p:nvPr/>
        </p:nvSpPr>
        <p:spPr>
          <a:xfrm>
            <a:off x="1371600" y="3048000"/>
            <a:ext cx="5486400" cy="2895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1600200" y="4876800"/>
            <a:ext cx="12954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371" name="Picture 12"/>
          <p:cNvPicPr>
            <a:picLocks noChangeAspect="1" noChangeArrowheads="1"/>
          </p:cNvPicPr>
          <p:nvPr/>
        </p:nvPicPr>
        <p:blipFill>
          <a:blip r:embed="rId3"/>
          <a:srcRect/>
          <a:stretch>
            <a:fillRect/>
          </a:stretch>
        </p:blipFill>
        <p:spPr bwMode="auto">
          <a:xfrm>
            <a:off x="1752600" y="3082925"/>
            <a:ext cx="4646613" cy="3013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defRPr/>
            </a:pPr>
            <a:r>
              <a:rPr lang="en-US" i="1" dirty="0"/>
              <a:t>Messages</a:t>
            </a:r>
            <a:endParaRPr lang="en-US" dirty="0"/>
          </a:p>
          <a:p>
            <a:pPr>
              <a:defRPr/>
            </a:pPr>
            <a:r>
              <a:rPr lang="en-US" dirty="0"/>
              <a:t>Each message between objects is represented with a </a:t>
            </a:r>
            <a:r>
              <a:rPr lang="en-US" b="1" dirty="0"/>
              <a:t>message expression</a:t>
            </a:r>
            <a:r>
              <a:rPr lang="en-US" dirty="0"/>
              <a:t> and </a:t>
            </a:r>
            <a:r>
              <a:rPr lang="en-US" b="1" dirty="0"/>
              <a:t>small arrow</a:t>
            </a:r>
            <a:r>
              <a:rPr lang="en-US" dirty="0"/>
              <a:t> indicating the direction of the message. </a:t>
            </a:r>
          </a:p>
          <a:p>
            <a:pPr>
              <a:defRPr/>
            </a:pPr>
            <a:r>
              <a:rPr lang="en-US" b="1" dirty="0"/>
              <a:t>Many messages may flow</a:t>
            </a:r>
            <a:r>
              <a:rPr lang="en-US" dirty="0"/>
              <a:t> along this link .</a:t>
            </a:r>
          </a:p>
          <a:p>
            <a:pPr>
              <a:defRPr/>
            </a:pPr>
            <a:r>
              <a:rPr lang="en-US" b="1" dirty="0"/>
              <a:t>A sequence number is added</a:t>
            </a:r>
            <a:r>
              <a:rPr lang="en-US" dirty="0"/>
              <a:t> to show the sequential order of messages in the current thread of control.</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Basic Collaboration Diagram Notation</a:t>
            </a:r>
            <a:endParaRPr lang="en-US" dirty="0"/>
          </a:p>
        </p:txBody>
      </p:sp>
      <p:sp>
        <p:nvSpPr>
          <p:cNvPr id="10" name="Rounded Rectangle 9"/>
          <p:cNvSpPr/>
          <p:nvPr/>
        </p:nvSpPr>
        <p:spPr>
          <a:xfrm>
            <a:off x="381000" y="3124200"/>
            <a:ext cx="8229600" cy="3124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394" name="Picture 11"/>
          <p:cNvPicPr>
            <a:picLocks noChangeAspect="1" noChangeArrowheads="1"/>
          </p:cNvPicPr>
          <p:nvPr/>
        </p:nvPicPr>
        <p:blipFill>
          <a:blip r:embed="rId3"/>
          <a:srcRect/>
          <a:stretch>
            <a:fillRect/>
          </a:stretch>
        </p:blipFill>
        <p:spPr bwMode="auto">
          <a:xfrm>
            <a:off x="1295400" y="3124200"/>
            <a:ext cx="6172200" cy="31956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defRPr/>
            </a:pPr>
            <a:r>
              <a:rPr lang="en-US" i="1" dirty="0"/>
              <a:t>Messages to "self" or "this"</a:t>
            </a:r>
            <a:endParaRPr lang="en-US" dirty="0"/>
          </a:p>
          <a:p>
            <a:pPr>
              <a:defRPr/>
            </a:pPr>
            <a:r>
              <a:rPr lang="en-US" i="1" dirty="0"/>
              <a:t>A </a:t>
            </a:r>
            <a:r>
              <a:rPr lang="en-US" dirty="0"/>
              <a:t>message can be sent from an object to itself , illustrated by a link to itself, with messages flowing along the link.</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Here in each iteration, the focus from requirement analysis is shifted to the design.</a:t>
            </a:r>
          </a:p>
          <a:p>
            <a:r>
              <a:rPr lang="en-US" dirty="0" smtClean="0"/>
              <a:t>These discoveries will both clarify the purpose of the design work of this iteration &amp;</a:t>
            </a:r>
          </a:p>
          <a:p>
            <a:r>
              <a:rPr lang="en-US" dirty="0" smtClean="0"/>
              <a:t>Refine the requirements understanding for future iterations.</a:t>
            </a:r>
          </a:p>
          <a:p>
            <a:r>
              <a:rPr lang="en-US" dirty="0" smtClean="0"/>
              <a:t>Over the course of these early elaboration iterations, the requirement discovery will stabilize.</a:t>
            </a:r>
          </a:p>
          <a:p>
            <a:r>
              <a:rPr lang="en-US" dirty="0" smtClean="0"/>
              <a:t>So, by the end of elaboration perhaps 80% of the requirements are reliably defined in detail.</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Basic Collaboration Diagram Notation</a:t>
            </a:r>
            <a:endParaRPr lang="en-US" dirty="0"/>
          </a:p>
        </p:txBody>
      </p:sp>
      <p:sp>
        <p:nvSpPr>
          <p:cNvPr id="11" name="Rounded Rectangle 10"/>
          <p:cNvSpPr/>
          <p:nvPr/>
        </p:nvSpPr>
        <p:spPr>
          <a:xfrm>
            <a:off x="1752600" y="3352800"/>
            <a:ext cx="5486400" cy="2895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
          <p:cNvGrpSpPr>
            <a:grpSpLocks/>
          </p:cNvGrpSpPr>
          <p:nvPr/>
        </p:nvGrpSpPr>
        <p:grpSpPr bwMode="auto">
          <a:xfrm>
            <a:off x="3581400" y="3657600"/>
            <a:ext cx="1447800" cy="2209800"/>
            <a:chOff x="4860" y="1980"/>
            <a:chExt cx="1770" cy="3061"/>
          </a:xfrm>
        </p:grpSpPr>
        <p:sp>
          <p:nvSpPr>
            <p:cNvPr id="17419" name="Text Box 12"/>
            <p:cNvSpPr txBox="1">
              <a:spLocks noChangeArrowheads="1"/>
            </p:cNvSpPr>
            <p:nvPr/>
          </p:nvSpPr>
          <p:spPr bwMode="auto">
            <a:xfrm>
              <a:off x="5400" y="2355"/>
              <a:ext cx="1185" cy="525"/>
            </a:xfrm>
            <a:prstGeom prst="rect">
              <a:avLst/>
            </a:prstGeom>
            <a:noFill/>
            <a:ln w="9525">
              <a:noFill/>
              <a:miter lim="800000"/>
              <a:headEnd/>
              <a:tailEnd/>
            </a:ln>
          </p:spPr>
          <p:txBody>
            <a:bodyPr/>
            <a:lstStyle/>
            <a:p>
              <a:pPr>
                <a:spcAft>
                  <a:spcPts val="1000"/>
                </a:spcAft>
              </a:pPr>
              <a:r>
                <a:rPr lang="en-US" sz="1400" b="1" dirty="0">
                  <a:solidFill>
                    <a:schemeClr val="bg1"/>
                  </a:solidFill>
                  <a:latin typeface="Calibri" pitchFamily="34" charset="0"/>
                </a:rPr>
                <a:t>  </a:t>
              </a:r>
              <a:r>
                <a:rPr lang="en-US" sz="1400" b="1" dirty="0">
                  <a:solidFill>
                    <a:srgbClr val="FF0000"/>
                  </a:solidFill>
                  <a:latin typeface="Calibri" pitchFamily="34" charset="0"/>
                </a:rPr>
                <a:t>msg1()</a:t>
              </a:r>
              <a:endParaRPr lang="en-US" dirty="0">
                <a:solidFill>
                  <a:srgbClr val="FF0000"/>
                </a:solidFill>
              </a:endParaRPr>
            </a:p>
          </p:txBody>
        </p:sp>
        <p:grpSp>
          <p:nvGrpSpPr>
            <p:cNvPr id="4" name="Group 13"/>
            <p:cNvGrpSpPr>
              <a:grpSpLocks/>
            </p:cNvGrpSpPr>
            <p:nvPr/>
          </p:nvGrpSpPr>
          <p:grpSpPr bwMode="auto">
            <a:xfrm>
              <a:off x="4860" y="1980"/>
              <a:ext cx="1770" cy="3061"/>
              <a:chOff x="4380" y="1800"/>
              <a:chExt cx="1770" cy="3061"/>
            </a:xfrm>
          </p:grpSpPr>
          <p:grpSp>
            <p:nvGrpSpPr>
              <p:cNvPr id="5" name="Group 14"/>
              <p:cNvGrpSpPr>
                <a:grpSpLocks/>
              </p:cNvGrpSpPr>
              <p:nvPr/>
            </p:nvGrpSpPr>
            <p:grpSpPr bwMode="auto">
              <a:xfrm>
                <a:off x="4500" y="2700"/>
                <a:ext cx="1440" cy="1496"/>
                <a:chOff x="4500" y="2700"/>
                <a:chExt cx="1440" cy="1496"/>
              </a:xfrm>
            </p:grpSpPr>
            <p:sp>
              <p:nvSpPr>
                <p:cNvPr id="17426" name="Text Box 15"/>
                <p:cNvSpPr txBox="1">
                  <a:spLocks noChangeArrowheads="1"/>
                </p:cNvSpPr>
                <p:nvPr/>
              </p:nvSpPr>
              <p:spPr bwMode="auto">
                <a:xfrm>
                  <a:off x="4500" y="2700"/>
                  <a:ext cx="1440" cy="789"/>
                </a:xfrm>
                <a:prstGeom prst="rect">
                  <a:avLst/>
                </a:prstGeom>
                <a:solidFill>
                  <a:srgbClr val="FFFFFF"/>
                </a:solidFill>
                <a:ln w="9525">
                  <a:solidFill>
                    <a:srgbClr val="000000"/>
                  </a:solidFill>
                  <a:miter lim="800000"/>
                  <a:headEnd/>
                  <a:tailEnd/>
                </a:ln>
              </p:spPr>
              <p:txBody>
                <a:bodyPr/>
                <a:lstStyle/>
                <a:p>
                  <a:pPr>
                    <a:spcAft>
                      <a:spcPts val="1000"/>
                    </a:spcAft>
                  </a:pPr>
                  <a:r>
                    <a:rPr lang="en-US" sz="1900" b="1" u="sng" dirty="0">
                      <a:latin typeface="Calibri" pitchFamily="34" charset="0"/>
                    </a:rPr>
                    <a:t>:Register</a:t>
                  </a:r>
                  <a:endParaRPr lang="en-US" dirty="0"/>
                </a:p>
              </p:txBody>
            </p:sp>
            <p:grpSp>
              <p:nvGrpSpPr>
                <p:cNvPr id="6" name="Group 16"/>
                <p:cNvGrpSpPr>
                  <a:grpSpLocks/>
                </p:cNvGrpSpPr>
                <p:nvPr/>
              </p:nvGrpSpPr>
              <p:grpSpPr bwMode="auto">
                <a:xfrm>
                  <a:off x="4725" y="3476"/>
                  <a:ext cx="900" cy="720"/>
                  <a:chOff x="4680" y="3446"/>
                  <a:chExt cx="900" cy="720"/>
                </a:xfrm>
              </p:grpSpPr>
              <p:sp>
                <p:nvSpPr>
                  <p:cNvPr id="17428" name="Line 17"/>
                  <p:cNvSpPr>
                    <a:spLocks noChangeShapeType="1"/>
                  </p:cNvSpPr>
                  <p:nvPr/>
                </p:nvSpPr>
                <p:spPr bwMode="auto">
                  <a:xfrm>
                    <a:off x="4680" y="3446"/>
                    <a:ext cx="0" cy="720"/>
                  </a:xfrm>
                  <a:prstGeom prst="line">
                    <a:avLst/>
                  </a:prstGeom>
                  <a:noFill/>
                  <a:ln w="9525">
                    <a:solidFill>
                      <a:srgbClr val="000000"/>
                    </a:solidFill>
                    <a:round/>
                    <a:headEnd/>
                    <a:tailEnd/>
                  </a:ln>
                </p:spPr>
                <p:txBody>
                  <a:bodyPr/>
                  <a:lstStyle/>
                  <a:p>
                    <a:endParaRPr lang="en-US"/>
                  </a:p>
                </p:txBody>
              </p:sp>
              <p:sp>
                <p:nvSpPr>
                  <p:cNvPr id="17429" name="Line 18"/>
                  <p:cNvSpPr>
                    <a:spLocks noChangeShapeType="1"/>
                  </p:cNvSpPr>
                  <p:nvPr/>
                </p:nvSpPr>
                <p:spPr bwMode="auto">
                  <a:xfrm>
                    <a:off x="5580" y="3446"/>
                    <a:ext cx="0" cy="720"/>
                  </a:xfrm>
                  <a:prstGeom prst="line">
                    <a:avLst/>
                  </a:prstGeom>
                  <a:noFill/>
                  <a:ln w="9525">
                    <a:solidFill>
                      <a:srgbClr val="000000"/>
                    </a:solidFill>
                    <a:round/>
                    <a:headEnd/>
                    <a:tailEnd/>
                  </a:ln>
                </p:spPr>
                <p:txBody>
                  <a:bodyPr/>
                  <a:lstStyle/>
                  <a:p>
                    <a:endParaRPr lang="en-US"/>
                  </a:p>
                </p:txBody>
              </p:sp>
              <p:sp>
                <p:nvSpPr>
                  <p:cNvPr id="17430" name="Line 19"/>
                  <p:cNvSpPr>
                    <a:spLocks noChangeShapeType="1"/>
                  </p:cNvSpPr>
                  <p:nvPr/>
                </p:nvSpPr>
                <p:spPr bwMode="auto">
                  <a:xfrm>
                    <a:off x="4680" y="4166"/>
                    <a:ext cx="900" cy="0"/>
                  </a:xfrm>
                  <a:prstGeom prst="line">
                    <a:avLst/>
                  </a:prstGeom>
                  <a:noFill/>
                  <a:ln w="9525">
                    <a:solidFill>
                      <a:srgbClr val="000000"/>
                    </a:solidFill>
                    <a:round/>
                    <a:headEnd/>
                    <a:tailEnd/>
                  </a:ln>
                </p:spPr>
                <p:txBody>
                  <a:bodyPr/>
                  <a:lstStyle/>
                  <a:p>
                    <a:endParaRPr lang="en-US"/>
                  </a:p>
                </p:txBody>
              </p:sp>
            </p:grpSp>
          </p:grpSp>
          <p:sp>
            <p:nvSpPr>
              <p:cNvPr id="17422" name="Line 20"/>
              <p:cNvSpPr>
                <a:spLocks noChangeShapeType="1"/>
              </p:cNvSpPr>
              <p:nvPr/>
            </p:nvSpPr>
            <p:spPr bwMode="auto">
              <a:xfrm>
                <a:off x="5040" y="1800"/>
                <a:ext cx="0" cy="900"/>
              </a:xfrm>
              <a:prstGeom prst="line">
                <a:avLst/>
              </a:prstGeom>
              <a:noFill/>
              <a:ln w="9525">
                <a:solidFill>
                  <a:srgbClr val="000000"/>
                </a:solidFill>
                <a:round/>
                <a:headEnd/>
                <a:tailEnd/>
              </a:ln>
            </p:spPr>
            <p:txBody>
              <a:bodyPr/>
              <a:lstStyle/>
              <a:p>
                <a:endParaRPr lang="en-US"/>
              </a:p>
            </p:txBody>
          </p:sp>
          <p:sp>
            <p:nvSpPr>
              <p:cNvPr id="17423" name="Line 21"/>
              <p:cNvSpPr>
                <a:spLocks noChangeShapeType="1"/>
              </p:cNvSpPr>
              <p:nvPr/>
            </p:nvSpPr>
            <p:spPr bwMode="auto">
              <a:xfrm>
                <a:off x="6030" y="2040"/>
                <a:ext cx="0" cy="540"/>
              </a:xfrm>
              <a:prstGeom prst="line">
                <a:avLst/>
              </a:prstGeom>
              <a:noFill/>
              <a:ln w="12700">
                <a:solidFill>
                  <a:srgbClr val="000000"/>
                </a:solidFill>
                <a:round/>
                <a:headEnd/>
                <a:tailEnd type="triangle" w="med" len="med"/>
              </a:ln>
            </p:spPr>
            <p:txBody>
              <a:bodyPr/>
              <a:lstStyle/>
              <a:p>
                <a:endParaRPr lang="en-US"/>
              </a:p>
            </p:txBody>
          </p:sp>
          <p:sp>
            <p:nvSpPr>
              <p:cNvPr id="17424" name="Line 22"/>
              <p:cNvSpPr>
                <a:spLocks noChangeShapeType="1"/>
              </p:cNvSpPr>
              <p:nvPr/>
            </p:nvSpPr>
            <p:spPr bwMode="auto">
              <a:xfrm flipV="1">
                <a:off x="6057" y="3570"/>
                <a:ext cx="0" cy="540"/>
              </a:xfrm>
              <a:prstGeom prst="line">
                <a:avLst/>
              </a:prstGeom>
              <a:noFill/>
              <a:ln w="19050">
                <a:solidFill>
                  <a:srgbClr val="000000"/>
                </a:solidFill>
                <a:round/>
                <a:headEnd/>
                <a:tailEnd type="triangle" w="med" len="med"/>
              </a:ln>
            </p:spPr>
            <p:txBody>
              <a:bodyPr/>
              <a:lstStyle/>
              <a:p>
                <a:endParaRPr lang="en-US"/>
              </a:p>
            </p:txBody>
          </p:sp>
          <p:sp>
            <p:nvSpPr>
              <p:cNvPr id="17425" name="Text Box 23"/>
              <p:cNvSpPr txBox="1">
                <a:spLocks noChangeArrowheads="1"/>
              </p:cNvSpPr>
              <p:nvPr/>
            </p:nvSpPr>
            <p:spPr bwMode="auto">
              <a:xfrm>
                <a:off x="4380" y="4291"/>
                <a:ext cx="1770" cy="570"/>
              </a:xfrm>
              <a:prstGeom prst="rect">
                <a:avLst/>
              </a:prstGeom>
              <a:noFill/>
              <a:ln w="9525">
                <a:noFill/>
                <a:miter lim="800000"/>
                <a:headEnd/>
                <a:tailEnd/>
              </a:ln>
            </p:spPr>
            <p:txBody>
              <a:bodyPr/>
              <a:lstStyle/>
              <a:p>
                <a:pPr>
                  <a:spcAft>
                    <a:spcPts val="1000"/>
                  </a:spcAft>
                </a:pPr>
                <a:r>
                  <a:rPr lang="en-US" sz="1600" b="1" dirty="0">
                    <a:solidFill>
                      <a:srgbClr val="FF0000"/>
                    </a:solidFill>
                    <a:latin typeface="Calibri" pitchFamily="34" charset="0"/>
                  </a:rPr>
                  <a:t>1: clear() </a:t>
                </a:r>
                <a:endParaRPr lang="en-US" dirty="0">
                  <a:solidFill>
                    <a:srgbClr val="FF0000"/>
                  </a:solidFill>
                </a:endParaRPr>
              </a:p>
            </p:txBody>
          </p:sp>
        </p:gr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defRPr/>
            </a:pPr>
            <a:r>
              <a:rPr lang="en-US" dirty="0"/>
              <a:t>Creation of Instances</a:t>
            </a:r>
          </a:p>
          <a:p>
            <a:pPr>
              <a:defRPr/>
            </a:pPr>
            <a:r>
              <a:rPr lang="en-US" dirty="0" smtClean="0"/>
              <a:t>Any message can be used to create an instance , but the </a:t>
            </a:r>
            <a:r>
              <a:rPr lang="en-US" dirty="0"/>
              <a:t>convention in the UML to use a message named </a:t>
            </a:r>
            <a:r>
              <a:rPr lang="en-US" b="1" dirty="0"/>
              <a:t>create</a:t>
            </a:r>
            <a:r>
              <a:rPr lang="en-US" i="1" dirty="0"/>
              <a:t> </a:t>
            </a:r>
            <a:r>
              <a:rPr lang="en-US" dirty="0"/>
              <a:t>for this </a:t>
            </a:r>
            <a:r>
              <a:rPr lang="en-US" dirty="0" smtClean="0"/>
              <a:t>purpose ( some use new). </a:t>
            </a:r>
            <a:endParaRPr lang="en-US" dirty="0"/>
          </a:p>
          <a:p>
            <a:pPr>
              <a:defRPr/>
            </a:pPr>
            <a:r>
              <a:rPr lang="en-US" dirty="0"/>
              <a:t>If another (perhaps less obvious) message name is used, the message may be annotated with a special feature called a UML stereotype, like so: </a:t>
            </a:r>
            <a:r>
              <a:rPr lang="en-US" i="1" dirty="0"/>
              <a:t>«create».</a:t>
            </a:r>
            <a:endParaRPr lang="en-US" dirty="0"/>
          </a:p>
          <a:p>
            <a:pPr>
              <a:defRPr/>
            </a:pPr>
            <a:r>
              <a:rPr lang="en-US" dirty="0"/>
              <a:t>The </a:t>
            </a:r>
            <a:r>
              <a:rPr lang="en-US" i="1" dirty="0"/>
              <a:t>create </a:t>
            </a:r>
            <a:r>
              <a:rPr lang="en-US" dirty="0"/>
              <a:t>message </a:t>
            </a:r>
            <a:r>
              <a:rPr lang="en-US" b="1" dirty="0"/>
              <a:t>may include parameters, </a:t>
            </a:r>
            <a:r>
              <a:rPr lang="en-US" dirty="0"/>
              <a:t>indicating the passing of initial values. e.g.  a constructor call with parameters in Java.</a:t>
            </a:r>
          </a:p>
          <a:p>
            <a:pPr>
              <a:defRPr/>
            </a:pPr>
            <a:r>
              <a:rPr lang="en-US" dirty="0"/>
              <a:t>The UML property </a:t>
            </a:r>
            <a:r>
              <a:rPr lang="en-US" b="1" i="1" dirty="0"/>
              <a:t>{</a:t>
            </a:r>
            <a:r>
              <a:rPr lang="en-US" b="1" dirty="0"/>
              <a:t>new</a:t>
            </a:r>
            <a:r>
              <a:rPr lang="en-US" b="1" i="1" dirty="0"/>
              <a:t>} </a:t>
            </a:r>
            <a:r>
              <a:rPr lang="en-US" dirty="0"/>
              <a:t>may optionally be added to the instance box to highlight the creation</a:t>
            </a:r>
            <a:endParaRPr lang="en-US" i="1" dirty="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eaLnBrk="1" fontAlgn="auto" hangingPunct="1">
              <a:spcAft>
                <a:spcPts val="0"/>
              </a:spcAft>
              <a:defRPr/>
            </a:pPr>
            <a:r>
              <a:rPr lang="en-US" dirty="0" smtClean="0"/>
              <a:t>Basic Collaboration Diagram Notation</a:t>
            </a:r>
          </a:p>
          <a:p>
            <a:pPr eaLnBrk="1" fontAlgn="auto" hangingPunct="1">
              <a:spcAft>
                <a:spcPts val="0"/>
              </a:spcAft>
              <a:defRPr/>
            </a:pPr>
            <a:endParaRPr lang="en-US" b="1" dirty="0"/>
          </a:p>
        </p:txBody>
      </p:sp>
      <p:sp>
        <p:nvSpPr>
          <p:cNvPr id="10" name="Rounded Rectangle 9"/>
          <p:cNvSpPr/>
          <p:nvPr/>
        </p:nvSpPr>
        <p:spPr>
          <a:xfrm>
            <a:off x="0" y="3048000"/>
            <a:ext cx="9144000" cy="3810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442" name="Picture 11"/>
          <p:cNvPicPr>
            <a:picLocks noChangeAspect="1" noChangeArrowheads="1"/>
          </p:cNvPicPr>
          <p:nvPr/>
        </p:nvPicPr>
        <p:blipFill>
          <a:blip r:embed="rId3"/>
          <a:srcRect/>
          <a:stretch>
            <a:fillRect/>
          </a:stretch>
        </p:blipFill>
        <p:spPr bwMode="auto">
          <a:xfrm>
            <a:off x="1905000" y="2971800"/>
            <a:ext cx="5257800" cy="2190750"/>
          </a:xfrm>
          <a:prstGeom prst="rect">
            <a:avLst/>
          </a:prstGeom>
          <a:noFill/>
          <a:ln w="9525">
            <a:noFill/>
            <a:miter lim="800000"/>
            <a:headEnd/>
            <a:tailEnd/>
          </a:ln>
        </p:spPr>
      </p:pic>
      <p:sp>
        <p:nvSpPr>
          <p:cNvPr id="18443" name="TextBox 10"/>
          <p:cNvSpPr txBox="1">
            <a:spLocks noChangeArrowheads="1"/>
          </p:cNvSpPr>
          <p:nvPr/>
        </p:nvSpPr>
        <p:spPr bwMode="auto">
          <a:xfrm>
            <a:off x="3892550" y="4724400"/>
            <a:ext cx="1002647" cy="307777"/>
          </a:xfrm>
          <a:prstGeom prst="rect">
            <a:avLst/>
          </a:prstGeom>
          <a:noFill/>
          <a:ln w="9525">
            <a:noFill/>
            <a:miter lim="800000"/>
            <a:headEnd/>
            <a:tailEnd/>
          </a:ln>
        </p:spPr>
        <p:txBody>
          <a:bodyPr wrap="none">
            <a:spAutoFit/>
          </a:bodyPr>
          <a:lstStyle/>
          <a:p>
            <a:r>
              <a:rPr lang="en-US" sz="1400" dirty="0">
                <a:solidFill>
                  <a:srgbClr val="FF0000"/>
                </a:solidFill>
              </a:rPr>
              <a:t>&lt;&lt;create&gt;&gt;</a:t>
            </a:r>
          </a:p>
        </p:txBody>
      </p:sp>
      <p:pic>
        <p:nvPicPr>
          <p:cNvPr id="18444" name="Picture 13"/>
          <p:cNvPicPr>
            <a:picLocks noChangeAspect="1" noChangeArrowheads="1"/>
          </p:cNvPicPr>
          <p:nvPr/>
        </p:nvPicPr>
        <p:blipFill>
          <a:blip r:embed="rId4"/>
          <a:srcRect/>
          <a:stretch>
            <a:fillRect/>
          </a:stretch>
        </p:blipFill>
        <p:spPr bwMode="auto">
          <a:xfrm>
            <a:off x="1828800" y="5029200"/>
            <a:ext cx="5334000" cy="205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Message number sequencing</a:t>
            </a:r>
          </a:p>
          <a:p>
            <a:r>
              <a:rPr lang="en-US" dirty="0" smtClean="0"/>
              <a:t>The order of message is illustrated with sequence numbers</a:t>
            </a:r>
          </a:p>
          <a:p>
            <a:r>
              <a:rPr lang="en-US" dirty="0" smtClean="0"/>
              <a:t>E.g. 1: </a:t>
            </a:r>
            <a:r>
              <a:rPr lang="en-US" dirty="0" err="1" smtClean="0"/>
              <a:t>msg</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defRPr/>
            </a:pPr>
            <a:r>
              <a:rPr lang="en-US" dirty="0" smtClean="0"/>
              <a:t>Conditional Messages</a:t>
            </a:r>
          </a:p>
          <a:p>
            <a:pPr>
              <a:defRPr/>
            </a:pPr>
            <a:r>
              <a:rPr lang="en-US" dirty="0" smtClean="0"/>
              <a:t>A </a:t>
            </a:r>
            <a:r>
              <a:rPr lang="en-US" dirty="0"/>
              <a:t>conditional message is shown by f</a:t>
            </a:r>
            <a:r>
              <a:rPr lang="en-US" b="1" dirty="0"/>
              <a:t>ollowing a sequence number with a conditional clause in square brackets</a:t>
            </a:r>
            <a:r>
              <a:rPr lang="en-US" dirty="0"/>
              <a:t>, similar to an iteration clause. </a:t>
            </a:r>
          </a:p>
          <a:p>
            <a:pPr>
              <a:defRPr/>
            </a:pPr>
            <a:r>
              <a:rPr lang="en-US" dirty="0"/>
              <a:t>The message is only </a:t>
            </a:r>
            <a:r>
              <a:rPr lang="en-US" b="1" dirty="0"/>
              <a:t>sent if the clause evaluates to </a:t>
            </a:r>
            <a:r>
              <a:rPr lang="en-US" b="1" i="1" dirty="0"/>
              <a:t>true.</a:t>
            </a:r>
            <a:endParaRPr lang="en-US" b="1" dirty="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lnSpcReduction="10000"/>
          </a:bodyPr>
          <a:lstStyle/>
          <a:p>
            <a:pPr>
              <a:defRPr/>
            </a:pPr>
            <a:r>
              <a:rPr lang="en-US" i="1" dirty="0" smtClean="0"/>
              <a:t> </a:t>
            </a:r>
            <a:endParaRPr lang="en-US" dirty="0" smtClean="0"/>
          </a:p>
          <a:p>
            <a:pPr>
              <a:defRPr/>
            </a:pPr>
            <a:r>
              <a:rPr lang="en-US" i="1" dirty="0" smtClean="0"/>
              <a:t>Conditional Messages</a:t>
            </a:r>
            <a:endParaRPr lang="en-US" b="1" dirty="0"/>
          </a:p>
        </p:txBody>
      </p:sp>
      <p:sp>
        <p:nvSpPr>
          <p:cNvPr id="10" name="Rounded Rectangle 9"/>
          <p:cNvSpPr/>
          <p:nvPr/>
        </p:nvSpPr>
        <p:spPr>
          <a:xfrm>
            <a:off x="304800" y="3505200"/>
            <a:ext cx="8305800" cy="2971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
          <p:cNvGrpSpPr>
            <a:grpSpLocks/>
          </p:cNvGrpSpPr>
          <p:nvPr/>
        </p:nvGrpSpPr>
        <p:grpSpPr bwMode="auto">
          <a:xfrm>
            <a:off x="2057400" y="3960813"/>
            <a:ext cx="4684713" cy="2363787"/>
            <a:chOff x="2805" y="3705"/>
            <a:chExt cx="7348" cy="4110"/>
          </a:xfrm>
        </p:grpSpPr>
        <p:grpSp>
          <p:nvGrpSpPr>
            <p:cNvPr id="4" name="Group 12"/>
            <p:cNvGrpSpPr>
              <a:grpSpLocks/>
            </p:cNvGrpSpPr>
            <p:nvPr/>
          </p:nvGrpSpPr>
          <p:grpSpPr bwMode="auto">
            <a:xfrm>
              <a:off x="2805" y="3705"/>
              <a:ext cx="7348" cy="1934"/>
              <a:chOff x="2805" y="3705"/>
              <a:chExt cx="7348" cy="1934"/>
            </a:xfrm>
          </p:grpSpPr>
          <p:sp>
            <p:nvSpPr>
              <p:cNvPr id="19470" name="Text Box 13"/>
              <p:cNvSpPr txBox="1">
                <a:spLocks noChangeArrowheads="1"/>
              </p:cNvSpPr>
              <p:nvPr/>
            </p:nvSpPr>
            <p:spPr bwMode="auto">
              <a:xfrm>
                <a:off x="2805" y="4802"/>
                <a:ext cx="1829" cy="731"/>
              </a:xfrm>
              <a:prstGeom prst="rect">
                <a:avLst/>
              </a:prstGeom>
              <a:solidFill>
                <a:srgbClr val="FFFFFF"/>
              </a:solidFill>
              <a:ln w="9525">
                <a:solidFill>
                  <a:srgbClr val="000000"/>
                </a:solidFill>
                <a:miter lim="800000"/>
                <a:headEnd/>
                <a:tailEnd/>
              </a:ln>
            </p:spPr>
            <p:txBody>
              <a:bodyPr/>
              <a:lstStyle/>
              <a:p>
                <a:pPr>
                  <a:spcAft>
                    <a:spcPts val="1000"/>
                  </a:spcAft>
                </a:pPr>
                <a:r>
                  <a:rPr lang="en-US" sz="2200">
                    <a:latin typeface="Calibri" pitchFamily="34" charset="0"/>
                  </a:rPr>
                  <a:t>:Foo</a:t>
                </a:r>
                <a:endParaRPr lang="en-US"/>
              </a:p>
            </p:txBody>
          </p:sp>
          <p:sp>
            <p:nvSpPr>
              <p:cNvPr id="19471" name="Text Box 14"/>
              <p:cNvSpPr txBox="1">
                <a:spLocks noChangeArrowheads="1"/>
              </p:cNvSpPr>
              <p:nvPr/>
            </p:nvSpPr>
            <p:spPr bwMode="auto">
              <a:xfrm>
                <a:off x="8324" y="4908"/>
                <a:ext cx="1829" cy="731"/>
              </a:xfrm>
              <a:prstGeom prst="rect">
                <a:avLst/>
              </a:prstGeom>
              <a:solidFill>
                <a:srgbClr val="FFFFFF"/>
              </a:solidFill>
              <a:ln w="9525">
                <a:solidFill>
                  <a:srgbClr val="000000"/>
                </a:solidFill>
                <a:miter lim="800000"/>
                <a:headEnd/>
                <a:tailEnd/>
              </a:ln>
            </p:spPr>
            <p:txBody>
              <a:bodyPr/>
              <a:lstStyle/>
              <a:p>
                <a:pPr>
                  <a:spcAft>
                    <a:spcPts val="1000"/>
                  </a:spcAft>
                </a:pPr>
                <a:r>
                  <a:rPr lang="en-US" sz="2300" dirty="0">
                    <a:latin typeface="Calibri" pitchFamily="34" charset="0"/>
                  </a:rPr>
                  <a:t>:Bar</a:t>
                </a:r>
                <a:endParaRPr lang="en-US" dirty="0"/>
              </a:p>
            </p:txBody>
          </p:sp>
          <p:sp>
            <p:nvSpPr>
              <p:cNvPr id="19472" name="Line 16"/>
              <p:cNvSpPr>
                <a:spLocks noChangeShapeType="1"/>
              </p:cNvSpPr>
              <p:nvPr/>
            </p:nvSpPr>
            <p:spPr bwMode="auto">
              <a:xfrm>
                <a:off x="3643" y="3705"/>
                <a:ext cx="0" cy="1097"/>
              </a:xfrm>
              <a:prstGeom prst="line">
                <a:avLst/>
              </a:prstGeom>
              <a:noFill/>
              <a:ln w="9525">
                <a:solidFill>
                  <a:srgbClr val="000000"/>
                </a:solidFill>
                <a:round/>
                <a:headEnd/>
                <a:tailEnd/>
              </a:ln>
            </p:spPr>
            <p:txBody>
              <a:bodyPr/>
              <a:lstStyle/>
              <a:p>
                <a:endParaRPr lang="en-US"/>
              </a:p>
            </p:txBody>
          </p:sp>
          <p:sp>
            <p:nvSpPr>
              <p:cNvPr id="19473" name="Line 17"/>
              <p:cNvSpPr>
                <a:spLocks noChangeShapeType="1"/>
              </p:cNvSpPr>
              <p:nvPr/>
            </p:nvSpPr>
            <p:spPr bwMode="auto">
              <a:xfrm>
                <a:off x="4650" y="5243"/>
                <a:ext cx="3659" cy="0"/>
              </a:xfrm>
              <a:prstGeom prst="line">
                <a:avLst/>
              </a:prstGeom>
              <a:noFill/>
              <a:ln w="9525">
                <a:solidFill>
                  <a:srgbClr val="000000"/>
                </a:solidFill>
                <a:round/>
                <a:headEnd/>
                <a:tailEnd/>
              </a:ln>
            </p:spPr>
            <p:txBody>
              <a:bodyPr/>
              <a:lstStyle/>
              <a:p>
                <a:endParaRPr lang="en-US"/>
              </a:p>
            </p:txBody>
          </p:sp>
          <p:sp>
            <p:nvSpPr>
              <p:cNvPr id="19474" name="Text Box 19"/>
              <p:cNvSpPr txBox="1">
                <a:spLocks noChangeArrowheads="1"/>
              </p:cNvSpPr>
              <p:nvPr/>
            </p:nvSpPr>
            <p:spPr bwMode="auto">
              <a:xfrm>
                <a:off x="3642" y="3708"/>
                <a:ext cx="1620" cy="720"/>
              </a:xfrm>
              <a:prstGeom prst="rect">
                <a:avLst/>
              </a:prstGeom>
              <a:noFill/>
              <a:ln w="9525">
                <a:noFill/>
                <a:miter lim="800000"/>
                <a:headEnd/>
                <a:tailEnd/>
              </a:ln>
            </p:spPr>
            <p:txBody>
              <a:bodyPr/>
              <a:lstStyle/>
              <a:p>
                <a:pPr>
                  <a:spcAft>
                    <a:spcPts val="1000"/>
                  </a:spcAft>
                </a:pPr>
                <a:r>
                  <a:rPr lang="en-US" sz="1900" b="1" dirty="0">
                    <a:latin typeface="Calibri" pitchFamily="34" charset="0"/>
                  </a:rPr>
                  <a:t>msg1()</a:t>
                </a:r>
                <a:endParaRPr lang="en-US" dirty="0"/>
              </a:p>
            </p:txBody>
          </p:sp>
          <p:sp>
            <p:nvSpPr>
              <p:cNvPr id="19475" name="Text Box 20"/>
              <p:cNvSpPr txBox="1">
                <a:spLocks noChangeArrowheads="1"/>
              </p:cNvSpPr>
              <p:nvPr/>
            </p:nvSpPr>
            <p:spPr bwMode="auto">
              <a:xfrm>
                <a:off x="4478" y="4367"/>
                <a:ext cx="4162" cy="720"/>
              </a:xfrm>
              <a:prstGeom prst="rect">
                <a:avLst/>
              </a:prstGeom>
              <a:noFill/>
              <a:ln w="9525">
                <a:noFill/>
                <a:miter lim="800000"/>
                <a:headEnd/>
                <a:tailEnd/>
              </a:ln>
            </p:spPr>
            <p:txBody>
              <a:bodyPr/>
              <a:lstStyle/>
              <a:p>
                <a:pPr>
                  <a:spcAft>
                    <a:spcPts val="1000"/>
                  </a:spcAft>
                </a:pPr>
                <a:r>
                  <a:rPr lang="en-US" sz="1600" b="1" dirty="0">
                    <a:latin typeface="Calibri" pitchFamily="34" charset="0"/>
                  </a:rPr>
                  <a:t>1 [color=red] :calculate() </a:t>
                </a:r>
                <a:r>
                  <a:rPr lang="en-US" sz="1600" b="1" dirty="0">
                    <a:latin typeface="Times New Roman" pitchFamily="18" charset="0"/>
                    <a:sym typeface="Wingdings" pitchFamily="2" charset="2"/>
                  </a:rPr>
                  <a:t></a:t>
                </a:r>
                <a:endParaRPr lang="en-US" dirty="0"/>
              </a:p>
            </p:txBody>
          </p:sp>
        </p:grpSp>
        <p:sp>
          <p:nvSpPr>
            <p:cNvPr id="19468" name="AutoShape 23"/>
            <p:cNvSpPr>
              <a:spLocks noChangeArrowheads="1"/>
            </p:cNvSpPr>
            <p:nvPr/>
          </p:nvSpPr>
          <p:spPr bwMode="auto">
            <a:xfrm>
              <a:off x="3450" y="6555"/>
              <a:ext cx="2880" cy="126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600" b="1" dirty="0">
                  <a:latin typeface="Calibri" pitchFamily="34" charset="0"/>
                </a:rPr>
                <a:t>Conditional Message with Test </a:t>
              </a:r>
              <a:endParaRPr lang="en-US" dirty="0"/>
            </a:p>
          </p:txBody>
        </p:sp>
        <p:sp>
          <p:nvSpPr>
            <p:cNvPr id="19469" name="Line 24"/>
            <p:cNvSpPr>
              <a:spLocks noChangeShapeType="1"/>
            </p:cNvSpPr>
            <p:nvPr/>
          </p:nvSpPr>
          <p:spPr bwMode="auto">
            <a:xfrm flipH="1">
              <a:off x="5025" y="5145"/>
              <a:ext cx="360" cy="1440"/>
            </a:xfrm>
            <a:prstGeom prst="line">
              <a:avLst/>
            </a:prstGeom>
            <a:noFill/>
            <a:ln w="19050">
              <a:solidFill>
                <a:srgbClr val="000000"/>
              </a:solidFill>
              <a:prstDash val="sysDot"/>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Iteration or looping</a:t>
            </a:r>
            <a:endParaRPr lang="en-US" dirty="0"/>
          </a:p>
          <a:p>
            <a:r>
              <a:rPr lang="en-US" dirty="0" smtClean="0"/>
              <a:t>A common algorithm is to iterate over all the members of a collection(such as list or map), sending the same message to each.</a:t>
            </a:r>
          </a:p>
          <a:p>
            <a:r>
              <a:rPr lang="en-US" dirty="0" smtClean="0"/>
              <a:t>Iteration notation: If the details of the iteration clause are not important to the modeler, a simple ’*’ can be used.</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i="1" dirty="0" smtClean="0"/>
              <a:t>Iteration or Looping</a:t>
            </a:r>
            <a:endParaRPr lang="en-US" dirty="0"/>
          </a:p>
        </p:txBody>
      </p:sp>
      <p:sp>
        <p:nvSpPr>
          <p:cNvPr id="10" name="Rounded Rectangle 9"/>
          <p:cNvSpPr/>
          <p:nvPr/>
        </p:nvSpPr>
        <p:spPr>
          <a:xfrm>
            <a:off x="838200" y="2438400"/>
            <a:ext cx="7315200" cy="403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2" name="Rectangle 11"/>
          <p:cNvSpPr/>
          <p:nvPr/>
        </p:nvSpPr>
        <p:spPr>
          <a:xfrm>
            <a:off x="1752600" y="4800600"/>
            <a:ext cx="1752600" cy="609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2"/>
          <p:cNvGrpSpPr>
            <a:grpSpLocks/>
          </p:cNvGrpSpPr>
          <p:nvPr/>
        </p:nvGrpSpPr>
        <p:grpSpPr bwMode="auto">
          <a:xfrm>
            <a:off x="1143000" y="3048000"/>
            <a:ext cx="6629400" cy="2635250"/>
            <a:chOff x="2340" y="6207"/>
            <a:chExt cx="9120" cy="1868"/>
          </a:xfrm>
        </p:grpSpPr>
        <p:sp>
          <p:nvSpPr>
            <p:cNvPr id="20492" name="Text Box 13"/>
            <p:cNvSpPr txBox="1">
              <a:spLocks noChangeArrowheads="1"/>
            </p:cNvSpPr>
            <p:nvPr/>
          </p:nvSpPr>
          <p:spPr bwMode="auto">
            <a:xfrm>
              <a:off x="3300" y="6720"/>
              <a:ext cx="2163" cy="512"/>
            </a:xfrm>
            <a:prstGeom prst="rect">
              <a:avLst/>
            </a:prstGeom>
            <a:noFill/>
            <a:ln w="9525">
              <a:noFill/>
              <a:miter lim="800000"/>
              <a:headEnd/>
              <a:tailEnd/>
            </a:ln>
          </p:spPr>
          <p:txBody>
            <a:bodyPr/>
            <a:lstStyle/>
            <a:p>
              <a:pPr>
                <a:spcAft>
                  <a:spcPts val="1000"/>
                </a:spcAft>
              </a:pPr>
              <a:r>
                <a:rPr lang="en-US" sz="1500" b="1" dirty="0" err="1">
                  <a:latin typeface="Calibri" pitchFamily="34" charset="0"/>
                </a:rPr>
                <a:t>runSimulator</a:t>
              </a:r>
              <a:r>
                <a:rPr lang="en-US" sz="1500" b="1" dirty="0">
                  <a:latin typeface="Calibri" pitchFamily="34" charset="0"/>
                </a:rPr>
                <a:t>()</a:t>
              </a:r>
              <a:endParaRPr lang="en-US" dirty="0"/>
            </a:p>
          </p:txBody>
        </p:sp>
        <p:sp>
          <p:nvSpPr>
            <p:cNvPr id="20493" name="Line 14"/>
            <p:cNvSpPr>
              <a:spLocks noChangeShapeType="1"/>
            </p:cNvSpPr>
            <p:nvPr/>
          </p:nvSpPr>
          <p:spPr bwMode="auto">
            <a:xfrm>
              <a:off x="3202" y="6596"/>
              <a:ext cx="0" cy="809"/>
            </a:xfrm>
            <a:prstGeom prst="line">
              <a:avLst/>
            </a:prstGeom>
            <a:noFill/>
            <a:ln w="12700">
              <a:solidFill>
                <a:srgbClr val="000000"/>
              </a:solidFill>
              <a:round/>
              <a:headEnd/>
              <a:tailEnd/>
            </a:ln>
          </p:spPr>
          <p:txBody>
            <a:bodyPr/>
            <a:lstStyle/>
            <a:p>
              <a:endParaRPr lang="en-US"/>
            </a:p>
          </p:txBody>
        </p:sp>
        <p:sp>
          <p:nvSpPr>
            <p:cNvPr id="20494" name="Text Box 15"/>
            <p:cNvSpPr txBox="1">
              <a:spLocks noChangeArrowheads="1"/>
            </p:cNvSpPr>
            <p:nvPr/>
          </p:nvSpPr>
          <p:spPr bwMode="auto">
            <a:xfrm>
              <a:off x="2340" y="7392"/>
              <a:ext cx="1856" cy="553"/>
            </a:xfrm>
            <a:prstGeom prst="rect">
              <a:avLst/>
            </a:prstGeom>
            <a:solidFill>
              <a:srgbClr val="FFFFFF"/>
            </a:solidFill>
            <a:ln w="9525">
              <a:solidFill>
                <a:srgbClr val="000000"/>
              </a:solidFill>
              <a:miter lim="800000"/>
              <a:headEnd/>
              <a:tailEnd/>
            </a:ln>
          </p:spPr>
          <p:txBody>
            <a:bodyPr/>
            <a:lstStyle/>
            <a:p>
              <a:pPr>
                <a:spcAft>
                  <a:spcPts val="1000"/>
                </a:spcAft>
              </a:pPr>
              <a:r>
                <a:rPr lang="en-US" b="1" dirty="0">
                  <a:solidFill>
                    <a:schemeClr val="bg1"/>
                  </a:solidFill>
                  <a:latin typeface="Calibri" pitchFamily="34" charset="0"/>
                </a:rPr>
                <a:t>:</a:t>
              </a:r>
              <a:r>
                <a:rPr lang="en-US" b="1" dirty="0">
                  <a:latin typeface="Calibri" pitchFamily="34" charset="0"/>
                </a:rPr>
                <a:t>Simulator</a:t>
              </a:r>
              <a:endParaRPr lang="en-US" dirty="0"/>
            </a:p>
          </p:txBody>
        </p:sp>
        <p:sp>
          <p:nvSpPr>
            <p:cNvPr id="20495" name="Text Box 16"/>
            <p:cNvSpPr txBox="1">
              <a:spLocks noChangeArrowheads="1"/>
            </p:cNvSpPr>
            <p:nvPr/>
          </p:nvSpPr>
          <p:spPr bwMode="auto">
            <a:xfrm>
              <a:off x="9540" y="7440"/>
              <a:ext cx="1920" cy="553"/>
            </a:xfrm>
            <a:prstGeom prst="rect">
              <a:avLst/>
            </a:prstGeom>
            <a:solidFill>
              <a:srgbClr val="FFFFFF"/>
            </a:solidFill>
            <a:ln w="9525">
              <a:solidFill>
                <a:srgbClr val="000000"/>
              </a:solidFill>
              <a:miter lim="800000"/>
              <a:headEnd/>
              <a:tailEnd/>
            </a:ln>
          </p:spPr>
          <p:txBody>
            <a:bodyPr/>
            <a:lstStyle/>
            <a:p>
              <a:pPr>
                <a:spcAft>
                  <a:spcPts val="1000"/>
                </a:spcAft>
              </a:pPr>
              <a:r>
                <a:rPr lang="en-US" sz="2000" b="1" dirty="0">
                  <a:latin typeface="Calibri" pitchFamily="34" charset="0"/>
                </a:rPr>
                <a:t>:Random</a:t>
              </a:r>
              <a:endParaRPr lang="en-US" dirty="0"/>
            </a:p>
          </p:txBody>
        </p:sp>
        <p:sp>
          <p:nvSpPr>
            <p:cNvPr id="20496" name="Line 17"/>
            <p:cNvSpPr>
              <a:spLocks noChangeShapeType="1"/>
            </p:cNvSpPr>
            <p:nvPr/>
          </p:nvSpPr>
          <p:spPr bwMode="auto">
            <a:xfrm>
              <a:off x="4210" y="7689"/>
              <a:ext cx="5330" cy="0"/>
            </a:xfrm>
            <a:prstGeom prst="line">
              <a:avLst/>
            </a:prstGeom>
            <a:noFill/>
            <a:ln w="9525">
              <a:solidFill>
                <a:srgbClr val="000000"/>
              </a:solidFill>
              <a:round/>
              <a:headEnd/>
              <a:tailEnd/>
            </a:ln>
          </p:spPr>
          <p:txBody>
            <a:bodyPr/>
            <a:lstStyle/>
            <a:p>
              <a:endParaRPr lang="en-US"/>
            </a:p>
          </p:txBody>
        </p:sp>
        <p:sp>
          <p:nvSpPr>
            <p:cNvPr id="20497" name="Line 18"/>
            <p:cNvSpPr>
              <a:spLocks noChangeShapeType="1"/>
            </p:cNvSpPr>
            <p:nvPr/>
          </p:nvSpPr>
          <p:spPr bwMode="auto">
            <a:xfrm>
              <a:off x="3099" y="6681"/>
              <a:ext cx="0" cy="486"/>
            </a:xfrm>
            <a:prstGeom prst="line">
              <a:avLst/>
            </a:prstGeom>
            <a:noFill/>
            <a:ln w="19050">
              <a:solidFill>
                <a:srgbClr val="000000"/>
              </a:solidFill>
              <a:round/>
              <a:headEnd/>
              <a:tailEnd type="triangle" w="med" len="med"/>
            </a:ln>
          </p:spPr>
          <p:txBody>
            <a:bodyPr/>
            <a:lstStyle/>
            <a:p>
              <a:endParaRPr lang="en-US"/>
            </a:p>
          </p:txBody>
        </p:sp>
        <p:sp>
          <p:nvSpPr>
            <p:cNvPr id="20498" name="Text Box 19"/>
            <p:cNvSpPr txBox="1">
              <a:spLocks noChangeArrowheads="1"/>
            </p:cNvSpPr>
            <p:nvPr/>
          </p:nvSpPr>
          <p:spPr bwMode="auto">
            <a:xfrm>
              <a:off x="4808" y="7427"/>
              <a:ext cx="5431" cy="648"/>
            </a:xfrm>
            <a:prstGeom prst="rect">
              <a:avLst/>
            </a:prstGeom>
            <a:noFill/>
            <a:ln w="9525">
              <a:noFill/>
              <a:miter lim="800000"/>
              <a:headEnd/>
              <a:tailEnd/>
            </a:ln>
          </p:spPr>
          <p:txBody>
            <a:bodyPr/>
            <a:lstStyle/>
            <a:p>
              <a:pPr>
                <a:spcAft>
                  <a:spcPts val="1000"/>
                </a:spcAft>
              </a:pPr>
              <a:r>
                <a:rPr lang="en-US" b="1" dirty="0">
                  <a:latin typeface="Calibri" pitchFamily="34" charset="0"/>
                </a:rPr>
                <a:t>1 *[ </a:t>
              </a:r>
              <a:r>
                <a:rPr lang="en-US" b="1" dirty="0" err="1">
                  <a:latin typeface="Calibri" pitchFamily="34" charset="0"/>
                </a:rPr>
                <a:t>i</a:t>
              </a:r>
              <a:r>
                <a:rPr lang="en-US" b="1" dirty="0">
                  <a:latin typeface="Calibri" pitchFamily="34" charset="0"/>
                </a:rPr>
                <a:t> :=1..N]:num=</a:t>
              </a:r>
              <a:r>
                <a:rPr lang="en-US" b="1" dirty="0" err="1">
                  <a:latin typeface="Calibri" pitchFamily="34" charset="0"/>
                </a:rPr>
                <a:t>nextInt</a:t>
              </a:r>
              <a:r>
                <a:rPr lang="en-US" b="1" dirty="0">
                  <a:latin typeface="Calibri" pitchFamily="34" charset="0"/>
                </a:rPr>
                <a:t>()</a:t>
              </a:r>
              <a:endParaRPr lang="en-US" dirty="0"/>
            </a:p>
          </p:txBody>
        </p:sp>
        <p:sp>
          <p:nvSpPr>
            <p:cNvPr id="20499" name="Line 20"/>
            <p:cNvSpPr>
              <a:spLocks noChangeShapeType="1"/>
            </p:cNvSpPr>
            <p:nvPr/>
          </p:nvSpPr>
          <p:spPr bwMode="auto">
            <a:xfrm>
              <a:off x="6180" y="7320"/>
              <a:ext cx="455" cy="0"/>
            </a:xfrm>
            <a:prstGeom prst="line">
              <a:avLst/>
            </a:prstGeom>
            <a:noFill/>
            <a:ln w="19050">
              <a:solidFill>
                <a:srgbClr val="000000"/>
              </a:solidFill>
              <a:round/>
              <a:headEnd/>
              <a:tailEnd type="triangle" w="med" len="med"/>
            </a:ln>
          </p:spPr>
          <p:txBody>
            <a:bodyPr/>
            <a:lstStyle/>
            <a:p>
              <a:endParaRPr lang="en-US"/>
            </a:p>
          </p:txBody>
        </p:sp>
        <p:sp>
          <p:nvSpPr>
            <p:cNvPr id="20500" name="AutoShape 21"/>
            <p:cNvSpPr>
              <a:spLocks noChangeArrowheads="1"/>
            </p:cNvSpPr>
            <p:nvPr/>
          </p:nvSpPr>
          <p:spPr bwMode="auto">
            <a:xfrm>
              <a:off x="5981" y="6207"/>
              <a:ext cx="3919" cy="723"/>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600" b="1" dirty="0">
                  <a:latin typeface="Calibri" pitchFamily="34" charset="0"/>
                </a:rPr>
                <a:t>Iteration is indicated with a * and an optional iteration clause following the sequence number</a:t>
              </a:r>
              <a:endParaRPr lang="en-US" sz="1600" dirty="0"/>
            </a:p>
          </p:txBody>
        </p:sp>
        <p:sp>
          <p:nvSpPr>
            <p:cNvPr id="20501" name="Line 22"/>
            <p:cNvSpPr>
              <a:spLocks noChangeShapeType="1"/>
            </p:cNvSpPr>
            <p:nvPr/>
          </p:nvSpPr>
          <p:spPr bwMode="auto">
            <a:xfrm flipH="1">
              <a:off x="4680" y="6943"/>
              <a:ext cx="2453" cy="437"/>
            </a:xfrm>
            <a:prstGeom prst="line">
              <a:avLst/>
            </a:prstGeom>
            <a:noFill/>
            <a:ln w="19050">
              <a:solidFill>
                <a:srgbClr val="000000"/>
              </a:solidFill>
              <a:prstDash val="sysDot"/>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defRPr/>
            </a:pPr>
            <a:r>
              <a:rPr lang="en-US" i="1" dirty="0"/>
              <a:t>Mutually Exclusive Conditional Paths</a:t>
            </a:r>
            <a:endParaRPr lang="en-US" dirty="0"/>
          </a:p>
          <a:p>
            <a:pPr>
              <a:defRPr/>
            </a:pPr>
            <a:r>
              <a:rPr lang="en-US" dirty="0"/>
              <a:t>The example illustrates the sequence numbers with mutually exclusive conditional paths.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t>Mutually Exclusive Conditional Paths</a:t>
            </a:r>
          </a:p>
        </p:txBody>
      </p:sp>
      <p:sp>
        <p:nvSpPr>
          <p:cNvPr id="11" name="Rounded Rectangle 10"/>
          <p:cNvSpPr/>
          <p:nvPr/>
        </p:nvSpPr>
        <p:spPr>
          <a:xfrm>
            <a:off x="304800" y="2438400"/>
            <a:ext cx="8382000" cy="3886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11"/>
          <p:cNvGrpSpPr>
            <a:grpSpLocks/>
          </p:cNvGrpSpPr>
          <p:nvPr/>
        </p:nvGrpSpPr>
        <p:grpSpPr bwMode="auto">
          <a:xfrm>
            <a:off x="1066800" y="2819400"/>
            <a:ext cx="6454775" cy="3371850"/>
            <a:chOff x="1920" y="8280"/>
            <a:chExt cx="10165" cy="5310"/>
          </a:xfrm>
        </p:grpSpPr>
        <p:sp>
          <p:nvSpPr>
            <p:cNvPr id="21517" name="Text Box 12"/>
            <p:cNvSpPr txBox="1">
              <a:spLocks noChangeArrowheads="1"/>
            </p:cNvSpPr>
            <p:nvPr/>
          </p:nvSpPr>
          <p:spPr bwMode="auto">
            <a:xfrm>
              <a:off x="3600" y="9979"/>
              <a:ext cx="1836" cy="662"/>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dirty="0">
                  <a:latin typeface="Calibri" pitchFamily="34" charset="0"/>
                </a:rPr>
                <a:t>:</a:t>
              </a:r>
              <a:r>
                <a:rPr lang="en-US" sz="1700" u="sng" dirty="0" err="1">
                  <a:latin typeface="Calibri" pitchFamily="34" charset="0"/>
                </a:rPr>
                <a:t>ClassA</a:t>
              </a:r>
              <a:endParaRPr lang="en-US" sz="1700" u="sng" dirty="0">
                <a:latin typeface="Times New Roman" pitchFamily="18" charset="0"/>
              </a:endParaRPr>
            </a:p>
            <a:p>
              <a:endParaRPr lang="en-US" dirty="0"/>
            </a:p>
          </p:txBody>
        </p:sp>
        <p:sp>
          <p:nvSpPr>
            <p:cNvPr id="21518" name="Text Box 13"/>
            <p:cNvSpPr txBox="1">
              <a:spLocks noChangeArrowheads="1"/>
            </p:cNvSpPr>
            <p:nvPr/>
          </p:nvSpPr>
          <p:spPr bwMode="auto">
            <a:xfrm>
              <a:off x="9141" y="10075"/>
              <a:ext cx="1836" cy="662"/>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a:latin typeface="Calibri" pitchFamily="34" charset="0"/>
                </a:rPr>
                <a:t>:ClassB</a:t>
              </a:r>
              <a:endParaRPr lang="en-US" sz="1700" u="sng">
                <a:latin typeface="Times New Roman" pitchFamily="18" charset="0"/>
              </a:endParaRPr>
            </a:p>
            <a:p>
              <a:endParaRPr lang="en-US"/>
            </a:p>
          </p:txBody>
        </p:sp>
        <p:sp>
          <p:nvSpPr>
            <p:cNvPr id="21519" name="Text Box 14"/>
            <p:cNvSpPr txBox="1">
              <a:spLocks noChangeArrowheads="1"/>
            </p:cNvSpPr>
            <p:nvPr/>
          </p:nvSpPr>
          <p:spPr bwMode="auto">
            <a:xfrm>
              <a:off x="9352" y="12793"/>
              <a:ext cx="1673" cy="662"/>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dirty="0">
                  <a:latin typeface="Calibri" pitchFamily="34" charset="0"/>
                </a:rPr>
                <a:t>:</a:t>
              </a:r>
              <a:r>
                <a:rPr lang="en-US" sz="1700" u="sng" dirty="0" err="1">
                  <a:latin typeface="Calibri" pitchFamily="34" charset="0"/>
                </a:rPr>
                <a:t>ClassC</a:t>
              </a:r>
              <a:endParaRPr lang="en-US" sz="1700" u="sng" dirty="0">
                <a:latin typeface="Times New Roman" pitchFamily="18" charset="0"/>
              </a:endParaRPr>
            </a:p>
            <a:p>
              <a:endParaRPr lang="en-US" dirty="0"/>
            </a:p>
          </p:txBody>
        </p:sp>
        <p:sp>
          <p:nvSpPr>
            <p:cNvPr id="21520" name="Line 15"/>
            <p:cNvSpPr>
              <a:spLocks noChangeShapeType="1"/>
            </p:cNvSpPr>
            <p:nvPr/>
          </p:nvSpPr>
          <p:spPr bwMode="auto">
            <a:xfrm>
              <a:off x="4441" y="8985"/>
              <a:ext cx="0" cy="994"/>
            </a:xfrm>
            <a:prstGeom prst="line">
              <a:avLst/>
            </a:prstGeom>
            <a:noFill/>
            <a:ln w="9525">
              <a:solidFill>
                <a:srgbClr val="000000"/>
              </a:solidFill>
              <a:round/>
              <a:headEnd/>
              <a:tailEnd/>
            </a:ln>
          </p:spPr>
          <p:txBody>
            <a:bodyPr/>
            <a:lstStyle/>
            <a:p>
              <a:endParaRPr lang="en-US"/>
            </a:p>
          </p:txBody>
        </p:sp>
        <p:sp>
          <p:nvSpPr>
            <p:cNvPr id="21521" name="Line 16"/>
            <p:cNvSpPr>
              <a:spLocks noChangeShapeType="1"/>
            </p:cNvSpPr>
            <p:nvPr/>
          </p:nvSpPr>
          <p:spPr bwMode="auto">
            <a:xfrm>
              <a:off x="5452" y="10378"/>
              <a:ext cx="3674" cy="0"/>
            </a:xfrm>
            <a:prstGeom prst="line">
              <a:avLst/>
            </a:prstGeom>
            <a:noFill/>
            <a:ln w="9525">
              <a:solidFill>
                <a:srgbClr val="000000"/>
              </a:solidFill>
              <a:round/>
              <a:headEnd/>
              <a:tailEnd/>
            </a:ln>
          </p:spPr>
          <p:txBody>
            <a:bodyPr/>
            <a:lstStyle/>
            <a:p>
              <a:endParaRPr lang="en-US"/>
            </a:p>
          </p:txBody>
        </p:sp>
        <p:sp>
          <p:nvSpPr>
            <p:cNvPr id="21522" name="Line 17"/>
            <p:cNvSpPr>
              <a:spLocks noChangeShapeType="1"/>
            </p:cNvSpPr>
            <p:nvPr/>
          </p:nvSpPr>
          <p:spPr bwMode="auto">
            <a:xfrm>
              <a:off x="10043" y="10737"/>
              <a:ext cx="16" cy="2056"/>
            </a:xfrm>
            <a:prstGeom prst="line">
              <a:avLst/>
            </a:prstGeom>
            <a:noFill/>
            <a:ln w="9525">
              <a:solidFill>
                <a:srgbClr val="000000"/>
              </a:solidFill>
              <a:round/>
              <a:headEnd/>
              <a:tailEnd/>
            </a:ln>
          </p:spPr>
          <p:txBody>
            <a:bodyPr/>
            <a:lstStyle/>
            <a:p>
              <a:endParaRPr lang="en-US"/>
            </a:p>
          </p:txBody>
        </p:sp>
        <p:sp>
          <p:nvSpPr>
            <p:cNvPr id="21523" name="Text Box 18"/>
            <p:cNvSpPr txBox="1">
              <a:spLocks noChangeArrowheads="1"/>
            </p:cNvSpPr>
            <p:nvPr/>
          </p:nvSpPr>
          <p:spPr bwMode="auto">
            <a:xfrm>
              <a:off x="4308" y="9189"/>
              <a:ext cx="1626" cy="652"/>
            </a:xfrm>
            <a:prstGeom prst="rect">
              <a:avLst/>
            </a:prstGeom>
            <a:noFill/>
            <a:ln w="9525">
              <a:noFill/>
              <a:miter lim="800000"/>
              <a:headEnd/>
              <a:tailEnd/>
            </a:ln>
          </p:spPr>
          <p:txBody>
            <a:bodyPr/>
            <a:lstStyle/>
            <a:p>
              <a:pPr>
                <a:spcAft>
                  <a:spcPts val="1000"/>
                </a:spcAft>
              </a:pPr>
              <a:r>
                <a:rPr lang="en-US" sz="1700" b="1" dirty="0">
                  <a:latin typeface="Calibri" pitchFamily="34" charset="0"/>
                </a:rPr>
                <a:t>2:msg6()</a:t>
              </a:r>
              <a:endParaRPr lang="en-US" dirty="0"/>
            </a:p>
          </p:txBody>
        </p:sp>
        <p:sp>
          <p:nvSpPr>
            <p:cNvPr id="21524" name="Text Box 19"/>
            <p:cNvSpPr txBox="1">
              <a:spLocks noChangeArrowheads="1"/>
            </p:cNvSpPr>
            <p:nvPr/>
          </p:nvSpPr>
          <p:spPr bwMode="auto">
            <a:xfrm>
              <a:off x="5422" y="9855"/>
              <a:ext cx="3675" cy="502"/>
            </a:xfrm>
            <a:prstGeom prst="rect">
              <a:avLst/>
            </a:prstGeom>
            <a:noFill/>
            <a:ln w="9525">
              <a:noFill/>
              <a:miter lim="800000"/>
              <a:headEnd/>
              <a:tailEnd/>
            </a:ln>
          </p:spPr>
          <p:txBody>
            <a:bodyPr/>
            <a:lstStyle/>
            <a:p>
              <a:pPr>
                <a:spcAft>
                  <a:spcPts val="1000"/>
                </a:spcAft>
              </a:pPr>
              <a:r>
                <a:rPr lang="en-US" sz="1600" b="1" dirty="0">
                  <a:latin typeface="Calibri" pitchFamily="34" charset="0"/>
                </a:rPr>
                <a:t>1a [test]: msg2() </a:t>
              </a:r>
              <a:endParaRPr lang="en-US" dirty="0"/>
            </a:p>
          </p:txBody>
        </p:sp>
        <p:sp>
          <p:nvSpPr>
            <p:cNvPr id="21525" name="Text Box 20"/>
            <p:cNvSpPr txBox="1">
              <a:spLocks noChangeArrowheads="1"/>
            </p:cNvSpPr>
            <p:nvPr/>
          </p:nvSpPr>
          <p:spPr bwMode="auto">
            <a:xfrm>
              <a:off x="9916" y="11322"/>
              <a:ext cx="2169" cy="490"/>
            </a:xfrm>
            <a:prstGeom prst="rect">
              <a:avLst/>
            </a:prstGeom>
            <a:noFill/>
            <a:ln w="9525">
              <a:noFill/>
              <a:miter lim="800000"/>
              <a:headEnd/>
              <a:tailEnd/>
            </a:ln>
          </p:spPr>
          <p:txBody>
            <a:bodyPr/>
            <a:lstStyle/>
            <a:p>
              <a:pPr>
                <a:spcAft>
                  <a:spcPts val="1000"/>
                </a:spcAft>
              </a:pPr>
              <a:r>
                <a:rPr lang="en-US" sz="1600" b="1" dirty="0">
                  <a:latin typeface="Calibri" pitchFamily="34" charset="0"/>
                </a:rPr>
                <a:t>1a.1: msg3()</a:t>
              </a:r>
              <a:endParaRPr lang="en-US" dirty="0"/>
            </a:p>
          </p:txBody>
        </p:sp>
        <p:sp>
          <p:nvSpPr>
            <p:cNvPr id="21526" name="Line 21"/>
            <p:cNvSpPr>
              <a:spLocks noChangeShapeType="1"/>
            </p:cNvSpPr>
            <p:nvPr/>
          </p:nvSpPr>
          <p:spPr bwMode="auto">
            <a:xfrm>
              <a:off x="9840" y="11271"/>
              <a:ext cx="0" cy="489"/>
            </a:xfrm>
            <a:prstGeom prst="line">
              <a:avLst/>
            </a:prstGeom>
            <a:noFill/>
            <a:ln w="12700">
              <a:solidFill>
                <a:srgbClr val="000000"/>
              </a:solidFill>
              <a:round/>
              <a:headEnd/>
              <a:tailEnd type="triangle" w="med" len="med"/>
            </a:ln>
          </p:spPr>
          <p:txBody>
            <a:bodyPr/>
            <a:lstStyle/>
            <a:p>
              <a:endParaRPr lang="en-US"/>
            </a:p>
          </p:txBody>
        </p:sp>
        <p:sp>
          <p:nvSpPr>
            <p:cNvPr id="21527" name="Text Box 22"/>
            <p:cNvSpPr txBox="1">
              <a:spLocks noChangeArrowheads="1"/>
            </p:cNvSpPr>
            <p:nvPr/>
          </p:nvSpPr>
          <p:spPr bwMode="auto">
            <a:xfrm>
              <a:off x="3705" y="12900"/>
              <a:ext cx="1650" cy="690"/>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dirty="0">
                  <a:latin typeface="Calibri" pitchFamily="34" charset="0"/>
                </a:rPr>
                <a:t>:</a:t>
              </a:r>
              <a:r>
                <a:rPr lang="en-US" sz="1700" u="sng" dirty="0" err="1">
                  <a:latin typeface="Calibri" pitchFamily="34" charset="0"/>
                </a:rPr>
                <a:t>ClassD</a:t>
              </a:r>
              <a:endParaRPr lang="en-US" dirty="0"/>
            </a:p>
          </p:txBody>
        </p:sp>
        <p:sp>
          <p:nvSpPr>
            <p:cNvPr id="21528" name="Text Box 23"/>
            <p:cNvSpPr txBox="1">
              <a:spLocks noChangeArrowheads="1"/>
            </p:cNvSpPr>
            <p:nvPr/>
          </p:nvSpPr>
          <p:spPr bwMode="auto">
            <a:xfrm>
              <a:off x="3600" y="8280"/>
              <a:ext cx="1650" cy="690"/>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dirty="0">
                  <a:latin typeface="Calibri" pitchFamily="34" charset="0"/>
                </a:rPr>
                <a:t>:</a:t>
              </a:r>
              <a:r>
                <a:rPr lang="en-US" sz="1700" u="sng" dirty="0" err="1">
                  <a:latin typeface="Calibri" pitchFamily="34" charset="0"/>
                </a:rPr>
                <a:t>ClassE</a:t>
              </a:r>
              <a:endParaRPr lang="en-US" dirty="0"/>
            </a:p>
          </p:txBody>
        </p:sp>
        <p:sp>
          <p:nvSpPr>
            <p:cNvPr id="21529" name="Line 24"/>
            <p:cNvSpPr>
              <a:spLocks noChangeShapeType="1"/>
            </p:cNvSpPr>
            <p:nvPr/>
          </p:nvSpPr>
          <p:spPr bwMode="auto">
            <a:xfrm>
              <a:off x="4500" y="10710"/>
              <a:ext cx="0" cy="2160"/>
            </a:xfrm>
            <a:prstGeom prst="line">
              <a:avLst/>
            </a:prstGeom>
            <a:noFill/>
            <a:ln w="9525">
              <a:solidFill>
                <a:srgbClr val="000000"/>
              </a:solidFill>
              <a:round/>
              <a:headEnd/>
              <a:tailEnd/>
            </a:ln>
          </p:spPr>
          <p:txBody>
            <a:bodyPr/>
            <a:lstStyle/>
            <a:p>
              <a:endParaRPr lang="en-US"/>
            </a:p>
          </p:txBody>
        </p:sp>
        <p:sp>
          <p:nvSpPr>
            <p:cNvPr id="21530" name="Line 25"/>
            <p:cNvSpPr>
              <a:spLocks noChangeShapeType="1"/>
            </p:cNvSpPr>
            <p:nvPr/>
          </p:nvSpPr>
          <p:spPr bwMode="auto">
            <a:xfrm>
              <a:off x="5370" y="13230"/>
              <a:ext cx="3960" cy="0"/>
            </a:xfrm>
            <a:prstGeom prst="line">
              <a:avLst/>
            </a:prstGeom>
            <a:noFill/>
            <a:ln w="9525">
              <a:solidFill>
                <a:srgbClr val="000000"/>
              </a:solidFill>
              <a:round/>
              <a:headEnd/>
              <a:tailEnd/>
            </a:ln>
          </p:spPr>
          <p:txBody>
            <a:bodyPr/>
            <a:lstStyle/>
            <a:p>
              <a:endParaRPr lang="en-US"/>
            </a:p>
          </p:txBody>
        </p:sp>
        <p:sp>
          <p:nvSpPr>
            <p:cNvPr id="21531" name="Line 26"/>
            <p:cNvSpPr>
              <a:spLocks noChangeShapeType="1"/>
            </p:cNvSpPr>
            <p:nvPr/>
          </p:nvSpPr>
          <p:spPr bwMode="auto">
            <a:xfrm>
              <a:off x="1920" y="10455"/>
              <a:ext cx="1620" cy="0"/>
            </a:xfrm>
            <a:prstGeom prst="line">
              <a:avLst/>
            </a:prstGeom>
            <a:noFill/>
            <a:ln w="9525">
              <a:solidFill>
                <a:srgbClr val="000000"/>
              </a:solidFill>
              <a:round/>
              <a:headEnd/>
              <a:tailEnd/>
            </a:ln>
          </p:spPr>
          <p:txBody>
            <a:bodyPr/>
            <a:lstStyle/>
            <a:p>
              <a:endParaRPr lang="en-US"/>
            </a:p>
          </p:txBody>
        </p:sp>
        <p:sp>
          <p:nvSpPr>
            <p:cNvPr id="21532" name="Text Box 27"/>
            <p:cNvSpPr txBox="1">
              <a:spLocks noChangeArrowheads="1"/>
            </p:cNvSpPr>
            <p:nvPr/>
          </p:nvSpPr>
          <p:spPr bwMode="auto">
            <a:xfrm>
              <a:off x="2175" y="10050"/>
              <a:ext cx="1440" cy="540"/>
            </a:xfrm>
            <a:prstGeom prst="rect">
              <a:avLst/>
            </a:prstGeom>
            <a:noFill/>
            <a:ln w="9525">
              <a:noFill/>
              <a:miter lim="800000"/>
              <a:headEnd/>
              <a:tailEnd/>
            </a:ln>
          </p:spPr>
          <p:txBody>
            <a:bodyPr/>
            <a:lstStyle/>
            <a:p>
              <a:pPr>
                <a:spcAft>
                  <a:spcPts val="1000"/>
                </a:spcAft>
              </a:pPr>
              <a:r>
                <a:rPr lang="en-US" sz="1600" b="1" dirty="0">
                  <a:latin typeface="Calibri" pitchFamily="34" charset="0"/>
                </a:rPr>
                <a:t>msg1()</a:t>
              </a:r>
              <a:endParaRPr lang="en-US" dirty="0"/>
            </a:p>
          </p:txBody>
        </p:sp>
        <p:sp>
          <p:nvSpPr>
            <p:cNvPr id="21533" name="Text Box 28"/>
            <p:cNvSpPr txBox="1">
              <a:spLocks noChangeArrowheads="1"/>
            </p:cNvSpPr>
            <p:nvPr/>
          </p:nvSpPr>
          <p:spPr bwMode="auto">
            <a:xfrm>
              <a:off x="4470" y="12000"/>
              <a:ext cx="3210" cy="600"/>
            </a:xfrm>
            <a:prstGeom prst="rect">
              <a:avLst/>
            </a:prstGeom>
            <a:noFill/>
            <a:ln w="9525">
              <a:noFill/>
              <a:miter lim="800000"/>
              <a:headEnd/>
              <a:tailEnd/>
            </a:ln>
          </p:spPr>
          <p:txBody>
            <a:bodyPr/>
            <a:lstStyle/>
            <a:p>
              <a:pPr>
                <a:spcAft>
                  <a:spcPts val="1000"/>
                </a:spcAft>
              </a:pPr>
              <a:r>
                <a:rPr lang="en-US" sz="1600" b="1" dirty="0">
                  <a:latin typeface="Calibri" pitchFamily="34" charset="0"/>
                </a:rPr>
                <a:t>1b [not test1] :msg4()</a:t>
              </a:r>
              <a:endParaRPr lang="en-US" sz="1600" dirty="0"/>
            </a:p>
          </p:txBody>
        </p:sp>
        <p:sp>
          <p:nvSpPr>
            <p:cNvPr id="21534" name="Text Box 29"/>
            <p:cNvSpPr txBox="1">
              <a:spLocks noChangeArrowheads="1"/>
            </p:cNvSpPr>
            <p:nvPr/>
          </p:nvSpPr>
          <p:spPr bwMode="auto">
            <a:xfrm>
              <a:off x="6105" y="12840"/>
              <a:ext cx="2520" cy="540"/>
            </a:xfrm>
            <a:prstGeom prst="rect">
              <a:avLst/>
            </a:prstGeom>
            <a:noFill/>
            <a:ln w="9525">
              <a:noFill/>
              <a:miter lim="800000"/>
              <a:headEnd/>
              <a:tailEnd/>
            </a:ln>
          </p:spPr>
          <p:txBody>
            <a:bodyPr/>
            <a:lstStyle/>
            <a:p>
              <a:pPr>
                <a:spcAft>
                  <a:spcPts val="1000"/>
                </a:spcAft>
              </a:pPr>
              <a:r>
                <a:rPr lang="en-US" sz="1600" b="1" dirty="0">
                  <a:latin typeface="Calibri" pitchFamily="34" charset="0"/>
                </a:rPr>
                <a:t>1b.1: msg5() </a:t>
              </a:r>
              <a:endParaRPr lang="en-US" dirty="0"/>
            </a:p>
          </p:txBody>
        </p:sp>
        <p:sp>
          <p:nvSpPr>
            <p:cNvPr id="21535" name="Line 30"/>
            <p:cNvSpPr>
              <a:spLocks noChangeShapeType="1"/>
            </p:cNvSpPr>
            <p:nvPr/>
          </p:nvSpPr>
          <p:spPr bwMode="auto">
            <a:xfrm>
              <a:off x="4140" y="11340"/>
              <a:ext cx="0" cy="540"/>
            </a:xfrm>
            <a:prstGeom prst="line">
              <a:avLst/>
            </a:prstGeom>
            <a:noFill/>
            <a:ln w="19050">
              <a:solidFill>
                <a:srgbClr val="000000"/>
              </a:solidFill>
              <a:round/>
              <a:headEnd/>
              <a:tailEnd type="triangle" w="med" len="med"/>
            </a:ln>
          </p:spPr>
          <p:txBody>
            <a:bodyPr/>
            <a:lstStyle/>
            <a:p>
              <a:endParaRPr lang="en-US"/>
            </a:p>
          </p:txBody>
        </p:sp>
        <p:sp>
          <p:nvSpPr>
            <p:cNvPr id="21536" name="Line 31"/>
            <p:cNvSpPr>
              <a:spLocks noChangeShapeType="1"/>
            </p:cNvSpPr>
            <p:nvPr/>
          </p:nvSpPr>
          <p:spPr bwMode="auto">
            <a:xfrm flipV="1">
              <a:off x="3780" y="9180"/>
              <a:ext cx="0" cy="360"/>
            </a:xfrm>
            <a:prstGeom prst="line">
              <a:avLst/>
            </a:prstGeom>
            <a:noFill/>
            <a:ln w="19050">
              <a:solidFill>
                <a:srgbClr val="000000"/>
              </a:solidFill>
              <a:round/>
              <a:headEnd/>
              <a:tailEnd type="triangle" w="med" len="med"/>
            </a:ln>
          </p:spPr>
          <p:txBody>
            <a:bodyPr/>
            <a:lstStyle/>
            <a:p>
              <a:endParaRPr lang="en-US"/>
            </a:p>
          </p:txBody>
        </p:sp>
        <p:sp>
          <p:nvSpPr>
            <p:cNvPr id="21537" name="AutoShape 32"/>
            <p:cNvSpPr>
              <a:spLocks noChangeArrowheads="1"/>
            </p:cNvSpPr>
            <p:nvPr/>
          </p:nvSpPr>
          <p:spPr bwMode="auto">
            <a:xfrm>
              <a:off x="6480" y="8460"/>
              <a:ext cx="3060" cy="9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dirty="0">
                  <a:latin typeface="Calibri" pitchFamily="34" charset="0"/>
                </a:rPr>
                <a:t>Unconditional after either msg2 or msg4</a:t>
              </a:r>
              <a:endParaRPr lang="en-US" dirty="0"/>
            </a:p>
          </p:txBody>
        </p:sp>
        <p:sp>
          <p:nvSpPr>
            <p:cNvPr id="21538" name="Arc 33"/>
            <p:cNvSpPr>
              <a:spLocks/>
            </p:cNvSpPr>
            <p:nvPr/>
          </p:nvSpPr>
          <p:spPr bwMode="auto">
            <a:xfrm rot="10552148" flipV="1">
              <a:off x="5400" y="8820"/>
              <a:ext cx="1080" cy="3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prstDash val="sysDot"/>
              <a:round/>
              <a:headEnd/>
              <a:tailEnd/>
            </a:ln>
          </p:spPr>
          <p:txBody>
            <a:bodyPr/>
            <a:lstStyle/>
            <a:p>
              <a:endParaRPr lang="en-US">
                <a:solidFill>
                  <a:schemeClr val="bg1"/>
                </a:solidFill>
              </a:endParaRPr>
            </a:p>
          </p:txBody>
        </p:sp>
        <p:sp>
          <p:nvSpPr>
            <p:cNvPr id="21539" name="AutoShape 34"/>
            <p:cNvSpPr>
              <a:spLocks noChangeArrowheads="1"/>
            </p:cNvSpPr>
            <p:nvPr/>
          </p:nvSpPr>
          <p:spPr bwMode="auto">
            <a:xfrm>
              <a:off x="5400" y="10995"/>
              <a:ext cx="3825" cy="885"/>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dirty="0">
                  <a:latin typeface="Calibri" pitchFamily="34" charset="0"/>
                </a:rPr>
                <a:t>1a &amp; 1b are mutually exclusive conditional paths</a:t>
              </a:r>
              <a:endParaRPr lang="en-US" dirty="0"/>
            </a:p>
          </p:txBody>
        </p:sp>
        <p:sp>
          <p:nvSpPr>
            <p:cNvPr id="21540" name="Line 35"/>
            <p:cNvSpPr>
              <a:spLocks noChangeShapeType="1"/>
            </p:cNvSpPr>
            <p:nvPr/>
          </p:nvSpPr>
          <p:spPr bwMode="auto">
            <a:xfrm>
              <a:off x="7200" y="10260"/>
              <a:ext cx="0" cy="720"/>
            </a:xfrm>
            <a:prstGeom prst="line">
              <a:avLst/>
            </a:prstGeom>
            <a:noFill/>
            <a:ln w="19050">
              <a:solidFill>
                <a:srgbClr val="000000"/>
              </a:solidFill>
              <a:prstDash val="sysDot"/>
              <a:round/>
              <a:headEnd/>
              <a:tailEnd/>
            </a:ln>
          </p:spPr>
          <p:txBody>
            <a:bodyPr/>
            <a:lstStyle/>
            <a:p>
              <a:endParaRPr lang="en-US"/>
            </a:p>
          </p:txBody>
        </p:sp>
      </p:grpSp>
      <p:cxnSp>
        <p:nvCxnSpPr>
          <p:cNvPr id="39" name="Straight Arrow Connector 38"/>
          <p:cNvCxnSpPr/>
          <p:nvPr/>
        </p:nvCxnSpPr>
        <p:spPr>
          <a:xfrm>
            <a:off x="4876800" y="3962400"/>
            <a:ext cx="304800" cy="1588"/>
          </a:xfrm>
          <a:prstGeom prst="straightConnector1">
            <a:avLst/>
          </a:prstGeom>
          <a:ln>
            <a:solidFill>
              <a:schemeClr val="bg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4037012"/>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876800" y="5791200"/>
            <a:ext cx="609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OOD</a:t>
            </a:r>
          </a:p>
        </p:txBody>
      </p:sp>
      <p:sp>
        <p:nvSpPr>
          <p:cNvPr id="37891" name="Rectangle 3"/>
          <p:cNvSpPr>
            <a:spLocks noGrp="1" noChangeArrowheads="1"/>
          </p:cNvSpPr>
          <p:nvPr>
            <p:ph type="body" idx="1"/>
          </p:nvPr>
        </p:nvSpPr>
        <p:spPr/>
        <p:txBody>
          <a:bodyPr/>
          <a:lstStyle/>
          <a:p>
            <a:pPr>
              <a:lnSpc>
                <a:spcPct val="90000"/>
              </a:lnSpc>
            </a:pPr>
            <a:r>
              <a:rPr lang="en-US" sz="2400"/>
              <a:t>OOD transforms the analysis model created using OOA into a design model that serves as a blueprint for software construction.</a:t>
            </a:r>
          </a:p>
          <a:p>
            <a:pPr>
              <a:lnSpc>
                <a:spcPct val="90000"/>
              </a:lnSpc>
            </a:pPr>
            <a:r>
              <a:rPr lang="en-US" sz="2400"/>
              <a:t>OOD results in a design that achieves a number of different levels of modularity.</a:t>
            </a:r>
          </a:p>
          <a:p>
            <a:pPr>
              <a:lnSpc>
                <a:spcPct val="90000"/>
              </a:lnSpc>
            </a:pPr>
            <a:r>
              <a:rPr lang="en-US" sz="2400"/>
              <a:t>Subsystems: Major system components.</a:t>
            </a:r>
          </a:p>
          <a:p>
            <a:pPr>
              <a:lnSpc>
                <a:spcPct val="90000"/>
              </a:lnSpc>
            </a:pPr>
            <a:r>
              <a:rPr lang="en-US" sz="2400"/>
              <a:t>Objects: Data and the operations.</a:t>
            </a:r>
          </a:p>
          <a:p>
            <a:pPr>
              <a:lnSpc>
                <a:spcPct val="90000"/>
              </a:lnSpc>
            </a:pPr>
            <a:r>
              <a:rPr lang="en-US" sz="2400"/>
              <a:t>Four important software design concepts:</a:t>
            </a:r>
          </a:p>
          <a:p>
            <a:pPr lvl="1">
              <a:lnSpc>
                <a:spcPct val="90000"/>
              </a:lnSpc>
            </a:pPr>
            <a:r>
              <a:rPr lang="en-US" sz="2000"/>
              <a:t>Abstraction</a:t>
            </a:r>
          </a:p>
          <a:p>
            <a:pPr lvl="1">
              <a:lnSpc>
                <a:spcPct val="90000"/>
              </a:lnSpc>
            </a:pPr>
            <a:r>
              <a:rPr lang="en-US" sz="2000"/>
              <a:t>Information Hiding</a:t>
            </a:r>
          </a:p>
          <a:p>
            <a:pPr lvl="1">
              <a:lnSpc>
                <a:spcPct val="90000"/>
              </a:lnSpc>
            </a:pPr>
            <a:r>
              <a:rPr lang="en-US" sz="2000"/>
              <a:t>Functional Independence</a:t>
            </a:r>
          </a:p>
          <a:p>
            <a:pPr lvl="1">
              <a:lnSpc>
                <a:spcPct val="90000"/>
              </a:lnSpc>
            </a:pPr>
            <a:r>
              <a:rPr lang="en-US" sz="2000"/>
              <a:t>Modularity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76400"/>
            <a:ext cx="8229600" cy="4525963"/>
          </a:xfrm>
        </p:spPr>
        <p:txBody>
          <a:bodyPr>
            <a:normAutofit fontScale="92500" lnSpcReduction="20000"/>
          </a:bodyPr>
          <a:lstStyle/>
          <a:p>
            <a:pPr>
              <a:buNone/>
              <a:defRPr/>
            </a:pPr>
            <a:r>
              <a:rPr lang="en-US" dirty="0"/>
              <a:t>Mutually </a:t>
            </a:r>
            <a:r>
              <a:rPr lang="en-US" dirty="0" smtClean="0"/>
              <a:t>Exclusive(not occurring at the same time) </a:t>
            </a:r>
            <a:r>
              <a:rPr lang="en-US" dirty="0"/>
              <a:t>Conditional Paths</a:t>
            </a:r>
          </a:p>
          <a:p>
            <a:pPr>
              <a:defRPr/>
            </a:pPr>
            <a:r>
              <a:rPr lang="en-US" dirty="0" smtClean="0"/>
              <a:t>Path </a:t>
            </a:r>
            <a:r>
              <a:rPr lang="en-US" dirty="0"/>
              <a:t>letter. The first letter used is a by convention. </a:t>
            </a:r>
          </a:p>
          <a:p>
            <a:pPr>
              <a:buNone/>
              <a:defRPr/>
            </a:pPr>
            <a:r>
              <a:rPr lang="en-US" dirty="0"/>
              <a:t>Example:</a:t>
            </a:r>
          </a:p>
          <a:p>
            <a:pPr>
              <a:defRPr/>
            </a:pPr>
            <a:r>
              <a:rPr lang="en-US" dirty="0"/>
              <a:t>Either </a:t>
            </a:r>
            <a:r>
              <a:rPr lang="en-US" i="1" dirty="0"/>
              <a:t>1a </a:t>
            </a:r>
            <a:r>
              <a:rPr lang="en-US" dirty="0"/>
              <a:t>or </a:t>
            </a:r>
            <a:r>
              <a:rPr lang="en-US" i="1" dirty="0"/>
              <a:t>1b </a:t>
            </a:r>
            <a:r>
              <a:rPr lang="en-US" dirty="0"/>
              <a:t>could execute after </a:t>
            </a:r>
            <a:r>
              <a:rPr lang="en-US" i="1" dirty="0"/>
              <a:t>msg1. </a:t>
            </a:r>
            <a:r>
              <a:rPr lang="en-US" dirty="0"/>
              <a:t>Both are sequence number 1 since either could be the first internal message.</a:t>
            </a:r>
          </a:p>
          <a:p>
            <a:pPr>
              <a:defRPr/>
            </a:pPr>
            <a:r>
              <a:rPr lang="en-US" dirty="0"/>
              <a:t>Note that subsequent nested messages are still consistently </a:t>
            </a:r>
            <a:r>
              <a:rPr lang="en-US" dirty="0" err="1"/>
              <a:t>prepended</a:t>
            </a:r>
            <a:r>
              <a:rPr lang="en-US" dirty="0"/>
              <a:t> with their outer message sequence. Thus </a:t>
            </a:r>
            <a:r>
              <a:rPr lang="en-US" i="1" dirty="0"/>
              <a:t>Ib. 1 </a:t>
            </a:r>
            <a:r>
              <a:rPr lang="en-US" dirty="0"/>
              <a:t>is nested message within </a:t>
            </a:r>
            <a:r>
              <a:rPr lang="en-US" i="1" dirty="0"/>
              <a:t>Ib.</a:t>
            </a:r>
            <a:endParaRPr lang="en-US" dirty="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solidFill>
                  <a:schemeClr val="tx1"/>
                </a:solidFill>
              </a:rPr>
              <a:t>Mutually Exclusive Conditional Paths</a:t>
            </a:r>
          </a:p>
          <a:p>
            <a:pPr eaLnBrk="1" fontAlgn="auto" hangingPunct="1">
              <a:spcAft>
                <a:spcPts val="0"/>
              </a:spcAft>
              <a:defRPr/>
            </a:pPr>
            <a:endParaRPr lang="en-US" b="1" dirty="0">
              <a:solidFill>
                <a:schemeClr val="tx1"/>
              </a:solidFill>
            </a:endParaRPr>
          </a:p>
        </p:txBody>
      </p:sp>
      <p:sp>
        <p:nvSpPr>
          <p:cNvPr id="11" name="Rounded Rectangle 10"/>
          <p:cNvSpPr/>
          <p:nvPr/>
        </p:nvSpPr>
        <p:spPr>
          <a:xfrm>
            <a:off x="304800" y="3200400"/>
            <a:ext cx="8229600" cy="35814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2" name="Group 11"/>
          <p:cNvGrpSpPr>
            <a:grpSpLocks/>
          </p:cNvGrpSpPr>
          <p:nvPr/>
        </p:nvGrpSpPr>
        <p:grpSpPr bwMode="auto">
          <a:xfrm>
            <a:off x="1066800" y="3276600"/>
            <a:ext cx="6454775" cy="3371850"/>
            <a:chOff x="1920" y="8280"/>
            <a:chExt cx="10165" cy="5310"/>
          </a:xfrm>
        </p:grpSpPr>
        <p:sp>
          <p:nvSpPr>
            <p:cNvPr id="22539" name="Text Box 12"/>
            <p:cNvSpPr txBox="1">
              <a:spLocks noChangeArrowheads="1"/>
            </p:cNvSpPr>
            <p:nvPr/>
          </p:nvSpPr>
          <p:spPr bwMode="auto">
            <a:xfrm>
              <a:off x="3600" y="9979"/>
              <a:ext cx="1836" cy="662"/>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a:latin typeface="Calibri" pitchFamily="34" charset="0"/>
                </a:rPr>
                <a:t>:ClassA</a:t>
              </a:r>
              <a:endParaRPr lang="en-US" sz="1700" u="sng">
                <a:latin typeface="Times New Roman" pitchFamily="18" charset="0"/>
              </a:endParaRPr>
            </a:p>
            <a:p>
              <a:endParaRPr lang="en-US"/>
            </a:p>
          </p:txBody>
        </p:sp>
        <p:sp>
          <p:nvSpPr>
            <p:cNvPr id="22540" name="Text Box 13"/>
            <p:cNvSpPr txBox="1">
              <a:spLocks noChangeArrowheads="1"/>
            </p:cNvSpPr>
            <p:nvPr/>
          </p:nvSpPr>
          <p:spPr bwMode="auto">
            <a:xfrm>
              <a:off x="9141" y="10075"/>
              <a:ext cx="1836" cy="662"/>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a:latin typeface="Calibri" pitchFamily="34" charset="0"/>
                </a:rPr>
                <a:t>:ClassB</a:t>
              </a:r>
              <a:endParaRPr lang="en-US" sz="1700" u="sng">
                <a:latin typeface="Times New Roman" pitchFamily="18" charset="0"/>
              </a:endParaRPr>
            </a:p>
            <a:p>
              <a:endParaRPr lang="en-US"/>
            </a:p>
          </p:txBody>
        </p:sp>
        <p:sp>
          <p:nvSpPr>
            <p:cNvPr id="22541" name="Text Box 14"/>
            <p:cNvSpPr txBox="1">
              <a:spLocks noChangeArrowheads="1"/>
            </p:cNvSpPr>
            <p:nvPr/>
          </p:nvSpPr>
          <p:spPr bwMode="auto">
            <a:xfrm>
              <a:off x="9352" y="12793"/>
              <a:ext cx="1673" cy="662"/>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a:latin typeface="Calibri" pitchFamily="34" charset="0"/>
                </a:rPr>
                <a:t>:ClassC</a:t>
              </a:r>
              <a:endParaRPr lang="en-US" sz="1700" u="sng">
                <a:latin typeface="Times New Roman" pitchFamily="18" charset="0"/>
              </a:endParaRPr>
            </a:p>
            <a:p>
              <a:endParaRPr lang="en-US"/>
            </a:p>
          </p:txBody>
        </p:sp>
        <p:sp>
          <p:nvSpPr>
            <p:cNvPr id="22542" name="Line 15"/>
            <p:cNvSpPr>
              <a:spLocks noChangeShapeType="1"/>
            </p:cNvSpPr>
            <p:nvPr/>
          </p:nvSpPr>
          <p:spPr bwMode="auto">
            <a:xfrm>
              <a:off x="4441" y="8985"/>
              <a:ext cx="0" cy="994"/>
            </a:xfrm>
            <a:prstGeom prst="line">
              <a:avLst/>
            </a:prstGeom>
            <a:noFill/>
            <a:ln w="9525">
              <a:solidFill>
                <a:srgbClr val="000000"/>
              </a:solidFill>
              <a:round/>
              <a:headEnd/>
              <a:tailEnd/>
            </a:ln>
          </p:spPr>
          <p:txBody>
            <a:bodyPr/>
            <a:lstStyle/>
            <a:p>
              <a:endParaRPr lang="en-US"/>
            </a:p>
          </p:txBody>
        </p:sp>
        <p:sp>
          <p:nvSpPr>
            <p:cNvPr id="22543" name="Line 16"/>
            <p:cNvSpPr>
              <a:spLocks noChangeShapeType="1"/>
            </p:cNvSpPr>
            <p:nvPr/>
          </p:nvSpPr>
          <p:spPr bwMode="auto">
            <a:xfrm>
              <a:off x="5452" y="10378"/>
              <a:ext cx="3674" cy="0"/>
            </a:xfrm>
            <a:prstGeom prst="line">
              <a:avLst/>
            </a:prstGeom>
            <a:noFill/>
            <a:ln w="9525">
              <a:solidFill>
                <a:srgbClr val="000000"/>
              </a:solidFill>
              <a:round/>
              <a:headEnd/>
              <a:tailEnd/>
            </a:ln>
          </p:spPr>
          <p:txBody>
            <a:bodyPr/>
            <a:lstStyle/>
            <a:p>
              <a:endParaRPr lang="en-US"/>
            </a:p>
          </p:txBody>
        </p:sp>
        <p:sp>
          <p:nvSpPr>
            <p:cNvPr id="22544" name="Line 17"/>
            <p:cNvSpPr>
              <a:spLocks noChangeShapeType="1"/>
            </p:cNvSpPr>
            <p:nvPr/>
          </p:nvSpPr>
          <p:spPr bwMode="auto">
            <a:xfrm>
              <a:off x="10043" y="10737"/>
              <a:ext cx="16" cy="2056"/>
            </a:xfrm>
            <a:prstGeom prst="line">
              <a:avLst/>
            </a:prstGeom>
            <a:noFill/>
            <a:ln w="9525">
              <a:solidFill>
                <a:srgbClr val="000000"/>
              </a:solidFill>
              <a:round/>
              <a:headEnd/>
              <a:tailEnd/>
            </a:ln>
          </p:spPr>
          <p:txBody>
            <a:bodyPr/>
            <a:lstStyle/>
            <a:p>
              <a:endParaRPr lang="en-US"/>
            </a:p>
          </p:txBody>
        </p:sp>
        <p:sp>
          <p:nvSpPr>
            <p:cNvPr id="22545" name="Text Box 18"/>
            <p:cNvSpPr txBox="1">
              <a:spLocks noChangeArrowheads="1"/>
            </p:cNvSpPr>
            <p:nvPr/>
          </p:nvSpPr>
          <p:spPr bwMode="auto">
            <a:xfrm>
              <a:off x="4308" y="9189"/>
              <a:ext cx="1626" cy="652"/>
            </a:xfrm>
            <a:prstGeom prst="rect">
              <a:avLst/>
            </a:prstGeom>
            <a:noFill/>
            <a:ln w="9525">
              <a:noFill/>
              <a:miter lim="800000"/>
              <a:headEnd/>
              <a:tailEnd/>
            </a:ln>
          </p:spPr>
          <p:txBody>
            <a:bodyPr/>
            <a:lstStyle/>
            <a:p>
              <a:pPr>
                <a:spcAft>
                  <a:spcPts val="1000"/>
                </a:spcAft>
              </a:pPr>
              <a:r>
                <a:rPr lang="en-US" sz="1700" b="1">
                  <a:latin typeface="Calibri" pitchFamily="34" charset="0"/>
                </a:rPr>
                <a:t>2:msg6()</a:t>
              </a:r>
              <a:endParaRPr lang="en-US"/>
            </a:p>
          </p:txBody>
        </p:sp>
        <p:sp>
          <p:nvSpPr>
            <p:cNvPr id="22546" name="Text Box 19"/>
            <p:cNvSpPr txBox="1">
              <a:spLocks noChangeArrowheads="1"/>
            </p:cNvSpPr>
            <p:nvPr/>
          </p:nvSpPr>
          <p:spPr bwMode="auto">
            <a:xfrm>
              <a:off x="5422" y="9855"/>
              <a:ext cx="3675" cy="502"/>
            </a:xfrm>
            <a:prstGeom prst="rect">
              <a:avLst/>
            </a:prstGeom>
            <a:noFill/>
            <a:ln w="9525">
              <a:noFill/>
              <a:miter lim="800000"/>
              <a:headEnd/>
              <a:tailEnd/>
            </a:ln>
          </p:spPr>
          <p:txBody>
            <a:bodyPr/>
            <a:lstStyle/>
            <a:p>
              <a:pPr>
                <a:spcAft>
                  <a:spcPts val="1000"/>
                </a:spcAft>
              </a:pPr>
              <a:r>
                <a:rPr lang="en-US" sz="1600" b="1">
                  <a:latin typeface="Calibri" pitchFamily="34" charset="0"/>
                </a:rPr>
                <a:t>1a [test]: msg2() </a:t>
              </a:r>
              <a:endParaRPr lang="en-US"/>
            </a:p>
          </p:txBody>
        </p:sp>
        <p:sp>
          <p:nvSpPr>
            <p:cNvPr id="22547" name="Text Box 20"/>
            <p:cNvSpPr txBox="1">
              <a:spLocks noChangeArrowheads="1"/>
            </p:cNvSpPr>
            <p:nvPr/>
          </p:nvSpPr>
          <p:spPr bwMode="auto">
            <a:xfrm>
              <a:off x="9916" y="11322"/>
              <a:ext cx="2169" cy="490"/>
            </a:xfrm>
            <a:prstGeom prst="rect">
              <a:avLst/>
            </a:prstGeom>
            <a:noFill/>
            <a:ln w="9525">
              <a:noFill/>
              <a:miter lim="800000"/>
              <a:headEnd/>
              <a:tailEnd/>
            </a:ln>
          </p:spPr>
          <p:txBody>
            <a:bodyPr/>
            <a:lstStyle/>
            <a:p>
              <a:pPr>
                <a:spcAft>
                  <a:spcPts val="1000"/>
                </a:spcAft>
              </a:pPr>
              <a:r>
                <a:rPr lang="en-US" sz="1600" b="1">
                  <a:latin typeface="Calibri" pitchFamily="34" charset="0"/>
                </a:rPr>
                <a:t>1a.1: msg3()</a:t>
              </a:r>
              <a:endParaRPr lang="en-US"/>
            </a:p>
          </p:txBody>
        </p:sp>
        <p:sp>
          <p:nvSpPr>
            <p:cNvPr id="22548" name="Line 21"/>
            <p:cNvSpPr>
              <a:spLocks noChangeShapeType="1"/>
            </p:cNvSpPr>
            <p:nvPr/>
          </p:nvSpPr>
          <p:spPr bwMode="auto">
            <a:xfrm>
              <a:off x="9840" y="11271"/>
              <a:ext cx="0" cy="489"/>
            </a:xfrm>
            <a:prstGeom prst="line">
              <a:avLst/>
            </a:prstGeom>
            <a:noFill/>
            <a:ln w="12700">
              <a:solidFill>
                <a:srgbClr val="000000"/>
              </a:solidFill>
              <a:round/>
              <a:headEnd/>
              <a:tailEnd type="triangle" w="med" len="med"/>
            </a:ln>
          </p:spPr>
          <p:txBody>
            <a:bodyPr/>
            <a:lstStyle/>
            <a:p>
              <a:endParaRPr lang="en-US"/>
            </a:p>
          </p:txBody>
        </p:sp>
        <p:sp>
          <p:nvSpPr>
            <p:cNvPr id="22549" name="Text Box 22"/>
            <p:cNvSpPr txBox="1">
              <a:spLocks noChangeArrowheads="1"/>
            </p:cNvSpPr>
            <p:nvPr/>
          </p:nvSpPr>
          <p:spPr bwMode="auto">
            <a:xfrm>
              <a:off x="3705" y="12900"/>
              <a:ext cx="1650" cy="690"/>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a:latin typeface="Calibri" pitchFamily="34" charset="0"/>
                </a:rPr>
                <a:t>:ClassD</a:t>
              </a:r>
              <a:endParaRPr lang="en-US"/>
            </a:p>
          </p:txBody>
        </p:sp>
        <p:sp>
          <p:nvSpPr>
            <p:cNvPr id="22550" name="Text Box 23"/>
            <p:cNvSpPr txBox="1">
              <a:spLocks noChangeArrowheads="1"/>
            </p:cNvSpPr>
            <p:nvPr/>
          </p:nvSpPr>
          <p:spPr bwMode="auto">
            <a:xfrm>
              <a:off x="3600" y="8280"/>
              <a:ext cx="1650" cy="690"/>
            </a:xfrm>
            <a:prstGeom prst="rect">
              <a:avLst/>
            </a:prstGeom>
            <a:solidFill>
              <a:srgbClr val="FFFFFF"/>
            </a:solidFill>
            <a:ln w="9525">
              <a:solidFill>
                <a:srgbClr val="000000"/>
              </a:solidFill>
              <a:miter lim="800000"/>
              <a:headEnd/>
              <a:tailEnd/>
            </a:ln>
          </p:spPr>
          <p:txBody>
            <a:bodyPr/>
            <a:lstStyle/>
            <a:p>
              <a:pPr>
                <a:spcAft>
                  <a:spcPts val="1000"/>
                </a:spcAft>
              </a:pPr>
              <a:r>
                <a:rPr lang="en-US" sz="1700" u="sng">
                  <a:latin typeface="Calibri" pitchFamily="34" charset="0"/>
                </a:rPr>
                <a:t>:ClassE</a:t>
              </a:r>
              <a:endParaRPr lang="en-US"/>
            </a:p>
          </p:txBody>
        </p:sp>
        <p:sp>
          <p:nvSpPr>
            <p:cNvPr id="22551" name="Line 24"/>
            <p:cNvSpPr>
              <a:spLocks noChangeShapeType="1"/>
            </p:cNvSpPr>
            <p:nvPr/>
          </p:nvSpPr>
          <p:spPr bwMode="auto">
            <a:xfrm>
              <a:off x="4500" y="10710"/>
              <a:ext cx="0" cy="2160"/>
            </a:xfrm>
            <a:prstGeom prst="line">
              <a:avLst/>
            </a:prstGeom>
            <a:noFill/>
            <a:ln w="9525">
              <a:solidFill>
                <a:srgbClr val="000000"/>
              </a:solidFill>
              <a:round/>
              <a:headEnd/>
              <a:tailEnd/>
            </a:ln>
          </p:spPr>
          <p:txBody>
            <a:bodyPr/>
            <a:lstStyle/>
            <a:p>
              <a:endParaRPr lang="en-US"/>
            </a:p>
          </p:txBody>
        </p:sp>
        <p:sp>
          <p:nvSpPr>
            <p:cNvPr id="22552" name="Line 25"/>
            <p:cNvSpPr>
              <a:spLocks noChangeShapeType="1"/>
            </p:cNvSpPr>
            <p:nvPr/>
          </p:nvSpPr>
          <p:spPr bwMode="auto">
            <a:xfrm>
              <a:off x="5370" y="13230"/>
              <a:ext cx="3960" cy="0"/>
            </a:xfrm>
            <a:prstGeom prst="line">
              <a:avLst/>
            </a:prstGeom>
            <a:noFill/>
            <a:ln w="9525">
              <a:solidFill>
                <a:srgbClr val="000000"/>
              </a:solidFill>
              <a:round/>
              <a:headEnd/>
              <a:tailEnd/>
            </a:ln>
          </p:spPr>
          <p:txBody>
            <a:bodyPr/>
            <a:lstStyle/>
            <a:p>
              <a:endParaRPr lang="en-US"/>
            </a:p>
          </p:txBody>
        </p:sp>
        <p:sp>
          <p:nvSpPr>
            <p:cNvPr id="22553" name="Line 26"/>
            <p:cNvSpPr>
              <a:spLocks noChangeShapeType="1"/>
            </p:cNvSpPr>
            <p:nvPr/>
          </p:nvSpPr>
          <p:spPr bwMode="auto">
            <a:xfrm>
              <a:off x="1920" y="10455"/>
              <a:ext cx="1620" cy="0"/>
            </a:xfrm>
            <a:prstGeom prst="line">
              <a:avLst/>
            </a:prstGeom>
            <a:noFill/>
            <a:ln w="9525">
              <a:solidFill>
                <a:srgbClr val="000000"/>
              </a:solidFill>
              <a:round/>
              <a:headEnd/>
              <a:tailEnd/>
            </a:ln>
          </p:spPr>
          <p:txBody>
            <a:bodyPr/>
            <a:lstStyle/>
            <a:p>
              <a:endParaRPr lang="en-US"/>
            </a:p>
          </p:txBody>
        </p:sp>
        <p:sp>
          <p:nvSpPr>
            <p:cNvPr id="22554" name="Text Box 27"/>
            <p:cNvSpPr txBox="1">
              <a:spLocks noChangeArrowheads="1"/>
            </p:cNvSpPr>
            <p:nvPr/>
          </p:nvSpPr>
          <p:spPr bwMode="auto">
            <a:xfrm>
              <a:off x="2175" y="10050"/>
              <a:ext cx="1440" cy="540"/>
            </a:xfrm>
            <a:prstGeom prst="rect">
              <a:avLst/>
            </a:prstGeom>
            <a:noFill/>
            <a:ln w="9525">
              <a:noFill/>
              <a:miter lim="800000"/>
              <a:headEnd/>
              <a:tailEnd/>
            </a:ln>
          </p:spPr>
          <p:txBody>
            <a:bodyPr/>
            <a:lstStyle/>
            <a:p>
              <a:pPr>
                <a:spcAft>
                  <a:spcPts val="1000"/>
                </a:spcAft>
              </a:pPr>
              <a:r>
                <a:rPr lang="en-US" sz="1600" b="1" dirty="0">
                  <a:latin typeface="Calibri" pitchFamily="34" charset="0"/>
                </a:rPr>
                <a:t>msg1()</a:t>
              </a:r>
              <a:endParaRPr lang="en-US" dirty="0"/>
            </a:p>
          </p:txBody>
        </p:sp>
        <p:sp>
          <p:nvSpPr>
            <p:cNvPr id="22555" name="Text Box 28"/>
            <p:cNvSpPr txBox="1">
              <a:spLocks noChangeArrowheads="1"/>
            </p:cNvSpPr>
            <p:nvPr/>
          </p:nvSpPr>
          <p:spPr bwMode="auto">
            <a:xfrm>
              <a:off x="4470" y="12000"/>
              <a:ext cx="3210" cy="600"/>
            </a:xfrm>
            <a:prstGeom prst="rect">
              <a:avLst/>
            </a:prstGeom>
            <a:noFill/>
            <a:ln w="9525">
              <a:noFill/>
              <a:miter lim="800000"/>
              <a:headEnd/>
              <a:tailEnd/>
            </a:ln>
          </p:spPr>
          <p:txBody>
            <a:bodyPr/>
            <a:lstStyle/>
            <a:p>
              <a:pPr>
                <a:spcAft>
                  <a:spcPts val="1000"/>
                </a:spcAft>
              </a:pPr>
              <a:r>
                <a:rPr lang="en-US" sz="1600" b="1">
                  <a:latin typeface="Calibri" pitchFamily="34" charset="0"/>
                </a:rPr>
                <a:t>1b [not test1] :msg4()</a:t>
              </a:r>
              <a:endParaRPr lang="en-US" sz="1600"/>
            </a:p>
          </p:txBody>
        </p:sp>
        <p:sp>
          <p:nvSpPr>
            <p:cNvPr id="22556" name="Text Box 29"/>
            <p:cNvSpPr txBox="1">
              <a:spLocks noChangeArrowheads="1"/>
            </p:cNvSpPr>
            <p:nvPr/>
          </p:nvSpPr>
          <p:spPr bwMode="auto">
            <a:xfrm>
              <a:off x="6105" y="12840"/>
              <a:ext cx="2520" cy="540"/>
            </a:xfrm>
            <a:prstGeom prst="rect">
              <a:avLst/>
            </a:prstGeom>
            <a:noFill/>
            <a:ln w="9525">
              <a:noFill/>
              <a:miter lim="800000"/>
              <a:headEnd/>
              <a:tailEnd/>
            </a:ln>
          </p:spPr>
          <p:txBody>
            <a:bodyPr/>
            <a:lstStyle/>
            <a:p>
              <a:pPr>
                <a:spcAft>
                  <a:spcPts val="1000"/>
                </a:spcAft>
              </a:pPr>
              <a:r>
                <a:rPr lang="en-US" sz="1600" b="1">
                  <a:latin typeface="Calibri" pitchFamily="34" charset="0"/>
                </a:rPr>
                <a:t>1b.1: msg5() </a:t>
              </a:r>
              <a:endParaRPr lang="en-US"/>
            </a:p>
          </p:txBody>
        </p:sp>
        <p:sp>
          <p:nvSpPr>
            <p:cNvPr id="22557" name="Line 30"/>
            <p:cNvSpPr>
              <a:spLocks noChangeShapeType="1"/>
            </p:cNvSpPr>
            <p:nvPr/>
          </p:nvSpPr>
          <p:spPr bwMode="auto">
            <a:xfrm>
              <a:off x="4140" y="11340"/>
              <a:ext cx="0" cy="540"/>
            </a:xfrm>
            <a:prstGeom prst="line">
              <a:avLst/>
            </a:prstGeom>
            <a:noFill/>
            <a:ln w="19050">
              <a:solidFill>
                <a:srgbClr val="000000"/>
              </a:solidFill>
              <a:round/>
              <a:headEnd/>
              <a:tailEnd type="triangle" w="med" len="med"/>
            </a:ln>
          </p:spPr>
          <p:txBody>
            <a:bodyPr/>
            <a:lstStyle/>
            <a:p>
              <a:endParaRPr lang="en-US"/>
            </a:p>
          </p:txBody>
        </p:sp>
        <p:sp>
          <p:nvSpPr>
            <p:cNvPr id="22558" name="Line 31"/>
            <p:cNvSpPr>
              <a:spLocks noChangeShapeType="1"/>
            </p:cNvSpPr>
            <p:nvPr/>
          </p:nvSpPr>
          <p:spPr bwMode="auto">
            <a:xfrm flipV="1">
              <a:off x="3780" y="9180"/>
              <a:ext cx="0" cy="360"/>
            </a:xfrm>
            <a:prstGeom prst="line">
              <a:avLst/>
            </a:prstGeom>
            <a:noFill/>
            <a:ln w="19050">
              <a:solidFill>
                <a:srgbClr val="000000"/>
              </a:solidFill>
              <a:round/>
              <a:headEnd/>
              <a:tailEnd type="triangle" w="med" len="med"/>
            </a:ln>
          </p:spPr>
          <p:txBody>
            <a:bodyPr/>
            <a:lstStyle/>
            <a:p>
              <a:endParaRPr lang="en-US"/>
            </a:p>
          </p:txBody>
        </p:sp>
        <p:sp>
          <p:nvSpPr>
            <p:cNvPr id="22559" name="AutoShape 32"/>
            <p:cNvSpPr>
              <a:spLocks noChangeArrowheads="1"/>
            </p:cNvSpPr>
            <p:nvPr/>
          </p:nvSpPr>
          <p:spPr bwMode="auto">
            <a:xfrm>
              <a:off x="6480" y="8460"/>
              <a:ext cx="3060" cy="9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a:latin typeface="Calibri" pitchFamily="34" charset="0"/>
                </a:rPr>
                <a:t>Unconditional after either msg2 or msg4</a:t>
              </a:r>
              <a:endParaRPr lang="en-US"/>
            </a:p>
          </p:txBody>
        </p:sp>
        <p:sp>
          <p:nvSpPr>
            <p:cNvPr id="22560" name="Arc 33"/>
            <p:cNvSpPr>
              <a:spLocks/>
            </p:cNvSpPr>
            <p:nvPr/>
          </p:nvSpPr>
          <p:spPr bwMode="auto">
            <a:xfrm rot="10552148" flipV="1">
              <a:off x="5400" y="8820"/>
              <a:ext cx="1080" cy="3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prstDash val="sysDot"/>
              <a:round/>
              <a:headEnd/>
              <a:tailEnd/>
            </a:ln>
          </p:spPr>
          <p:txBody>
            <a:bodyPr/>
            <a:lstStyle/>
            <a:p>
              <a:endParaRPr lang="en-US"/>
            </a:p>
          </p:txBody>
        </p:sp>
        <p:sp>
          <p:nvSpPr>
            <p:cNvPr id="22561" name="AutoShape 34"/>
            <p:cNvSpPr>
              <a:spLocks noChangeArrowheads="1"/>
            </p:cNvSpPr>
            <p:nvPr/>
          </p:nvSpPr>
          <p:spPr bwMode="auto">
            <a:xfrm>
              <a:off x="5400" y="10995"/>
              <a:ext cx="3825" cy="885"/>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a:latin typeface="Calibri" pitchFamily="34" charset="0"/>
                </a:rPr>
                <a:t>1a &amp; 1b are mutually exclusive conditional paths</a:t>
              </a:r>
              <a:endParaRPr lang="en-US"/>
            </a:p>
          </p:txBody>
        </p:sp>
        <p:sp>
          <p:nvSpPr>
            <p:cNvPr id="22562" name="Line 35"/>
            <p:cNvSpPr>
              <a:spLocks noChangeShapeType="1"/>
            </p:cNvSpPr>
            <p:nvPr/>
          </p:nvSpPr>
          <p:spPr bwMode="auto">
            <a:xfrm>
              <a:off x="7200" y="10260"/>
              <a:ext cx="0" cy="720"/>
            </a:xfrm>
            <a:prstGeom prst="line">
              <a:avLst/>
            </a:prstGeom>
            <a:noFill/>
            <a:ln w="19050">
              <a:solidFill>
                <a:srgbClr val="000000"/>
              </a:solidFill>
              <a:prstDash val="sysDot"/>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defRPr/>
            </a:pPr>
            <a:r>
              <a:rPr lang="en-US" dirty="0" smtClean="0"/>
              <a:t>The order of messages is illustrated with </a:t>
            </a:r>
            <a:r>
              <a:rPr lang="en-US" b="1" dirty="0" smtClean="0"/>
              <a:t>sequence numbers</a:t>
            </a:r>
            <a:r>
              <a:rPr lang="en-US" dirty="0" smtClean="0"/>
              <a:t>. </a:t>
            </a:r>
          </a:p>
          <a:p>
            <a:pPr>
              <a:defRPr/>
            </a:pPr>
            <a:r>
              <a:rPr lang="en-US" dirty="0" smtClean="0"/>
              <a:t>The numbering scheme is:</a:t>
            </a:r>
          </a:p>
          <a:p>
            <a:pPr>
              <a:defRPr/>
            </a:pPr>
            <a:r>
              <a:rPr lang="en-US" dirty="0" smtClean="0"/>
              <a:t>1. The </a:t>
            </a:r>
            <a:r>
              <a:rPr lang="en-US" b="1" dirty="0" smtClean="0"/>
              <a:t>first message is not numbered</a:t>
            </a:r>
            <a:r>
              <a:rPr lang="en-US" dirty="0" smtClean="0"/>
              <a:t>. Thus,</a:t>
            </a:r>
            <a:r>
              <a:rPr lang="en-US" i="1" dirty="0" smtClean="0"/>
              <a:t>msg1() </a:t>
            </a:r>
            <a:r>
              <a:rPr lang="en-US" dirty="0" smtClean="0"/>
              <a:t>is unnumbered.</a:t>
            </a:r>
          </a:p>
          <a:p>
            <a:pPr>
              <a:defRPr/>
            </a:pPr>
            <a:r>
              <a:rPr lang="en-US" dirty="0" smtClean="0"/>
              <a:t>2. The order and nesting of subsequent messages is shown with a legal numbering scheme in which </a:t>
            </a:r>
            <a:r>
              <a:rPr lang="en-US" b="1" dirty="0" smtClean="0"/>
              <a:t>nested messages have a number appended to them</a:t>
            </a:r>
            <a:r>
              <a:rPr lang="en-US" dirty="0" smtClean="0"/>
              <a:t>.</a:t>
            </a:r>
          </a:p>
          <a:p>
            <a:pPr>
              <a:defRPr/>
            </a:pPr>
            <a:r>
              <a:rPr lang="en-US" dirty="0" smtClean="0"/>
              <a:t>Nesting is denoted by </a:t>
            </a:r>
            <a:r>
              <a:rPr lang="en-US" dirty="0" err="1" smtClean="0"/>
              <a:t>prepending</a:t>
            </a:r>
            <a:r>
              <a:rPr lang="en-US" dirty="0" smtClean="0"/>
              <a:t> the incoming message number to the out going message number.</a:t>
            </a:r>
            <a:endParaRPr lang="en-US" i="1" dirty="0" smtClean="0"/>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solidFill>
                  <a:schemeClr val="tx1"/>
                </a:solidFill>
              </a:rPr>
              <a:t>Message Number Sequencing</a:t>
            </a:r>
          </a:p>
          <a:p>
            <a:pPr eaLnBrk="1" fontAlgn="auto" hangingPunct="1">
              <a:spcAft>
                <a:spcPts val="0"/>
              </a:spcAft>
              <a:defRPr/>
            </a:pPr>
            <a:endParaRPr lang="en-US" b="1" dirty="0">
              <a:solidFill>
                <a:schemeClr val="tx1"/>
              </a:solidFill>
            </a:endParaRPr>
          </a:p>
        </p:txBody>
      </p:sp>
      <p:sp>
        <p:nvSpPr>
          <p:cNvPr id="11" name="Rounded Rectangle 10"/>
          <p:cNvSpPr/>
          <p:nvPr/>
        </p:nvSpPr>
        <p:spPr>
          <a:xfrm>
            <a:off x="152400" y="3200400"/>
            <a:ext cx="8229600" cy="3048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2" name="Group 12"/>
          <p:cNvGrpSpPr>
            <a:grpSpLocks/>
          </p:cNvGrpSpPr>
          <p:nvPr/>
        </p:nvGrpSpPr>
        <p:grpSpPr bwMode="auto">
          <a:xfrm>
            <a:off x="381000" y="3352800"/>
            <a:ext cx="5667375" cy="2181225"/>
            <a:chOff x="2355" y="5055"/>
            <a:chExt cx="8925" cy="3435"/>
          </a:xfrm>
        </p:grpSpPr>
        <p:grpSp>
          <p:nvGrpSpPr>
            <p:cNvPr id="4" name="Group 13"/>
            <p:cNvGrpSpPr>
              <a:grpSpLocks/>
            </p:cNvGrpSpPr>
            <p:nvPr/>
          </p:nvGrpSpPr>
          <p:grpSpPr bwMode="auto">
            <a:xfrm>
              <a:off x="2355" y="5189"/>
              <a:ext cx="8925" cy="3301"/>
              <a:chOff x="2340" y="4830"/>
              <a:chExt cx="9405" cy="3705"/>
            </a:xfrm>
          </p:grpSpPr>
          <p:sp>
            <p:nvSpPr>
              <p:cNvPr id="23569" name="Text Box 14"/>
              <p:cNvSpPr txBox="1">
                <a:spLocks noChangeArrowheads="1"/>
              </p:cNvSpPr>
              <p:nvPr/>
            </p:nvSpPr>
            <p:spPr bwMode="auto">
              <a:xfrm>
                <a:off x="9630" y="7080"/>
                <a:ext cx="2115" cy="585"/>
              </a:xfrm>
              <a:prstGeom prst="rect">
                <a:avLst/>
              </a:prstGeom>
              <a:noFill/>
              <a:ln w="9525">
                <a:noFill/>
                <a:miter lim="800000"/>
                <a:headEnd/>
                <a:tailEnd/>
              </a:ln>
            </p:spPr>
            <p:txBody>
              <a:bodyPr/>
              <a:lstStyle/>
              <a:p>
                <a:pPr>
                  <a:spcAft>
                    <a:spcPts val="1000"/>
                  </a:spcAft>
                </a:pPr>
                <a:r>
                  <a:rPr lang="en-US" sz="1600" b="1">
                    <a:latin typeface="Calibri" pitchFamily="34" charset="0"/>
                  </a:rPr>
                  <a:t>1.1: msg3()</a:t>
                </a:r>
                <a:endParaRPr lang="en-US"/>
              </a:p>
            </p:txBody>
          </p:sp>
          <p:grpSp>
            <p:nvGrpSpPr>
              <p:cNvPr id="5" name="Group 15"/>
              <p:cNvGrpSpPr>
                <a:grpSpLocks/>
              </p:cNvGrpSpPr>
              <p:nvPr/>
            </p:nvGrpSpPr>
            <p:grpSpPr bwMode="auto">
              <a:xfrm>
                <a:off x="2340" y="4830"/>
                <a:ext cx="8505" cy="3705"/>
                <a:chOff x="1740" y="4815"/>
                <a:chExt cx="8505" cy="3705"/>
              </a:xfrm>
            </p:grpSpPr>
            <p:sp>
              <p:nvSpPr>
                <p:cNvPr id="23571" name="Text Box 16"/>
                <p:cNvSpPr txBox="1">
                  <a:spLocks noChangeArrowheads="1"/>
                </p:cNvSpPr>
                <p:nvPr/>
              </p:nvSpPr>
              <p:spPr bwMode="auto">
                <a:xfrm>
                  <a:off x="1740" y="5880"/>
                  <a:ext cx="1675" cy="97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:ClassA</a:t>
                  </a:r>
                  <a:endParaRPr lang="en-US"/>
                </a:p>
              </p:txBody>
            </p:sp>
            <p:sp>
              <p:nvSpPr>
                <p:cNvPr id="23572" name="Text Box 17"/>
                <p:cNvSpPr txBox="1">
                  <a:spLocks noChangeArrowheads="1"/>
                </p:cNvSpPr>
                <p:nvPr/>
              </p:nvSpPr>
              <p:spPr bwMode="auto">
                <a:xfrm>
                  <a:off x="8318" y="5850"/>
                  <a:ext cx="1879" cy="79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:ClassB</a:t>
                  </a:r>
                  <a:endParaRPr lang="en-US"/>
                </a:p>
              </p:txBody>
            </p:sp>
            <p:sp>
              <p:nvSpPr>
                <p:cNvPr id="23573" name="Text Box 18"/>
                <p:cNvSpPr txBox="1">
                  <a:spLocks noChangeArrowheads="1"/>
                </p:cNvSpPr>
                <p:nvPr/>
              </p:nvSpPr>
              <p:spPr bwMode="auto">
                <a:xfrm>
                  <a:off x="8334" y="7755"/>
                  <a:ext cx="1911" cy="76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:ClassC</a:t>
                  </a:r>
                  <a:endParaRPr lang="en-US" b="1" u="sng">
                    <a:latin typeface="Times New Roman" pitchFamily="18" charset="0"/>
                  </a:endParaRPr>
                </a:p>
                <a:p>
                  <a:endParaRPr lang="en-US"/>
                </a:p>
              </p:txBody>
            </p:sp>
            <p:sp>
              <p:nvSpPr>
                <p:cNvPr id="23574" name="Line 19"/>
                <p:cNvSpPr>
                  <a:spLocks noChangeShapeType="1"/>
                </p:cNvSpPr>
                <p:nvPr/>
              </p:nvSpPr>
              <p:spPr bwMode="auto">
                <a:xfrm>
                  <a:off x="3420" y="6240"/>
                  <a:ext cx="4898" cy="0"/>
                </a:xfrm>
                <a:prstGeom prst="line">
                  <a:avLst/>
                </a:prstGeom>
                <a:noFill/>
                <a:ln w="9525">
                  <a:solidFill>
                    <a:srgbClr val="000000"/>
                  </a:solidFill>
                  <a:round/>
                  <a:headEnd/>
                  <a:tailEnd/>
                </a:ln>
              </p:spPr>
              <p:txBody>
                <a:bodyPr/>
                <a:lstStyle/>
                <a:p>
                  <a:endParaRPr lang="en-US"/>
                </a:p>
              </p:txBody>
            </p:sp>
            <p:sp>
              <p:nvSpPr>
                <p:cNvPr id="23575" name="Line 20"/>
                <p:cNvSpPr>
                  <a:spLocks noChangeShapeType="1"/>
                </p:cNvSpPr>
                <p:nvPr/>
              </p:nvSpPr>
              <p:spPr bwMode="auto">
                <a:xfrm>
                  <a:off x="2378" y="4815"/>
                  <a:ext cx="0" cy="1080"/>
                </a:xfrm>
                <a:prstGeom prst="line">
                  <a:avLst/>
                </a:prstGeom>
                <a:noFill/>
                <a:ln w="9525">
                  <a:solidFill>
                    <a:srgbClr val="000000"/>
                  </a:solidFill>
                  <a:round/>
                  <a:headEnd/>
                  <a:tailEnd/>
                </a:ln>
              </p:spPr>
              <p:txBody>
                <a:bodyPr/>
                <a:lstStyle/>
                <a:p>
                  <a:endParaRPr lang="en-US"/>
                </a:p>
              </p:txBody>
            </p:sp>
            <p:sp>
              <p:nvSpPr>
                <p:cNvPr id="23576" name="Text Box 21"/>
                <p:cNvSpPr txBox="1">
                  <a:spLocks noChangeArrowheads="1"/>
                </p:cNvSpPr>
                <p:nvPr/>
              </p:nvSpPr>
              <p:spPr bwMode="auto">
                <a:xfrm>
                  <a:off x="4385" y="5505"/>
                  <a:ext cx="2986" cy="735"/>
                </a:xfrm>
                <a:prstGeom prst="rect">
                  <a:avLst/>
                </a:prstGeom>
                <a:noFill/>
                <a:ln w="9525">
                  <a:noFill/>
                  <a:miter lim="800000"/>
                  <a:headEnd/>
                  <a:tailEnd/>
                </a:ln>
              </p:spPr>
              <p:txBody>
                <a:bodyPr/>
                <a:lstStyle/>
                <a:p>
                  <a:pPr>
                    <a:spcAft>
                      <a:spcPts val="1000"/>
                    </a:spcAft>
                  </a:pPr>
                  <a:r>
                    <a:rPr lang="en-US" b="1">
                      <a:latin typeface="Calibri" pitchFamily="34" charset="0"/>
                    </a:rPr>
                    <a:t>1: msg2() </a:t>
                  </a:r>
                  <a:r>
                    <a:rPr lang="en-US" b="1">
                      <a:latin typeface="Times New Roman" pitchFamily="18" charset="0"/>
                      <a:sym typeface="Wingdings" pitchFamily="2" charset="2"/>
                    </a:rPr>
                    <a:t></a:t>
                  </a:r>
                  <a:endParaRPr lang="en-US"/>
                </a:p>
              </p:txBody>
            </p:sp>
            <p:sp>
              <p:nvSpPr>
                <p:cNvPr id="23577" name="Text Box 22"/>
                <p:cNvSpPr txBox="1">
                  <a:spLocks noChangeArrowheads="1"/>
                </p:cNvSpPr>
                <p:nvPr/>
              </p:nvSpPr>
              <p:spPr bwMode="auto">
                <a:xfrm>
                  <a:off x="2295" y="5070"/>
                  <a:ext cx="1589" cy="675"/>
                </a:xfrm>
                <a:prstGeom prst="rect">
                  <a:avLst/>
                </a:prstGeom>
                <a:noFill/>
                <a:ln w="9525">
                  <a:noFill/>
                  <a:miter lim="800000"/>
                  <a:headEnd/>
                  <a:tailEnd/>
                </a:ln>
              </p:spPr>
              <p:txBody>
                <a:bodyPr/>
                <a:lstStyle/>
                <a:p>
                  <a:pPr>
                    <a:spcAft>
                      <a:spcPts val="1000"/>
                    </a:spcAft>
                  </a:pPr>
                  <a:r>
                    <a:rPr lang="en-US" b="1">
                      <a:latin typeface="Calibri" pitchFamily="34" charset="0"/>
                    </a:rPr>
                    <a:t>msg1()</a:t>
                  </a:r>
                  <a:endParaRPr lang="en-US"/>
                </a:p>
              </p:txBody>
            </p:sp>
            <p:sp>
              <p:nvSpPr>
                <p:cNvPr id="23578" name="Line 23"/>
                <p:cNvSpPr>
                  <a:spLocks noChangeShapeType="1"/>
                </p:cNvSpPr>
                <p:nvPr/>
              </p:nvSpPr>
              <p:spPr bwMode="auto">
                <a:xfrm>
                  <a:off x="2153" y="5025"/>
                  <a:ext cx="0" cy="540"/>
                </a:xfrm>
                <a:prstGeom prst="line">
                  <a:avLst/>
                </a:prstGeom>
                <a:noFill/>
                <a:ln w="12700">
                  <a:solidFill>
                    <a:srgbClr val="000000"/>
                  </a:solidFill>
                  <a:round/>
                  <a:headEnd/>
                  <a:tailEnd type="triangle" w="med" len="med"/>
                </a:ln>
              </p:spPr>
              <p:txBody>
                <a:bodyPr/>
                <a:lstStyle/>
                <a:p>
                  <a:endParaRPr lang="en-US"/>
                </a:p>
              </p:txBody>
            </p:sp>
            <p:sp>
              <p:nvSpPr>
                <p:cNvPr id="23579" name="Line 24"/>
                <p:cNvSpPr>
                  <a:spLocks noChangeShapeType="1"/>
                </p:cNvSpPr>
                <p:nvPr/>
              </p:nvSpPr>
              <p:spPr bwMode="auto">
                <a:xfrm>
                  <a:off x="9105" y="6660"/>
                  <a:ext cx="0" cy="1080"/>
                </a:xfrm>
                <a:prstGeom prst="line">
                  <a:avLst/>
                </a:prstGeom>
                <a:noFill/>
                <a:ln w="9525">
                  <a:solidFill>
                    <a:srgbClr val="000000"/>
                  </a:solidFill>
                  <a:round/>
                  <a:headEnd/>
                  <a:tailEnd/>
                </a:ln>
              </p:spPr>
              <p:txBody>
                <a:bodyPr/>
                <a:lstStyle/>
                <a:p>
                  <a:endParaRPr lang="en-US"/>
                </a:p>
              </p:txBody>
            </p:sp>
            <p:sp>
              <p:nvSpPr>
                <p:cNvPr id="23580" name="Line 25"/>
                <p:cNvSpPr>
                  <a:spLocks noChangeShapeType="1"/>
                </p:cNvSpPr>
                <p:nvPr/>
              </p:nvSpPr>
              <p:spPr bwMode="auto">
                <a:xfrm>
                  <a:off x="8768" y="6870"/>
                  <a:ext cx="0" cy="540"/>
                </a:xfrm>
                <a:prstGeom prst="line">
                  <a:avLst/>
                </a:prstGeom>
                <a:noFill/>
                <a:ln w="19050">
                  <a:solidFill>
                    <a:srgbClr val="000000"/>
                  </a:solidFill>
                  <a:round/>
                  <a:headEnd/>
                  <a:tailEnd type="triangle" w="med" len="med"/>
                </a:ln>
              </p:spPr>
              <p:txBody>
                <a:bodyPr/>
                <a:lstStyle/>
                <a:p>
                  <a:endParaRPr lang="en-US"/>
                </a:p>
              </p:txBody>
            </p:sp>
          </p:grpSp>
        </p:grpSp>
        <p:grpSp>
          <p:nvGrpSpPr>
            <p:cNvPr id="6" name="Group 26"/>
            <p:cNvGrpSpPr>
              <a:grpSpLocks/>
            </p:cNvGrpSpPr>
            <p:nvPr/>
          </p:nvGrpSpPr>
          <p:grpSpPr bwMode="auto">
            <a:xfrm>
              <a:off x="3722" y="5055"/>
              <a:ext cx="5636" cy="3285"/>
              <a:chOff x="3722" y="5055"/>
              <a:chExt cx="5636" cy="3285"/>
            </a:xfrm>
          </p:grpSpPr>
          <p:sp>
            <p:nvSpPr>
              <p:cNvPr id="23565" name="AutoShape 27"/>
              <p:cNvSpPr>
                <a:spLocks noChangeArrowheads="1"/>
              </p:cNvSpPr>
              <p:nvPr/>
            </p:nvSpPr>
            <p:spPr bwMode="auto">
              <a:xfrm>
                <a:off x="4917" y="5055"/>
                <a:ext cx="2335" cy="722"/>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600" b="1">
                    <a:latin typeface="Calibri" pitchFamily="34" charset="0"/>
                  </a:rPr>
                  <a:t>Not numbered</a:t>
                </a:r>
                <a:endParaRPr lang="en-US"/>
              </a:p>
            </p:txBody>
          </p:sp>
          <p:sp>
            <p:nvSpPr>
              <p:cNvPr id="23566" name="AutoShape 28"/>
              <p:cNvSpPr>
                <a:spLocks noChangeArrowheads="1"/>
              </p:cNvSpPr>
              <p:nvPr/>
            </p:nvSpPr>
            <p:spPr bwMode="auto">
              <a:xfrm>
                <a:off x="4476" y="7698"/>
                <a:ext cx="2733" cy="642"/>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600" b="1">
                    <a:latin typeface="Calibri" pitchFamily="34" charset="0"/>
                  </a:rPr>
                  <a:t>Legal numbering</a:t>
                </a:r>
                <a:endParaRPr lang="en-US"/>
              </a:p>
            </p:txBody>
          </p:sp>
          <p:sp>
            <p:nvSpPr>
              <p:cNvPr id="23567" name="Line 29"/>
              <p:cNvSpPr>
                <a:spLocks noChangeShapeType="1"/>
              </p:cNvSpPr>
              <p:nvPr/>
            </p:nvSpPr>
            <p:spPr bwMode="auto">
              <a:xfrm flipV="1">
                <a:off x="3722" y="5376"/>
                <a:ext cx="1195" cy="160"/>
              </a:xfrm>
              <a:prstGeom prst="line">
                <a:avLst/>
              </a:prstGeom>
              <a:noFill/>
              <a:ln w="19050">
                <a:solidFill>
                  <a:srgbClr val="000000"/>
                </a:solidFill>
                <a:prstDash val="sysDot"/>
                <a:round/>
                <a:headEnd/>
                <a:tailEnd/>
              </a:ln>
            </p:spPr>
            <p:txBody>
              <a:bodyPr/>
              <a:lstStyle/>
              <a:p>
                <a:endParaRPr lang="en-US"/>
              </a:p>
            </p:txBody>
          </p:sp>
          <p:sp>
            <p:nvSpPr>
              <p:cNvPr id="23568" name="Line 30"/>
              <p:cNvSpPr>
                <a:spLocks noChangeShapeType="1"/>
              </p:cNvSpPr>
              <p:nvPr/>
            </p:nvSpPr>
            <p:spPr bwMode="auto">
              <a:xfrm flipH="1">
                <a:off x="7200" y="7461"/>
                <a:ext cx="2158" cy="459"/>
              </a:xfrm>
              <a:prstGeom prst="line">
                <a:avLst/>
              </a:prstGeom>
              <a:noFill/>
              <a:ln w="28575">
                <a:solidFill>
                  <a:srgbClr val="000000"/>
                </a:solidFill>
                <a:prstDash val="sysDot"/>
                <a:round/>
                <a:headEnd/>
                <a:tailEnd/>
              </a:ln>
            </p:spPr>
            <p:txBody>
              <a:bodyPr/>
              <a:lstStyle/>
              <a:p>
                <a:endParaRPr lang="en-US"/>
              </a:p>
            </p:txBody>
          </p: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dirty="0" smtClean="0">
                <a:solidFill>
                  <a:schemeClr val="tx1"/>
                </a:solidFill>
              </a:rPr>
              <a:t>Message Number Sequencing</a:t>
            </a:r>
          </a:p>
          <a:p>
            <a:pPr eaLnBrk="1" fontAlgn="auto" hangingPunct="1">
              <a:spcAft>
                <a:spcPts val="0"/>
              </a:spcAft>
              <a:defRPr/>
            </a:pPr>
            <a:endParaRPr lang="en-US" b="1" dirty="0">
              <a:solidFill>
                <a:schemeClr val="tx1"/>
              </a:solidFill>
            </a:endParaRPr>
          </a:p>
        </p:txBody>
      </p:sp>
      <p:sp>
        <p:nvSpPr>
          <p:cNvPr id="11" name="Rounded Rectangle 10"/>
          <p:cNvSpPr/>
          <p:nvPr/>
        </p:nvSpPr>
        <p:spPr>
          <a:xfrm>
            <a:off x="152400" y="990600"/>
            <a:ext cx="8229600" cy="5257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2" name="Group 2"/>
          <p:cNvGrpSpPr>
            <a:grpSpLocks/>
          </p:cNvGrpSpPr>
          <p:nvPr/>
        </p:nvGrpSpPr>
        <p:grpSpPr bwMode="auto">
          <a:xfrm>
            <a:off x="1066800" y="1752600"/>
            <a:ext cx="6076950" cy="3486150"/>
            <a:chOff x="1935" y="8970"/>
            <a:chExt cx="9570" cy="5490"/>
          </a:xfrm>
        </p:grpSpPr>
        <p:grpSp>
          <p:nvGrpSpPr>
            <p:cNvPr id="4" name="Group 3"/>
            <p:cNvGrpSpPr>
              <a:grpSpLocks/>
            </p:cNvGrpSpPr>
            <p:nvPr/>
          </p:nvGrpSpPr>
          <p:grpSpPr bwMode="auto">
            <a:xfrm>
              <a:off x="1935" y="8970"/>
              <a:ext cx="9570" cy="5490"/>
              <a:chOff x="2490" y="8640"/>
              <a:chExt cx="9570" cy="5490"/>
            </a:xfrm>
          </p:grpSpPr>
          <p:grpSp>
            <p:nvGrpSpPr>
              <p:cNvPr id="5" name="Group 4"/>
              <p:cNvGrpSpPr>
                <a:grpSpLocks/>
              </p:cNvGrpSpPr>
              <p:nvPr/>
            </p:nvGrpSpPr>
            <p:grpSpPr bwMode="auto">
              <a:xfrm>
                <a:off x="2490" y="9045"/>
                <a:ext cx="9027" cy="5085"/>
                <a:chOff x="2520" y="9360"/>
                <a:chExt cx="9027" cy="5085"/>
              </a:xfrm>
            </p:grpSpPr>
            <p:sp>
              <p:nvSpPr>
                <p:cNvPr id="24598" name="Text Box 5"/>
                <p:cNvSpPr txBox="1">
                  <a:spLocks noChangeArrowheads="1"/>
                </p:cNvSpPr>
                <p:nvPr/>
              </p:nvSpPr>
              <p:spPr bwMode="auto">
                <a:xfrm>
                  <a:off x="8988" y="11949"/>
                  <a:ext cx="2007" cy="521"/>
                </a:xfrm>
                <a:prstGeom prst="rect">
                  <a:avLst/>
                </a:prstGeom>
                <a:noFill/>
                <a:ln w="9525">
                  <a:noFill/>
                  <a:miter lim="800000"/>
                  <a:headEnd/>
                  <a:tailEnd/>
                </a:ln>
              </p:spPr>
              <p:txBody>
                <a:bodyPr/>
                <a:lstStyle/>
                <a:p>
                  <a:pPr>
                    <a:spcAft>
                      <a:spcPts val="1000"/>
                    </a:spcAft>
                  </a:pPr>
                  <a:r>
                    <a:rPr lang="en-US" sz="1600" b="1">
                      <a:latin typeface="Calibri" pitchFamily="34" charset="0"/>
                    </a:rPr>
                    <a:t>1.1: msg3()</a:t>
                  </a:r>
                  <a:endParaRPr lang="en-US"/>
                </a:p>
              </p:txBody>
            </p:sp>
            <p:grpSp>
              <p:nvGrpSpPr>
                <p:cNvPr id="6" name="Group 6"/>
                <p:cNvGrpSpPr>
                  <a:grpSpLocks/>
                </p:cNvGrpSpPr>
                <p:nvPr/>
              </p:nvGrpSpPr>
              <p:grpSpPr bwMode="auto">
                <a:xfrm>
                  <a:off x="2520" y="9360"/>
                  <a:ext cx="8071" cy="3301"/>
                  <a:chOff x="2520" y="9360"/>
                  <a:chExt cx="8071" cy="3301"/>
                </a:xfrm>
              </p:grpSpPr>
              <p:grpSp>
                <p:nvGrpSpPr>
                  <p:cNvPr id="7" name="Group 7"/>
                  <p:cNvGrpSpPr>
                    <a:grpSpLocks/>
                  </p:cNvGrpSpPr>
                  <p:nvPr/>
                </p:nvGrpSpPr>
                <p:grpSpPr bwMode="auto">
                  <a:xfrm>
                    <a:off x="2520" y="9360"/>
                    <a:ext cx="8071" cy="3301"/>
                    <a:chOff x="2055" y="10379"/>
                    <a:chExt cx="8071" cy="3301"/>
                  </a:xfrm>
                </p:grpSpPr>
                <p:grpSp>
                  <p:nvGrpSpPr>
                    <p:cNvPr id="8" name="Group 8"/>
                    <p:cNvGrpSpPr>
                      <a:grpSpLocks/>
                    </p:cNvGrpSpPr>
                    <p:nvPr/>
                  </p:nvGrpSpPr>
                  <p:grpSpPr bwMode="auto">
                    <a:xfrm>
                      <a:off x="2055" y="10379"/>
                      <a:ext cx="8071" cy="3301"/>
                      <a:chOff x="1740" y="4815"/>
                      <a:chExt cx="8505" cy="3705"/>
                    </a:xfrm>
                  </p:grpSpPr>
                  <p:sp>
                    <p:nvSpPr>
                      <p:cNvPr id="24612" name="Text Box 9"/>
                      <p:cNvSpPr txBox="1">
                        <a:spLocks noChangeArrowheads="1"/>
                      </p:cNvSpPr>
                      <p:nvPr/>
                    </p:nvSpPr>
                    <p:spPr bwMode="auto">
                      <a:xfrm>
                        <a:off x="1740" y="5880"/>
                        <a:ext cx="1675" cy="97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:ClassA</a:t>
                        </a:r>
                        <a:endParaRPr lang="en-US"/>
                      </a:p>
                    </p:txBody>
                  </p:sp>
                  <p:sp>
                    <p:nvSpPr>
                      <p:cNvPr id="24613" name="Text Box 10"/>
                      <p:cNvSpPr txBox="1">
                        <a:spLocks noChangeArrowheads="1"/>
                      </p:cNvSpPr>
                      <p:nvPr/>
                    </p:nvSpPr>
                    <p:spPr bwMode="auto">
                      <a:xfrm>
                        <a:off x="8318" y="5850"/>
                        <a:ext cx="1879" cy="79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:ClassB</a:t>
                        </a:r>
                        <a:endParaRPr lang="en-US"/>
                      </a:p>
                    </p:txBody>
                  </p:sp>
                  <p:sp>
                    <p:nvSpPr>
                      <p:cNvPr id="24614" name="Text Box 11"/>
                      <p:cNvSpPr txBox="1">
                        <a:spLocks noChangeArrowheads="1"/>
                      </p:cNvSpPr>
                      <p:nvPr/>
                    </p:nvSpPr>
                    <p:spPr bwMode="auto">
                      <a:xfrm>
                        <a:off x="8334" y="7755"/>
                        <a:ext cx="1911" cy="76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:ClassC</a:t>
                        </a:r>
                        <a:endParaRPr lang="en-US" b="1" u="sng">
                          <a:latin typeface="Times New Roman" pitchFamily="18" charset="0"/>
                        </a:endParaRPr>
                      </a:p>
                      <a:p>
                        <a:endParaRPr lang="en-US"/>
                      </a:p>
                    </p:txBody>
                  </p:sp>
                  <p:sp>
                    <p:nvSpPr>
                      <p:cNvPr id="24615" name="Line 12"/>
                      <p:cNvSpPr>
                        <a:spLocks noChangeShapeType="1"/>
                      </p:cNvSpPr>
                      <p:nvPr/>
                    </p:nvSpPr>
                    <p:spPr bwMode="auto">
                      <a:xfrm>
                        <a:off x="3420" y="6240"/>
                        <a:ext cx="4898" cy="0"/>
                      </a:xfrm>
                      <a:prstGeom prst="line">
                        <a:avLst/>
                      </a:prstGeom>
                      <a:noFill/>
                      <a:ln w="9525">
                        <a:solidFill>
                          <a:srgbClr val="000000"/>
                        </a:solidFill>
                        <a:round/>
                        <a:headEnd/>
                        <a:tailEnd/>
                      </a:ln>
                    </p:spPr>
                    <p:txBody>
                      <a:bodyPr/>
                      <a:lstStyle/>
                      <a:p>
                        <a:endParaRPr lang="en-US"/>
                      </a:p>
                    </p:txBody>
                  </p:sp>
                  <p:sp>
                    <p:nvSpPr>
                      <p:cNvPr id="24616" name="Line 13"/>
                      <p:cNvSpPr>
                        <a:spLocks noChangeShapeType="1"/>
                      </p:cNvSpPr>
                      <p:nvPr/>
                    </p:nvSpPr>
                    <p:spPr bwMode="auto">
                      <a:xfrm>
                        <a:off x="2378" y="4815"/>
                        <a:ext cx="0" cy="1080"/>
                      </a:xfrm>
                      <a:prstGeom prst="line">
                        <a:avLst/>
                      </a:prstGeom>
                      <a:noFill/>
                      <a:ln w="9525">
                        <a:solidFill>
                          <a:srgbClr val="000000"/>
                        </a:solidFill>
                        <a:round/>
                        <a:headEnd/>
                        <a:tailEnd/>
                      </a:ln>
                    </p:spPr>
                    <p:txBody>
                      <a:bodyPr/>
                      <a:lstStyle/>
                      <a:p>
                        <a:endParaRPr lang="en-US"/>
                      </a:p>
                    </p:txBody>
                  </p:sp>
                  <p:sp>
                    <p:nvSpPr>
                      <p:cNvPr id="24617" name="Text Box 14"/>
                      <p:cNvSpPr txBox="1">
                        <a:spLocks noChangeArrowheads="1"/>
                      </p:cNvSpPr>
                      <p:nvPr/>
                    </p:nvSpPr>
                    <p:spPr bwMode="auto">
                      <a:xfrm>
                        <a:off x="4385" y="5505"/>
                        <a:ext cx="2986" cy="735"/>
                      </a:xfrm>
                      <a:prstGeom prst="rect">
                        <a:avLst/>
                      </a:prstGeom>
                      <a:noFill/>
                      <a:ln w="9525">
                        <a:noFill/>
                        <a:miter lim="800000"/>
                        <a:headEnd/>
                        <a:tailEnd/>
                      </a:ln>
                    </p:spPr>
                    <p:txBody>
                      <a:bodyPr/>
                      <a:lstStyle/>
                      <a:p>
                        <a:pPr>
                          <a:spcAft>
                            <a:spcPts val="1000"/>
                          </a:spcAft>
                        </a:pPr>
                        <a:r>
                          <a:rPr lang="en-US" b="1">
                            <a:latin typeface="Calibri" pitchFamily="34" charset="0"/>
                          </a:rPr>
                          <a:t>1: msg2() </a:t>
                        </a:r>
                        <a:r>
                          <a:rPr lang="en-US" b="1">
                            <a:latin typeface="Times New Roman" pitchFamily="18" charset="0"/>
                            <a:sym typeface="Wingdings" pitchFamily="2" charset="2"/>
                          </a:rPr>
                          <a:t></a:t>
                        </a:r>
                        <a:endParaRPr lang="en-US"/>
                      </a:p>
                    </p:txBody>
                  </p:sp>
                  <p:sp>
                    <p:nvSpPr>
                      <p:cNvPr id="24618" name="Text Box 15"/>
                      <p:cNvSpPr txBox="1">
                        <a:spLocks noChangeArrowheads="1"/>
                      </p:cNvSpPr>
                      <p:nvPr/>
                    </p:nvSpPr>
                    <p:spPr bwMode="auto">
                      <a:xfrm>
                        <a:off x="2295" y="5070"/>
                        <a:ext cx="1589" cy="675"/>
                      </a:xfrm>
                      <a:prstGeom prst="rect">
                        <a:avLst/>
                      </a:prstGeom>
                      <a:noFill/>
                      <a:ln w="9525">
                        <a:noFill/>
                        <a:miter lim="800000"/>
                        <a:headEnd/>
                        <a:tailEnd/>
                      </a:ln>
                    </p:spPr>
                    <p:txBody>
                      <a:bodyPr/>
                      <a:lstStyle/>
                      <a:p>
                        <a:pPr>
                          <a:spcAft>
                            <a:spcPts val="1000"/>
                          </a:spcAft>
                        </a:pPr>
                        <a:r>
                          <a:rPr lang="en-US" b="1">
                            <a:latin typeface="Calibri" pitchFamily="34" charset="0"/>
                          </a:rPr>
                          <a:t>msg1()</a:t>
                        </a:r>
                        <a:endParaRPr lang="en-US"/>
                      </a:p>
                    </p:txBody>
                  </p:sp>
                  <p:sp>
                    <p:nvSpPr>
                      <p:cNvPr id="24619" name="Line 16"/>
                      <p:cNvSpPr>
                        <a:spLocks noChangeShapeType="1"/>
                      </p:cNvSpPr>
                      <p:nvPr/>
                    </p:nvSpPr>
                    <p:spPr bwMode="auto">
                      <a:xfrm>
                        <a:off x="2153" y="5025"/>
                        <a:ext cx="0" cy="540"/>
                      </a:xfrm>
                      <a:prstGeom prst="line">
                        <a:avLst/>
                      </a:prstGeom>
                      <a:noFill/>
                      <a:ln w="12700">
                        <a:solidFill>
                          <a:srgbClr val="000000"/>
                        </a:solidFill>
                        <a:round/>
                        <a:headEnd/>
                        <a:tailEnd type="triangle" w="med" len="med"/>
                      </a:ln>
                    </p:spPr>
                    <p:txBody>
                      <a:bodyPr/>
                      <a:lstStyle/>
                      <a:p>
                        <a:endParaRPr lang="en-US"/>
                      </a:p>
                    </p:txBody>
                  </p:sp>
                  <p:sp>
                    <p:nvSpPr>
                      <p:cNvPr id="24620" name="Line 17"/>
                      <p:cNvSpPr>
                        <a:spLocks noChangeShapeType="1"/>
                      </p:cNvSpPr>
                      <p:nvPr/>
                    </p:nvSpPr>
                    <p:spPr bwMode="auto">
                      <a:xfrm>
                        <a:off x="9105" y="6660"/>
                        <a:ext cx="0" cy="1080"/>
                      </a:xfrm>
                      <a:prstGeom prst="line">
                        <a:avLst/>
                      </a:prstGeom>
                      <a:noFill/>
                      <a:ln w="9525">
                        <a:solidFill>
                          <a:srgbClr val="000000"/>
                        </a:solidFill>
                        <a:round/>
                        <a:headEnd/>
                        <a:tailEnd/>
                      </a:ln>
                    </p:spPr>
                    <p:txBody>
                      <a:bodyPr/>
                      <a:lstStyle/>
                      <a:p>
                        <a:endParaRPr lang="en-US"/>
                      </a:p>
                    </p:txBody>
                  </p:sp>
                  <p:sp>
                    <p:nvSpPr>
                      <p:cNvPr id="24621" name="Line 18"/>
                      <p:cNvSpPr>
                        <a:spLocks noChangeShapeType="1"/>
                      </p:cNvSpPr>
                      <p:nvPr/>
                    </p:nvSpPr>
                    <p:spPr bwMode="auto">
                      <a:xfrm>
                        <a:off x="8768" y="6870"/>
                        <a:ext cx="0" cy="540"/>
                      </a:xfrm>
                      <a:prstGeom prst="line">
                        <a:avLst/>
                      </a:prstGeom>
                      <a:noFill/>
                      <a:ln w="19050">
                        <a:solidFill>
                          <a:srgbClr val="000000"/>
                        </a:solidFill>
                        <a:round/>
                        <a:headEnd/>
                        <a:tailEnd type="triangle" w="med" len="med"/>
                      </a:ln>
                    </p:spPr>
                    <p:txBody>
                      <a:bodyPr/>
                      <a:lstStyle/>
                      <a:p>
                        <a:endParaRPr lang="en-US"/>
                      </a:p>
                    </p:txBody>
                  </p:sp>
                </p:grpSp>
                <p:grpSp>
                  <p:nvGrpSpPr>
                    <p:cNvPr id="9" name="Group 19"/>
                    <p:cNvGrpSpPr>
                      <a:grpSpLocks/>
                    </p:cNvGrpSpPr>
                    <p:nvPr/>
                  </p:nvGrpSpPr>
                  <p:grpSpPr bwMode="auto">
                    <a:xfrm>
                      <a:off x="2700" y="12240"/>
                      <a:ext cx="5580" cy="1260"/>
                      <a:chOff x="2700" y="12240"/>
                      <a:chExt cx="5580" cy="1260"/>
                    </a:xfrm>
                  </p:grpSpPr>
                  <p:sp>
                    <p:nvSpPr>
                      <p:cNvPr id="24610" name="Line 20"/>
                      <p:cNvSpPr>
                        <a:spLocks noChangeShapeType="1"/>
                      </p:cNvSpPr>
                      <p:nvPr/>
                    </p:nvSpPr>
                    <p:spPr bwMode="auto">
                      <a:xfrm>
                        <a:off x="2700" y="12240"/>
                        <a:ext cx="0" cy="1260"/>
                      </a:xfrm>
                      <a:prstGeom prst="line">
                        <a:avLst/>
                      </a:prstGeom>
                      <a:noFill/>
                      <a:ln w="9525">
                        <a:solidFill>
                          <a:srgbClr val="000000"/>
                        </a:solidFill>
                        <a:round/>
                        <a:headEnd/>
                        <a:tailEnd/>
                      </a:ln>
                    </p:spPr>
                    <p:txBody>
                      <a:bodyPr/>
                      <a:lstStyle/>
                      <a:p>
                        <a:endParaRPr lang="en-US"/>
                      </a:p>
                    </p:txBody>
                  </p:sp>
                  <p:sp>
                    <p:nvSpPr>
                      <p:cNvPr id="24611" name="Line 21"/>
                      <p:cNvSpPr>
                        <a:spLocks noChangeShapeType="1"/>
                      </p:cNvSpPr>
                      <p:nvPr/>
                    </p:nvSpPr>
                    <p:spPr bwMode="auto">
                      <a:xfrm>
                        <a:off x="2700" y="13500"/>
                        <a:ext cx="5580" cy="0"/>
                      </a:xfrm>
                      <a:prstGeom prst="line">
                        <a:avLst/>
                      </a:prstGeom>
                      <a:noFill/>
                      <a:ln w="9525">
                        <a:solidFill>
                          <a:srgbClr val="000000"/>
                        </a:solidFill>
                        <a:round/>
                        <a:headEnd/>
                        <a:tailEnd/>
                      </a:ln>
                    </p:spPr>
                    <p:txBody>
                      <a:bodyPr/>
                      <a:lstStyle/>
                      <a:p>
                        <a:endParaRPr lang="en-US"/>
                      </a:p>
                    </p:txBody>
                  </p:sp>
                </p:grpSp>
              </p:grpSp>
              <p:sp>
                <p:nvSpPr>
                  <p:cNvPr id="24607" name="Text Box 22"/>
                  <p:cNvSpPr txBox="1">
                    <a:spLocks noChangeArrowheads="1"/>
                  </p:cNvSpPr>
                  <p:nvPr/>
                </p:nvSpPr>
                <p:spPr bwMode="auto">
                  <a:xfrm>
                    <a:off x="4500" y="11880"/>
                    <a:ext cx="2340" cy="720"/>
                  </a:xfrm>
                  <a:prstGeom prst="rect">
                    <a:avLst/>
                  </a:prstGeom>
                  <a:noFill/>
                  <a:ln w="9525">
                    <a:noFill/>
                    <a:miter lim="800000"/>
                    <a:headEnd/>
                    <a:tailEnd/>
                  </a:ln>
                </p:spPr>
                <p:txBody>
                  <a:bodyPr/>
                  <a:lstStyle/>
                  <a:p>
                    <a:pPr>
                      <a:spcAft>
                        <a:spcPts val="1000"/>
                      </a:spcAft>
                    </a:pPr>
                    <a:r>
                      <a:rPr lang="en-US" b="1">
                        <a:latin typeface="Calibri" pitchFamily="34" charset="0"/>
                      </a:rPr>
                      <a:t>2: msg4() </a:t>
                    </a:r>
                    <a:r>
                      <a:rPr lang="en-US" b="1">
                        <a:latin typeface="Times New Roman" pitchFamily="18" charset="0"/>
                        <a:sym typeface="Wingdings" pitchFamily="2" charset="2"/>
                      </a:rPr>
                      <a:t></a:t>
                    </a:r>
                    <a:endParaRPr lang="en-US"/>
                  </a:p>
                </p:txBody>
              </p:sp>
            </p:grpSp>
            <p:sp>
              <p:nvSpPr>
                <p:cNvPr id="24600" name="Text Box 23"/>
                <p:cNvSpPr txBox="1">
                  <a:spLocks noChangeArrowheads="1"/>
                </p:cNvSpPr>
                <p:nvPr/>
              </p:nvSpPr>
              <p:spPr bwMode="auto">
                <a:xfrm>
                  <a:off x="9390" y="11370"/>
                  <a:ext cx="2007" cy="521"/>
                </a:xfrm>
                <a:prstGeom prst="rect">
                  <a:avLst/>
                </a:prstGeom>
                <a:noFill/>
                <a:ln w="9525">
                  <a:noFill/>
                  <a:miter lim="800000"/>
                  <a:headEnd/>
                  <a:tailEnd/>
                </a:ln>
              </p:spPr>
              <p:txBody>
                <a:bodyPr/>
                <a:lstStyle/>
                <a:p>
                  <a:pPr>
                    <a:spcAft>
                      <a:spcPts val="1000"/>
                    </a:spcAft>
                  </a:pPr>
                  <a:r>
                    <a:rPr lang="en-US" sz="1600" b="1">
                      <a:latin typeface="Calibri" pitchFamily="34" charset="0"/>
                    </a:rPr>
                    <a:t>2.1: msg5()</a:t>
                  </a:r>
                  <a:endParaRPr lang="en-US"/>
                </a:p>
              </p:txBody>
            </p:sp>
            <p:sp>
              <p:nvSpPr>
                <p:cNvPr id="24601" name="Text Box 24"/>
                <p:cNvSpPr txBox="1">
                  <a:spLocks noChangeArrowheads="1"/>
                </p:cNvSpPr>
                <p:nvPr/>
              </p:nvSpPr>
              <p:spPr bwMode="auto">
                <a:xfrm>
                  <a:off x="9405" y="10965"/>
                  <a:ext cx="2007" cy="521"/>
                </a:xfrm>
                <a:prstGeom prst="rect">
                  <a:avLst/>
                </a:prstGeom>
                <a:noFill/>
                <a:ln w="9525">
                  <a:noFill/>
                  <a:miter lim="800000"/>
                  <a:headEnd/>
                  <a:tailEnd/>
                </a:ln>
              </p:spPr>
              <p:txBody>
                <a:bodyPr/>
                <a:lstStyle/>
                <a:p>
                  <a:pPr>
                    <a:spcAft>
                      <a:spcPts val="1000"/>
                    </a:spcAft>
                  </a:pPr>
                  <a:r>
                    <a:rPr lang="en-US" sz="1600" b="1">
                      <a:latin typeface="Calibri" pitchFamily="34" charset="0"/>
                    </a:rPr>
                    <a:t>1.1: msg3()</a:t>
                  </a:r>
                  <a:endParaRPr lang="en-US"/>
                </a:p>
              </p:txBody>
            </p:sp>
            <p:sp>
              <p:nvSpPr>
                <p:cNvPr id="24602" name="Text Box 25"/>
                <p:cNvSpPr txBox="1">
                  <a:spLocks noChangeArrowheads="1"/>
                </p:cNvSpPr>
                <p:nvPr/>
              </p:nvSpPr>
              <p:spPr bwMode="auto">
                <a:xfrm>
                  <a:off x="8835" y="13755"/>
                  <a:ext cx="1785" cy="690"/>
                </a:xfrm>
                <a:prstGeom prst="rect">
                  <a:avLst/>
                </a:prstGeom>
                <a:solidFill>
                  <a:srgbClr val="FFFFFF"/>
                </a:solidFill>
                <a:ln w="9525">
                  <a:solidFill>
                    <a:srgbClr val="000000"/>
                  </a:solidFill>
                  <a:miter lim="800000"/>
                  <a:headEnd/>
                  <a:tailEnd/>
                </a:ln>
              </p:spPr>
              <p:txBody>
                <a:bodyPr/>
                <a:lstStyle/>
                <a:p>
                  <a:pPr>
                    <a:spcAft>
                      <a:spcPts val="1000"/>
                    </a:spcAft>
                  </a:pPr>
                  <a:r>
                    <a:rPr lang="en-US" u="sng">
                      <a:latin typeface="Calibri" pitchFamily="34" charset="0"/>
                    </a:rPr>
                    <a:t>:ClassD</a:t>
                  </a:r>
                  <a:endParaRPr lang="en-US"/>
                </a:p>
              </p:txBody>
            </p:sp>
            <p:sp>
              <p:nvSpPr>
                <p:cNvPr id="24603" name="Line 26"/>
                <p:cNvSpPr>
                  <a:spLocks noChangeShapeType="1"/>
                </p:cNvSpPr>
                <p:nvPr/>
              </p:nvSpPr>
              <p:spPr bwMode="auto">
                <a:xfrm>
                  <a:off x="9480" y="12660"/>
                  <a:ext cx="0" cy="1080"/>
                </a:xfrm>
                <a:prstGeom prst="line">
                  <a:avLst/>
                </a:prstGeom>
                <a:noFill/>
                <a:ln w="9525">
                  <a:solidFill>
                    <a:srgbClr val="000000"/>
                  </a:solidFill>
                  <a:round/>
                  <a:headEnd/>
                  <a:tailEnd/>
                </a:ln>
              </p:spPr>
              <p:txBody>
                <a:bodyPr/>
                <a:lstStyle/>
                <a:p>
                  <a:endParaRPr lang="en-US"/>
                </a:p>
              </p:txBody>
            </p:sp>
            <p:sp>
              <p:nvSpPr>
                <p:cNvPr id="24604" name="Text Box 27"/>
                <p:cNvSpPr txBox="1">
                  <a:spLocks noChangeArrowheads="1"/>
                </p:cNvSpPr>
                <p:nvPr/>
              </p:nvSpPr>
              <p:spPr bwMode="auto">
                <a:xfrm>
                  <a:off x="9540" y="12960"/>
                  <a:ext cx="2007" cy="521"/>
                </a:xfrm>
                <a:prstGeom prst="rect">
                  <a:avLst/>
                </a:prstGeom>
                <a:noFill/>
                <a:ln w="9525">
                  <a:noFill/>
                  <a:miter lim="800000"/>
                  <a:headEnd/>
                  <a:tailEnd/>
                </a:ln>
              </p:spPr>
              <p:txBody>
                <a:bodyPr/>
                <a:lstStyle/>
                <a:p>
                  <a:pPr>
                    <a:spcAft>
                      <a:spcPts val="1000"/>
                    </a:spcAft>
                  </a:pPr>
                  <a:r>
                    <a:rPr lang="en-US" sz="1600" b="1">
                      <a:latin typeface="Calibri" pitchFamily="34" charset="0"/>
                    </a:rPr>
                    <a:t>2.2: msg6()</a:t>
                  </a:r>
                  <a:endParaRPr lang="en-US"/>
                </a:p>
              </p:txBody>
            </p:sp>
            <p:sp>
              <p:nvSpPr>
                <p:cNvPr id="24605" name="Line 28"/>
                <p:cNvSpPr>
                  <a:spLocks noChangeShapeType="1"/>
                </p:cNvSpPr>
                <p:nvPr/>
              </p:nvSpPr>
              <p:spPr bwMode="auto">
                <a:xfrm>
                  <a:off x="9000" y="12960"/>
                  <a:ext cx="0" cy="360"/>
                </a:xfrm>
                <a:prstGeom prst="line">
                  <a:avLst/>
                </a:prstGeom>
                <a:noFill/>
                <a:ln w="19050">
                  <a:solidFill>
                    <a:srgbClr val="000000"/>
                  </a:solidFill>
                  <a:round/>
                  <a:headEnd/>
                  <a:tailEnd type="triangle" w="med" len="med"/>
                </a:ln>
              </p:spPr>
              <p:txBody>
                <a:bodyPr/>
                <a:lstStyle/>
                <a:p>
                  <a:endParaRPr lang="en-US"/>
                </a:p>
              </p:txBody>
            </p:sp>
          </p:grpSp>
          <p:sp>
            <p:nvSpPr>
              <p:cNvPr id="24587" name="AutoShape 29"/>
              <p:cNvSpPr>
                <a:spLocks noChangeArrowheads="1"/>
              </p:cNvSpPr>
              <p:nvPr/>
            </p:nvSpPr>
            <p:spPr bwMode="auto">
              <a:xfrm>
                <a:off x="4500" y="8640"/>
                <a:ext cx="1440" cy="72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900" b="1">
                    <a:latin typeface="Calibri" pitchFamily="34" charset="0"/>
                  </a:rPr>
                  <a:t>First</a:t>
                </a:r>
                <a:endParaRPr lang="en-US"/>
              </a:p>
            </p:txBody>
          </p:sp>
          <p:sp>
            <p:nvSpPr>
              <p:cNvPr id="24588" name="AutoShape 30"/>
              <p:cNvSpPr>
                <a:spLocks noChangeArrowheads="1"/>
              </p:cNvSpPr>
              <p:nvPr/>
            </p:nvSpPr>
            <p:spPr bwMode="auto">
              <a:xfrm>
                <a:off x="7380" y="8820"/>
                <a:ext cx="1710" cy="705"/>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900" b="1">
                    <a:latin typeface="Calibri" pitchFamily="34" charset="0"/>
                  </a:rPr>
                  <a:t>Second</a:t>
                </a:r>
                <a:endParaRPr lang="en-US"/>
              </a:p>
            </p:txBody>
          </p:sp>
          <p:sp>
            <p:nvSpPr>
              <p:cNvPr id="24589" name="AutoShape 31"/>
              <p:cNvSpPr>
                <a:spLocks noChangeArrowheads="1"/>
              </p:cNvSpPr>
              <p:nvPr/>
            </p:nvSpPr>
            <p:spPr bwMode="auto">
              <a:xfrm>
                <a:off x="10620" y="9180"/>
                <a:ext cx="1440" cy="72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900" b="1">
                    <a:latin typeface="Calibri" pitchFamily="34" charset="0"/>
                  </a:rPr>
                  <a:t>Third</a:t>
                </a:r>
                <a:endParaRPr lang="en-US"/>
              </a:p>
            </p:txBody>
          </p:sp>
          <p:sp>
            <p:nvSpPr>
              <p:cNvPr id="24590" name="AutoShape 32"/>
              <p:cNvSpPr>
                <a:spLocks noChangeArrowheads="1"/>
              </p:cNvSpPr>
              <p:nvPr/>
            </p:nvSpPr>
            <p:spPr bwMode="auto">
              <a:xfrm>
                <a:off x="4155" y="12645"/>
                <a:ext cx="1560" cy="75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900" b="1">
                    <a:latin typeface="Calibri" pitchFamily="34" charset="0"/>
                  </a:rPr>
                  <a:t>Fourth</a:t>
                </a:r>
                <a:endParaRPr lang="en-US"/>
              </a:p>
            </p:txBody>
          </p:sp>
          <p:sp>
            <p:nvSpPr>
              <p:cNvPr id="24591" name="AutoShape 33"/>
              <p:cNvSpPr>
                <a:spLocks noChangeArrowheads="1"/>
              </p:cNvSpPr>
              <p:nvPr/>
            </p:nvSpPr>
            <p:spPr bwMode="auto">
              <a:xfrm>
                <a:off x="7020" y="10980"/>
                <a:ext cx="1125" cy="72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900" b="1">
                    <a:latin typeface="Calibri" pitchFamily="34" charset="0"/>
                  </a:rPr>
                  <a:t>Fifth</a:t>
                </a:r>
                <a:endParaRPr lang="en-US"/>
              </a:p>
            </p:txBody>
          </p:sp>
          <p:sp>
            <p:nvSpPr>
              <p:cNvPr id="24592" name="AutoShape 34"/>
              <p:cNvSpPr>
                <a:spLocks noChangeArrowheads="1"/>
              </p:cNvSpPr>
              <p:nvPr/>
            </p:nvSpPr>
            <p:spPr bwMode="auto">
              <a:xfrm>
                <a:off x="7290" y="13320"/>
                <a:ext cx="1170" cy="705"/>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900" b="1">
                    <a:latin typeface="Calibri" pitchFamily="34" charset="0"/>
                  </a:rPr>
                  <a:t>Sixth</a:t>
                </a:r>
                <a:endParaRPr lang="en-US"/>
              </a:p>
            </p:txBody>
          </p:sp>
          <p:sp>
            <p:nvSpPr>
              <p:cNvPr id="24593" name="Line 35"/>
              <p:cNvSpPr>
                <a:spLocks noChangeShapeType="1"/>
              </p:cNvSpPr>
              <p:nvPr/>
            </p:nvSpPr>
            <p:spPr bwMode="auto">
              <a:xfrm flipV="1">
                <a:off x="3420" y="9000"/>
                <a:ext cx="1080" cy="360"/>
              </a:xfrm>
              <a:prstGeom prst="line">
                <a:avLst/>
              </a:prstGeom>
              <a:noFill/>
              <a:ln w="19050">
                <a:solidFill>
                  <a:srgbClr val="000000"/>
                </a:solidFill>
                <a:prstDash val="sysDot"/>
                <a:round/>
                <a:headEnd/>
                <a:tailEnd/>
              </a:ln>
            </p:spPr>
            <p:txBody>
              <a:bodyPr/>
              <a:lstStyle/>
              <a:p>
                <a:endParaRPr lang="en-US"/>
              </a:p>
            </p:txBody>
          </p:sp>
          <p:sp>
            <p:nvSpPr>
              <p:cNvPr id="24594" name="Line 36"/>
              <p:cNvSpPr>
                <a:spLocks noChangeShapeType="1"/>
              </p:cNvSpPr>
              <p:nvPr/>
            </p:nvSpPr>
            <p:spPr bwMode="auto">
              <a:xfrm flipV="1">
                <a:off x="5970" y="9090"/>
                <a:ext cx="1440" cy="720"/>
              </a:xfrm>
              <a:prstGeom prst="line">
                <a:avLst/>
              </a:prstGeom>
              <a:noFill/>
              <a:ln w="19050">
                <a:solidFill>
                  <a:srgbClr val="000000"/>
                </a:solidFill>
                <a:prstDash val="sysDot"/>
                <a:round/>
                <a:headEnd/>
                <a:tailEnd/>
              </a:ln>
            </p:spPr>
            <p:txBody>
              <a:bodyPr/>
              <a:lstStyle/>
              <a:p>
                <a:endParaRPr lang="en-US"/>
              </a:p>
            </p:txBody>
          </p:sp>
          <p:sp>
            <p:nvSpPr>
              <p:cNvPr id="24595" name="Line 37"/>
              <p:cNvSpPr>
                <a:spLocks noChangeShapeType="1"/>
              </p:cNvSpPr>
              <p:nvPr/>
            </p:nvSpPr>
            <p:spPr bwMode="auto">
              <a:xfrm flipV="1">
                <a:off x="10620" y="9900"/>
                <a:ext cx="900" cy="900"/>
              </a:xfrm>
              <a:prstGeom prst="line">
                <a:avLst/>
              </a:prstGeom>
              <a:noFill/>
              <a:ln w="19050">
                <a:solidFill>
                  <a:srgbClr val="000000"/>
                </a:solidFill>
                <a:prstDash val="sysDot"/>
                <a:round/>
                <a:headEnd/>
                <a:tailEnd/>
              </a:ln>
            </p:spPr>
            <p:txBody>
              <a:bodyPr/>
              <a:lstStyle/>
              <a:p>
                <a:endParaRPr lang="en-US"/>
              </a:p>
            </p:txBody>
          </p:sp>
          <p:sp>
            <p:nvSpPr>
              <p:cNvPr id="24596" name="Line 38"/>
              <p:cNvSpPr>
                <a:spLocks noChangeShapeType="1"/>
              </p:cNvSpPr>
              <p:nvPr/>
            </p:nvSpPr>
            <p:spPr bwMode="auto">
              <a:xfrm flipV="1">
                <a:off x="4875" y="11925"/>
                <a:ext cx="540" cy="720"/>
              </a:xfrm>
              <a:prstGeom prst="line">
                <a:avLst/>
              </a:prstGeom>
              <a:noFill/>
              <a:ln w="19050">
                <a:solidFill>
                  <a:srgbClr val="000000"/>
                </a:solidFill>
                <a:prstDash val="sysDot"/>
                <a:round/>
                <a:headEnd/>
                <a:tailEnd/>
              </a:ln>
            </p:spPr>
            <p:txBody>
              <a:bodyPr/>
              <a:lstStyle/>
              <a:p>
                <a:endParaRPr lang="en-US"/>
              </a:p>
            </p:txBody>
          </p:sp>
          <p:sp>
            <p:nvSpPr>
              <p:cNvPr id="24597" name="Line 39"/>
              <p:cNvSpPr>
                <a:spLocks noChangeShapeType="1"/>
              </p:cNvSpPr>
              <p:nvPr/>
            </p:nvSpPr>
            <p:spPr bwMode="auto">
              <a:xfrm flipV="1">
                <a:off x="8190" y="11340"/>
                <a:ext cx="1350" cy="120"/>
              </a:xfrm>
              <a:prstGeom prst="line">
                <a:avLst/>
              </a:prstGeom>
              <a:noFill/>
              <a:ln w="19050">
                <a:solidFill>
                  <a:srgbClr val="000000"/>
                </a:solidFill>
                <a:prstDash val="sysDot"/>
                <a:round/>
                <a:headEnd/>
                <a:tailEnd/>
              </a:ln>
            </p:spPr>
            <p:txBody>
              <a:bodyPr/>
              <a:lstStyle/>
              <a:p>
                <a:endParaRPr lang="en-US"/>
              </a:p>
            </p:txBody>
          </p:sp>
        </p:grpSp>
        <p:sp>
          <p:nvSpPr>
            <p:cNvPr id="24585" name="Line 40"/>
            <p:cNvSpPr>
              <a:spLocks noChangeShapeType="1"/>
            </p:cNvSpPr>
            <p:nvPr/>
          </p:nvSpPr>
          <p:spPr bwMode="auto">
            <a:xfrm flipH="1">
              <a:off x="7920" y="13320"/>
              <a:ext cx="1080" cy="360"/>
            </a:xfrm>
            <a:prstGeom prst="line">
              <a:avLst/>
            </a:prstGeom>
            <a:noFill/>
            <a:ln w="19050">
              <a:solidFill>
                <a:srgbClr val="000000"/>
              </a:solidFill>
              <a:prstDash val="sysDot"/>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defRPr/>
            </a:pPr>
            <a:r>
              <a:rPr lang="en-US" dirty="0" smtClean="0"/>
              <a:t>Iteration over collection(</a:t>
            </a:r>
            <a:r>
              <a:rPr lang="en-US" dirty="0" err="1" smtClean="0"/>
              <a:t>multiobject</a:t>
            </a:r>
            <a:r>
              <a:rPr lang="en-US" dirty="0" smtClean="0"/>
              <a:t>)</a:t>
            </a:r>
          </a:p>
          <a:p>
            <a:pPr>
              <a:defRPr/>
            </a:pPr>
            <a:r>
              <a:rPr lang="en-US" dirty="0" smtClean="0"/>
              <a:t>A common algorithm is to </a:t>
            </a:r>
            <a:r>
              <a:rPr lang="en-US" b="1" dirty="0" smtClean="0"/>
              <a:t>iterate over all members of a collection</a:t>
            </a:r>
            <a:r>
              <a:rPr lang="en-US" dirty="0" smtClean="0"/>
              <a:t> (such as a list or map), sending a message to each. </a:t>
            </a:r>
          </a:p>
          <a:p>
            <a:pPr>
              <a:defRPr/>
            </a:pPr>
            <a:r>
              <a:rPr lang="en-US" dirty="0" smtClean="0"/>
              <a:t>Often, some kind of </a:t>
            </a:r>
            <a:r>
              <a:rPr lang="en-US" dirty="0" err="1" smtClean="0"/>
              <a:t>iterator</a:t>
            </a:r>
            <a:r>
              <a:rPr lang="en-US" dirty="0" smtClean="0"/>
              <a:t> object is ultimately used, such as an implementation of </a:t>
            </a:r>
            <a:r>
              <a:rPr lang="en-US" i="1" dirty="0" err="1" smtClean="0"/>
              <a:t>java.util.Iterator</a:t>
            </a:r>
            <a:r>
              <a:rPr lang="en-US" i="1" dirty="0" smtClean="0"/>
              <a:t> </a:t>
            </a:r>
            <a:r>
              <a:rPr lang="en-US" dirty="0" smtClean="0"/>
              <a:t>or a C++ standard library </a:t>
            </a:r>
            <a:r>
              <a:rPr lang="en-US" dirty="0" err="1" smtClean="0"/>
              <a:t>iterator</a:t>
            </a:r>
            <a:r>
              <a:rPr lang="en-US" dirty="0" smtClean="0"/>
              <a:t>. </a:t>
            </a:r>
          </a:p>
          <a:p>
            <a:pPr>
              <a:defRPr/>
            </a:pPr>
            <a:r>
              <a:rPr lang="en-US" dirty="0" smtClean="0"/>
              <a:t>In the UML, the term </a:t>
            </a:r>
            <a:r>
              <a:rPr lang="en-US" b="1" dirty="0" err="1" smtClean="0"/>
              <a:t>multiobject</a:t>
            </a:r>
            <a:r>
              <a:rPr lang="en-US" b="1" dirty="0" smtClean="0"/>
              <a:t>  </a:t>
            </a:r>
            <a:r>
              <a:rPr lang="en-US" dirty="0" smtClean="0"/>
              <a:t>is used to denote a set of instances .a collection.</a:t>
            </a:r>
          </a:p>
          <a:p>
            <a:pPr>
              <a:defRPr/>
            </a:pPr>
            <a:r>
              <a:rPr lang="en-US" dirty="0" smtClean="0"/>
              <a:t>The </a:t>
            </a:r>
            <a:r>
              <a:rPr lang="en-US" b="1" dirty="0" smtClean="0"/>
              <a:t>"*"</a:t>
            </a:r>
            <a:r>
              <a:rPr lang="en-US" dirty="0" smtClean="0"/>
              <a:t> multiplicity marker at the end of the link is used to indicate that the message is being sent to each element of the collection, rather than being repeatedly sent to the collection object itself.</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0"/>
            <a:ext cx="7848600" cy="1143000"/>
          </a:xfrm>
        </p:spPr>
        <p:txBody>
          <a:bodyPr rtlCol="0">
            <a:normAutofit/>
          </a:bodyPr>
          <a:lstStyle/>
          <a:p>
            <a:pPr>
              <a:defRPr/>
            </a:pPr>
            <a:r>
              <a:rPr lang="en-US" i="1" dirty="0" smtClean="0">
                <a:solidFill>
                  <a:schemeClr val="tx1"/>
                </a:solidFill>
              </a:rPr>
              <a:t>Iteration Over a Collection (</a:t>
            </a:r>
            <a:r>
              <a:rPr lang="en-US" i="1" dirty="0" err="1" smtClean="0">
                <a:solidFill>
                  <a:schemeClr val="tx1"/>
                </a:solidFill>
              </a:rPr>
              <a:t>Multiobject</a:t>
            </a:r>
            <a:r>
              <a:rPr lang="en-US" i="1" dirty="0" smtClean="0">
                <a:solidFill>
                  <a:schemeClr val="tx1"/>
                </a:solidFill>
              </a:rPr>
              <a:t>)</a:t>
            </a:r>
            <a:endParaRPr lang="en-US" dirty="0">
              <a:solidFill>
                <a:schemeClr val="tx1"/>
              </a:solidFill>
            </a:endParaRPr>
          </a:p>
        </p:txBody>
      </p:sp>
      <p:sp>
        <p:nvSpPr>
          <p:cNvPr id="11" name="Rounded Rectangle 10"/>
          <p:cNvSpPr/>
          <p:nvPr/>
        </p:nvSpPr>
        <p:spPr>
          <a:xfrm>
            <a:off x="381000" y="3581400"/>
            <a:ext cx="8153400" cy="27432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2" name="Group 11"/>
          <p:cNvGrpSpPr>
            <a:grpSpLocks/>
          </p:cNvGrpSpPr>
          <p:nvPr/>
        </p:nvGrpSpPr>
        <p:grpSpPr bwMode="auto">
          <a:xfrm>
            <a:off x="762000" y="3657600"/>
            <a:ext cx="6372225" cy="2590800"/>
            <a:chOff x="1140" y="7740"/>
            <a:chExt cx="10035" cy="4080"/>
          </a:xfrm>
        </p:grpSpPr>
        <p:grpSp>
          <p:nvGrpSpPr>
            <p:cNvPr id="5" name="Group 12"/>
            <p:cNvGrpSpPr>
              <a:grpSpLocks/>
            </p:cNvGrpSpPr>
            <p:nvPr/>
          </p:nvGrpSpPr>
          <p:grpSpPr bwMode="auto">
            <a:xfrm>
              <a:off x="2340" y="9450"/>
              <a:ext cx="8835" cy="2370"/>
              <a:chOff x="2340" y="9450"/>
              <a:chExt cx="8835" cy="2370"/>
            </a:xfrm>
          </p:grpSpPr>
          <p:sp>
            <p:nvSpPr>
              <p:cNvPr id="25616" name="Rectangle 13"/>
              <p:cNvSpPr>
                <a:spLocks noChangeArrowheads="1"/>
              </p:cNvSpPr>
              <p:nvPr/>
            </p:nvSpPr>
            <p:spPr bwMode="auto">
              <a:xfrm>
                <a:off x="8580" y="10620"/>
                <a:ext cx="2595" cy="765"/>
              </a:xfrm>
              <a:prstGeom prst="rect">
                <a:avLst/>
              </a:prstGeom>
              <a:solidFill>
                <a:srgbClr val="FFFFFF"/>
              </a:solidFill>
              <a:ln w="9525">
                <a:solidFill>
                  <a:srgbClr val="000000"/>
                </a:solidFill>
                <a:miter lim="800000"/>
                <a:headEnd/>
                <a:tailEnd/>
              </a:ln>
            </p:spPr>
            <p:txBody>
              <a:bodyPr/>
              <a:lstStyle/>
              <a:p>
                <a:endParaRPr lang="en-US"/>
              </a:p>
            </p:txBody>
          </p:sp>
          <p:grpSp>
            <p:nvGrpSpPr>
              <p:cNvPr id="6" name="Group 14"/>
              <p:cNvGrpSpPr>
                <a:grpSpLocks/>
              </p:cNvGrpSpPr>
              <p:nvPr/>
            </p:nvGrpSpPr>
            <p:grpSpPr bwMode="auto">
              <a:xfrm>
                <a:off x="2340" y="9450"/>
                <a:ext cx="8685" cy="2370"/>
                <a:chOff x="2340" y="9450"/>
                <a:chExt cx="8685" cy="2370"/>
              </a:xfrm>
            </p:grpSpPr>
            <p:sp>
              <p:nvSpPr>
                <p:cNvPr id="25618" name="Text Box 15"/>
                <p:cNvSpPr txBox="1">
                  <a:spLocks noChangeArrowheads="1"/>
                </p:cNvSpPr>
                <p:nvPr/>
              </p:nvSpPr>
              <p:spPr bwMode="auto">
                <a:xfrm>
                  <a:off x="2340" y="10605"/>
                  <a:ext cx="1215" cy="840"/>
                </a:xfrm>
                <a:prstGeom prst="rect">
                  <a:avLst/>
                </a:prstGeom>
                <a:solidFill>
                  <a:srgbClr val="FFFFFF"/>
                </a:solidFill>
                <a:ln w="9525">
                  <a:solidFill>
                    <a:srgbClr val="000000"/>
                  </a:solidFill>
                  <a:miter lim="800000"/>
                  <a:headEnd/>
                  <a:tailEnd/>
                </a:ln>
              </p:spPr>
              <p:txBody>
                <a:bodyPr/>
                <a:lstStyle/>
                <a:p>
                  <a:pPr>
                    <a:spcAft>
                      <a:spcPts val="1000"/>
                    </a:spcAft>
                  </a:pPr>
                  <a:r>
                    <a:rPr lang="en-US" sz="2100" b="1" u="sng">
                      <a:latin typeface="Calibri" pitchFamily="34" charset="0"/>
                    </a:rPr>
                    <a:t>:Sale</a:t>
                  </a:r>
                  <a:endParaRPr lang="en-US"/>
                </a:p>
              </p:txBody>
            </p:sp>
            <p:sp>
              <p:nvSpPr>
                <p:cNvPr id="25619" name="Text Box 17"/>
                <p:cNvSpPr txBox="1">
                  <a:spLocks noChangeArrowheads="1"/>
                </p:cNvSpPr>
                <p:nvPr/>
              </p:nvSpPr>
              <p:spPr bwMode="auto">
                <a:xfrm>
                  <a:off x="8460" y="10740"/>
                  <a:ext cx="2565" cy="67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:salesLineItem</a:t>
                  </a:r>
                  <a:endParaRPr lang="en-US" b="1" u="sng">
                    <a:latin typeface="Times New Roman" pitchFamily="18" charset="0"/>
                  </a:endParaRPr>
                </a:p>
                <a:p>
                  <a:endParaRPr lang="en-US"/>
                </a:p>
              </p:txBody>
            </p:sp>
            <p:sp>
              <p:nvSpPr>
                <p:cNvPr id="25620" name="Line 18"/>
                <p:cNvSpPr>
                  <a:spLocks noChangeShapeType="1"/>
                </p:cNvSpPr>
                <p:nvPr/>
              </p:nvSpPr>
              <p:spPr bwMode="auto">
                <a:xfrm>
                  <a:off x="3570" y="11025"/>
                  <a:ext cx="4860" cy="0"/>
                </a:xfrm>
                <a:prstGeom prst="line">
                  <a:avLst/>
                </a:prstGeom>
                <a:noFill/>
                <a:ln w="9525">
                  <a:solidFill>
                    <a:srgbClr val="000000"/>
                  </a:solidFill>
                  <a:round/>
                  <a:headEnd/>
                  <a:tailEnd/>
                </a:ln>
              </p:spPr>
              <p:txBody>
                <a:bodyPr/>
                <a:lstStyle/>
                <a:p>
                  <a:endParaRPr lang="en-US"/>
                </a:p>
              </p:txBody>
            </p:sp>
            <p:sp>
              <p:nvSpPr>
                <p:cNvPr id="25621" name="Line 21"/>
                <p:cNvSpPr>
                  <a:spLocks noChangeShapeType="1"/>
                </p:cNvSpPr>
                <p:nvPr/>
              </p:nvSpPr>
              <p:spPr bwMode="auto">
                <a:xfrm>
                  <a:off x="2880" y="9540"/>
                  <a:ext cx="0" cy="1080"/>
                </a:xfrm>
                <a:prstGeom prst="line">
                  <a:avLst/>
                </a:prstGeom>
                <a:noFill/>
                <a:ln w="9525">
                  <a:solidFill>
                    <a:srgbClr val="000000"/>
                  </a:solidFill>
                  <a:round/>
                  <a:headEnd/>
                  <a:tailEnd/>
                </a:ln>
              </p:spPr>
              <p:txBody>
                <a:bodyPr/>
                <a:lstStyle/>
                <a:p>
                  <a:endParaRPr lang="en-US"/>
                </a:p>
              </p:txBody>
            </p:sp>
            <p:sp>
              <p:nvSpPr>
                <p:cNvPr id="25622" name="Text Box 22"/>
                <p:cNvSpPr txBox="1">
                  <a:spLocks noChangeArrowheads="1"/>
                </p:cNvSpPr>
                <p:nvPr/>
              </p:nvSpPr>
              <p:spPr bwMode="auto">
                <a:xfrm>
                  <a:off x="4500" y="11220"/>
                  <a:ext cx="3960" cy="600"/>
                </a:xfrm>
                <a:prstGeom prst="rect">
                  <a:avLst/>
                </a:prstGeom>
                <a:noFill/>
                <a:ln w="9525">
                  <a:noFill/>
                  <a:miter lim="800000"/>
                  <a:headEnd/>
                  <a:tailEnd/>
                </a:ln>
              </p:spPr>
              <p:txBody>
                <a:bodyPr/>
                <a:lstStyle/>
                <a:p>
                  <a:pPr>
                    <a:spcAft>
                      <a:spcPts val="1000"/>
                    </a:spcAft>
                  </a:pPr>
                  <a:r>
                    <a:rPr lang="en-US" sz="1600" b="1">
                      <a:latin typeface="Calibri" pitchFamily="34" charset="0"/>
                    </a:rPr>
                    <a:t>1 *:st:=getSubTotal() </a:t>
                  </a:r>
                  <a:r>
                    <a:rPr lang="en-US" sz="1600" b="1">
                      <a:latin typeface="Times New Roman" pitchFamily="18" charset="0"/>
                      <a:sym typeface="Wingdings" pitchFamily="2" charset="2"/>
                    </a:rPr>
                    <a:t>     </a:t>
                  </a:r>
                  <a:r>
                    <a:rPr lang="en-US" sz="1600">
                      <a:latin typeface="Times New Roman" pitchFamily="18" charset="0"/>
                      <a:sym typeface="Wingdings" pitchFamily="2" charset="2"/>
                    </a:rPr>
                    <a:t>*</a:t>
                  </a:r>
                  <a:r>
                    <a:rPr lang="en-US" sz="1600" b="1">
                      <a:latin typeface="Calibri" pitchFamily="34" charset="0"/>
                    </a:rPr>
                    <a:t> </a:t>
                  </a:r>
                  <a:endParaRPr lang="en-US"/>
                </a:p>
              </p:txBody>
            </p:sp>
            <p:sp>
              <p:nvSpPr>
                <p:cNvPr id="25623" name="Text Box 24"/>
                <p:cNvSpPr txBox="1">
                  <a:spLocks noChangeArrowheads="1"/>
                </p:cNvSpPr>
                <p:nvPr/>
              </p:nvSpPr>
              <p:spPr bwMode="auto">
                <a:xfrm>
                  <a:off x="2835" y="9930"/>
                  <a:ext cx="2385" cy="450"/>
                </a:xfrm>
                <a:prstGeom prst="rect">
                  <a:avLst/>
                </a:prstGeom>
                <a:noFill/>
                <a:ln w="9525">
                  <a:noFill/>
                  <a:miter lim="800000"/>
                  <a:headEnd/>
                  <a:tailEnd/>
                </a:ln>
              </p:spPr>
              <p:txBody>
                <a:bodyPr/>
                <a:lstStyle/>
                <a:p>
                  <a:pPr>
                    <a:spcAft>
                      <a:spcPts val="1000"/>
                    </a:spcAft>
                  </a:pPr>
                  <a:r>
                    <a:rPr lang="en-US" b="1">
                      <a:latin typeface="Calibri" pitchFamily="34" charset="0"/>
                    </a:rPr>
                    <a:t> t:= getTotal()</a:t>
                  </a:r>
                  <a:endParaRPr lang="en-US"/>
                </a:p>
              </p:txBody>
            </p:sp>
            <p:sp>
              <p:nvSpPr>
                <p:cNvPr id="25624" name="Line 25"/>
                <p:cNvSpPr>
                  <a:spLocks noChangeShapeType="1"/>
                </p:cNvSpPr>
                <p:nvPr/>
              </p:nvSpPr>
              <p:spPr bwMode="auto">
                <a:xfrm>
                  <a:off x="2670" y="9450"/>
                  <a:ext cx="0" cy="540"/>
                </a:xfrm>
                <a:prstGeom prst="line">
                  <a:avLst/>
                </a:prstGeom>
                <a:noFill/>
                <a:ln w="12700">
                  <a:solidFill>
                    <a:srgbClr val="000000"/>
                  </a:solidFill>
                  <a:round/>
                  <a:headEnd/>
                  <a:tailEnd type="triangle" w="med" len="med"/>
                </a:ln>
              </p:spPr>
              <p:txBody>
                <a:bodyPr/>
                <a:lstStyle/>
                <a:p>
                  <a:endParaRPr lang="en-US"/>
                </a:p>
              </p:txBody>
            </p:sp>
          </p:grpSp>
        </p:grpSp>
        <p:sp>
          <p:nvSpPr>
            <p:cNvPr id="25614" name="AutoShape 26"/>
            <p:cNvSpPr>
              <a:spLocks noChangeArrowheads="1"/>
            </p:cNvSpPr>
            <p:nvPr/>
          </p:nvSpPr>
          <p:spPr bwMode="auto">
            <a:xfrm>
              <a:off x="1140" y="7740"/>
              <a:ext cx="5760" cy="144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a:latin typeface="Calibri" pitchFamily="34" charset="0"/>
                </a:rPr>
                <a:t>These two * symbols used together imply iteration over  multiobject and sending the getSubtotal message to each member</a:t>
              </a:r>
              <a:endParaRPr lang="en-US"/>
            </a:p>
          </p:txBody>
        </p:sp>
        <p:sp>
          <p:nvSpPr>
            <p:cNvPr id="25615" name="Arc 27"/>
            <p:cNvSpPr>
              <a:spLocks/>
            </p:cNvSpPr>
            <p:nvPr/>
          </p:nvSpPr>
          <p:spPr bwMode="auto">
            <a:xfrm rot="-1343702" flipH="1" flipV="1">
              <a:off x="6764" y="8892"/>
              <a:ext cx="995" cy="2616"/>
            </a:xfrm>
            <a:custGeom>
              <a:avLst/>
              <a:gdLst>
                <a:gd name="T0" fmla="*/ 0 w 21600"/>
                <a:gd name="T1" fmla="*/ 0 h 21555"/>
                <a:gd name="T2" fmla="*/ 0 w 21600"/>
                <a:gd name="T3" fmla="*/ 0 h 21555"/>
                <a:gd name="T4" fmla="*/ 0 w 21600"/>
                <a:gd name="T5" fmla="*/ 0 h 21555"/>
                <a:gd name="T6" fmla="*/ 0 60000 65536"/>
                <a:gd name="T7" fmla="*/ 0 60000 65536"/>
                <a:gd name="T8" fmla="*/ 0 60000 65536"/>
                <a:gd name="T9" fmla="*/ 0 w 21600"/>
                <a:gd name="T10" fmla="*/ 0 h 21555"/>
                <a:gd name="T11" fmla="*/ 21600 w 21600"/>
                <a:gd name="T12" fmla="*/ 21555 h 21555"/>
              </a:gdLst>
              <a:ahLst/>
              <a:cxnLst>
                <a:cxn ang="T6">
                  <a:pos x="T0" y="T1"/>
                </a:cxn>
                <a:cxn ang="T7">
                  <a:pos x="T2" y="T3"/>
                </a:cxn>
                <a:cxn ang="T8">
                  <a:pos x="T4" y="T5"/>
                </a:cxn>
              </a:cxnLst>
              <a:rect l="T9" t="T10" r="T11" b="T12"/>
              <a:pathLst>
                <a:path w="21600" h="21555" fill="none" extrusionOk="0">
                  <a:moveTo>
                    <a:pt x="1392" y="-1"/>
                  </a:moveTo>
                  <a:cubicBezTo>
                    <a:pt x="12757" y="733"/>
                    <a:pt x="21600" y="10166"/>
                    <a:pt x="21600" y="21555"/>
                  </a:cubicBezTo>
                </a:path>
                <a:path w="21600" h="21555" stroke="0" extrusionOk="0">
                  <a:moveTo>
                    <a:pt x="1392" y="-1"/>
                  </a:moveTo>
                  <a:cubicBezTo>
                    <a:pt x="12757" y="733"/>
                    <a:pt x="21600" y="10166"/>
                    <a:pt x="21600" y="21555"/>
                  </a:cubicBezTo>
                  <a:lnTo>
                    <a:pt x="0" y="21555"/>
                  </a:lnTo>
                  <a:close/>
                </a:path>
              </a:pathLst>
            </a:custGeom>
            <a:noFill/>
            <a:ln w="19050" cap="rnd">
              <a:solidFill>
                <a:srgbClr val="000000"/>
              </a:solidFill>
              <a:prstDash val="sysDot"/>
              <a:round/>
              <a:headEnd/>
              <a:tailEnd/>
            </a:ln>
          </p:spPr>
          <p:txBody>
            <a:bodyPr/>
            <a:lstStyle/>
            <a:p>
              <a:endParaRPr lang="en-US"/>
            </a:p>
          </p:txBody>
        </p:sp>
      </p:grpSp>
      <p:sp>
        <p:nvSpPr>
          <p:cNvPr id="25611" name="AutoShape 26"/>
          <p:cNvSpPr>
            <a:spLocks noChangeArrowheads="1"/>
          </p:cNvSpPr>
          <p:nvPr/>
        </p:nvSpPr>
        <p:spPr bwMode="auto">
          <a:xfrm>
            <a:off x="4648200" y="3810000"/>
            <a:ext cx="3657600" cy="9144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a:latin typeface="Calibri" pitchFamily="34" charset="0"/>
              </a:rPr>
              <a:t>Double box indicates a multiobject collection for example a list containing many saleLineItems</a:t>
            </a:r>
            <a:endParaRPr lang="en-US"/>
          </a:p>
        </p:txBody>
      </p:sp>
      <p:sp>
        <p:nvSpPr>
          <p:cNvPr id="25612" name="Arc 27"/>
          <p:cNvSpPr>
            <a:spLocks/>
          </p:cNvSpPr>
          <p:nvPr/>
        </p:nvSpPr>
        <p:spPr bwMode="auto">
          <a:xfrm rot="-1343702" flipH="1" flipV="1">
            <a:off x="2197100" y="4452938"/>
            <a:ext cx="631825" cy="1662112"/>
          </a:xfrm>
          <a:custGeom>
            <a:avLst/>
            <a:gdLst>
              <a:gd name="T0" fmla="*/ 2147483647 w 21600"/>
              <a:gd name="T1" fmla="*/ 0 h 21555"/>
              <a:gd name="T2" fmla="*/ 2147483647 w 21600"/>
              <a:gd name="T3" fmla="*/ 2147483647 h 21555"/>
              <a:gd name="T4" fmla="*/ 0 w 21600"/>
              <a:gd name="T5" fmla="*/ 2147483647 h 21555"/>
              <a:gd name="T6" fmla="*/ 0 60000 65536"/>
              <a:gd name="T7" fmla="*/ 0 60000 65536"/>
              <a:gd name="T8" fmla="*/ 0 60000 65536"/>
              <a:gd name="T9" fmla="*/ 0 w 21600"/>
              <a:gd name="T10" fmla="*/ 0 h 21555"/>
              <a:gd name="T11" fmla="*/ 21600 w 21600"/>
              <a:gd name="T12" fmla="*/ 21555 h 21555"/>
            </a:gdLst>
            <a:ahLst/>
            <a:cxnLst>
              <a:cxn ang="T6">
                <a:pos x="T0" y="T1"/>
              </a:cxn>
              <a:cxn ang="T7">
                <a:pos x="T2" y="T3"/>
              </a:cxn>
              <a:cxn ang="T8">
                <a:pos x="T4" y="T5"/>
              </a:cxn>
            </a:cxnLst>
            <a:rect l="T9" t="T10" r="T11" b="T12"/>
            <a:pathLst>
              <a:path w="21600" h="21555" fill="none" extrusionOk="0">
                <a:moveTo>
                  <a:pt x="1392" y="-1"/>
                </a:moveTo>
                <a:cubicBezTo>
                  <a:pt x="12757" y="733"/>
                  <a:pt x="21600" y="10166"/>
                  <a:pt x="21600" y="21555"/>
                </a:cubicBezTo>
              </a:path>
              <a:path w="21600" h="21555" stroke="0" extrusionOk="0">
                <a:moveTo>
                  <a:pt x="1392" y="-1"/>
                </a:moveTo>
                <a:cubicBezTo>
                  <a:pt x="12757" y="733"/>
                  <a:pt x="21600" y="10166"/>
                  <a:pt x="21600" y="21555"/>
                </a:cubicBezTo>
                <a:lnTo>
                  <a:pt x="0" y="21555"/>
                </a:lnTo>
                <a:close/>
              </a:path>
            </a:pathLst>
          </a:custGeom>
          <a:noFill/>
          <a:ln w="19050" cap="rnd">
            <a:solidFill>
              <a:srgbClr val="000000"/>
            </a:solidFill>
            <a:prstDash val="sysDot"/>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defRPr/>
            </a:pPr>
            <a:r>
              <a:rPr lang="en-US" dirty="0" smtClean="0"/>
              <a:t>Message to a class object </a:t>
            </a:r>
          </a:p>
          <a:p>
            <a:pPr>
              <a:defRPr/>
            </a:pPr>
            <a:r>
              <a:rPr lang="en-US" dirty="0" smtClean="0"/>
              <a:t>Messages may be </a:t>
            </a:r>
            <a:r>
              <a:rPr lang="en-US" b="1" dirty="0" smtClean="0"/>
              <a:t>sent to a class itself</a:t>
            </a:r>
            <a:r>
              <a:rPr lang="en-US" dirty="0" smtClean="0"/>
              <a:t>, rather than an instance, to invoke class or </a:t>
            </a:r>
            <a:r>
              <a:rPr lang="en-US" b="1" dirty="0" smtClean="0"/>
              <a:t>static methods. </a:t>
            </a:r>
            <a:endParaRPr lang="en-US" dirty="0" smtClean="0"/>
          </a:p>
          <a:p>
            <a:pPr>
              <a:defRPr/>
            </a:pPr>
            <a:r>
              <a:rPr lang="en-US" dirty="0" smtClean="0"/>
              <a:t>A message is shown to a class box whose name is not underlined, indicating the message is being sent to a class rather than an instance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i="1" dirty="0" smtClean="0">
                <a:solidFill>
                  <a:schemeClr val="tx1"/>
                </a:solidFill>
              </a:rPr>
              <a:t>Messages to a Class Object</a:t>
            </a:r>
            <a:endParaRPr lang="en-US" b="1" dirty="0">
              <a:solidFill>
                <a:schemeClr val="tx1"/>
              </a:solidFill>
            </a:endParaRPr>
          </a:p>
        </p:txBody>
      </p:sp>
      <p:sp>
        <p:nvSpPr>
          <p:cNvPr id="11" name="Rounded Rectangle 10"/>
          <p:cNvSpPr/>
          <p:nvPr/>
        </p:nvSpPr>
        <p:spPr>
          <a:xfrm>
            <a:off x="304800" y="2819400"/>
            <a:ext cx="8458200" cy="3429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2" name="Group 11"/>
          <p:cNvGrpSpPr>
            <a:grpSpLocks/>
          </p:cNvGrpSpPr>
          <p:nvPr/>
        </p:nvGrpSpPr>
        <p:grpSpPr bwMode="auto">
          <a:xfrm>
            <a:off x="762000" y="3276600"/>
            <a:ext cx="7543800" cy="2667000"/>
            <a:chOff x="1619" y="2340"/>
            <a:chExt cx="11028" cy="3885"/>
          </a:xfrm>
        </p:grpSpPr>
        <p:grpSp>
          <p:nvGrpSpPr>
            <p:cNvPr id="5" name="Group 12"/>
            <p:cNvGrpSpPr>
              <a:grpSpLocks/>
            </p:cNvGrpSpPr>
            <p:nvPr/>
          </p:nvGrpSpPr>
          <p:grpSpPr bwMode="auto">
            <a:xfrm>
              <a:off x="1619" y="2340"/>
              <a:ext cx="11028" cy="2100"/>
              <a:chOff x="1619" y="2340"/>
              <a:chExt cx="11028" cy="2100"/>
            </a:xfrm>
          </p:grpSpPr>
          <p:sp>
            <p:nvSpPr>
              <p:cNvPr id="26638" name="Text Box 13"/>
              <p:cNvSpPr txBox="1">
                <a:spLocks noChangeArrowheads="1"/>
              </p:cNvSpPr>
              <p:nvPr/>
            </p:nvSpPr>
            <p:spPr bwMode="auto">
              <a:xfrm>
                <a:off x="3237" y="2992"/>
                <a:ext cx="1168" cy="512"/>
              </a:xfrm>
              <a:prstGeom prst="rect">
                <a:avLst/>
              </a:prstGeom>
              <a:noFill/>
              <a:ln w="9525">
                <a:noFill/>
                <a:miter lim="800000"/>
                <a:headEnd/>
                <a:tailEnd/>
              </a:ln>
            </p:spPr>
            <p:txBody>
              <a:bodyPr/>
              <a:lstStyle/>
              <a:p>
                <a:pPr>
                  <a:spcAft>
                    <a:spcPts val="1000"/>
                  </a:spcAft>
                </a:pPr>
                <a:r>
                  <a:rPr lang="en-US" sz="1500" b="1">
                    <a:latin typeface="Calibri" pitchFamily="34" charset="0"/>
                  </a:rPr>
                  <a:t>msg1()</a:t>
                </a:r>
                <a:endParaRPr lang="en-US"/>
              </a:p>
            </p:txBody>
          </p:sp>
          <p:sp>
            <p:nvSpPr>
              <p:cNvPr id="26639" name="Line 14"/>
              <p:cNvSpPr>
                <a:spLocks noChangeShapeType="1"/>
              </p:cNvSpPr>
              <p:nvPr/>
            </p:nvSpPr>
            <p:spPr bwMode="auto">
              <a:xfrm>
                <a:off x="3022" y="2816"/>
                <a:ext cx="0" cy="809"/>
              </a:xfrm>
              <a:prstGeom prst="line">
                <a:avLst/>
              </a:prstGeom>
              <a:noFill/>
              <a:ln w="12700">
                <a:solidFill>
                  <a:srgbClr val="000000"/>
                </a:solidFill>
                <a:round/>
                <a:headEnd/>
                <a:tailEnd/>
              </a:ln>
            </p:spPr>
            <p:txBody>
              <a:bodyPr/>
              <a:lstStyle/>
              <a:p>
                <a:endParaRPr lang="en-US"/>
              </a:p>
            </p:txBody>
          </p:sp>
          <p:sp>
            <p:nvSpPr>
              <p:cNvPr id="26640" name="Text Box 15"/>
              <p:cNvSpPr txBox="1">
                <a:spLocks noChangeArrowheads="1"/>
              </p:cNvSpPr>
              <p:nvPr/>
            </p:nvSpPr>
            <p:spPr bwMode="auto">
              <a:xfrm>
                <a:off x="1619" y="3495"/>
                <a:ext cx="2397" cy="735"/>
              </a:xfrm>
              <a:prstGeom prst="rect">
                <a:avLst/>
              </a:prstGeom>
              <a:solidFill>
                <a:srgbClr val="FFFFFF"/>
              </a:solidFill>
              <a:ln w="9525">
                <a:solidFill>
                  <a:srgbClr val="000000"/>
                </a:solidFill>
                <a:miter lim="800000"/>
                <a:headEnd/>
                <a:tailEnd/>
              </a:ln>
            </p:spPr>
            <p:txBody>
              <a:bodyPr/>
              <a:lstStyle/>
              <a:p>
                <a:pPr>
                  <a:spcAft>
                    <a:spcPts val="1000"/>
                  </a:spcAft>
                </a:pPr>
                <a:r>
                  <a:rPr lang="en-US" b="1" u="sng">
                    <a:latin typeface="Calibri" pitchFamily="34" charset="0"/>
                  </a:rPr>
                  <a:t>:instanceOfFoo</a:t>
                </a:r>
                <a:endParaRPr lang="en-US"/>
              </a:p>
            </p:txBody>
          </p:sp>
          <p:sp>
            <p:nvSpPr>
              <p:cNvPr id="26641" name="Text Box 16"/>
              <p:cNvSpPr txBox="1">
                <a:spLocks noChangeArrowheads="1"/>
              </p:cNvSpPr>
              <p:nvPr/>
            </p:nvSpPr>
            <p:spPr bwMode="auto">
              <a:xfrm>
                <a:off x="9372" y="3660"/>
                <a:ext cx="3275" cy="780"/>
              </a:xfrm>
              <a:prstGeom prst="rect">
                <a:avLst/>
              </a:prstGeom>
              <a:solidFill>
                <a:srgbClr val="FFFFFF"/>
              </a:solidFill>
              <a:ln w="9525">
                <a:solidFill>
                  <a:srgbClr val="000000"/>
                </a:solidFill>
                <a:miter lim="800000"/>
                <a:headEnd/>
                <a:tailEnd/>
              </a:ln>
            </p:spPr>
            <p:txBody>
              <a:bodyPr/>
              <a:lstStyle/>
              <a:p>
                <a:pPr>
                  <a:spcAft>
                    <a:spcPts val="1000"/>
                  </a:spcAft>
                </a:pPr>
                <a:r>
                  <a:rPr lang="en-US" sz="2000" b="1">
                    <a:latin typeface="Calibri" pitchFamily="34" charset="0"/>
                  </a:rPr>
                  <a:t>Java.Util.collections</a:t>
                </a:r>
                <a:endParaRPr lang="en-US"/>
              </a:p>
            </p:txBody>
          </p:sp>
          <p:sp>
            <p:nvSpPr>
              <p:cNvPr id="26642" name="Line 17"/>
              <p:cNvSpPr>
                <a:spLocks noChangeShapeType="1"/>
              </p:cNvSpPr>
              <p:nvPr/>
            </p:nvSpPr>
            <p:spPr bwMode="auto">
              <a:xfrm>
                <a:off x="4030" y="3909"/>
                <a:ext cx="5330" cy="0"/>
              </a:xfrm>
              <a:prstGeom prst="line">
                <a:avLst/>
              </a:prstGeom>
              <a:noFill/>
              <a:ln w="9525">
                <a:solidFill>
                  <a:srgbClr val="000000"/>
                </a:solidFill>
                <a:round/>
                <a:headEnd/>
                <a:tailEnd/>
              </a:ln>
            </p:spPr>
            <p:txBody>
              <a:bodyPr/>
              <a:lstStyle/>
              <a:p>
                <a:endParaRPr lang="en-US"/>
              </a:p>
            </p:txBody>
          </p:sp>
          <p:sp>
            <p:nvSpPr>
              <p:cNvPr id="26643" name="Line 18"/>
              <p:cNvSpPr>
                <a:spLocks noChangeShapeType="1"/>
              </p:cNvSpPr>
              <p:nvPr/>
            </p:nvSpPr>
            <p:spPr bwMode="auto">
              <a:xfrm>
                <a:off x="2919" y="2901"/>
                <a:ext cx="0" cy="486"/>
              </a:xfrm>
              <a:prstGeom prst="line">
                <a:avLst/>
              </a:prstGeom>
              <a:noFill/>
              <a:ln w="19050">
                <a:solidFill>
                  <a:srgbClr val="000000"/>
                </a:solidFill>
                <a:round/>
                <a:headEnd/>
                <a:tailEnd type="triangle" w="med" len="med"/>
              </a:ln>
            </p:spPr>
            <p:txBody>
              <a:bodyPr/>
              <a:lstStyle/>
              <a:p>
                <a:endParaRPr lang="en-US"/>
              </a:p>
            </p:txBody>
          </p:sp>
          <p:sp>
            <p:nvSpPr>
              <p:cNvPr id="26644" name="Text Box 19"/>
              <p:cNvSpPr txBox="1">
                <a:spLocks noChangeArrowheads="1"/>
              </p:cNvSpPr>
              <p:nvPr/>
            </p:nvSpPr>
            <p:spPr bwMode="auto">
              <a:xfrm>
                <a:off x="3996" y="3490"/>
                <a:ext cx="5431" cy="648"/>
              </a:xfrm>
              <a:prstGeom prst="rect">
                <a:avLst/>
              </a:prstGeom>
              <a:noFill/>
              <a:ln w="9525">
                <a:noFill/>
                <a:miter lim="800000"/>
                <a:headEnd/>
                <a:tailEnd/>
              </a:ln>
            </p:spPr>
            <p:txBody>
              <a:bodyPr/>
              <a:lstStyle/>
              <a:p>
                <a:pPr>
                  <a:spcAft>
                    <a:spcPts val="1000"/>
                  </a:spcAft>
                </a:pPr>
                <a:r>
                  <a:rPr lang="en-US" sz="1500" b="1">
                    <a:latin typeface="Calibri" pitchFamily="34" charset="0"/>
                  </a:rPr>
                  <a:t>              list :=synchronizedList(aList)</a:t>
                </a:r>
                <a:endParaRPr lang="en-US" b="1"/>
              </a:p>
            </p:txBody>
          </p:sp>
          <p:sp>
            <p:nvSpPr>
              <p:cNvPr id="26645" name="Line 20"/>
              <p:cNvSpPr>
                <a:spLocks noChangeShapeType="1"/>
              </p:cNvSpPr>
              <p:nvPr/>
            </p:nvSpPr>
            <p:spPr bwMode="auto">
              <a:xfrm>
                <a:off x="7667" y="3396"/>
                <a:ext cx="455" cy="0"/>
              </a:xfrm>
              <a:prstGeom prst="line">
                <a:avLst/>
              </a:prstGeom>
              <a:noFill/>
              <a:ln w="19050">
                <a:solidFill>
                  <a:srgbClr val="000000"/>
                </a:solidFill>
                <a:round/>
                <a:headEnd/>
                <a:tailEnd type="triangle" w="med" len="med"/>
              </a:ln>
            </p:spPr>
            <p:txBody>
              <a:bodyPr/>
              <a:lstStyle/>
              <a:p>
                <a:endParaRPr lang="en-US"/>
              </a:p>
            </p:txBody>
          </p:sp>
          <p:sp>
            <p:nvSpPr>
              <p:cNvPr id="26646" name="AutoShape 21"/>
              <p:cNvSpPr>
                <a:spLocks noChangeArrowheads="1"/>
              </p:cNvSpPr>
              <p:nvPr/>
            </p:nvSpPr>
            <p:spPr bwMode="auto">
              <a:xfrm>
                <a:off x="5801" y="2340"/>
                <a:ext cx="2765" cy="796"/>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500" b="1">
                    <a:latin typeface="Calibri" pitchFamily="34" charset="0"/>
                  </a:rPr>
                  <a:t>Message to a class or a static method call</a:t>
                </a:r>
                <a:endParaRPr lang="en-US"/>
              </a:p>
            </p:txBody>
          </p:sp>
          <p:sp>
            <p:nvSpPr>
              <p:cNvPr id="26647" name="Line 22"/>
              <p:cNvSpPr>
                <a:spLocks noChangeShapeType="1"/>
              </p:cNvSpPr>
              <p:nvPr/>
            </p:nvSpPr>
            <p:spPr bwMode="auto">
              <a:xfrm flipH="1">
                <a:off x="6120" y="3163"/>
                <a:ext cx="833" cy="437"/>
              </a:xfrm>
              <a:prstGeom prst="line">
                <a:avLst/>
              </a:prstGeom>
              <a:noFill/>
              <a:ln w="19050">
                <a:solidFill>
                  <a:srgbClr val="000000"/>
                </a:solidFill>
                <a:prstDash val="sysDot"/>
                <a:round/>
                <a:headEnd/>
                <a:tailEnd/>
              </a:ln>
            </p:spPr>
            <p:txBody>
              <a:bodyPr/>
              <a:lstStyle/>
              <a:p>
                <a:endParaRPr lang="en-US"/>
              </a:p>
            </p:txBody>
          </p:sp>
        </p:grpSp>
        <p:sp>
          <p:nvSpPr>
            <p:cNvPr id="26636" name="AutoShape 23"/>
            <p:cNvSpPr>
              <a:spLocks noChangeArrowheads="1"/>
            </p:cNvSpPr>
            <p:nvPr/>
          </p:nvSpPr>
          <p:spPr bwMode="auto">
            <a:xfrm>
              <a:off x="5160" y="4965"/>
              <a:ext cx="2520" cy="126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700" b="1">
                  <a:latin typeface="Calibri" pitchFamily="34" charset="0"/>
                </a:rPr>
                <a:t>Not underlined therefore Class</a:t>
              </a:r>
              <a:endParaRPr lang="en-US"/>
            </a:p>
          </p:txBody>
        </p:sp>
        <p:sp>
          <p:nvSpPr>
            <p:cNvPr id="26637" name="Line 24"/>
            <p:cNvSpPr>
              <a:spLocks noChangeShapeType="1"/>
            </p:cNvSpPr>
            <p:nvPr/>
          </p:nvSpPr>
          <p:spPr bwMode="auto">
            <a:xfrm flipH="1">
              <a:off x="7680" y="4260"/>
              <a:ext cx="1980" cy="900"/>
            </a:xfrm>
            <a:prstGeom prst="line">
              <a:avLst/>
            </a:prstGeom>
            <a:noFill/>
            <a:ln w="19050">
              <a:solidFill>
                <a:srgbClr val="000000"/>
              </a:solidFill>
              <a:prstDash val="sysDot"/>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defRPr/>
            </a:pPr>
            <a:r>
              <a:rPr lang="en-US" dirty="0" smtClean="0"/>
              <a:t>The collaboration diagram is read as follows:</a:t>
            </a:r>
          </a:p>
          <a:p>
            <a:pPr>
              <a:defRPr/>
            </a:pPr>
            <a:r>
              <a:rPr lang="en-US" dirty="0" smtClean="0"/>
              <a:t>1. The message </a:t>
            </a:r>
            <a:r>
              <a:rPr lang="en-US" i="1" dirty="0" err="1" smtClean="0"/>
              <a:t>makePayment</a:t>
            </a:r>
            <a:r>
              <a:rPr lang="en-US" i="1" dirty="0" smtClean="0"/>
              <a:t> is </a:t>
            </a:r>
            <a:r>
              <a:rPr lang="en-US" dirty="0" smtClean="0"/>
              <a:t>sent to an instance of a </a:t>
            </a:r>
            <a:r>
              <a:rPr lang="en-US" i="1" dirty="0" smtClean="0"/>
              <a:t>Register. </a:t>
            </a:r>
            <a:r>
              <a:rPr lang="en-US" dirty="0" smtClean="0"/>
              <a:t>The sender is not identified.</a:t>
            </a:r>
          </a:p>
          <a:p>
            <a:pPr>
              <a:defRPr/>
            </a:pPr>
            <a:r>
              <a:rPr lang="en-US" dirty="0" smtClean="0"/>
              <a:t>2. The </a:t>
            </a:r>
            <a:r>
              <a:rPr lang="en-US" i="1" dirty="0" smtClean="0"/>
              <a:t>Register </a:t>
            </a:r>
            <a:r>
              <a:rPr lang="en-US" dirty="0" smtClean="0"/>
              <a:t>instance sends the </a:t>
            </a:r>
            <a:r>
              <a:rPr lang="en-US" i="1" dirty="0" err="1" smtClean="0"/>
              <a:t>makePayment</a:t>
            </a:r>
            <a:r>
              <a:rPr lang="en-US" i="1" dirty="0" smtClean="0"/>
              <a:t> </a:t>
            </a:r>
            <a:r>
              <a:rPr lang="en-US" dirty="0" smtClean="0"/>
              <a:t>message to a </a:t>
            </a:r>
            <a:r>
              <a:rPr lang="en-US" i="1" dirty="0" smtClean="0"/>
              <a:t>Sale </a:t>
            </a:r>
            <a:r>
              <a:rPr lang="en-US" dirty="0" smtClean="0"/>
              <a:t>instance.</a:t>
            </a:r>
          </a:p>
          <a:p>
            <a:pPr>
              <a:defRPr/>
            </a:pPr>
            <a:r>
              <a:rPr lang="en-US" dirty="0" smtClean="0"/>
              <a:t>3. The </a:t>
            </a:r>
            <a:r>
              <a:rPr lang="en-US" i="1" dirty="0" smtClean="0"/>
              <a:t>Sale </a:t>
            </a:r>
            <a:r>
              <a:rPr lang="en-US" dirty="0" smtClean="0"/>
              <a:t>instance creates an instance of a </a:t>
            </a:r>
            <a:r>
              <a:rPr lang="en-US" i="1" dirty="0" smtClean="0"/>
              <a:t>Payment.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transition from analysis oriented work to design preparation is based on the several architectural layers such as </a:t>
            </a:r>
          </a:p>
          <a:p>
            <a:pPr lvl="1"/>
            <a:r>
              <a:rPr lang="en-US" dirty="0" smtClean="0"/>
              <a:t>UI layer, </a:t>
            </a:r>
          </a:p>
          <a:p>
            <a:pPr lvl="1"/>
            <a:r>
              <a:rPr lang="en-US" dirty="0" smtClean="0"/>
              <a:t>Application logic &amp; domain objects </a:t>
            </a:r>
          </a:p>
          <a:p>
            <a:pPr lvl="1"/>
            <a:r>
              <a:rPr lang="en-US" dirty="0" smtClean="0"/>
              <a:t>Technical services</a:t>
            </a:r>
          </a:p>
          <a:p>
            <a:r>
              <a:rPr lang="en-US" dirty="0" smtClean="0"/>
              <a:t>Called logical architecture.</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eaLnBrk="1" fontAlgn="auto" hangingPunct="1">
              <a:spcAft>
                <a:spcPts val="0"/>
              </a:spcAft>
              <a:defRPr/>
            </a:pPr>
            <a:r>
              <a:rPr lang="en-US" dirty="0" smtClean="0">
                <a:solidFill>
                  <a:schemeClr val="tx1"/>
                </a:solidFill>
              </a:rPr>
              <a:t>Collaboration Diagram</a:t>
            </a:r>
            <a:endParaRPr lang="en-US" dirty="0">
              <a:solidFill>
                <a:schemeClr val="tx1"/>
              </a:solidFill>
            </a:endParaRPr>
          </a:p>
        </p:txBody>
      </p:sp>
      <p:sp>
        <p:nvSpPr>
          <p:cNvPr id="10" name="Rounded Rectangle 9"/>
          <p:cNvSpPr/>
          <p:nvPr/>
        </p:nvSpPr>
        <p:spPr>
          <a:xfrm>
            <a:off x="914400" y="2895600"/>
            <a:ext cx="7467600" cy="3429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grpSp>
        <p:nvGrpSpPr>
          <p:cNvPr id="2" name="Group 11"/>
          <p:cNvGrpSpPr>
            <a:grpSpLocks/>
          </p:cNvGrpSpPr>
          <p:nvPr/>
        </p:nvGrpSpPr>
        <p:grpSpPr bwMode="auto">
          <a:xfrm>
            <a:off x="1295400" y="2971800"/>
            <a:ext cx="6324600" cy="3276600"/>
            <a:chOff x="2160" y="3429"/>
            <a:chExt cx="8745" cy="3471"/>
          </a:xfrm>
        </p:grpSpPr>
        <p:sp>
          <p:nvSpPr>
            <p:cNvPr id="27668" name="Text Box 12"/>
            <p:cNvSpPr txBox="1">
              <a:spLocks noChangeArrowheads="1"/>
            </p:cNvSpPr>
            <p:nvPr/>
          </p:nvSpPr>
          <p:spPr bwMode="auto">
            <a:xfrm>
              <a:off x="4092" y="3735"/>
              <a:ext cx="1440" cy="645"/>
            </a:xfrm>
            <a:prstGeom prst="rect">
              <a:avLst/>
            </a:prstGeom>
            <a:solidFill>
              <a:srgbClr val="FFFFFF"/>
            </a:solidFill>
            <a:ln w="9525">
              <a:solidFill>
                <a:srgbClr val="000000"/>
              </a:solidFill>
              <a:miter lim="800000"/>
              <a:headEnd/>
              <a:tailEnd/>
            </a:ln>
          </p:spPr>
          <p:txBody>
            <a:bodyPr/>
            <a:lstStyle/>
            <a:p>
              <a:pPr>
                <a:spcAft>
                  <a:spcPts val="1000"/>
                </a:spcAft>
              </a:pPr>
              <a:r>
                <a:rPr lang="en-US" sz="1600" b="1" u="sng">
                  <a:latin typeface="Calibri" pitchFamily="34" charset="0"/>
                </a:rPr>
                <a:t>:POST</a:t>
              </a:r>
              <a:endParaRPr lang="en-US"/>
            </a:p>
          </p:txBody>
        </p:sp>
        <p:sp>
          <p:nvSpPr>
            <p:cNvPr id="27669" name="Text Box 13"/>
            <p:cNvSpPr txBox="1">
              <a:spLocks noChangeArrowheads="1"/>
            </p:cNvSpPr>
            <p:nvPr/>
          </p:nvSpPr>
          <p:spPr bwMode="auto">
            <a:xfrm>
              <a:off x="8940" y="6300"/>
              <a:ext cx="1965" cy="600"/>
            </a:xfrm>
            <a:prstGeom prst="rect">
              <a:avLst/>
            </a:prstGeom>
            <a:solidFill>
              <a:srgbClr val="FFFFFF"/>
            </a:solidFill>
            <a:ln w="9525">
              <a:solidFill>
                <a:srgbClr val="000000"/>
              </a:solidFill>
              <a:miter lim="800000"/>
              <a:headEnd/>
              <a:tailEnd/>
            </a:ln>
          </p:spPr>
          <p:txBody>
            <a:bodyPr/>
            <a:lstStyle/>
            <a:p>
              <a:pPr>
                <a:spcAft>
                  <a:spcPts val="1000"/>
                </a:spcAft>
              </a:pPr>
              <a:r>
                <a:rPr lang="en-US" sz="1600" b="1" u="sng">
                  <a:latin typeface="Calibri" pitchFamily="34" charset="0"/>
                </a:rPr>
                <a:t>: Payment</a:t>
              </a:r>
              <a:endParaRPr lang="en-US"/>
            </a:p>
          </p:txBody>
        </p:sp>
        <p:sp>
          <p:nvSpPr>
            <p:cNvPr id="27670" name="Text Box 14"/>
            <p:cNvSpPr txBox="1">
              <a:spLocks noChangeArrowheads="1"/>
            </p:cNvSpPr>
            <p:nvPr/>
          </p:nvSpPr>
          <p:spPr bwMode="auto">
            <a:xfrm>
              <a:off x="9180" y="3780"/>
              <a:ext cx="1515" cy="540"/>
            </a:xfrm>
            <a:prstGeom prst="rect">
              <a:avLst/>
            </a:prstGeom>
            <a:solidFill>
              <a:srgbClr val="FFFFFF"/>
            </a:solidFill>
            <a:ln w="9525">
              <a:solidFill>
                <a:srgbClr val="000000"/>
              </a:solidFill>
              <a:miter lim="800000"/>
              <a:headEnd/>
              <a:tailEnd/>
            </a:ln>
          </p:spPr>
          <p:txBody>
            <a:bodyPr/>
            <a:lstStyle/>
            <a:p>
              <a:pPr>
                <a:spcAft>
                  <a:spcPts val="1000"/>
                </a:spcAft>
              </a:pPr>
              <a:r>
                <a:rPr lang="en-US" sz="1700" b="1" u="sng">
                  <a:latin typeface="Calibri" pitchFamily="34" charset="0"/>
                </a:rPr>
                <a:t>:Sale</a:t>
              </a:r>
              <a:endParaRPr lang="en-US"/>
            </a:p>
          </p:txBody>
        </p:sp>
        <p:sp>
          <p:nvSpPr>
            <p:cNvPr id="27671" name="Line 16"/>
            <p:cNvSpPr>
              <a:spLocks noChangeShapeType="1"/>
            </p:cNvSpPr>
            <p:nvPr/>
          </p:nvSpPr>
          <p:spPr bwMode="auto">
            <a:xfrm>
              <a:off x="9900" y="4320"/>
              <a:ext cx="0" cy="1980"/>
            </a:xfrm>
            <a:prstGeom prst="line">
              <a:avLst/>
            </a:prstGeom>
            <a:noFill/>
            <a:ln w="9525">
              <a:solidFill>
                <a:srgbClr val="000000"/>
              </a:solidFill>
              <a:round/>
              <a:headEnd/>
              <a:tailEnd/>
            </a:ln>
          </p:spPr>
          <p:txBody>
            <a:bodyPr/>
            <a:lstStyle/>
            <a:p>
              <a:endParaRPr lang="en-US"/>
            </a:p>
          </p:txBody>
        </p:sp>
        <p:sp>
          <p:nvSpPr>
            <p:cNvPr id="27672" name="Text Box 17"/>
            <p:cNvSpPr txBox="1">
              <a:spLocks noChangeArrowheads="1"/>
            </p:cNvSpPr>
            <p:nvPr/>
          </p:nvSpPr>
          <p:spPr bwMode="auto">
            <a:xfrm>
              <a:off x="6550" y="4983"/>
              <a:ext cx="4250" cy="705"/>
            </a:xfrm>
            <a:prstGeom prst="rect">
              <a:avLst/>
            </a:prstGeom>
            <a:noFill/>
            <a:ln w="9525">
              <a:noFill/>
              <a:miter lim="800000"/>
              <a:headEnd/>
              <a:tailEnd/>
            </a:ln>
          </p:spPr>
          <p:txBody>
            <a:bodyPr/>
            <a:lstStyle/>
            <a:p>
              <a:pPr>
                <a:spcAft>
                  <a:spcPts val="1000"/>
                </a:spcAft>
              </a:pPr>
              <a:r>
                <a:rPr lang="en-US" sz="1700" b="1">
                  <a:latin typeface="Calibri" pitchFamily="34" charset="0"/>
                </a:rPr>
                <a:t>1.1: create(cash Tendered) </a:t>
              </a:r>
              <a:endParaRPr lang="en-US"/>
            </a:p>
          </p:txBody>
        </p:sp>
        <p:sp>
          <p:nvSpPr>
            <p:cNvPr id="27673" name="Line 18"/>
            <p:cNvSpPr>
              <a:spLocks noChangeShapeType="1"/>
            </p:cNvSpPr>
            <p:nvPr/>
          </p:nvSpPr>
          <p:spPr bwMode="auto">
            <a:xfrm>
              <a:off x="2257" y="4080"/>
              <a:ext cx="1800" cy="0"/>
            </a:xfrm>
            <a:prstGeom prst="line">
              <a:avLst/>
            </a:prstGeom>
            <a:noFill/>
            <a:ln w="9525">
              <a:solidFill>
                <a:srgbClr val="000000"/>
              </a:solidFill>
              <a:round/>
              <a:headEnd/>
              <a:tailEnd/>
            </a:ln>
          </p:spPr>
          <p:txBody>
            <a:bodyPr/>
            <a:lstStyle/>
            <a:p>
              <a:endParaRPr lang="en-US"/>
            </a:p>
          </p:txBody>
        </p:sp>
        <p:sp>
          <p:nvSpPr>
            <p:cNvPr id="27674" name="Text Box 19"/>
            <p:cNvSpPr txBox="1">
              <a:spLocks noChangeArrowheads="1"/>
            </p:cNvSpPr>
            <p:nvPr/>
          </p:nvSpPr>
          <p:spPr bwMode="auto">
            <a:xfrm>
              <a:off x="2160" y="3600"/>
              <a:ext cx="3600" cy="540"/>
            </a:xfrm>
            <a:prstGeom prst="rect">
              <a:avLst/>
            </a:prstGeom>
            <a:noFill/>
            <a:ln w="9525">
              <a:noFill/>
              <a:miter lim="800000"/>
              <a:headEnd/>
              <a:tailEnd/>
            </a:ln>
          </p:spPr>
          <p:txBody>
            <a:bodyPr/>
            <a:lstStyle/>
            <a:p>
              <a:pPr>
                <a:spcAft>
                  <a:spcPts val="1000"/>
                </a:spcAft>
              </a:pPr>
              <a:r>
                <a:rPr lang="en-US" sz="1400" b="1">
                  <a:latin typeface="Calibri" pitchFamily="34" charset="0"/>
                </a:rPr>
                <a:t>makePayment </a:t>
              </a:r>
              <a:r>
                <a:rPr lang="en-US" sz="1400" b="1">
                  <a:latin typeface="Times New Roman" pitchFamily="18" charset="0"/>
                  <a:sym typeface="Wingdings" pitchFamily="2" charset="2"/>
                </a:rPr>
                <a:t></a:t>
              </a:r>
              <a:endParaRPr lang="en-US"/>
            </a:p>
          </p:txBody>
        </p:sp>
        <p:sp>
          <p:nvSpPr>
            <p:cNvPr id="27675" name="Text Box 20"/>
            <p:cNvSpPr txBox="1">
              <a:spLocks noChangeArrowheads="1"/>
            </p:cNvSpPr>
            <p:nvPr/>
          </p:nvSpPr>
          <p:spPr bwMode="auto">
            <a:xfrm>
              <a:off x="5496" y="3429"/>
              <a:ext cx="4250" cy="540"/>
            </a:xfrm>
            <a:prstGeom prst="rect">
              <a:avLst/>
            </a:prstGeom>
            <a:noFill/>
            <a:ln w="9525">
              <a:noFill/>
              <a:miter lim="800000"/>
              <a:headEnd/>
              <a:tailEnd/>
            </a:ln>
          </p:spPr>
          <p:txBody>
            <a:bodyPr/>
            <a:lstStyle/>
            <a:p>
              <a:pPr>
                <a:spcAft>
                  <a:spcPts val="1000"/>
                </a:spcAft>
              </a:pPr>
              <a:r>
                <a:rPr lang="en-US" sz="1600" b="1">
                  <a:latin typeface="Calibri" pitchFamily="34" charset="0"/>
                </a:rPr>
                <a:t>1:makePayment(cashTendered)</a:t>
              </a:r>
              <a:endParaRPr lang="en-US" sz="1600"/>
            </a:p>
          </p:txBody>
        </p:sp>
        <p:sp>
          <p:nvSpPr>
            <p:cNvPr id="27676" name="Line 21"/>
            <p:cNvSpPr>
              <a:spLocks noChangeShapeType="1"/>
            </p:cNvSpPr>
            <p:nvPr/>
          </p:nvSpPr>
          <p:spPr bwMode="auto">
            <a:xfrm>
              <a:off x="10080" y="5040"/>
              <a:ext cx="0" cy="540"/>
            </a:xfrm>
            <a:prstGeom prst="line">
              <a:avLst/>
            </a:prstGeom>
            <a:noFill/>
            <a:ln w="28575">
              <a:solidFill>
                <a:srgbClr val="000000"/>
              </a:solidFill>
              <a:round/>
              <a:headEnd/>
              <a:tailEnd type="triangle" w="med" len="med"/>
            </a:ln>
          </p:spPr>
          <p:txBody>
            <a:bodyPr/>
            <a:lstStyle/>
            <a:p>
              <a:endParaRPr lang="en-US"/>
            </a:p>
          </p:txBody>
        </p:sp>
      </p:grpSp>
      <p:sp>
        <p:nvSpPr>
          <p:cNvPr id="27659" name="Line 24"/>
          <p:cNvSpPr>
            <a:spLocks noChangeShapeType="1"/>
          </p:cNvSpPr>
          <p:nvPr/>
        </p:nvSpPr>
        <p:spPr bwMode="auto">
          <a:xfrm>
            <a:off x="4911725" y="4743450"/>
            <a:ext cx="46038" cy="522288"/>
          </a:xfrm>
          <a:prstGeom prst="line">
            <a:avLst/>
          </a:prstGeom>
          <a:noFill/>
          <a:ln w="19050">
            <a:solidFill>
              <a:srgbClr val="000000"/>
            </a:solidFill>
            <a:prstDash val="sysDot"/>
            <a:round/>
            <a:headEnd type="oval" w="lg" len="lg"/>
            <a:tailEnd type="none" w="lg" len="lg"/>
          </a:ln>
        </p:spPr>
        <p:txBody>
          <a:bodyPr/>
          <a:lstStyle/>
          <a:p>
            <a:endParaRPr lang="en-US"/>
          </a:p>
        </p:txBody>
      </p:sp>
      <p:sp>
        <p:nvSpPr>
          <p:cNvPr id="27660" name="AutoShape 23"/>
          <p:cNvSpPr>
            <a:spLocks noChangeArrowheads="1"/>
          </p:cNvSpPr>
          <p:nvPr/>
        </p:nvSpPr>
        <p:spPr bwMode="auto">
          <a:xfrm>
            <a:off x="4343400" y="5105400"/>
            <a:ext cx="1776413" cy="9144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700" b="1">
                <a:latin typeface="Calibri" pitchFamily="34" charset="0"/>
              </a:rPr>
              <a:t>Creation indicated with a create message</a:t>
            </a:r>
            <a:endParaRPr lang="en-US"/>
          </a:p>
        </p:txBody>
      </p:sp>
      <p:sp>
        <p:nvSpPr>
          <p:cNvPr id="27661" name="AutoShape 23"/>
          <p:cNvSpPr>
            <a:spLocks noChangeArrowheads="1"/>
          </p:cNvSpPr>
          <p:nvPr/>
        </p:nvSpPr>
        <p:spPr bwMode="auto">
          <a:xfrm>
            <a:off x="2057400" y="4572000"/>
            <a:ext cx="1238250" cy="3810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700" b="1">
                <a:latin typeface="Calibri" pitchFamily="34" charset="0"/>
              </a:rPr>
              <a:t>parameter</a:t>
            </a:r>
            <a:endParaRPr lang="en-US"/>
          </a:p>
        </p:txBody>
      </p:sp>
      <p:sp>
        <p:nvSpPr>
          <p:cNvPr id="27662" name="AutoShape 23"/>
          <p:cNvSpPr>
            <a:spLocks noChangeArrowheads="1"/>
          </p:cNvSpPr>
          <p:nvPr/>
        </p:nvSpPr>
        <p:spPr bwMode="auto">
          <a:xfrm>
            <a:off x="1447800" y="3962400"/>
            <a:ext cx="1447800" cy="5334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700" b="1">
                <a:latin typeface="Calibri" pitchFamily="34" charset="0"/>
              </a:rPr>
              <a:t>First internal Message</a:t>
            </a:r>
            <a:endParaRPr lang="en-US"/>
          </a:p>
        </p:txBody>
      </p:sp>
      <p:sp>
        <p:nvSpPr>
          <p:cNvPr id="27663" name="AutoShape 23"/>
          <p:cNvSpPr>
            <a:spLocks noChangeArrowheads="1"/>
          </p:cNvSpPr>
          <p:nvPr/>
        </p:nvSpPr>
        <p:spPr bwMode="auto">
          <a:xfrm>
            <a:off x="2819400" y="5029200"/>
            <a:ext cx="1238250" cy="381000"/>
          </a:xfrm>
          <a:prstGeom prst="foldedCorner">
            <a:avLst>
              <a:gd name="adj" fmla="val 12500"/>
            </a:avLst>
          </a:prstGeom>
          <a:solidFill>
            <a:srgbClr val="FFFFFF"/>
          </a:solidFill>
          <a:ln w="9525">
            <a:solidFill>
              <a:srgbClr val="000000"/>
            </a:solidFill>
            <a:round/>
            <a:headEnd/>
            <a:tailEnd/>
          </a:ln>
        </p:spPr>
        <p:txBody>
          <a:bodyPr/>
          <a:lstStyle/>
          <a:p>
            <a:pPr>
              <a:spcAft>
                <a:spcPts val="1000"/>
              </a:spcAft>
            </a:pPr>
            <a:r>
              <a:rPr lang="en-US" sz="1700" b="1">
                <a:latin typeface="Calibri" pitchFamily="34" charset="0"/>
              </a:rPr>
              <a:t>Link line</a:t>
            </a:r>
            <a:endParaRPr lang="en-US"/>
          </a:p>
        </p:txBody>
      </p:sp>
      <p:sp>
        <p:nvSpPr>
          <p:cNvPr id="27664" name="Line 24"/>
          <p:cNvSpPr>
            <a:spLocks noChangeShapeType="1"/>
          </p:cNvSpPr>
          <p:nvPr/>
        </p:nvSpPr>
        <p:spPr bwMode="auto">
          <a:xfrm flipH="1">
            <a:off x="3932238" y="3657600"/>
            <a:ext cx="1554162" cy="1360488"/>
          </a:xfrm>
          <a:prstGeom prst="line">
            <a:avLst/>
          </a:prstGeom>
          <a:noFill/>
          <a:ln w="19050">
            <a:solidFill>
              <a:srgbClr val="000000"/>
            </a:solidFill>
            <a:prstDash val="sysDot"/>
            <a:round/>
            <a:headEnd type="oval" w="lg" len="lg"/>
            <a:tailEnd type="none" w="lg" len="lg"/>
          </a:ln>
        </p:spPr>
        <p:txBody>
          <a:bodyPr/>
          <a:lstStyle/>
          <a:p>
            <a:endParaRPr lang="en-US"/>
          </a:p>
        </p:txBody>
      </p:sp>
      <p:sp>
        <p:nvSpPr>
          <p:cNvPr id="27665" name="Line 24"/>
          <p:cNvSpPr>
            <a:spLocks noChangeShapeType="1"/>
          </p:cNvSpPr>
          <p:nvPr/>
        </p:nvSpPr>
        <p:spPr bwMode="auto">
          <a:xfrm flipH="1">
            <a:off x="3276600" y="3276600"/>
            <a:ext cx="2362200" cy="1589088"/>
          </a:xfrm>
          <a:prstGeom prst="line">
            <a:avLst/>
          </a:prstGeom>
          <a:noFill/>
          <a:ln w="19050">
            <a:solidFill>
              <a:srgbClr val="000000"/>
            </a:solidFill>
            <a:prstDash val="sysDot"/>
            <a:round/>
            <a:headEnd type="oval" w="lg" len="lg"/>
            <a:tailEnd type="none" w="lg" len="lg"/>
          </a:ln>
        </p:spPr>
        <p:txBody>
          <a:bodyPr/>
          <a:lstStyle/>
          <a:p>
            <a:endParaRPr lang="en-US"/>
          </a:p>
        </p:txBody>
      </p:sp>
      <p:sp>
        <p:nvSpPr>
          <p:cNvPr id="27666" name="Line 24"/>
          <p:cNvSpPr>
            <a:spLocks noChangeShapeType="1"/>
          </p:cNvSpPr>
          <p:nvPr/>
        </p:nvSpPr>
        <p:spPr bwMode="auto">
          <a:xfrm flipH="1">
            <a:off x="2895600" y="3276600"/>
            <a:ext cx="1752600" cy="979488"/>
          </a:xfrm>
          <a:prstGeom prst="line">
            <a:avLst/>
          </a:prstGeom>
          <a:noFill/>
          <a:ln w="19050">
            <a:solidFill>
              <a:srgbClr val="000000"/>
            </a:solidFill>
            <a:prstDash val="sysDot"/>
            <a:round/>
            <a:headEnd type="oval" w="lg" len="lg"/>
            <a:tailEnd type="none" w="lg" len="lg"/>
          </a:ln>
        </p:spPr>
        <p:txBody>
          <a:bodyPr/>
          <a:lstStyle/>
          <a:p>
            <a:endParaRPr lang="en-US"/>
          </a:p>
        </p:txBody>
      </p:sp>
      <p:cxnSp>
        <p:nvCxnSpPr>
          <p:cNvPr id="46" name="Straight Connector 45"/>
          <p:cNvCxnSpPr/>
          <p:nvPr/>
        </p:nvCxnSpPr>
        <p:spPr>
          <a:xfrm>
            <a:off x="3733800" y="3600450"/>
            <a:ext cx="266700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66"/>
                                        </p:tgtEl>
                                        <p:attrNameLst>
                                          <p:attrName>style.visibility</p:attrName>
                                        </p:attrNameLst>
                                      </p:cBhvr>
                                      <p:to>
                                        <p:strVal val="visible"/>
                                      </p:to>
                                    </p:set>
                                    <p:anim calcmode="lin" valueType="num">
                                      <p:cBhvr additive="base">
                                        <p:cTn id="7" dur="500" fill="hold"/>
                                        <p:tgtEl>
                                          <p:spTgt spid="27666"/>
                                        </p:tgtEl>
                                        <p:attrNameLst>
                                          <p:attrName>ppt_x</p:attrName>
                                        </p:attrNameLst>
                                      </p:cBhvr>
                                      <p:tavLst>
                                        <p:tav tm="0">
                                          <p:val>
                                            <p:strVal val="#ppt_x"/>
                                          </p:val>
                                        </p:tav>
                                        <p:tav tm="100000">
                                          <p:val>
                                            <p:strVal val="#ppt_x"/>
                                          </p:val>
                                        </p:tav>
                                      </p:tavLst>
                                    </p:anim>
                                    <p:anim calcmode="lin" valueType="num">
                                      <p:cBhvr additive="base">
                                        <p:cTn id="8" dur="500" fill="hold"/>
                                        <p:tgtEl>
                                          <p:spTgt spid="276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65"/>
                                        </p:tgtEl>
                                        <p:attrNameLst>
                                          <p:attrName>style.visibility</p:attrName>
                                        </p:attrNameLst>
                                      </p:cBhvr>
                                      <p:to>
                                        <p:strVal val="visible"/>
                                      </p:to>
                                    </p:set>
                                    <p:anim calcmode="lin" valueType="num">
                                      <p:cBhvr additive="base">
                                        <p:cTn id="13" dur="500" fill="hold"/>
                                        <p:tgtEl>
                                          <p:spTgt spid="27665"/>
                                        </p:tgtEl>
                                        <p:attrNameLst>
                                          <p:attrName>ppt_x</p:attrName>
                                        </p:attrNameLst>
                                      </p:cBhvr>
                                      <p:tavLst>
                                        <p:tav tm="0">
                                          <p:val>
                                            <p:strVal val="#ppt_x"/>
                                          </p:val>
                                        </p:tav>
                                        <p:tav tm="100000">
                                          <p:val>
                                            <p:strVal val="#ppt_x"/>
                                          </p:val>
                                        </p:tav>
                                      </p:tavLst>
                                    </p:anim>
                                    <p:anim calcmode="lin" valueType="num">
                                      <p:cBhvr additive="base">
                                        <p:cTn id="14" dur="500" fill="hold"/>
                                        <p:tgtEl>
                                          <p:spTgt spid="276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64"/>
                                        </p:tgtEl>
                                        <p:attrNameLst>
                                          <p:attrName>style.visibility</p:attrName>
                                        </p:attrNameLst>
                                      </p:cBhvr>
                                      <p:to>
                                        <p:strVal val="visible"/>
                                      </p:to>
                                    </p:set>
                                    <p:anim calcmode="lin" valueType="num">
                                      <p:cBhvr additive="base">
                                        <p:cTn id="19" dur="500" fill="hold"/>
                                        <p:tgtEl>
                                          <p:spTgt spid="27664"/>
                                        </p:tgtEl>
                                        <p:attrNameLst>
                                          <p:attrName>ppt_x</p:attrName>
                                        </p:attrNameLst>
                                      </p:cBhvr>
                                      <p:tavLst>
                                        <p:tav tm="0">
                                          <p:val>
                                            <p:strVal val="#ppt_x"/>
                                          </p:val>
                                        </p:tav>
                                        <p:tav tm="100000">
                                          <p:val>
                                            <p:strVal val="#ppt_x"/>
                                          </p:val>
                                        </p:tav>
                                      </p:tavLst>
                                    </p:anim>
                                    <p:anim calcmode="lin" valueType="num">
                                      <p:cBhvr additive="base">
                                        <p:cTn id="20" dur="500" fill="hold"/>
                                        <p:tgtEl>
                                          <p:spTgt spid="27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4" grpId="0" animBg="1"/>
      <p:bldP spid="27665" grpId="0" animBg="1"/>
      <p:bldP spid="2766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eaLnBrk="1" fontAlgn="auto" hangingPunct="1">
              <a:spcAft>
                <a:spcPts val="0"/>
              </a:spcAft>
              <a:defRPr/>
            </a:pPr>
            <a:r>
              <a:rPr lang="en-US" b="1" dirty="0" smtClean="0"/>
              <a:t>Polymorphism?</a:t>
            </a:r>
            <a:endParaRPr lang="en-US" b="1" dirty="0"/>
          </a:p>
        </p:txBody>
      </p:sp>
      <p:sp>
        <p:nvSpPr>
          <p:cNvPr id="10" name="Rounded Rectangle 9"/>
          <p:cNvSpPr/>
          <p:nvPr/>
        </p:nvSpPr>
        <p:spPr>
          <a:xfrm>
            <a:off x="914400" y="914400"/>
            <a:ext cx="7391400" cy="5334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8679" name="Object 2"/>
          <p:cNvPicPr>
            <a:picLocks noChangeArrowheads="1"/>
          </p:cNvPicPr>
          <p:nvPr/>
        </p:nvPicPr>
        <p:blipFill>
          <a:blip r:embed="rId3"/>
          <a:srcRect l="-313" t="-4138" r="-517" b="-647"/>
          <a:stretch>
            <a:fillRect/>
          </a:stretch>
        </p:blipFill>
        <p:spPr bwMode="auto">
          <a:xfrm>
            <a:off x="1066800" y="1219200"/>
            <a:ext cx="70104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76200"/>
            <a:ext cx="6400800" cy="1143000"/>
          </a:xfrm>
        </p:spPr>
        <p:txBody>
          <a:bodyPr rtlCol="0">
            <a:normAutofit/>
          </a:bodyPr>
          <a:lstStyle/>
          <a:p>
            <a:pPr>
              <a:defRPr/>
            </a:pPr>
            <a:r>
              <a:rPr lang="en-US" b="1" dirty="0" smtClean="0"/>
              <a:t>Determining Visibility</a:t>
            </a:r>
            <a:endParaRPr lang="en-US" dirty="0"/>
          </a:p>
        </p:txBody>
      </p:sp>
      <p:grpSp>
        <p:nvGrpSpPr>
          <p:cNvPr id="2" name="Group 14"/>
          <p:cNvGrpSpPr>
            <a:grpSpLocks/>
          </p:cNvGrpSpPr>
          <p:nvPr/>
        </p:nvGrpSpPr>
        <p:grpSpPr bwMode="auto">
          <a:xfrm>
            <a:off x="1447800" y="685800"/>
            <a:ext cx="7315200" cy="885825"/>
            <a:chOff x="624" y="1200"/>
            <a:chExt cx="1872" cy="558"/>
          </a:xfrm>
        </p:grpSpPr>
        <p:sp>
          <p:nvSpPr>
            <p:cNvPr id="3170" name="AutoShape 5"/>
            <p:cNvSpPr>
              <a:spLocks noChangeArrowheads="1"/>
            </p:cNvSpPr>
            <p:nvPr/>
          </p:nvSpPr>
          <p:spPr bwMode="auto">
            <a:xfrm>
              <a:off x="624" y="1200"/>
              <a:ext cx="1872" cy="528"/>
            </a:xfrm>
            <a:prstGeom prst="roundRect">
              <a:avLst>
                <a:gd name="adj" fmla="val 16667"/>
              </a:avLst>
            </a:prstGeom>
            <a:noFill/>
            <a:ln w="28575">
              <a:solidFill>
                <a:schemeClr val="tx1"/>
              </a:solidFill>
              <a:round/>
              <a:headEnd/>
              <a:tailEnd/>
            </a:ln>
          </p:spPr>
          <p:txBody>
            <a:bodyPr wrap="none" anchor="ctr"/>
            <a:lstStyle/>
            <a:p>
              <a:endParaRPr lang="en-US"/>
            </a:p>
          </p:txBody>
        </p:sp>
        <p:grpSp>
          <p:nvGrpSpPr>
            <p:cNvPr id="4" name="Group 11"/>
            <p:cNvGrpSpPr>
              <a:grpSpLocks/>
            </p:cNvGrpSpPr>
            <p:nvPr/>
          </p:nvGrpSpPr>
          <p:grpSpPr bwMode="auto">
            <a:xfrm>
              <a:off x="1248" y="1248"/>
              <a:ext cx="897" cy="288"/>
              <a:chOff x="960" y="1392"/>
              <a:chExt cx="897" cy="288"/>
            </a:xfrm>
          </p:grpSpPr>
          <p:sp>
            <p:nvSpPr>
              <p:cNvPr id="3173" name="Rectangle 6"/>
              <p:cNvSpPr>
                <a:spLocks noChangeArrowheads="1"/>
              </p:cNvSpPr>
              <p:nvPr/>
            </p:nvSpPr>
            <p:spPr bwMode="auto">
              <a:xfrm>
                <a:off x="960" y="1392"/>
                <a:ext cx="336" cy="288"/>
              </a:xfrm>
              <a:prstGeom prst="rect">
                <a:avLst/>
              </a:prstGeom>
              <a:noFill/>
              <a:ln w="28575" algn="ctr">
                <a:solidFill>
                  <a:schemeClr val="tx1"/>
                </a:solidFill>
                <a:miter lim="800000"/>
                <a:headEnd/>
                <a:tailEnd/>
              </a:ln>
            </p:spPr>
            <p:txBody>
              <a:bodyPr wrap="none" anchor="ctr"/>
              <a:lstStyle/>
              <a:p>
                <a:endParaRPr lang="en-US"/>
              </a:p>
            </p:txBody>
          </p:sp>
          <p:sp>
            <p:nvSpPr>
              <p:cNvPr id="3174" name="Line 7"/>
              <p:cNvSpPr>
                <a:spLocks noChangeShapeType="1"/>
              </p:cNvSpPr>
              <p:nvPr/>
            </p:nvSpPr>
            <p:spPr bwMode="auto">
              <a:xfrm>
                <a:off x="960" y="1536"/>
                <a:ext cx="336" cy="0"/>
              </a:xfrm>
              <a:prstGeom prst="line">
                <a:avLst/>
              </a:prstGeom>
              <a:noFill/>
              <a:ln w="9525">
                <a:solidFill>
                  <a:schemeClr val="tx1"/>
                </a:solidFill>
                <a:round/>
                <a:headEnd/>
                <a:tailEnd/>
              </a:ln>
            </p:spPr>
            <p:txBody>
              <a:bodyPr wrap="none" anchor="ctr"/>
              <a:lstStyle/>
              <a:p>
                <a:endParaRPr lang="en-US"/>
              </a:p>
            </p:txBody>
          </p:sp>
          <p:sp>
            <p:nvSpPr>
              <p:cNvPr id="3175" name="Rectangle 8"/>
              <p:cNvSpPr>
                <a:spLocks noChangeArrowheads="1"/>
              </p:cNvSpPr>
              <p:nvPr/>
            </p:nvSpPr>
            <p:spPr bwMode="auto">
              <a:xfrm>
                <a:off x="1521" y="1392"/>
                <a:ext cx="336" cy="288"/>
              </a:xfrm>
              <a:prstGeom prst="rect">
                <a:avLst/>
              </a:prstGeom>
              <a:noFill/>
              <a:ln w="28575" algn="ctr">
                <a:solidFill>
                  <a:schemeClr val="tx1"/>
                </a:solidFill>
                <a:miter lim="800000"/>
                <a:headEnd/>
                <a:tailEnd/>
              </a:ln>
            </p:spPr>
            <p:txBody>
              <a:bodyPr wrap="none" anchor="ctr"/>
              <a:lstStyle/>
              <a:p>
                <a:endParaRPr lang="en-US"/>
              </a:p>
            </p:txBody>
          </p:sp>
          <p:sp>
            <p:nvSpPr>
              <p:cNvPr id="3176" name="Line 9"/>
              <p:cNvSpPr>
                <a:spLocks noChangeShapeType="1"/>
              </p:cNvSpPr>
              <p:nvPr/>
            </p:nvSpPr>
            <p:spPr bwMode="auto">
              <a:xfrm>
                <a:off x="1521" y="1536"/>
                <a:ext cx="336" cy="0"/>
              </a:xfrm>
              <a:prstGeom prst="line">
                <a:avLst/>
              </a:prstGeom>
              <a:noFill/>
              <a:ln w="9525">
                <a:solidFill>
                  <a:schemeClr val="tx1"/>
                </a:solidFill>
                <a:round/>
                <a:headEnd/>
                <a:tailEnd/>
              </a:ln>
            </p:spPr>
            <p:txBody>
              <a:bodyPr wrap="none" anchor="ctr"/>
              <a:lstStyle/>
              <a:p>
                <a:endParaRPr lang="en-US"/>
              </a:p>
            </p:txBody>
          </p:sp>
        </p:grpSp>
        <p:sp>
          <p:nvSpPr>
            <p:cNvPr id="3172" name="Text Box 13"/>
            <p:cNvSpPr txBox="1">
              <a:spLocks noChangeArrowheads="1"/>
            </p:cNvSpPr>
            <p:nvPr/>
          </p:nvSpPr>
          <p:spPr bwMode="auto">
            <a:xfrm>
              <a:off x="1344" y="1584"/>
              <a:ext cx="285" cy="174"/>
            </a:xfrm>
            <a:prstGeom prst="rect">
              <a:avLst/>
            </a:prstGeom>
            <a:noFill/>
            <a:ln w="28575" algn="ctr">
              <a:noFill/>
              <a:miter lim="800000"/>
              <a:headEnd/>
              <a:tailEnd/>
            </a:ln>
          </p:spPr>
          <p:txBody>
            <a:bodyPr wrap="none">
              <a:spAutoFit/>
            </a:bodyPr>
            <a:lstStyle/>
            <a:p>
              <a:r>
                <a:rPr lang="en-US" sz="1200" dirty="0">
                  <a:solidFill>
                    <a:srgbClr val="FF0000"/>
                  </a:solidFill>
                </a:rPr>
                <a:t>Domain Model</a:t>
              </a:r>
            </a:p>
          </p:txBody>
        </p:sp>
      </p:grpSp>
      <p:sp>
        <p:nvSpPr>
          <p:cNvPr id="3079" name="Rectangle 6"/>
          <p:cNvSpPr>
            <a:spLocks noChangeArrowheads="1"/>
          </p:cNvSpPr>
          <p:nvPr/>
        </p:nvSpPr>
        <p:spPr bwMode="auto">
          <a:xfrm>
            <a:off x="1758950" y="762000"/>
            <a:ext cx="1312863" cy="457200"/>
          </a:xfrm>
          <a:prstGeom prst="rect">
            <a:avLst/>
          </a:prstGeom>
          <a:noFill/>
          <a:ln w="28575" algn="ctr">
            <a:solidFill>
              <a:schemeClr val="tx1"/>
            </a:solidFill>
            <a:miter lim="800000"/>
            <a:headEnd/>
            <a:tailEnd/>
          </a:ln>
        </p:spPr>
        <p:txBody>
          <a:bodyPr wrap="none" anchor="ctr"/>
          <a:lstStyle/>
          <a:p>
            <a:endParaRPr lang="en-US"/>
          </a:p>
        </p:txBody>
      </p:sp>
      <p:sp>
        <p:nvSpPr>
          <p:cNvPr id="3080" name="Line 7"/>
          <p:cNvSpPr>
            <a:spLocks noChangeShapeType="1"/>
          </p:cNvSpPr>
          <p:nvPr/>
        </p:nvSpPr>
        <p:spPr bwMode="auto">
          <a:xfrm>
            <a:off x="1758950" y="990600"/>
            <a:ext cx="1312863" cy="0"/>
          </a:xfrm>
          <a:prstGeom prst="line">
            <a:avLst/>
          </a:prstGeom>
          <a:noFill/>
          <a:ln w="9525">
            <a:solidFill>
              <a:schemeClr val="tx1"/>
            </a:solidFill>
            <a:round/>
            <a:headEnd/>
            <a:tailEnd/>
          </a:ln>
        </p:spPr>
        <p:txBody>
          <a:bodyPr wrap="none" anchor="ctr"/>
          <a:lstStyle/>
          <a:p>
            <a:endParaRPr lang="en-US"/>
          </a:p>
        </p:txBody>
      </p:sp>
      <p:sp>
        <p:nvSpPr>
          <p:cNvPr id="3081" name="AutoShape 15"/>
          <p:cNvSpPr>
            <a:spLocks noChangeArrowheads="1"/>
          </p:cNvSpPr>
          <p:nvPr/>
        </p:nvSpPr>
        <p:spPr bwMode="auto">
          <a:xfrm>
            <a:off x="1447800" y="1560513"/>
            <a:ext cx="7315200" cy="1792287"/>
          </a:xfrm>
          <a:prstGeom prst="roundRect">
            <a:avLst>
              <a:gd name="adj" fmla="val 16667"/>
            </a:avLst>
          </a:prstGeom>
          <a:noFill/>
          <a:ln w="28575" algn="ctr">
            <a:solidFill>
              <a:schemeClr val="tx1"/>
            </a:solidFill>
            <a:round/>
            <a:headEnd/>
            <a:tailEnd/>
          </a:ln>
        </p:spPr>
        <p:txBody>
          <a:bodyPr wrap="none" anchor="ctr"/>
          <a:lstStyle/>
          <a:p>
            <a:endParaRPr lang="en-US"/>
          </a:p>
        </p:txBody>
      </p:sp>
      <p:grpSp>
        <p:nvGrpSpPr>
          <p:cNvPr id="5" name="Group 111"/>
          <p:cNvGrpSpPr>
            <a:grpSpLocks/>
          </p:cNvGrpSpPr>
          <p:nvPr/>
        </p:nvGrpSpPr>
        <p:grpSpPr bwMode="auto">
          <a:xfrm>
            <a:off x="7010400" y="1944688"/>
            <a:ext cx="1219200" cy="457200"/>
            <a:chOff x="2544" y="2304"/>
            <a:chExt cx="709" cy="288"/>
          </a:xfrm>
        </p:grpSpPr>
        <p:grpSp>
          <p:nvGrpSpPr>
            <p:cNvPr id="6" name="Group 22"/>
            <p:cNvGrpSpPr>
              <a:grpSpLocks/>
            </p:cNvGrpSpPr>
            <p:nvPr/>
          </p:nvGrpSpPr>
          <p:grpSpPr bwMode="auto">
            <a:xfrm>
              <a:off x="2544" y="2304"/>
              <a:ext cx="96" cy="288"/>
              <a:chOff x="3888" y="1440"/>
              <a:chExt cx="96" cy="288"/>
            </a:xfrm>
          </p:grpSpPr>
          <p:sp>
            <p:nvSpPr>
              <p:cNvPr id="3165" name="Oval 17"/>
              <p:cNvSpPr>
                <a:spLocks noChangeArrowheads="1"/>
              </p:cNvSpPr>
              <p:nvPr/>
            </p:nvSpPr>
            <p:spPr bwMode="auto">
              <a:xfrm>
                <a:off x="3888" y="1440"/>
                <a:ext cx="96" cy="96"/>
              </a:xfrm>
              <a:prstGeom prst="ellipse">
                <a:avLst/>
              </a:prstGeom>
              <a:noFill/>
              <a:ln w="12700" algn="ctr">
                <a:solidFill>
                  <a:schemeClr val="tx1"/>
                </a:solidFill>
                <a:round/>
                <a:headEnd/>
                <a:tailEnd/>
              </a:ln>
            </p:spPr>
            <p:txBody>
              <a:bodyPr wrap="none" anchor="ctr"/>
              <a:lstStyle/>
              <a:p>
                <a:endParaRPr lang="en-US"/>
              </a:p>
            </p:txBody>
          </p:sp>
          <p:sp>
            <p:nvSpPr>
              <p:cNvPr id="3166" name="Line 18"/>
              <p:cNvSpPr>
                <a:spLocks noChangeShapeType="1"/>
              </p:cNvSpPr>
              <p:nvPr/>
            </p:nvSpPr>
            <p:spPr bwMode="auto">
              <a:xfrm>
                <a:off x="3936" y="1536"/>
                <a:ext cx="0" cy="96"/>
              </a:xfrm>
              <a:prstGeom prst="line">
                <a:avLst/>
              </a:prstGeom>
              <a:noFill/>
              <a:ln w="12700">
                <a:solidFill>
                  <a:schemeClr val="tx1"/>
                </a:solidFill>
                <a:round/>
                <a:headEnd/>
                <a:tailEnd/>
              </a:ln>
            </p:spPr>
            <p:txBody>
              <a:bodyPr wrap="none" anchor="ctr"/>
              <a:lstStyle/>
              <a:p>
                <a:endParaRPr lang="en-US"/>
              </a:p>
            </p:txBody>
          </p:sp>
          <p:sp>
            <p:nvSpPr>
              <p:cNvPr id="3167" name="Line 19"/>
              <p:cNvSpPr>
                <a:spLocks noChangeShapeType="1"/>
              </p:cNvSpPr>
              <p:nvPr/>
            </p:nvSpPr>
            <p:spPr bwMode="auto">
              <a:xfrm>
                <a:off x="3888" y="1584"/>
                <a:ext cx="96" cy="0"/>
              </a:xfrm>
              <a:prstGeom prst="line">
                <a:avLst/>
              </a:prstGeom>
              <a:noFill/>
              <a:ln w="12700">
                <a:solidFill>
                  <a:schemeClr val="tx1"/>
                </a:solidFill>
                <a:round/>
                <a:headEnd/>
                <a:tailEnd/>
              </a:ln>
            </p:spPr>
            <p:txBody>
              <a:bodyPr wrap="none" anchor="ctr"/>
              <a:lstStyle/>
              <a:p>
                <a:endParaRPr lang="en-US"/>
              </a:p>
            </p:txBody>
          </p:sp>
          <p:sp>
            <p:nvSpPr>
              <p:cNvPr id="3168" name="Line 20"/>
              <p:cNvSpPr>
                <a:spLocks noChangeShapeType="1"/>
              </p:cNvSpPr>
              <p:nvPr/>
            </p:nvSpPr>
            <p:spPr bwMode="auto">
              <a:xfrm flipH="1">
                <a:off x="3888" y="1632"/>
                <a:ext cx="48" cy="96"/>
              </a:xfrm>
              <a:prstGeom prst="line">
                <a:avLst/>
              </a:prstGeom>
              <a:noFill/>
              <a:ln w="12700">
                <a:solidFill>
                  <a:schemeClr val="tx1"/>
                </a:solidFill>
                <a:round/>
                <a:headEnd/>
                <a:tailEnd/>
              </a:ln>
            </p:spPr>
            <p:txBody>
              <a:bodyPr wrap="none" anchor="ctr"/>
              <a:lstStyle/>
              <a:p>
                <a:endParaRPr lang="en-US"/>
              </a:p>
            </p:txBody>
          </p:sp>
          <p:sp>
            <p:nvSpPr>
              <p:cNvPr id="3169" name="Line 21"/>
              <p:cNvSpPr>
                <a:spLocks noChangeShapeType="1"/>
              </p:cNvSpPr>
              <p:nvPr/>
            </p:nvSpPr>
            <p:spPr bwMode="auto">
              <a:xfrm>
                <a:off x="3936" y="1632"/>
                <a:ext cx="48" cy="96"/>
              </a:xfrm>
              <a:prstGeom prst="line">
                <a:avLst/>
              </a:prstGeom>
              <a:noFill/>
              <a:ln w="12700">
                <a:solidFill>
                  <a:schemeClr val="tx1"/>
                </a:solidFill>
                <a:round/>
                <a:headEnd/>
                <a:tailEnd/>
              </a:ln>
            </p:spPr>
            <p:txBody>
              <a:bodyPr wrap="none" anchor="ctr"/>
              <a:lstStyle/>
              <a:p>
                <a:endParaRPr lang="en-US"/>
              </a:p>
            </p:txBody>
          </p:sp>
        </p:grpSp>
        <p:sp>
          <p:nvSpPr>
            <p:cNvPr id="3163" name="Oval 23"/>
            <p:cNvSpPr>
              <a:spLocks noChangeArrowheads="1"/>
            </p:cNvSpPr>
            <p:nvPr/>
          </p:nvSpPr>
          <p:spPr bwMode="auto">
            <a:xfrm>
              <a:off x="2880" y="2352"/>
              <a:ext cx="373" cy="192"/>
            </a:xfrm>
            <a:prstGeom prst="ellipse">
              <a:avLst/>
            </a:prstGeom>
            <a:noFill/>
            <a:ln w="12700" algn="ctr">
              <a:solidFill>
                <a:schemeClr val="tx1"/>
              </a:solidFill>
              <a:round/>
              <a:headEnd/>
              <a:tailEnd/>
            </a:ln>
          </p:spPr>
          <p:txBody>
            <a:bodyPr wrap="none" anchor="ctr"/>
            <a:lstStyle/>
            <a:p>
              <a:endParaRPr lang="en-US"/>
            </a:p>
          </p:txBody>
        </p:sp>
        <p:sp>
          <p:nvSpPr>
            <p:cNvPr id="3164" name="Line 24"/>
            <p:cNvSpPr>
              <a:spLocks noChangeShapeType="1"/>
            </p:cNvSpPr>
            <p:nvPr/>
          </p:nvSpPr>
          <p:spPr bwMode="auto">
            <a:xfrm>
              <a:off x="2673" y="2455"/>
              <a:ext cx="192" cy="0"/>
            </a:xfrm>
            <a:prstGeom prst="line">
              <a:avLst/>
            </a:prstGeom>
            <a:noFill/>
            <a:ln w="3175">
              <a:solidFill>
                <a:schemeClr val="tx1"/>
              </a:solidFill>
              <a:round/>
              <a:headEnd/>
              <a:tailEnd/>
            </a:ln>
          </p:spPr>
          <p:txBody>
            <a:bodyPr wrap="none" anchor="ctr"/>
            <a:lstStyle/>
            <a:p>
              <a:endParaRPr lang="en-US"/>
            </a:p>
          </p:txBody>
        </p:sp>
      </p:grpSp>
      <p:grpSp>
        <p:nvGrpSpPr>
          <p:cNvPr id="7" name="Group 112"/>
          <p:cNvGrpSpPr>
            <a:grpSpLocks/>
          </p:cNvGrpSpPr>
          <p:nvPr/>
        </p:nvGrpSpPr>
        <p:grpSpPr bwMode="auto">
          <a:xfrm>
            <a:off x="1565275" y="1639888"/>
            <a:ext cx="1939925" cy="1590675"/>
            <a:chOff x="3552" y="1680"/>
            <a:chExt cx="672" cy="1353"/>
          </a:xfrm>
        </p:grpSpPr>
        <p:sp>
          <p:nvSpPr>
            <p:cNvPr id="3160" name="Text Box 25"/>
            <p:cNvSpPr txBox="1">
              <a:spLocks noChangeArrowheads="1"/>
            </p:cNvSpPr>
            <p:nvPr/>
          </p:nvSpPr>
          <p:spPr bwMode="auto">
            <a:xfrm>
              <a:off x="3552" y="1680"/>
              <a:ext cx="672" cy="640"/>
            </a:xfrm>
            <a:prstGeom prst="rect">
              <a:avLst/>
            </a:prstGeom>
            <a:noFill/>
            <a:ln w="28575" algn="ctr">
              <a:noFill/>
              <a:miter lim="800000"/>
              <a:headEnd/>
              <a:tailEnd/>
            </a:ln>
          </p:spPr>
          <p:txBody>
            <a:bodyPr>
              <a:spAutoFit/>
            </a:bodyPr>
            <a:lstStyle/>
            <a:p>
              <a:pPr marL="457200" indent="-457200">
                <a:spcBef>
                  <a:spcPct val="50000"/>
                </a:spcBef>
              </a:pPr>
              <a:r>
                <a:rPr lang="en-US" sz="1200" b="1"/>
                <a:t>Process Sale</a:t>
              </a:r>
              <a:endParaRPr lang="en-US" sz="800" b="1"/>
            </a:p>
            <a:p>
              <a:pPr marL="457200" indent="-457200">
                <a:spcBef>
                  <a:spcPct val="50000"/>
                </a:spcBef>
                <a:buFontTx/>
                <a:buAutoNum type="arabicPeriod"/>
              </a:pPr>
              <a:r>
                <a:rPr lang="en-US" sz="1200"/>
                <a:t>Customer arrives</a:t>
              </a:r>
            </a:p>
            <a:p>
              <a:pPr marL="457200" indent="-457200">
                <a:spcBef>
                  <a:spcPct val="50000"/>
                </a:spcBef>
                <a:buFontTx/>
                <a:buAutoNum type="arabicPeriod"/>
              </a:pPr>
              <a:r>
                <a:rPr lang="en-US" sz="1200"/>
                <a:t>Cashier makes new sale….</a:t>
              </a:r>
            </a:p>
          </p:txBody>
        </p:sp>
        <p:sp>
          <p:nvSpPr>
            <p:cNvPr id="3161" name="Text Box 26"/>
            <p:cNvSpPr txBox="1">
              <a:spLocks noChangeArrowheads="1"/>
            </p:cNvSpPr>
            <p:nvPr/>
          </p:nvSpPr>
          <p:spPr bwMode="auto">
            <a:xfrm>
              <a:off x="3722" y="2640"/>
              <a:ext cx="297" cy="393"/>
            </a:xfrm>
            <a:prstGeom prst="rect">
              <a:avLst/>
            </a:prstGeom>
            <a:noFill/>
            <a:ln w="28575" algn="ctr">
              <a:noFill/>
              <a:miter lim="800000"/>
              <a:headEnd/>
              <a:tailEnd/>
            </a:ln>
          </p:spPr>
          <p:txBody>
            <a:bodyPr wrap="none">
              <a:spAutoFit/>
            </a:bodyPr>
            <a:lstStyle/>
            <a:p>
              <a:endParaRPr lang="en-US" sz="1200"/>
            </a:p>
            <a:p>
              <a:r>
                <a:rPr lang="en-US" sz="1200"/>
                <a:t>Use Case</a:t>
              </a:r>
            </a:p>
          </p:txBody>
        </p:sp>
      </p:grpSp>
      <p:grpSp>
        <p:nvGrpSpPr>
          <p:cNvPr id="8" name="Group 44"/>
          <p:cNvGrpSpPr>
            <a:grpSpLocks/>
          </p:cNvGrpSpPr>
          <p:nvPr/>
        </p:nvGrpSpPr>
        <p:grpSpPr bwMode="auto">
          <a:xfrm>
            <a:off x="4191000" y="1792288"/>
            <a:ext cx="1525588" cy="914400"/>
            <a:chOff x="4656" y="2016"/>
            <a:chExt cx="587" cy="480"/>
          </a:xfrm>
        </p:grpSpPr>
        <p:grpSp>
          <p:nvGrpSpPr>
            <p:cNvPr id="9" name="Group 31"/>
            <p:cNvGrpSpPr>
              <a:grpSpLocks/>
            </p:cNvGrpSpPr>
            <p:nvPr/>
          </p:nvGrpSpPr>
          <p:grpSpPr bwMode="auto">
            <a:xfrm>
              <a:off x="4656" y="2016"/>
              <a:ext cx="96" cy="192"/>
              <a:chOff x="3888" y="1440"/>
              <a:chExt cx="96" cy="288"/>
            </a:xfrm>
          </p:grpSpPr>
          <p:sp>
            <p:nvSpPr>
              <p:cNvPr id="3155" name="Oval 32"/>
              <p:cNvSpPr>
                <a:spLocks noChangeArrowheads="1"/>
              </p:cNvSpPr>
              <p:nvPr/>
            </p:nvSpPr>
            <p:spPr bwMode="auto">
              <a:xfrm>
                <a:off x="3888" y="1440"/>
                <a:ext cx="96" cy="96"/>
              </a:xfrm>
              <a:prstGeom prst="ellipse">
                <a:avLst/>
              </a:prstGeom>
              <a:noFill/>
              <a:ln w="12700" algn="ctr">
                <a:solidFill>
                  <a:schemeClr val="tx1"/>
                </a:solidFill>
                <a:round/>
                <a:headEnd/>
                <a:tailEnd/>
              </a:ln>
            </p:spPr>
            <p:txBody>
              <a:bodyPr wrap="none" anchor="ctr"/>
              <a:lstStyle/>
              <a:p>
                <a:endParaRPr lang="en-US"/>
              </a:p>
            </p:txBody>
          </p:sp>
          <p:sp>
            <p:nvSpPr>
              <p:cNvPr id="3156" name="Line 33"/>
              <p:cNvSpPr>
                <a:spLocks noChangeShapeType="1"/>
              </p:cNvSpPr>
              <p:nvPr/>
            </p:nvSpPr>
            <p:spPr bwMode="auto">
              <a:xfrm>
                <a:off x="3936" y="1536"/>
                <a:ext cx="0" cy="96"/>
              </a:xfrm>
              <a:prstGeom prst="line">
                <a:avLst/>
              </a:prstGeom>
              <a:noFill/>
              <a:ln w="12700">
                <a:solidFill>
                  <a:schemeClr val="tx1"/>
                </a:solidFill>
                <a:round/>
                <a:headEnd/>
                <a:tailEnd/>
              </a:ln>
            </p:spPr>
            <p:txBody>
              <a:bodyPr wrap="none" anchor="ctr"/>
              <a:lstStyle/>
              <a:p>
                <a:endParaRPr lang="en-US"/>
              </a:p>
            </p:txBody>
          </p:sp>
          <p:sp>
            <p:nvSpPr>
              <p:cNvPr id="3157" name="Line 34"/>
              <p:cNvSpPr>
                <a:spLocks noChangeShapeType="1"/>
              </p:cNvSpPr>
              <p:nvPr/>
            </p:nvSpPr>
            <p:spPr bwMode="auto">
              <a:xfrm>
                <a:off x="3888" y="1584"/>
                <a:ext cx="96" cy="0"/>
              </a:xfrm>
              <a:prstGeom prst="line">
                <a:avLst/>
              </a:prstGeom>
              <a:noFill/>
              <a:ln w="12700">
                <a:solidFill>
                  <a:schemeClr val="tx1"/>
                </a:solidFill>
                <a:round/>
                <a:headEnd/>
                <a:tailEnd/>
              </a:ln>
            </p:spPr>
            <p:txBody>
              <a:bodyPr wrap="none" anchor="ctr"/>
              <a:lstStyle/>
              <a:p>
                <a:endParaRPr lang="en-US"/>
              </a:p>
            </p:txBody>
          </p:sp>
          <p:sp>
            <p:nvSpPr>
              <p:cNvPr id="3158" name="Line 35"/>
              <p:cNvSpPr>
                <a:spLocks noChangeShapeType="1"/>
              </p:cNvSpPr>
              <p:nvPr/>
            </p:nvSpPr>
            <p:spPr bwMode="auto">
              <a:xfrm flipH="1">
                <a:off x="3888" y="1632"/>
                <a:ext cx="48" cy="96"/>
              </a:xfrm>
              <a:prstGeom prst="line">
                <a:avLst/>
              </a:prstGeom>
              <a:noFill/>
              <a:ln w="12700">
                <a:solidFill>
                  <a:schemeClr val="tx1"/>
                </a:solidFill>
                <a:round/>
                <a:headEnd/>
                <a:tailEnd/>
              </a:ln>
            </p:spPr>
            <p:txBody>
              <a:bodyPr wrap="none" anchor="ctr"/>
              <a:lstStyle/>
              <a:p>
                <a:endParaRPr lang="en-US"/>
              </a:p>
            </p:txBody>
          </p:sp>
          <p:sp>
            <p:nvSpPr>
              <p:cNvPr id="3159" name="Line 36"/>
              <p:cNvSpPr>
                <a:spLocks noChangeShapeType="1"/>
              </p:cNvSpPr>
              <p:nvPr/>
            </p:nvSpPr>
            <p:spPr bwMode="auto">
              <a:xfrm>
                <a:off x="3936" y="1632"/>
                <a:ext cx="48" cy="96"/>
              </a:xfrm>
              <a:prstGeom prst="line">
                <a:avLst/>
              </a:prstGeom>
              <a:noFill/>
              <a:ln w="12700">
                <a:solidFill>
                  <a:schemeClr val="tx1"/>
                </a:solidFill>
                <a:round/>
                <a:headEnd/>
                <a:tailEnd/>
              </a:ln>
            </p:spPr>
            <p:txBody>
              <a:bodyPr wrap="none" anchor="ctr"/>
              <a:lstStyle/>
              <a:p>
                <a:endParaRPr lang="en-US"/>
              </a:p>
            </p:txBody>
          </p:sp>
        </p:grpSp>
        <p:sp>
          <p:nvSpPr>
            <p:cNvPr id="3150" name="Line 39"/>
            <p:cNvSpPr>
              <a:spLocks noChangeShapeType="1"/>
            </p:cNvSpPr>
            <p:nvPr/>
          </p:nvSpPr>
          <p:spPr bwMode="auto">
            <a:xfrm>
              <a:off x="4704" y="2256"/>
              <a:ext cx="0" cy="240"/>
            </a:xfrm>
            <a:prstGeom prst="line">
              <a:avLst/>
            </a:prstGeom>
            <a:noFill/>
            <a:ln w="12700">
              <a:solidFill>
                <a:schemeClr val="tx1"/>
              </a:solidFill>
              <a:prstDash val="dash"/>
              <a:round/>
              <a:headEnd/>
              <a:tailEnd/>
            </a:ln>
          </p:spPr>
          <p:txBody>
            <a:bodyPr wrap="none" anchor="ctr"/>
            <a:lstStyle/>
            <a:p>
              <a:endParaRPr lang="en-US"/>
            </a:p>
          </p:txBody>
        </p:sp>
        <p:sp>
          <p:nvSpPr>
            <p:cNvPr id="3151" name="Line 40"/>
            <p:cNvSpPr>
              <a:spLocks noChangeShapeType="1"/>
            </p:cNvSpPr>
            <p:nvPr/>
          </p:nvSpPr>
          <p:spPr bwMode="auto">
            <a:xfrm>
              <a:off x="5136" y="2208"/>
              <a:ext cx="0" cy="288"/>
            </a:xfrm>
            <a:prstGeom prst="line">
              <a:avLst/>
            </a:prstGeom>
            <a:noFill/>
            <a:ln w="12700">
              <a:solidFill>
                <a:schemeClr val="tx1"/>
              </a:solidFill>
              <a:prstDash val="dash"/>
              <a:round/>
              <a:headEnd/>
              <a:tailEnd/>
            </a:ln>
          </p:spPr>
          <p:txBody>
            <a:bodyPr wrap="none" anchor="ctr"/>
            <a:lstStyle/>
            <a:p>
              <a:endParaRPr lang="en-US"/>
            </a:p>
          </p:txBody>
        </p:sp>
        <p:sp>
          <p:nvSpPr>
            <p:cNvPr id="3152" name="Rectangle 41"/>
            <p:cNvSpPr>
              <a:spLocks noChangeArrowheads="1"/>
            </p:cNvSpPr>
            <p:nvPr/>
          </p:nvSpPr>
          <p:spPr bwMode="auto">
            <a:xfrm>
              <a:off x="5040" y="2064"/>
              <a:ext cx="203" cy="112"/>
            </a:xfrm>
            <a:prstGeom prst="rect">
              <a:avLst/>
            </a:prstGeom>
            <a:noFill/>
            <a:ln w="12700" algn="ctr">
              <a:solidFill>
                <a:schemeClr val="tx1"/>
              </a:solidFill>
              <a:miter lim="800000"/>
              <a:headEnd/>
              <a:tailEnd/>
            </a:ln>
          </p:spPr>
          <p:txBody>
            <a:bodyPr wrap="none" anchor="ctr"/>
            <a:lstStyle/>
            <a:p>
              <a:endParaRPr lang="en-US"/>
            </a:p>
          </p:txBody>
        </p:sp>
        <p:sp>
          <p:nvSpPr>
            <p:cNvPr id="3153" name="Line 42"/>
            <p:cNvSpPr>
              <a:spLocks noChangeShapeType="1"/>
            </p:cNvSpPr>
            <p:nvPr/>
          </p:nvSpPr>
          <p:spPr bwMode="auto">
            <a:xfrm>
              <a:off x="4704" y="2352"/>
              <a:ext cx="432" cy="0"/>
            </a:xfrm>
            <a:prstGeom prst="line">
              <a:avLst/>
            </a:prstGeom>
            <a:noFill/>
            <a:ln w="19050">
              <a:solidFill>
                <a:schemeClr val="tx1"/>
              </a:solidFill>
              <a:round/>
              <a:headEnd/>
              <a:tailEnd type="triangle" w="med" len="med"/>
            </a:ln>
          </p:spPr>
          <p:txBody>
            <a:bodyPr wrap="none" anchor="ctr"/>
            <a:lstStyle/>
            <a:p>
              <a:endParaRPr lang="en-US"/>
            </a:p>
          </p:txBody>
        </p:sp>
        <p:sp>
          <p:nvSpPr>
            <p:cNvPr id="3154" name="Text Box 43"/>
            <p:cNvSpPr txBox="1">
              <a:spLocks noChangeArrowheads="1"/>
            </p:cNvSpPr>
            <p:nvPr/>
          </p:nvSpPr>
          <p:spPr bwMode="auto">
            <a:xfrm>
              <a:off x="4695" y="2208"/>
              <a:ext cx="364" cy="113"/>
            </a:xfrm>
            <a:prstGeom prst="rect">
              <a:avLst/>
            </a:prstGeom>
            <a:noFill/>
            <a:ln w="28575" algn="ctr">
              <a:noFill/>
              <a:miter lim="800000"/>
              <a:headEnd/>
              <a:tailEnd/>
            </a:ln>
          </p:spPr>
          <p:txBody>
            <a:bodyPr wrap="none">
              <a:spAutoFit/>
            </a:bodyPr>
            <a:lstStyle/>
            <a:p>
              <a:r>
                <a:rPr lang="en-US" sz="800"/>
                <a:t>makeNewSale( )</a:t>
              </a:r>
            </a:p>
          </p:txBody>
        </p:sp>
      </p:grpSp>
      <p:sp>
        <p:nvSpPr>
          <p:cNvPr id="3085" name="Text Box 45"/>
          <p:cNvSpPr txBox="1">
            <a:spLocks noChangeArrowheads="1"/>
          </p:cNvSpPr>
          <p:nvPr/>
        </p:nvSpPr>
        <p:spPr bwMode="auto">
          <a:xfrm>
            <a:off x="4191000" y="3048000"/>
            <a:ext cx="2663825" cy="276225"/>
          </a:xfrm>
          <a:prstGeom prst="rect">
            <a:avLst/>
          </a:prstGeom>
          <a:noFill/>
          <a:ln w="28575" algn="ctr">
            <a:noFill/>
            <a:miter lim="800000"/>
            <a:headEnd/>
            <a:tailEnd/>
          </a:ln>
        </p:spPr>
        <p:txBody>
          <a:bodyPr>
            <a:spAutoFit/>
          </a:bodyPr>
          <a:lstStyle/>
          <a:p>
            <a:r>
              <a:rPr lang="en-US" sz="1200"/>
              <a:t>Sys. Seq. Diagram</a:t>
            </a:r>
          </a:p>
        </p:txBody>
      </p:sp>
      <p:sp>
        <p:nvSpPr>
          <p:cNvPr id="3086" name="Line 39"/>
          <p:cNvSpPr>
            <a:spLocks noChangeShapeType="1"/>
          </p:cNvSpPr>
          <p:nvPr/>
        </p:nvSpPr>
        <p:spPr bwMode="auto">
          <a:xfrm>
            <a:off x="4306888" y="2579688"/>
            <a:ext cx="0" cy="457200"/>
          </a:xfrm>
          <a:prstGeom prst="line">
            <a:avLst/>
          </a:prstGeom>
          <a:noFill/>
          <a:ln w="12700">
            <a:solidFill>
              <a:schemeClr val="tx1"/>
            </a:solidFill>
            <a:prstDash val="dash"/>
            <a:round/>
            <a:headEnd/>
            <a:tailEnd/>
          </a:ln>
        </p:spPr>
        <p:txBody>
          <a:bodyPr wrap="none" anchor="ctr"/>
          <a:lstStyle/>
          <a:p>
            <a:endParaRPr lang="en-US"/>
          </a:p>
        </p:txBody>
      </p:sp>
      <p:sp>
        <p:nvSpPr>
          <p:cNvPr id="3087" name="Line 39"/>
          <p:cNvSpPr>
            <a:spLocks noChangeShapeType="1"/>
          </p:cNvSpPr>
          <p:nvPr/>
        </p:nvSpPr>
        <p:spPr bwMode="auto">
          <a:xfrm>
            <a:off x="5438775" y="2565400"/>
            <a:ext cx="0" cy="457200"/>
          </a:xfrm>
          <a:prstGeom prst="line">
            <a:avLst/>
          </a:prstGeom>
          <a:noFill/>
          <a:ln w="12700">
            <a:solidFill>
              <a:schemeClr val="tx1"/>
            </a:solidFill>
            <a:prstDash val="dash"/>
            <a:round/>
            <a:headEnd/>
            <a:tailEnd/>
          </a:ln>
        </p:spPr>
        <p:txBody>
          <a:bodyPr wrap="none" anchor="ctr"/>
          <a:lstStyle/>
          <a:p>
            <a:endParaRPr lang="en-US"/>
          </a:p>
        </p:txBody>
      </p:sp>
      <p:sp>
        <p:nvSpPr>
          <p:cNvPr id="3088" name="Text Box 43"/>
          <p:cNvSpPr txBox="1">
            <a:spLocks noChangeArrowheads="1"/>
          </p:cNvSpPr>
          <p:nvPr/>
        </p:nvSpPr>
        <p:spPr bwMode="auto">
          <a:xfrm>
            <a:off x="4306888" y="2566988"/>
            <a:ext cx="1187450" cy="215900"/>
          </a:xfrm>
          <a:prstGeom prst="rect">
            <a:avLst/>
          </a:prstGeom>
          <a:noFill/>
          <a:ln w="28575" algn="ctr">
            <a:noFill/>
            <a:miter lim="800000"/>
            <a:headEnd/>
            <a:tailEnd/>
          </a:ln>
        </p:spPr>
        <p:txBody>
          <a:bodyPr wrap="none">
            <a:spAutoFit/>
          </a:bodyPr>
          <a:lstStyle/>
          <a:p>
            <a:r>
              <a:rPr lang="en-US" sz="800"/>
              <a:t>enterItem(id,quantity )</a:t>
            </a:r>
          </a:p>
        </p:txBody>
      </p:sp>
      <p:sp>
        <p:nvSpPr>
          <p:cNvPr id="3089" name="Line 42"/>
          <p:cNvSpPr>
            <a:spLocks noChangeShapeType="1"/>
          </p:cNvSpPr>
          <p:nvPr/>
        </p:nvSpPr>
        <p:spPr bwMode="auto">
          <a:xfrm>
            <a:off x="4318000" y="2859088"/>
            <a:ext cx="1120775" cy="0"/>
          </a:xfrm>
          <a:prstGeom prst="line">
            <a:avLst/>
          </a:prstGeom>
          <a:noFill/>
          <a:ln w="19050">
            <a:solidFill>
              <a:schemeClr val="tx1"/>
            </a:solidFill>
            <a:round/>
            <a:headEnd/>
            <a:tailEnd type="triangle" w="med" len="med"/>
          </a:ln>
        </p:spPr>
        <p:txBody>
          <a:bodyPr wrap="none" anchor="ctr"/>
          <a:lstStyle/>
          <a:p>
            <a:endParaRPr lang="en-US"/>
          </a:p>
        </p:txBody>
      </p:sp>
      <p:sp>
        <p:nvSpPr>
          <p:cNvPr id="3090" name="Rectangle 8"/>
          <p:cNvSpPr>
            <a:spLocks noChangeArrowheads="1"/>
          </p:cNvSpPr>
          <p:nvPr/>
        </p:nvSpPr>
        <p:spPr bwMode="auto">
          <a:xfrm>
            <a:off x="6629400" y="1639888"/>
            <a:ext cx="1828800" cy="1371600"/>
          </a:xfrm>
          <a:prstGeom prst="rect">
            <a:avLst/>
          </a:prstGeom>
          <a:noFill/>
          <a:ln w="28575" algn="ctr">
            <a:solidFill>
              <a:schemeClr val="tx1"/>
            </a:solidFill>
            <a:miter lim="800000"/>
            <a:headEnd/>
            <a:tailEnd/>
          </a:ln>
        </p:spPr>
        <p:txBody>
          <a:bodyPr wrap="none" anchor="ctr"/>
          <a:lstStyle/>
          <a:p>
            <a:endParaRPr lang="en-US"/>
          </a:p>
        </p:txBody>
      </p:sp>
      <p:sp>
        <p:nvSpPr>
          <p:cNvPr id="3091" name="Oval 23"/>
          <p:cNvSpPr>
            <a:spLocks noChangeArrowheads="1"/>
          </p:cNvSpPr>
          <p:nvPr/>
        </p:nvSpPr>
        <p:spPr bwMode="auto">
          <a:xfrm>
            <a:off x="7620000" y="2478088"/>
            <a:ext cx="609600" cy="228600"/>
          </a:xfrm>
          <a:prstGeom prst="ellipse">
            <a:avLst/>
          </a:prstGeom>
          <a:noFill/>
          <a:ln w="12700" algn="ctr">
            <a:solidFill>
              <a:schemeClr val="tx1"/>
            </a:solidFill>
            <a:round/>
            <a:headEnd/>
            <a:tailEnd/>
          </a:ln>
        </p:spPr>
        <p:txBody>
          <a:bodyPr wrap="none" anchor="ctr"/>
          <a:lstStyle/>
          <a:p>
            <a:endParaRPr lang="en-US"/>
          </a:p>
        </p:txBody>
      </p:sp>
      <p:sp>
        <p:nvSpPr>
          <p:cNvPr id="3092" name="Line 24"/>
          <p:cNvSpPr>
            <a:spLocks noChangeShapeType="1"/>
          </p:cNvSpPr>
          <p:nvPr/>
        </p:nvSpPr>
        <p:spPr bwMode="auto">
          <a:xfrm>
            <a:off x="7239000" y="2198688"/>
            <a:ext cx="381000" cy="381000"/>
          </a:xfrm>
          <a:prstGeom prst="line">
            <a:avLst/>
          </a:prstGeom>
          <a:noFill/>
          <a:ln w="3175">
            <a:solidFill>
              <a:schemeClr val="tx1"/>
            </a:solidFill>
            <a:round/>
            <a:headEnd/>
            <a:tailEnd/>
          </a:ln>
        </p:spPr>
        <p:txBody>
          <a:bodyPr wrap="none" anchor="ctr"/>
          <a:lstStyle/>
          <a:p>
            <a:endParaRPr lang="en-US"/>
          </a:p>
        </p:txBody>
      </p:sp>
      <p:sp>
        <p:nvSpPr>
          <p:cNvPr id="3093" name="Text Box 43"/>
          <p:cNvSpPr txBox="1">
            <a:spLocks noChangeArrowheads="1"/>
          </p:cNvSpPr>
          <p:nvPr/>
        </p:nvSpPr>
        <p:spPr bwMode="auto">
          <a:xfrm>
            <a:off x="6858000" y="2414588"/>
            <a:ext cx="538163" cy="215900"/>
          </a:xfrm>
          <a:prstGeom prst="rect">
            <a:avLst/>
          </a:prstGeom>
          <a:noFill/>
          <a:ln w="28575" algn="ctr">
            <a:noFill/>
            <a:miter lim="800000"/>
            <a:headEnd/>
            <a:tailEnd/>
          </a:ln>
        </p:spPr>
        <p:txBody>
          <a:bodyPr wrap="none">
            <a:spAutoFit/>
          </a:bodyPr>
          <a:lstStyle/>
          <a:p>
            <a:r>
              <a:rPr lang="en-US" sz="800"/>
              <a:t>Cashier</a:t>
            </a:r>
          </a:p>
        </p:txBody>
      </p:sp>
      <p:sp>
        <p:nvSpPr>
          <p:cNvPr id="3094" name="Text Box 43"/>
          <p:cNvSpPr txBox="1">
            <a:spLocks noChangeArrowheads="1"/>
          </p:cNvSpPr>
          <p:nvPr/>
        </p:nvSpPr>
        <p:spPr bwMode="auto">
          <a:xfrm>
            <a:off x="7543800" y="2084388"/>
            <a:ext cx="838200" cy="214312"/>
          </a:xfrm>
          <a:prstGeom prst="rect">
            <a:avLst/>
          </a:prstGeom>
          <a:noFill/>
          <a:ln w="28575" algn="ctr">
            <a:noFill/>
            <a:miter lim="800000"/>
            <a:headEnd/>
            <a:tailEnd/>
          </a:ln>
        </p:spPr>
        <p:txBody>
          <a:bodyPr>
            <a:spAutoFit/>
          </a:bodyPr>
          <a:lstStyle/>
          <a:p>
            <a:r>
              <a:rPr lang="en-US" sz="800"/>
              <a:t>Process Sale</a:t>
            </a:r>
          </a:p>
        </p:txBody>
      </p:sp>
      <p:sp>
        <p:nvSpPr>
          <p:cNvPr id="3095" name="Text Box 45"/>
          <p:cNvSpPr txBox="1">
            <a:spLocks noChangeArrowheads="1"/>
          </p:cNvSpPr>
          <p:nvPr/>
        </p:nvSpPr>
        <p:spPr bwMode="auto">
          <a:xfrm>
            <a:off x="6784975" y="3048000"/>
            <a:ext cx="2663825" cy="276225"/>
          </a:xfrm>
          <a:prstGeom prst="rect">
            <a:avLst/>
          </a:prstGeom>
          <a:noFill/>
          <a:ln w="28575" algn="ctr">
            <a:noFill/>
            <a:miter lim="800000"/>
            <a:headEnd/>
            <a:tailEnd/>
          </a:ln>
        </p:spPr>
        <p:txBody>
          <a:bodyPr>
            <a:spAutoFit/>
          </a:bodyPr>
          <a:lstStyle/>
          <a:p>
            <a:r>
              <a:rPr lang="en-US" sz="1200"/>
              <a:t>Use Case  Diagrams</a:t>
            </a:r>
          </a:p>
        </p:txBody>
      </p:sp>
      <p:sp>
        <p:nvSpPr>
          <p:cNvPr id="3096" name="AutoShape 15"/>
          <p:cNvSpPr>
            <a:spLocks noChangeArrowheads="1"/>
          </p:cNvSpPr>
          <p:nvPr/>
        </p:nvSpPr>
        <p:spPr bwMode="auto">
          <a:xfrm>
            <a:off x="1447800" y="3416300"/>
            <a:ext cx="7315200" cy="2895600"/>
          </a:xfrm>
          <a:prstGeom prst="roundRect">
            <a:avLst>
              <a:gd name="adj" fmla="val 16667"/>
            </a:avLst>
          </a:prstGeom>
          <a:noFill/>
          <a:ln w="28575" algn="ctr">
            <a:solidFill>
              <a:schemeClr val="tx1"/>
            </a:solidFill>
            <a:round/>
            <a:headEnd/>
            <a:tailEnd/>
          </a:ln>
        </p:spPr>
        <p:txBody>
          <a:bodyPr wrap="none" anchor="ctr"/>
          <a:lstStyle/>
          <a:p>
            <a:endParaRPr lang="en-US"/>
          </a:p>
        </p:txBody>
      </p:sp>
      <p:sp>
        <p:nvSpPr>
          <p:cNvPr id="3097" name="Line 42"/>
          <p:cNvSpPr>
            <a:spLocks noChangeShapeType="1"/>
          </p:cNvSpPr>
          <p:nvPr/>
        </p:nvSpPr>
        <p:spPr bwMode="auto">
          <a:xfrm>
            <a:off x="3200400" y="4114800"/>
            <a:ext cx="3581400" cy="0"/>
          </a:xfrm>
          <a:prstGeom prst="line">
            <a:avLst/>
          </a:prstGeom>
          <a:noFill/>
          <a:ln w="19050">
            <a:solidFill>
              <a:schemeClr val="tx1"/>
            </a:solidFill>
            <a:round/>
            <a:headEnd/>
            <a:tailEnd type="triangle" w="med" len="med"/>
          </a:ln>
        </p:spPr>
        <p:txBody>
          <a:bodyPr wrap="none" anchor="ctr"/>
          <a:lstStyle/>
          <a:p>
            <a:endParaRPr lang="en-US"/>
          </a:p>
        </p:txBody>
      </p:sp>
      <p:sp>
        <p:nvSpPr>
          <p:cNvPr id="3098" name="Rectangle 97"/>
          <p:cNvSpPr>
            <a:spLocks noChangeArrowheads="1"/>
          </p:cNvSpPr>
          <p:nvPr/>
        </p:nvSpPr>
        <p:spPr bwMode="auto">
          <a:xfrm>
            <a:off x="2603500" y="3505200"/>
            <a:ext cx="1136650" cy="228600"/>
          </a:xfrm>
          <a:prstGeom prst="rect">
            <a:avLst/>
          </a:prstGeom>
          <a:noFill/>
          <a:ln w="12700" algn="ctr">
            <a:solidFill>
              <a:schemeClr val="tx1"/>
            </a:solidFill>
            <a:miter lim="800000"/>
            <a:headEnd/>
            <a:tailEnd/>
          </a:ln>
        </p:spPr>
        <p:txBody>
          <a:bodyPr wrap="none" anchor="ctr"/>
          <a:lstStyle/>
          <a:p>
            <a:endParaRPr lang="en-US"/>
          </a:p>
        </p:txBody>
      </p:sp>
      <p:sp>
        <p:nvSpPr>
          <p:cNvPr id="3099" name="Line 40"/>
          <p:cNvSpPr>
            <a:spLocks noChangeShapeType="1"/>
          </p:cNvSpPr>
          <p:nvPr/>
        </p:nvSpPr>
        <p:spPr bwMode="auto">
          <a:xfrm>
            <a:off x="3176588" y="3733800"/>
            <a:ext cx="23812" cy="1295400"/>
          </a:xfrm>
          <a:prstGeom prst="line">
            <a:avLst/>
          </a:prstGeom>
          <a:noFill/>
          <a:ln w="12700">
            <a:solidFill>
              <a:schemeClr val="tx1"/>
            </a:solidFill>
            <a:prstDash val="dash"/>
            <a:round/>
            <a:headEnd/>
            <a:tailEnd/>
          </a:ln>
        </p:spPr>
        <p:txBody>
          <a:bodyPr wrap="none" anchor="ctr"/>
          <a:lstStyle/>
          <a:p>
            <a:endParaRPr lang="en-US"/>
          </a:p>
        </p:txBody>
      </p:sp>
      <p:sp>
        <p:nvSpPr>
          <p:cNvPr id="3100" name="Line 40"/>
          <p:cNvSpPr>
            <a:spLocks noChangeShapeType="1"/>
          </p:cNvSpPr>
          <p:nvPr/>
        </p:nvSpPr>
        <p:spPr bwMode="auto">
          <a:xfrm>
            <a:off x="5380038" y="3733800"/>
            <a:ext cx="23812" cy="1295400"/>
          </a:xfrm>
          <a:prstGeom prst="line">
            <a:avLst/>
          </a:prstGeom>
          <a:noFill/>
          <a:ln w="12700">
            <a:solidFill>
              <a:schemeClr val="tx1"/>
            </a:solidFill>
            <a:prstDash val="dash"/>
            <a:round/>
            <a:headEnd/>
            <a:tailEnd/>
          </a:ln>
        </p:spPr>
        <p:txBody>
          <a:bodyPr wrap="none" anchor="ctr"/>
          <a:lstStyle/>
          <a:p>
            <a:endParaRPr lang="en-US"/>
          </a:p>
        </p:txBody>
      </p:sp>
      <p:sp>
        <p:nvSpPr>
          <p:cNvPr id="3101" name="Rectangle 101"/>
          <p:cNvSpPr>
            <a:spLocks noChangeArrowheads="1"/>
          </p:cNvSpPr>
          <p:nvPr/>
        </p:nvSpPr>
        <p:spPr bwMode="auto">
          <a:xfrm>
            <a:off x="6788150" y="3886200"/>
            <a:ext cx="1060450" cy="228600"/>
          </a:xfrm>
          <a:prstGeom prst="rect">
            <a:avLst/>
          </a:prstGeom>
          <a:noFill/>
          <a:ln w="12700" algn="ctr">
            <a:solidFill>
              <a:schemeClr val="tx1"/>
            </a:solidFill>
            <a:miter lim="800000"/>
            <a:headEnd/>
            <a:tailEnd/>
          </a:ln>
        </p:spPr>
        <p:txBody>
          <a:bodyPr wrap="none" anchor="ctr"/>
          <a:lstStyle/>
          <a:p>
            <a:endParaRPr lang="en-US"/>
          </a:p>
        </p:txBody>
      </p:sp>
      <p:sp>
        <p:nvSpPr>
          <p:cNvPr id="3102" name="Line 40"/>
          <p:cNvSpPr>
            <a:spLocks noChangeShapeType="1"/>
          </p:cNvSpPr>
          <p:nvPr/>
        </p:nvSpPr>
        <p:spPr bwMode="auto">
          <a:xfrm>
            <a:off x="7062788" y="4114800"/>
            <a:ext cx="23812" cy="914400"/>
          </a:xfrm>
          <a:prstGeom prst="line">
            <a:avLst/>
          </a:prstGeom>
          <a:noFill/>
          <a:ln w="12700">
            <a:solidFill>
              <a:schemeClr val="tx1"/>
            </a:solidFill>
            <a:prstDash val="dash"/>
            <a:round/>
            <a:headEnd/>
            <a:tailEnd/>
          </a:ln>
        </p:spPr>
        <p:txBody>
          <a:bodyPr wrap="none" anchor="ctr"/>
          <a:lstStyle/>
          <a:p>
            <a:endParaRPr lang="en-US"/>
          </a:p>
        </p:txBody>
      </p:sp>
      <p:sp>
        <p:nvSpPr>
          <p:cNvPr id="3103" name="Text Box 43"/>
          <p:cNvSpPr txBox="1">
            <a:spLocks noChangeArrowheads="1"/>
          </p:cNvSpPr>
          <p:nvPr/>
        </p:nvSpPr>
        <p:spPr bwMode="auto">
          <a:xfrm>
            <a:off x="1981200" y="4203700"/>
            <a:ext cx="1187450" cy="215900"/>
          </a:xfrm>
          <a:prstGeom prst="rect">
            <a:avLst/>
          </a:prstGeom>
          <a:noFill/>
          <a:ln w="28575" algn="ctr">
            <a:noFill/>
            <a:miter lim="800000"/>
            <a:headEnd/>
            <a:tailEnd/>
          </a:ln>
        </p:spPr>
        <p:txBody>
          <a:bodyPr wrap="none">
            <a:spAutoFit/>
          </a:bodyPr>
          <a:lstStyle/>
          <a:p>
            <a:r>
              <a:rPr lang="en-US" sz="800"/>
              <a:t>enterItem(id,quantity )</a:t>
            </a:r>
          </a:p>
        </p:txBody>
      </p:sp>
      <p:sp>
        <p:nvSpPr>
          <p:cNvPr id="3104" name="Line 42"/>
          <p:cNvSpPr>
            <a:spLocks noChangeShapeType="1"/>
          </p:cNvSpPr>
          <p:nvPr/>
        </p:nvSpPr>
        <p:spPr bwMode="auto">
          <a:xfrm>
            <a:off x="1992313" y="4419600"/>
            <a:ext cx="1122362" cy="0"/>
          </a:xfrm>
          <a:prstGeom prst="line">
            <a:avLst/>
          </a:prstGeom>
          <a:noFill/>
          <a:ln w="19050">
            <a:solidFill>
              <a:schemeClr val="tx1"/>
            </a:solidFill>
            <a:round/>
            <a:headEnd/>
            <a:tailEnd type="triangle" w="med" len="med"/>
          </a:ln>
        </p:spPr>
        <p:txBody>
          <a:bodyPr wrap="none" anchor="ctr"/>
          <a:lstStyle/>
          <a:p>
            <a:endParaRPr lang="en-US"/>
          </a:p>
        </p:txBody>
      </p:sp>
      <p:sp>
        <p:nvSpPr>
          <p:cNvPr id="3105" name="Text Box 43"/>
          <p:cNvSpPr txBox="1">
            <a:spLocks noChangeArrowheads="1"/>
          </p:cNvSpPr>
          <p:nvPr/>
        </p:nvSpPr>
        <p:spPr bwMode="auto">
          <a:xfrm>
            <a:off x="1981200" y="3810000"/>
            <a:ext cx="944563" cy="215900"/>
          </a:xfrm>
          <a:prstGeom prst="rect">
            <a:avLst/>
          </a:prstGeom>
          <a:noFill/>
          <a:ln w="28575" algn="ctr">
            <a:noFill/>
            <a:miter lim="800000"/>
            <a:headEnd/>
            <a:tailEnd/>
          </a:ln>
        </p:spPr>
        <p:txBody>
          <a:bodyPr wrap="none">
            <a:spAutoFit/>
          </a:bodyPr>
          <a:lstStyle/>
          <a:p>
            <a:r>
              <a:rPr lang="en-US" sz="800"/>
              <a:t>makeNewSale( )</a:t>
            </a:r>
          </a:p>
        </p:txBody>
      </p:sp>
      <p:sp>
        <p:nvSpPr>
          <p:cNvPr id="3106" name="Line 42"/>
          <p:cNvSpPr>
            <a:spLocks noChangeShapeType="1"/>
          </p:cNvSpPr>
          <p:nvPr/>
        </p:nvSpPr>
        <p:spPr bwMode="auto">
          <a:xfrm>
            <a:off x="1992313" y="4025900"/>
            <a:ext cx="1122362" cy="0"/>
          </a:xfrm>
          <a:prstGeom prst="line">
            <a:avLst/>
          </a:prstGeom>
          <a:noFill/>
          <a:ln w="19050">
            <a:solidFill>
              <a:schemeClr val="tx1"/>
            </a:solidFill>
            <a:round/>
            <a:headEnd/>
            <a:tailEnd type="triangle" w="med" len="med"/>
          </a:ln>
        </p:spPr>
        <p:txBody>
          <a:bodyPr wrap="none" anchor="ctr"/>
          <a:lstStyle/>
          <a:p>
            <a:endParaRPr lang="en-US"/>
          </a:p>
        </p:txBody>
      </p:sp>
      <p:sp>
        <p:nvSpPr>
          <p:cNvPr id="3107" name="Text Box 43"/>
          <p:cNvSpPr txBox="1">
            <a:spLocks noChangeArrowheads="1"/>
          </p:cNvSpPr>
          <p:nvPr/>
        </p:nvSpPr>
        <p:spPr bwMode="auto">
          <a:xfrm>
            <a:off x="3703638" y="3810000"/>
            <a:ext cx="568325" cy="215900"/>
          </a:xfrm>
          <a:prstGeom prst="rect">
            <a:avLst/>
          </a:prstGeom>
          <a:noFill/>
          <a:ln w="28575" algn="ctr">
            <a:noFill/>
            <a:miter lim="800000"/>
            <a:headEnd/>
            <a:tailEnd/>
          </a:ln>
        </p:spPr>
        <p:txBody>
          <a:bodyPr wrap="none">
            <a:spAutoFit/>
          </a:bodyPr>
          <a:lstStyle/>
          <a:p>
            <a:r>
              <a:rPr lang="en-US" sz="800"/>
              <a:t>create( )</a:t>
            </a:r>
          </a:p>
        </p:txBody>
      </p:sp>
      <p:sp>
        <p:nvSpPr>
          <p:cNvPr id="3108" name="Rectangle 6"/>
          <p:cNvSpPr>
            <a:spLocks noChangeArrowheads="1"/>
          </p:cNvSpPr>
          <p:nvPr/>
        </p:nvSpPr>
        <p:spPr bwMode="auto">
          <a:xfrm>
            <a:off x="1963738" y="5105400"/>
            <a:ext cx="1846262" cy="1143000"/>
          </a:xfrm>
          <a:prstGeom prst="rect">
            <a:avLst/>
          </a:prstGeom>
          <a:noFill/>
          <a:ln w="28575" algn="ctr">
            <a:solidFill>
              <a:schemeClr val="tx1"/>
            </a:solidFill>
            <a:miter lim="800000"/>
            <a:headEnd/>
            <a:tailEnd/>
          </a:ln>
        </p:spPr>
        <p:txBody>
          <a:bodyPr wrap="none" anchor="ctr"/>
          <a:lstStyle/>
          <a:p>
            <a:endParaRPr lang="en-US"/>
          </a:p>
        </p:txBody>
      </p:sp>
      <p:sp>
        <p:nvSpPr>
          <p:cNvPr id="3109" name="Line 7"/>
          <p:cNvSpPr>
            <a:spLocks noChangeShapeType="1"/>
          </p:cNvSpPr>
          <p:nvPr/>
        </p:nvSpPr>
        <p:spPr bwMode="auto">
          <a:xfrm>
            <a:off x="1963738" y="5334000"/>
            <a:ext cx="1846262" cy="0"/>
          </a:xfrm>
          <a:prstGeom prst="line">
            <a:avLst/>
          </a:prstGeom>
          <a:noFill/>
          <a:ln w="9525">
            <a:solidFill>
              <a:schemeClr val="tx1"/>
            </a:solidFill>
            <a:round/>
            <a:headEnd/>
            <a:tailEnd/>
          </a:ln>
        </p:spPr>
        <p:txBody>
          <a:bodyPr wrap="none" anchor="ctr"/>
          <a:lstStyle/>
          <a:p>
            <a:endParaRPr lang="en-US"/>
          </a:p>
        </p:txBody>
      </p:sp>
      <p:sp>
        <p:nvSpPr>
          <p:cNvPr id="3110" name="Line 7"/>
          <p:cNvSpPr>
            <a:spLocks noChangeShapeType="1"/>
          </p:cNvSpPr>
          <p:nvPr/>
        </p:nvSpPr>
        <p:spPr bwMode="auto">
          <a:xfrm>
            <a:off x="1981200" y="5638800"/>
            <a:ext cx="1828800" cy="0"/>
          </a:xfrm>
          <a:prstGeom prst="line">
            <a:avLst/>
          </a:prstGeom>
          <a:noFill/>
          <a:ln w="9525">
            <a:solidFill>
              <a:schemeClr val="tx1"/>
            </a:solidFill>
            <a:round/>
            <a:headEnd/>
            <a:tailEnd/>
          </a:ln>
        </p:spPr>
        <p:txBody>
          <a:bodyPr wrap="none" anchor="ctr"/>
          <a:lstStyle/>
          <a:p>
            <a:endParaRPr lang="en-US"/>
          </a:p>
        </p:txBody>
      </p:sp>
      <p:sp>
        <p:nvSpPr>
          <p:cNvPr id="3111" name="Rectangle 6"/>
          <p:cNvSpPr>
            <a:spLocks noChangeArrowheads="1"/>
          </p:cNvSpPr>
          <p:nvPr/>
        </p:nvSpPr>
        <p:spPr bwMode="auto">
          <a:xfrm>
            <a:off x="5621338" y="5105400"/>
            <a:ext cx="1846262" cy="1143000"/>
          </a:xfrm>
          <a:prstGeom prst="rect">
            <a:avLst/>
          </a:prstGeom>
          <a:noFill/>
          <a:ln w="28575" algn="ctr">
            <a:solidFill>
              <a:schemeClr val="tx1"/>
            </a:solidFill>
            <a:miter lim="800000"/>
            <a:headEnd/>
            <a:tailEnd/>
          </a:ln>
        </p:spPr>
        <p:txBody>
          <a:bodyPr wrap="none" anchor="ctr"/>
          <a:lstStyle/>
          <a:p>
            <a:endParaRPr lang="en-US"/>
          </a:p>
        </p:txBody>
      </p:sp>
      <p:sp>
        <p:nvSpPr>
          <p:cNvPr id="3112" name="Line 7"/>
          <p:cNvSpPr>
            <a:spLocks noChangeShapeType="1"/>
          </p:cNvSpPr>
          <p:nvPr/>
        </p:nvSpPr>
        <p:spPr bwMode="auto">
          <a:xfrm>
            <a:off x="5621338" y="5334000"/>
            <a:ext cx="1846262" cy="0"/>
          </a:xfrm>
          <a:prstGeom prst="line">
            <a:avLst/>
          </a:prstGeom>
          <a:noFill/>
          <a:ln w="9525">
            <a:solidFill>
              <a:schemeClr val="tx1"/>
            </a:solidFill>
            <a:round/>
            <a:headEnd/>
            <a:tailEnd/>
          </a:ln>
        </p:spPr>
        <p:txBody>
          <a:bodyPr wrap="none" anchor="ctr"/>
          <a:lstStyle/>
          <a:p>
            <a:endParaRPr lang="en-US"/>
          </a:p>
        </p:txBody>
      </p:sp>
      <p:sp>
        <p:nvSpPr>
          <p:cNvPr id="3113" name="Line 7"/>
          <p:cNvSpPr>
            <a:spLocks noChangeShapeType="1"/>
          </p:cNvSpPr>
          <p:nvPr/>
        </p:nvSpPr>
        <p:spPr bwMode="auto">
          <a:xfrm>
            <a:off x="5638800" y="5638800"/>
            <a:ext cx="1828800" cy="0"/>
          </a:xfrm>
          <a:prstGeom prst="line">
            <a:avLst/>
          </a:prstGeom>
          <a:noFill/>
          <a:ln w="9525">
            <a:solidFill>
              <a:schemeClr val="tx1"/>
            </a:solidFill>
            <a:round/>
            <a:headEnd/>
            <a:tailEnd/>
          </a:ln>
        </p:spPr>
        <p:txBody>
          <a:bodyPr wrap="none" anchor="ctr"/>
          <a:lstStyle/>
          <a:p>
            <a:endParaRPr lang="en-US"/>
          </a:p>
        </p:txBody>
      </p:sp>
      <p:sp>
        <p:nvSpPr>
          <p:cNvPr id="3114" name="Text Box 43"/>
          <p:cNvSpPr txBox="1">
            <a:spLocks noChangeArrowheads="1"/>
          </p:cNvSpPr>
          <p:nvPr/>
        </p:nvSpPr>
        <p:spPr bwMode="auto">
          <a:xfrm>
            <a:off x="2438400" y="5105400"/>
            <a:ext cx="568325" cy="215900"/>
          </a:xfrm>
          <a:prstGeom prst="rect">
            <a:avLst/>
          </a:prstGeom>
          <a:noFill/>
          <a:ln w="28575" algn="ctr">
            <a:noFill/>
            <a:miter lim="800000"/>
            <a:headEnd/>
            <a:tailEnd/>
          </a:ln>
        </p:spPr>
        <p:txBody>
          <a:bodyPr wrap="none">
            <a:spAutoFit/>
          </a:bodyPr>
          <a:lstStyle/>
          <a:p>
            <a:r>
              <a:rPr lang="en-US" sz="800"/>
              <a:t>Register</a:t>
            </a:r>
          </a:p>
        </p:txBody>
      </p:sp>
      <p:sp>
        <p:nvSpPr>
          <p:cNvPr id="3115" name="Text Box 43"/>
          <p:cNvSpPr txBox="1">
            <a:spLocks noChangeArrowheads="1"/>
          </p:cNvSpPr>
          <p:nvPr/>
        </p:nvSpPr>
        <p:spPr bwMode="auto">
          <a:xfrm>
            <a:off x="1981200" y="5880100"/>
            <a:ext cx="1187450" cy="215900"/>
          </a:xfrm>
          <a:prstGeom prst="rect">
            <a:avLst/>
          </a:prstGeom>
          <a:noFill/>
          <a:ln w="28575" algn="ctr">
            <a:noFill/>
            <a:miter lim="800000"/>
            <a:headEnd/>
            <a:tailEnd/>
          </a:ln>
        </p:spPr>
        <p:txBody>
          <a:bodyPr wrap="none">
            <a:spAutoFit/>
          </a:bodyPr>
          <a:lstStyle/>
          <a:p>
            <a:r>
              <a:rPr lang="en-US" sz="800"/>
              <a:t>enterItem(id,quantity )</a:t>
            </a:r>
          </a:p>
        </p:txBody>
      </p:sp>
      <p:sp>
        <p:nvSpPr>
          <p:cNvPr id="3116" name="Text Box 43"/>
          <p:cNvSpPr txBox="1">
            <a:spLocks noChangeArrowheads="1"/>
          </p:cNvSpPr>
          <p:nvPr/>
        </p:nvSpPr>
        <p:spPr bwMode="auto">
          <a:xfrm>
            <a:off x="1981200" y="5638800"/>
            <a:ext cx="944563" cy="215900"/>
          </a:xfrm>
          <a:prstGeom prst="rect">
            <a:avLst/>
          </a:prstGeom>
          <a:noFill/>
          <a:ln w="28575" algn="ctr">
            <a:noFill/>
            <a:miter lim="800000"/>
            <a:headEnd/>
            <a:tailEnd/>
          </a:ln>
        </p:spPr>
        <p:txBody>
          <a:bodyPr wrap="none">
            <a:spAutoFit/>
          </a:bodyPr>
          <a:lstStyle/>
          <a:p>
            <a:r>
              <a:rPr lang="en-US" sz="800"/>
              <a:t>makeNewSale( )</a:t>
            </a:r>
          </a:p>
        </p:txBody>
      </p:sp>
      <p:sp>
        <p:nvSpPr>
          <p:cNvPr id="3117" name="Text Box 43"/>
          <p:cNvSpPr txBox="1">
            <a:spLocks noChangeArrowheads="1"/>
          </p:cNvSpPr>
          <p:nvPr/>
        </p:nvSpPr>
        <p:spPr bwMode="auto">
          <a:xfrm>
            <a:off x="5638800" y="6032500"/>
            <a:ext cx="960438" cy="215900"/>
          </a:xfrm>
          <a:prstGeom prst="rect">
            <a:avLst/>
          </a:prstGeom>
          <a:noFill/>
          <a:ln w="28575" algn="ctr">
            <a:noFill/>
            <a:miter lim="800000"/>
            <a:headEnd/>
            <a:tailEnd/>
          </a:ln>
        </p:spPr>
        <p:txBody>
          <a:bodyPr wrap="none">
            <a:spAutoFit/>
          </a:bodyPr>
          <a:lstStyle/>
          <a:p>
            <a:r>
              <a:rPr lang="en-US" sz="800"/>
              <a:t>…………………..</a:t>
            </a:r>
          </a:p>
        </p:txBody>
      </p:sp>
      <p:sp>
        <p:nvSpPr>
          <p:cNvPr id="3118" name="Text Box 43"/>
          <p:cNvSpPr txBox="1">
            <a:spLocks noChangeArrowheads="1"/>
          </p:cNvSpPr>
          <p:nvPr/>
        </p:nvSpPr>
        <p:spPr bwMode="auto">
          <a:xfrm>
            <a:off x="5638800" y="5638800"/>
            <a:ext cx="1009650" cy="215900"/>
          </a:xfrm>
          <a:prstGeom prst="rect">
            <a:avLst/>
          </a:prstGeom>
          <a:noFill/>
          <a:ln w="28575" algn="ctr">
            <a:noFill/>
            <a:miter lim="800000"/>
            <a:headEnd/>
            <a:tailEnd/>
          </a:ln>
        </p:spPr>
        <p:txBody>
          <a:bodyPr wrap="none">
            <a:spAutoFit/>
          </a:bodyPr>
          <a:lstStyle/>
          <a:p>
            <a:r>
              <a:rPr lang="en-US" sz="800"/>
              <a:t>getSpecification( )</a:t>
            </a:r>
          </a:p>
        </p:txBody>
      </p:sp>
      <p:sp>
        <p:nvSpPr>
          <p:cNvPr id="3119" name="Text Box 43"/>
          <p:cNvSpPr txBox="1">
            <a:spLocks noChangeArrowheads="1"/>
          </p:cNvSpPr>
          <p:nvPr/>
        </p:nvSpPr>
        <p:spPr bwMode="auto">
          <a:xfrm>
            <a:off x="5791200" y="5118100"/>
            <a:ext cx="1011238" cy="215900"/>
          </a:xfrm>
          <a:prstGeom prst="rect">
            <a:avLst/>
          </a:prstGeom>
          <a:noFill/>
          <a:ln w="28575" algn="ctr">
            <a:noFill/>
            <a:miter lim="800000"/>
            <a:headEnd/>
            <a:tailEnd/>
          </a:ln>
        </p:spPr>
        <p:txBody>
          <a:bodyPr wrap="none">
            <a:spAutoFit/>
          </a:bodyPr>
          <a:lstStyle/>
          <a:p>
            <a:r>
              <a:rPr lang="en-US" sz="800"/>
              <a:t>ProductCatalogue</a:t>
            </a:r>
          </a:p>
        </p:txBody>
      </p:sp>
      <p:sp>
        <p:nvSpPr>
          <p:cNvPr id="3120" name="Rectangle 125"/>
          <p:cNvSpPr>
            <a:spLocks noChangeArrowheads="1"/>
          </p:cNvSpPr>
          <p:nvPr/>
        </p:nvSpPr>
        <p:spPr bwMode="auto">
          <a:xfrm>
            <a:off x="4813300" y="3505200"/>
            <a:ext cx="1136650" cy="228600"/>
          </a:xfrm>
          <a:prstGeom prst="rect">
            <a:avLst/>
          </a:prstGeom>
          <a:noFill/>
          <a:ln w="12700" algn="ctr">
            <a:solidFill>
              <a:schemeClr val="tx1"/>
            </a:solidFill>
            <a:miter lim="800000"/>
            <a:headEnd/>
            <a:tailEnd/>
          </a:ln>
        </p:spPr>
        <p:txBody>
          <a:bodyPr wrap="none" anchor="ctr"/>
          <a:lstStyle/>
          <a:p>
            <a:endParaRPr lang="en-US"/>
          </a:p>
        </p:txBody>
      </p:sp>
      <p:sp>
        <p:nvSpPr>
          <p:cNvPr id="3121" name="Text Box 43"/>
          <p:cNvSpPr txBox="1">
            <a:spLocks noChangeArrowheads="1"/>
          </p:cNvSpPr>
          <p:nvPr/>
        </p:nvSpPr>
        <p:spPr bwMode="auto">
          <a:xfrm>
            <a:off x="4953000" y="3505200"/>
            <a:ext cx="1041400" cy="215900"/>
          </a:xfrm>
          <a:prstGeom prst="rect">
            <a:avLst/>
          </a:prstGeom>
          <a:noFill/>
          <a:ln w="28575" algn="ctr">
            <a:noFill/>
            <a:miter lim="800000"/>
            <a:headEnd/>
            <a:tailEnd/>
          </a:ln>
        </p:spPr>
        <p:txBody>
          <a:bodyPr wrap="none">
            <a:spAutoFit/>
          </a:bodyPr>
          <a:lstStyle/>
          <a:p>
            <a:r>
              <a:rPr lang="en-US" sz="800" u="sng"/>
              <a:t>:ProductCatalogue</a:t>
            </a:r>
          </a:p>
        </p:txBody>
      </p:sp>
      <p:sp>
        <p:nvSpPr>
          <p:cNvPr id="3122" name="Text Box 43"/>
          <p:cNvSpPr txBox="1">
            <a:spLocks noChangeArrowheads="1"/>
          </p:cNvSpPr>
          <p:nvPr/>
        </p:nvSpPr>
        <p:spPr bwMode="auto">
          <a:xfrm>
            <a:off x="2784475" y="3505200"/>
            <a:ext cx="596900" cy="215900"/>
          </a:xfrm>
          <a:prstGeom prst="rect">
            <a:avLst/>
          </a:prstGeom>
          <a:noFill/>
          <a:ln w="28575" algn="ctr">
            <a:noFill/>
            <a:miter lim="800000"/>
            <a:headEnd/>
            <a:tailEnd/>
          </a:ln>
        </p:spPr>
        <p:txBody>
          <a:bodyPr wrap="none">
            <a:spAutoFit/>
          </a:bodyPr>
          <a:lstStyle/>
          <a:p>
            <a:r>
              <a:rPr lang="en-US" sz="800" u="sng"/>
              <a:t>:Register</a:t>
            </a:r>
          </a:p>
        </p:txBody>
      </p:sp>
      <p:sp>
        <p:nvSpPr>
          <p:cNvPr id="3123" name="Text Box 43"/>
          <p:cNvSpPr txBox="1">
            <a:spLocks noChangeArrowheads="1"/>
          </p:cNvSpPr>
          <p:nvPr/>
        </p:nvSpPr>
        <p:spPr bwMode="auto">
          <a:xfrm>
            <a:off x="6975475" y="3886200"/>
            <a:ext cx="593725" cy="215900"/>
          </a:xfrm>
          <a:prstGeom prst="rect">
            <a:avLst/>
          </a:prstGeom>
          <a:noFill/>
          <a:ln w="28575" algn="ctr">
            <a:noFill/>
            <a:miter lim="800000"/>
            <a:headEnd/>
            <a:tailEnd/>
          </a:ln>
        </p:spPr>
        <p:txBody>
          <a:bodyPr wrap="none">
            <a:spAutoFit/>
          </a:bodyPr>
          <a:lstStyle/>
          <a:p>
            <a:r>
              <a:rPr lang="en-US" sz="800" u="sng"/>
              <a:t>      :Sale</a:t>
            </a:r>
          </a:p>
        </p:txBody>
      </p:sp>
      <p:sp>
        <p:nvSpPr>
          <p:cNvPr id="3124" name="Line 42"/>
          <p:cNvSpPr>
            <a:spLocks noChangeShapeType="1"/>
          </p:cNvSpPr>
          <p:nvPr/>
        </p:nvSpPr>
        <p:spPr bwMode="auto">
          <a:xfrm>
            <a:off x="3297238" y="4572000"/>
            <a:ext cx="2112962" cy="0"/>
          </a:xfrm>
          <a:prstGeom prst="line">
            <a:avLst/>
          </a:prstGeom>
          <a:noFill/>
          <a:ln w="19050">
            <a:solidFill>
              <a:schemeClr val="tx1"/>
            </a:solidFill>
            <a:round/>
            <a:headEnd/>
            <a:tailEnd type="triangle" w="med" len="med"/>
          </a:ln>
        </p:spPr>
        <p:txBody>
          <a:bodyPr wrap="none" anchor="ctr"/>
          <a:lstStyle/>
          <a:p>
            <a:endParaRPr lang="en-US"/>
          </a:p>
        </p:txBody>
      </p:sp>
      <p:sp>
        <p:nvSpPr>
          <p:cNvPr id="3125" name="Text Box 43"/>
          <p:cNvSpPr txBox="1">
            <a:spLocks noChangeArrowheads="1"/>
          </p:cNvSpPr>
          <p:nvPr/>
        </p:nvSpPr>
        <p:spPr bwMode="auto">
          <a:xfrm>
            <a:off x="3689350" y="4356100"/>
            <a:ext cx="1366838" cy="215900"/>
          </a:xfrm>
          <a:prstGeom prst="rect">
            <a:avLst/>
          </a:prstGeom>
          <a:noFill/>
          <a:ln w="28575" algn="ctr">
            <a:noFill/>
            <a:miter lim="800000"/>
            <a:headEnd/>
            <a:tailEnd/>
          </a:ln>
        </p:spPr>
        <p:txBody>
          <a:bodyPr wrap="none">
            <a:spAutoFit/>
          </a:bodyPr>
          <a:lstStyle/>
          <a:p>
            <a:r>
              <a:rPr lang="en-US" sz="800"/>
              <a:t>spec:=getSpecification(id)</a:t>
            </a:r>
          </a:p>
        </p:txBody>
      </p:sp>
      <p:sp>
        <p:nvSpPr>
          <p:cNvPr id="3126" name="Line 42"/>
          <p:cNvSpPr>
            <a:spLocks noChangeShapeType="1"/>
          </p:cNvSpPr>
          <p:nvPr/>
        </p:nvSpPr>
        <p:spPr bwMode="auto">
          <a:xfrm>
            <a:off x="3276600" y="4876800"/>
            <a:ext cx="3810000" cy="0"/>
          </a:xfrm>
          <a:prstGeom prst="line">
            <a:avLst/>
          </a:prstGeom>
          <a:noFill/>
          <a:ln w="19050">
            <a:solidFill>
              <a:schemeClr val="tx1"/>
            </a:solidFill>
            <a:round/>
            <a:headEnd/>
            <a:tailEnd type="triangle" w="med" len="med"/>
          </a:ln>
        </p:spPr>
        <p:txBody>
          <a:bodyPr wrap="none" anchor="ctr"/>
          <a:lstStyle/>
          <a:p>
            <a:endParaRPr lang="en-US"/>
          </a:p>
        </p:txBody>
      </p:sp>
      <p:sp>
        <p:nvSpPr>
          <p:cNvPr id="3127" name="Text Box 43"/>
          <p:cNvSpPr txBox="1">
            <a:spLocks noChangeArrowheads="1"/>
          </p:cNvSpPr>
          <p:nvPr/>
        </p:nvSpPr>
        <p:spPr bwMode="auto">
          <a:xfrm>
            <a:off x="3667125" y="4660900"/>
            <a:ext cx="1460500" cy="215900"/>
          </a:xfrm>
          <a:prstGeom prst="rect">
            <a:avLst/>
          </a:prstGeom>
          <a:noFill/>
          <a:ln w="28575" algn="ctr">
            <a:noFill/>
            <a:miter lim="800000"/>
            <a:headEnd/>
            <a:tailEnd/>
          </a:ln>
        </p:spPr>
        <p:txBody>
          <a:bodyPr wrap="none">
            <a:spAutoFit/>
          </a:bodyPr>
          <a:lstStyle/>
          <a:p>
            <a:r>
              <a:rPr lang="en-US" sz="800"/>
              <a:t>addLineItem(spec, quantity)</a:t>
            </a:r>
          </a:p>
        </p:txBody>
      </p:sp>
      <p:cxnSp>
        <p:nvCxnSpPr>
          <p:cNvPr id="142" name="Shape 141"/>
          <p:cNvCxnSpPr>
            <a:stCxn id="3170" idx="1"/>
            <a:endCxn id="3096" idx="1"/>
          </p:cNvCxnSpPr>
          <p:nvPr/>
        </p:nvCxnSpPr>
        <p:spPr>
          <a:xfrm rot="10800000" flipV="1">
            <a:off x="1447800" y="1104900"/>
            <a:ext cx="1588" cy="3759200"/>
          </a:xfrm>
          <a:prstGeom prst="curvedConnector3">
            <a:avLst>
              <a:gd name="adj1" fmla="val 4483162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29" name="TextBox 146"/>
          <p:cNvSpPr txBox="1">
            <a:spLocks noChangeArrowheads="1"/>
          </p:cNvSpPr>
          <p:nvPr/>
        </p:nvSpPr>
        <p:spPr bwMode="auto">
          <a:xfrm>
            <a:off x="0" y="2057400"/>
            <a:ext cx="866775" cy="1954213"/>
          </a:xfrm>
          <a:prstGeom prst="rect">
            <a:avLst/>
          </a:prstGeom>
          <a:noFill/>
          <a:ln w="9525">
            <a:noFill/>
            <a:miter lim="800000"/>
            <a:headEnd/>
            <a:tailEnd/>
          </a:ln>
        </p:spPr>
        <p:txBody>
          <a:bodyPr wrap="none">
            <a:spAutoFit/>
          </a:bodyPr>
          <a:lstStyle/>
          <a:p>
            <a:r>
              <a:rPr lang="en-US" sz="1100" i="1"/>
              <a:t>conceptual</a:t>
            </a:r>
          </a:p>
          <a:p>
            <a:r>
              <a:rPr lang="en-US" sz="1100" i="1"/>
              <a:t>classes in</a:t>
            </a:r>
          </a:p>
          <a:p>
            <a:r>
              <a:rPr lang="en-US" sz="1100" i="1"/>
              <a:t>the</a:t>
            </a:r>
          </a:p>
          <a:p>
            <a:r>
              <a:rPr lang="en-US" sz="1100" i="1"/>
              <a:t>domain</a:t>
            </a:r>
          </a:p>
          <a:p>
            <a:r>
              <a:rPr lang="en-US" sz="1100" i="1"/>
              <a:t>inspire the</a:t>
            </a:r>
          </a:p>
          <a:p>
            <a:r>
              <a:rPr lang="en-US" sz="1100" i="1"/>
              <a:t>names of</a:t>
            </a:r>
          </a:p>
          <a:p>
            <a:r>
              <a:rPr lang="en-US" sz="1100" i="1"/>
              <a:t>some</a:t>
            </a:r>
          </a:p>
          <a:p>
            <a:r>
              <a:rPr lang="en-US" sz="1100" i="1"/>
              <a:t>software</a:t>
            </a:r>
          </a:p>
          <a:p>
            <a:r>
              <a:rPr lang="en-US" sz="1100" i="1"/>
              <a:t>classes in</a:t>
            </a:r>
          </a:p>
          <a:p>
            <a:r>
              <a:rPr lang="en-US" sz="1100" i="1"/>
              <a:t>the design</a:t>
            </a:r>
          </a:p>
          <a:p>
            <a:endParaRPr lang="en-US" sz="1100"/>
          </a:p>
        </p:txBody>
      </p:sp>
      <p:cxnSp>
        <p:nvCxnSpPr>
          <p:cNvPr id="148" name="Shape 141"/>
          <p:cNvCxnSpPr>
            <a:endCxn id="3098" idx="1"/>
          </p:cNvCxnSpPr>
          <p:nvPr/>
        </p:nvCxnSpPr>
        <p:spPr>
          <a:xfrm rot="16200000" flipH="1">
            <a:off x="1739900" y="2755900"/>
            <a:ext cx="952500" cy="774700"/>
          </a:xfrm>
          <a:prstGeom prst="curved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3160" idx="3"/>
          </p:cNvCxnSpPr>
          <p:nvPr/>
        </p:nvCxnSpPr>
        <p:spPr>
          <a:xfrm flipV="1">
            <a:off x="3505200" y="1143000"/>
            <a:ext cx="152400" cy="873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3108" idx="3"/>
            <a:endCxn id="3111" idx="1"/>
          </p:cNvCxnSpPr>
          <p:nvPr/>
        </p:nvCxnSpPr>
        <p:spPr>
          <a:xfrm>
            <a:off x="3810000" y="5676900"/>
            <a:ext cx="181133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33" name="Text Box 43"/>
          <p:cNvSpPr txBox="1">
            <a:spLocks noChangeArrowheads="1"/>
          </p:cNvSpPr>
          <p:nvPr/>
        </p:nvSpPr>
        <p:spPr bwMode="auto">
          <a:xfrm>
            <a:off x="3775075" y="5486400"/>
            <a:ext cx="242888" cy="215900"/>
          </a:xfrm>
          <a:prstGeom prst="rect">
            <a:avLst/>
          </a:prstGeom>
          <a:noFill/>
          <a:ln w="28575" algn="ctr">
            <a:noFill/>
            <a:miter lim="800000"/>
            <a:headEnd/>
            <a:tailEnd/>
          </a:ln>
        </p:spPr>
        <p:txBody>
          <a:bodyPr wrap="none">
            <a:spAutoFit/>
          </a:bodyPr>
          <a:lstStyle/>
          <a:p>
            <a:r>
              <a:rPr lang="en-US" sz="800"/>
              <a:t>1</a:t>
            </a:r>
          </a:p>
        </p:txBody>
      </p:sp>
      <p:sp>
        <p:nvSpPr>
          <p:cNvPr id="3134" name="Text Box 43"/>
          <p:cNvSpPr txBox="1">
            <a:spLocks noChangeArrowheads="1"/>
          </p:cNvSpPr>
          <p:nvPr/>
        </p:nvSpPr>
        <p:spPr bwMode="auto">
          <a:xfrm>
            <a:off x="5334000" y="5486400"/>
            <a:ext cx="242888" cy="215900"/>
          </a:xfrm>
          <a:prstGeom prst="rect">
            <a:avLst/>
          </a:prstGeom>
          <a:noFill/>
          <a:ln w="28575" algn="ctr">
            <a:noFill/>
            <a:miter lim="800000"/>
            <a:headEnd/>
            <a:tailEnd/>
          </a:ln>
        </p:spPr>
        <p:txBody>
          <a:bodyPr wrap="none">
            <a:spAutoFit/>
          </a:bodyPr>
          <a:lstStyle/>
          <a:p>
            <a:r>
              <a:rPr lang="en-US" sz="800"/>
              <a:t>1</a:t>
            </a:r>
          </a:p>
        </p:txBody>
      </p:sp>
      <p:sp>
        <p:nvSpPr>
          <p:cNvPr id="3135" name="TextBox 185"/>
          <p:cNvSpPr txBox="1">
            <a:spLocks noChangeArrowheads="1"/>
          </p:cNvSpPr>
          <p:nvPr/>
        </p:nvSpPr>
        <p:spPr bwMode="auto">
          <a:xfrm>
            <a:off x="7610475" y="4724400"/>
            <a:ext cx="1152525" cy="1446213"/>
          </a:xfrm>
          <a:prstGeom prst="rect">
            <a:avLst/>
          </a:prstGeom>
          <a:noFill/>
          <a:ln w="9525">
            <a:noFill/>
            <a:miter lim="800000"/>
            <a:headEnd/>
            <a:tailEnd/>
          </a:ln>
        </p:spPr>
        <p:txBody>
          <a:bodyPr wrap="none">
            <a:spAutoFit/>
          </a:bodyPr>
          <a:lstStyle/>
          <a:p>
            <a:r>
              <a:rPr lang="en-US" sz="1100" i="1"/>
              <a:t>the design</a:t>
            </a:r>
          </a:p>
          <a:p>
            <a:r>
              <a:rPr lang="en-US" sz="1100" i="1"/>
              <a:t>classes</a:t>
            </a:r>
          </a:p>
          <a:p>
            <a:r>
              <a:rPr lang="en-US" sz="1100" i="1"/>
              <a:t>discovered</a:t>
            </a:r>
          </a:p>
          <a:p>
            <a:r>
              <a:rPr lang="en-US" sz="1100" i="1"/>
              <a:t>while designing</a:t>
            </a:r>
          </a:p>
          <a:p>
            <a:r>
              <a:rPr lang="en-US" sz="1100" i="1"/>
              <a:t>UCRs can be</a:t>
            </a:r>
          </a:p>
          <a:p>
            <a:r>
              <a:rPr lang="en-US" sz="1100" i="1"/>
              <a:t>summarized in</a:t>
            </a:r>
          </a:p>
          <a:p>
            <a:r>
              <a:rPr lang="en-US" sz="1100" i="1"/>
              <a:t>class diagrams</a:t>
            </a:r>
          </a:p>
          <a:p>
            <a:endParaRPr lang="en-US" sz="1100"/>
          </a:p>
        </p:txBody>
      </p:sp>
      <p:cxnSp>
        <p:nvCxnSpPr>
          <p:cNvPr id="194" name="Curved Connector 193"/>
          <p:cNvCxnSpPr/>
          <p:nvPr/>
        </p:nvCxnSpPr>
        <p:spPr>
          <a:xfrm rot="5400000">
            <a:off x="7200900" y="4381500"/>
            <a:ext cx="762000" cy="381000"/>
          </a:xfrm>
          <a:prstGeom prst="curvedConnector3">
            <a:avLst>
              <a:gd name="adj1" fmla="val 705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37" name="Text Box 43"/>
          <p:cNvSpPr txBox="1">
            <a:spLocks noChangeArrowheads="1"/>
          </p:cNvSpPr>
          <p:nvPr/>
        </p:nvSpPr>
        <p:spPr bwMode="auto">
          <a:xfrm>
            <a:off x="1997075" y="762000"/>
            <a:ext cx="565150" cy="215900"/>
          </a:xfrm>
          <a:prstGeom prst="rect">
            <a:avLst/>
          </a:prstGeom>
          <a:noFill/>
          <a:ln w="28575" algn="ctr">
            <a:noFill/>
            <a:miter lim="800000"/>
            <a:headEnd/>
            <a:tailEnd/>
          </a:ln>
        </p:spPr>
        <p:txBody>
          <a:bodyPr wrap="none">
            <a:spAutoFit/>
          </a:bodyPr>
          <a:lstStyle/>
          <a:p>
            <a:r>
              <a:rPr lang="en-US" sz="800"/>
              <a:t>      Sale</a:t>
            </a:r>
          </a:p>
        </p:txBody>
      </p:sp>
      <p:sp>
        <p:nvSpPr>
          <p:cNvPr id="3138" name="Text Box 43"/>
          <p:cNvSpPr txBox="1">
            <a:spLocks noChangeArrowheads="1"/>
          </p:cNvSpPr>
          <p:nvPr/>
        </p:nvSpPr>
        <p:spPr bwMode="auto">
          <a:xfrm>
            <a:off x="4206875" y="762000"/>
            <a:ext cx="568325" cy="215900"/>
          </a:xfrm>
          <a:prstGeom prst="rect">
            <a:avLst/>
          </a:prstGeom>
          <a:noFill/>
          <a:ln w="28575" algn="ctr">
            <a:noFill/>
            <a:miter lim="800000"/>
            <a:headEnd/>
            <a:tailEnd/>
          </a:ln>
        </p:spPr>
        <p:txBody>
          <a:bodyPr wrap="none">
            <a:spAutoFit/>
          </a:bodyPr>
          <a:lstStyle/>
          <a:p>
            <a:r>
              <a:rPr lang="en-US" sz="800"/>
              <a:t>Register</a:t>
            </a:r>
          </a:p>
        </p:txBody>
      </p:sp>
      <p:sp>
        <p:nvSpPr>
          <p:cNvPr id="3139" name="Text Box 43"/>
          <p:cNvSpPr txBox="1">
            <a:spLocks noChangeArrowheads="1"/>
          </p:cNvSpPr>
          <p:nvPr/>
        </p:nvSpPr>
        <p:spPr bwMode="auto">
          <a:xfrm>
            <a:off x="3165475" y="762000"/>
            <a:ext cx="754063" cy="215900"/>
          </a:xfrm>
          <a:prstGeom prst="rect">
            <a:avLst/>
          </a:prstGeom>
          <a:noFill/>
          <a:ln w="28575" algn="ctr">
            <a:noFill/>
            <a:miter lim="800000"/>
            <a:headEnd/>
            <a:tailEnd/>
          </a:ln>
        </p:spPr>
        <p:txBody>
          <a:bodyPr wrap="none">
            <a:spAutoFit/>
          </a:bodyPr>
          <a:lstStyle/>
          <a:p>
            <a:r>
              <a:rPr lang="en-US" sz="800"/>
              <a:t>Captured on</a:t>
            </a:r>
          </a:p>
        </p:txBody>
      </p:sp>
      <p:sp>
        <p:nvSpPr>
          <p:cNvPr id="3140" name="Line 7"/>
          <p:cNvSpPr>
            <a:spLocks noChangeShapeType="1"/>
          </p:cNvSpPr>
          <p:nvPr/>
        </p:nvSpPr>
        <p:spPr bwMode="auto">
          <a:xfrm>
            <a:off x="3048000" y="990600"/>
            <a:ext cx="1312863" cy="0"/>
          </a:xfrm>
          <a:prstGeom prst="line">
            <a:avLst/>
          </a:prstGeom>
          <a:noFill/>
          <a:ln w="9525">
            <a:solidFill>
              <a:schemeClr val="tx1"/>
            </a:solidFill>
            <a:round/>
            <a:headEnd/>
            <a:tailEnd/>
          </a:ln>
        </p:spPr>
        <p:txBody>
          <a:bodyPr wrap="none" anchor="ctr"/>
          <a:lstStyle/>
          <a:p>
            <a:endParaRPr lang="en-US"/>
          </a:p>
        </p:txBody>
      </p:sp>
      <p:sp>
        <p:nvSpPr>
          <p:cNvPr id="3141" name="Line 7"/>
          <p:cNvSpPr>
            <a:spLocks noChangeShapeType="1"/>
          </p:cNvSpPr>
          <p:nvPr/>
        </p:nvSpPr>
        <p:spPr bwMode="auto">
          <a:xfrm>
            <a:off x="4953000" y="990600"/>
            <a:ext cx="1312863" cy="0"/>
          </a:xfrm>
          <a:prstGeom prst="line">
            <a:avLst/>
          </a:prstGeom>
          <a:noFill/>
          <a:ln w="9525">
            <a:solidFill>
              <a:schemeClr val="tx1"/>
            </a:solidFill>
            <a:round/>
            <a:headEnd/>
            <a:tailEnd/>
          </a:ln>
        </p:spPr>
        <p:txBody>
          <a:bodyPr wrap="none" anchor="ctr"/>
          <a:lstStyle/>
          <a:p>
            <a:endParaRPr lang="en-US"/>
          </a:p>
        </p:txBody>
      </p:sp>
      <p:sp>
        <p:nvSpPr>
          <p:cNvPr id="3142" name="Line 7"/>
          <p:cNvSpPr>
            <a:spLocks noChangeShapeType="1"/>
          </p:cNvSpPr>
          <p:nvPr/>
        </p:nvSpPr>
        <p:spPr bwMode="auto">
          <a:xfrm>
            <a:off x="7373938" y="990600"/>
            <a:ext cx="1312862" cy="0"/>
          </a:xfrm>
          <a:prstGeom prst="line">
            <a:avLst/>
          </a:prstGeom>
          <a:noFill/>
          <a:ln w="9525">
            <a:solidFill>
              <a:schemeClr val="tx1"/>
            </a:solidFill>
            <a:prstDash val="sysDash"/>
            <a:round/>
            <a:headEnd/>
            <a:tailEnd/>
          </a:ln>
        </p:spPr>
        <p:txBody>
          <a:bodyPr wrap="none" anchor="ctr"/>
          <a:lstStyle/>
          <a:p>
            <a:endParaRPr lang="en-US"/>
          </a:p>
        </p:txBody>
      </p:sp>
      <p:sp>
        <p:nvSpPr>
          <p:cNvPr id="3143" name="Text Box 43"/>
          <p:cNvSpPr txBox="1">
            <a:spLocks noChangeArrowheads="1"/>
          </p:cNvSpPr>
          <p:nvPr/>
        </p:nvSpPr>
        <p:spPr bwMode="auto">
          <a:xfrm>
            <a:off x="6096000" y="762000"/>
            <a:ext cx="1069975" cy="215900"/>
          </a:xfrm>
          <a:prstGeom prst="rect">
            <a:avLst/>
          </a:prstGeom>
          <a:noFill/>
          <a:ln w="28575" algn="ctr">
            <a:noFill/>
            <a:miter lim="800000"/>
            <a:headEnd/>
            <a:tailEnd/>
          </a:ln>
        </p:spPr>
        <p:txBody>
          <a:bodyPr wrap="none">
            <a:spAutoFit/>
          </a:bodyPr>
          <a:lstStyle/>
          <a:p>
            <a:r>
              <a:rPr lang="en-US" sz="800"/>
              <a:t>Produce Catalogue</a:t>
            </a:r>
          </a:p>
        </p:txBody>
      </p:sp>
      <p:sp>
        <p:nvSpPr>
          <p:cNvPr id="3144" name="Rectangle 111"/>
          <p:cNvSpPr>
            <a:spLocks noChangeArrowheads="1"/>
          </p:cNvSpPr>
          <p:nvPr/>
        </p:nvSpPr>
        <p:spPr bwMode="auto">
          <a:xfrm>
            <a:off x="2873375" y="3076575"/>
            <a:ext cx="1191352" cy="276999"/>
          </a:xfrm>
          <a:prstGeom prst="rect">
            <a:avLst/>
          </a:prstGeom>
          <a:noFill/>
          <a:ln w="9525">
            <a:noFill/>
            <a:miter lim="800000"/>
            <a:headEnd/>
            <a:tailEnd/>
          </a:ln>
        </p:spPr>
        <p:txBody>
          <a:bodyPr wrap="none">
            <a:spAutoFit/>
          </a:bodyPr>
          <a:lstStyle/>
          <a:p>
            <a:r>
              <a:rPr lang="en-US" sz="1200">
                <a:solidFill>
                  <a:srgbClr val="FF0000"/>
                </a:solidFill>
              </a:rPr>
              <a:t>Use Case Model</a:t>
            </a:r>
          </a:p>
        </p:txBody>
      </p:sp>
      <p:sp>
        <p:nvSpPr>
          <p:cNvPr id="3145" name="Rectangle 113"/>
          <p:cNvSpPr>
            <a:spLocks noChangeArrowheads="1"/>
          </p:cNvSpPr>
          <p:nvPr/>
        </p:nvSpPr>
        <p:spPr bwMode="auto">
          <a:xfrm>
            <a:off x="4092575" y="6048375"/>
            <a:ext cx="1045479" cy="276999"/>
          </a:xfrm>
          <a:prstGeom prst="rect">
            <a:avLst/>
          </a:prstGeom>
          <a:noFill/>
          <a:ln w="9525">
            <a:noFill/>
            <a:miter lim="800000"/>
            <a:headEnd/>
            <a:tailEnd/>
          </a:ln>
        </p:spPr>
        <p:txBody>
          <a:bodyPr wrap="none">
            <a:spAutoFit/>
          </a:bodyPr>
          <a:lstStyle/>
          <a:p>
            <a:r>
              <a:rPr lang="en-US" sz="1200" dirty="0">
                <a:solidFill>
                  <a:srgbClr val="FF0000"/>
                </a:solidFill>
              </a:rPr>
              <a:t>Design Model</a:t>
            </a:r>
          </a:p>
        </p:txBody>
      </p:sp>
      <p:sp>
        <p:nvSpPr>
          <p:cNvPr id="3146" name="Text Box 43"/>
          <p:cNvSpPr txBox="1">
            <a:spLocks noChangeArrowheads="1"/>
          </p:cNvSpPr>
          <p:nvPr/>
        </p:nvSpPr>
        <p:spPr bwMode="auto">
          <a:xfrm>
            <a:off x="3317875" y="2362200"/>
            <a:ext cx="873125" cy="215900"/>
          </a:xfrm>
          <a:prstGeom prst="rect">
            <a:avLst/>
          </a:prstGeom>
          <a:noFill/>
          <a:ln w="28575" algn="ctr">
            <a:noFill/>
            <a:miter lim="800000"/>
            <a:headEnd/>
            <a:tailEnd/>
          </a:ln>
        </p:spPr>
        <p:txBody>
          <a:bodyPr wrap="none">
            <a:spAutoFit/>
          </a:bodyPr>
          <a:lstStyle/>
          <a:p>
            <a:r>
              <a:rPr lang="en-US" sz="800"/>
              <a:t>System Events</a:t>
            </a:r>
          </a:p>
        </p:txBody>
      </p:sp>
      <p:sp>
        <p:nvSpPr>
          <p:cNvPr id="3147" name="Line 42"/>
          <p:cNvSpPr>
            <a:spLocks noChangeShapeType="1"/>
          </p:cNvSpPr>
          <p:nvPr/>
        </p:nvSpPr>
        <p:spPr bwMode="auto">
          <a:xfrm flipV="1">
            <a:off x="3581400" y="2590800"/>
            <a:ext cx="381000" cy="0"/>
          </a:xfrm>
          <a:prstGeom prst="line">
            <a:avLst/>
          </a:prstGeom>
          <a:noFill/>
          <a:ln w="28575">
            <a:solidFill>
              <a:schemeClr val="tx1"/>
            </a:solidFill>
            <a:round/>
            <a:headEnd/>
            <a:tailEnd type="triangle" w="med" len="med"/>
          </a:ln>
        </p:spPr>
        <p:txBody>
          <a:bodyPr wrap="none" anchor="ctr"/>
          <a:lstStyle/>
          <a:p>
            <a:endParaRPr lang="en-US"/>
          </a:p>
        </p:txBody>
      </p:sp>
      <p:sp>
        <p:nvSpPr>
          <p:cNvPr id="3148" name="Text Box 43"/>
          <p:cNvSpPr txBox="1">
            <a:spLocks noChangeArrowheads="1"/>
          </p:cNvSpPr>
          <p:nvPr/>
        </p:nvSpPr>
        <p:spPr bwMode="auto">
          <a:xfrm>
            <a:off x="1752600" y="1003300"/>
            <a:ext cx="676275" cy="215900"/>
          </a:xfrm>
          <a:prstGeom prst="rect">
            <a:avLst/>
          </a:prstGeom>
          <a:noFill/>
          <a:ln w="28575" algn="ctr">
            <a:noFill/>
            <a:miter lim="800000"/>
            <a:headEnd/>
            <a:tailEnd/>
          </a:ln>
        </p:spPr>
        <p:txBody>
          <a:bodyPr wrap="none">
            <a:spAutoFit/>
          </a:bodyPr>
          <a:lstStyle/>
          <a:p>
            <a:r>
              <a:rPr lang="en-US" sz="800"/>
              <a:t>timeStamp</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Layers shown with UML packaged diagram</a:t>
            </a:r>
            <a:endParaRPr lang="en-US" dirty="0"/>
          </a:p>
        </p:txBody>
      </p:sp>
      <p:sp>
        <p:nvSpPr>
          <p:cNvPr id="3" name="Content Placeholder 2"/>
          <p:cNvSpPr>
            <a:spLocks noGrp="1"/>
          </p:cNvSpPr>
          <p:nvPr>
            <p:ph idx="1"/>
          </p:nvPr>
        </p:nvSpPr>
        <p:spPr/>
        <p:txBody>
          <a:bodyPr/>
          <a:lstStyle/>
          <a:p>
            <a:pPr>
              <a:buNone/>
            </a:pPr>
            <a:endParaRPr lang="en-US" dirty="0"/>
          </a:p>
        </p:txBody>
      </p:sp>
      <p:sp>
        <p:nvSpPr>
          <p:cNvPr id="4" name="Rectangle 3"/>
          <p:cNvSpPr/>
          <p:nvPr/>
        </p:nvSpPr>
        <p:spPr>
          <a:xfrm>
            <a:off x="990600" y="1828800"/>
            <a:ext cx="670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90600" y="14478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sp>
        <p:nvSpPr>
          <p:cNvPr id="6" name="Rectangle 5"/>
          <p:cNvSpPr/>
          <p:nvPr/>
        </p:nvSpPr>
        <p:spPr>
          <a:xfrm>
            <a:off x="1371600" y="22860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Swing</a:t>
            </a:r>
            <a:endParaRPr lang="en-US" dirty="0"/>
          </a:p>
        </p:txBody>
      </p:sp>
      <p:sp>
        <p:nvSpPr>
          <p:cNvPr id="7" name="Rectangle 6"/>
          <p:cNvSpPr/>
          <p:nvPr/>
        </p:nvSpPr>
        <p:spPr>
          <a:xfrm>
            <a:off x="1371600" y="20574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38800" y="2438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9" name="Rectangle 8"/>
          <p:cNvSpPr/>
          <p:nvPr/>
        </p:nvSpPr>
        <p:spPr>
          <a:xfrm>
            <a:off x="5638800" y="22098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066800" y="3733800"/>
            <a:ext cx="670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66800" y="33528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Domain</a:t>
            </a:r>
            <a:endParaRPr lang="en-US" dirty="0"/>
          </a:p>
        </p:txBody>
      </p:sp>
      <p:sp>
        <p:nvSpPr>
          <p:cNvPr id="12" name="Rectangle 11"/>
          <p:cNvSpPr/>
          <p:nvPr/>
        </p:nvSpPr>
        <p:spPr>
          <a:xfrm>
            <a:off x="1447800" y="4267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Sales</a:t>
            </a:r>
            <a:endParaRPr lang="en-US" dirty="0"/>
          </a:p>
        </p:txBody>
      </p:sp>
      <p:sp>
        <p:nvSpPr>
          <p:cNvPr id="13" name="Rectangle 12"/>
          <p:cNvSpPr/>
          <p:nvPr/>
        </p:nvSpPr>
        <p:spPr>
          <a:xfrm>
            <a:off x="1447800" y="40386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715000" y="44196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Taxes</a:t>
            </a:r>
            <a:endParaRPr lang="en-US" dirty="0"/>
          </a:p>
        </p:txBody>
      </p:sp>
      <p:sp>
        <p:nvSpPr>
          <p:cNvPr id="15" name="Rectangle 14"/>
          <p:cNvSpPr/>
          <p:nvPr/>
        </p:nvSpPr>
        <p:spPr>
          <a:xfrm>
            <a:off x="5715000" y="41910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66800" y="5562600"/>
            <a:ext cx="670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66800" y="5181600"/>
            <a:ext cx="228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Technical services</a:t>
            </a:r>
            <a:endParaRPr lang="en-US" dirty="0"/>
          </a:p>
        </p:txBody>
      </p:sp>
      <p:sp>
        <p:nvSpPr>
          <p:cNvPr id="18" name="Rectangle 17"/>
          <p:cNvSpPr/>
          <p:nvPr/>
        </p:nvSpPr>
        <p:spPr>
          <a:xfrm>
            <a:off x="1447800" y="6019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Persistence</a:t>
            </a:r>
            <a:endParaRPr lang="en-US" dirty="0"/>
          </a:p>
        </p:txBody>
      </p:sp>
      <p:sp>
        <p:nvSpPr>
          <p:cNvPr id="19" name="Rectangle 18"/>
          <p:cNvSpPr/>
          <p:nvPr/>
        </p:nvSpPr>
        <p:spPr>
          <a:xfrm>
            <a:off x="1447800" y="57912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15000" y="6172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engine</a:t>
            </a:r>
            <a:endParaRPr lang="en-US" dirty="0"/>
          </a:p>
        </p:txBody>
      </p:sp>
      <p:sp>
        <p:nvSpPr>
          <p:cNvPr id="21" name="Rectangle 20"/>
          <p:cNvSpPr/>
          <p:nvPr/>
        </p:nvSpPr>
        <p:spPr>
          <a:xfrm>
            <a:off x="5715000" y="59436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886200" y="44196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Payments</a:t>
            </a:r>
            <a:endParaRPr lang="en-US" dirty="0"/>
          </a:p>
        </p:txBody>
      </p:sp>
      <p:sp>
        <p:nvSpPr>
          <p:cNvPr id="23" name="Rectangle 22"/>
          <p:cNvSpPr/>
          <p:nvPr/>
        </p:nvSpPr>
        <p:spPr>
          <a:xfrm>
            <a:off x="3886200" y="41910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810000" y="60198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logging</a:t>
            </a:r>
            <a:endParaRPr lang="en-US" dirty="0"/>
          </a:p>
        </p:txBody>
      </p:sp>
      <p:sp>
        <p:nvSpPr>
          <p:cNvPr id="25" name="Rectangle 24"/>
          <p:cNvSpPr/>
          <p:nvPr/>
        </p:nvSpPr>
        <p:spPr>
          <a:xfrm>
            <a:off x="3810000" y="5791200"/>
            <a:ext cx="9144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Curved Connector 26"/>
          <p:cNvCxnSpPr>
            <a:stCxn id="4" idx="2"/>
          </p:cNvCxnSpPr>
          <p:nvPr/>
        </p:nvCxnSpPr>
        <p:spPr>
          <a:xfrm rot="5400000">
            <a:off x="3962400" y="3352800"/>
            <a:ext cx="609600" cy="152400"/>
          </a:xfrm>
          <a:prstGeom prst="curvedConnector3">
            <a:avLst>
              <a:gd name="adj1" fmla="val 50000"/>
            </a:avLst>
          </a:prstGeom>
          <a:ln cap="rnd">
            <a:prstDash val="sysDash"/>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31" name="Shape 30"/>
          <p:cNvCxnSpPr/>
          <p:nvPr/>
        </p:nvCxnSpPr>
        <p:spPr>
          <a:xfrm rot="5400000">
            <a:off x="3390900" y="3467100"/>
            <a:ext cx="3505200" cy="2057400"/>
          </a:xfrm>
          <a:prstGeom prst="curvedConnector3">
            <a:avLst>
              <a:gd name="adj1" fmla="val 86923"/>
            </a:avLst>
          </a:prstGeom>
          <a:ln>
            <a:prstDash val="dash"/>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10" idx="2"/>
          </p:cNvCxnSpPr>
          <p:nvPr/>
        </p:nvCxnSpPr>
        <p:spPr>
          <a:xfrm rot="16200000" flipH="1">
            <a:off x="4343400" y="5105400"/>
            <a:ext cx="457200" cy="304800"/>
          </a:xfrm>
          <a:prstGeom prst="curvedConnector3">
            <a:avLst>
              <a:gd name="adj1" fmla="val 50000"/>
            </a:avLst>
          </a:prstGeom>
          <a:ln>
            <a:prstDash val="sysDash"/>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Logical architecture is the large scale organization of the software classes into packages, subsystems &amp; layers.</a:t>
            </a:r>
          </a:p>
          <a:p>
            <a:r>
              <a:rPr lang="en-US" dirty="0" smtClean="0"/>
              <a:t>The next step is to move towards the object design.</a:t>
            </a:r>
          </a:p>
          <a:p>
            <a:r>
              <a:rPr lang="en-US" dirty="0" smtClean="0"/>
              <a:t>On the </a:t>
            </a:r>
            <a:r>
              <a:rPr lang="en-US" smtClean="0"/>
              <a:t>object </a:t>
            </a:r>
            <a:r>
              <a:rPr lang="en-US" smtClean="0"/>
              <a:t>design, </a:t>
            </a:r>
            <a:r>
              <a:rPr lang="en-US" dirty="0" smtClean="0"/>
              <a:t>1</a:t>
            </a:r>
            <a:r>
              <a:rPr lang="en-US" baseline="30000" dirty="0" smtClean="0"/>
              <a:t>st</a:t>
            </a:r>
            <a:r>
              <a:rPr lang="en-US" dirty="0" smtClean="0"/>
              <a:t> step is to create  interaction diagrams( a dynamic model), </a:t>
            </a:r>
            <a:r>
              <a:rPr lang="en-US" smtClean="0"/>
              <a:t>which </a:t>
            </a:r>
            <a:r>
              <a:rPr lang="en-US" smtClean="0"/>
              <a:t>illustrates </a:t>
            </a:r>
            <a:r>
              <a:rPr lang="en-US" dirty="0" smtClean="0"/>
              <a:t>how object collaborate to fulfill requirements.</a:t>
            </a:r>
          </a:p>
          <a:p>
            <a:r>
              <a:rPr lang="en-US" dirty="0" smtClean="0"/>
              <a:t>Then design of class diagrams is drawn.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practice, design of interaction &amp; class diagrams happens in parallel and synergistically.</a:t>
            </a:r>
          </a:p>
          <a:p>
            <a:r>
              <a:rPr lang="en-US" dirty="0" smtClean="0"/>
              <a:t>These summarize the definitions of software classes &amp; interfaces that are implemented in software.</a:t>
            </a:r>
          </a:p>
          <a:p>
            <a:r>
              <a:rPr lang="en-US" dirty="0" smtClean="0"/>
              <a:t>In the UP , these two artifacts represented by UML diagrams become a part of design model.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Of the two artifacts, interaction diagrams are more important from the point of view of developing a good design and requires a greatest degree of creative effort.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2524</Words>
  <Application>Microsoft Office PowerPoint</Application>
  <PresentationFormat>On-screen Show (4:3)</PresentationFormat>
  <Paragraphs>453</Paragraphs>
  <Slides>52</Slides>
  <Notes>25</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Chapter - 3</vt:lpstr>
      <vt:lpstr>Analysis to Design</vt:lpstr>
      <vt:lpstr>Slide 3</vt:lpstr>
      <vt:lpstr>OOD</vt:lpstr>
      <vt:lpstr>Slide 5</vt:lpstr>
      <vt:lpstr>Layers shown with UML packaged diagram</vt:lpstr>
      <vt:lpstr>Slide 7</vt:lpstr>
      <vt:lpstr>Slide 8</vt:lpstr>
      <vt:lpstr>Slide 9</vt:lpstr>
      <vt:lpstr>Slide 10</vt:lpstr>
      <vt:lpstr>3.2 Describing &amp; Elaborating Use Cases</vt:lpstr>
      <vt:lpstr>Slide 12</vt:lpstr>
      <vt:lpstr>Slide 13</vt:lpstr>
      <vt:lpstr>Slide 14</vt:lpstr>
      <vt:lpstr>Slide 15</vt:lpstr>
      <vt:lpstr>Slide 16</vt:lpstr>
      <vt:lpstr>Slide 17</vt:lpstr>
      <vt:lpstr>Slide 18</vt:lpstr>
      <vt:lpstr>Interaction diagram</vt:lpstr>
      <vt:lpstr>Slide 20</vt:lpstr>
      <vt:lpstr>Slide 21</vt:lpstr>
      <vt:lpstr>Slide 22</vt:lpstr>
      <vt:lpstr>Basic message expression to syntax</vt:lpstr>
      <vt:lpstr>3.3 Collaboration Diagrams</vt:lpstr>
      <vt:lpstr>Basic collaboration(communication) diagram notation</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- 3</dc:title>
  <dc:creator>Dell</dc:creator>
  <cp:lastModifiedBy>Dell</cp:lastModifiedBy>
  <cp:revision>74</cp:revision>
  <dcterms:created xsi:type="dcterms:W3CDTF">2012-06-17T09:25:21Z</dcterms:created>
  <dcterms:modified xsi:type="dcterms:W3CDTF">2012-06-18T06:51:21Z</dcterms:modified>
</cp:coreProperties>
</file>