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32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8A70-1214-4FFE-ABC3-56EA894518FF}" type="datetimeFigureOut">
              <a:rPr lang="en-US" smtClean="0"/>
              <a:pPr/>
              <a:t>7/8/2015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3CBFB0-8DC0-4736-9AAD-B2BAF0144C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7A6E3B-47AB-4A6E-8DE0-4F31DC8F3817}" type="slidenum">
              <a:rPr lang="en-US" smtClean="0"/>
              <a:pPr fontAlgn="base">
                <a:spcBef>
                  <a:spcPct val="0"/>
                </a:spcBef>
                <a:spcAft>
                  <a:spcPct val="0"/>
                </a:spcAft>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Object Oriented Analysis And Design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itle 2"/>
          <p:cNvSpPr>
            <a:spLocks noGrp="1"/>
          </p:cNvSpPr>
          <p:nvPr>
            <p:ph type="subTitle" idx="1"/>
          </p:nvPr>
        </p:nvSpPr>
        <p:spPr>
          <a:xfrm>
            <a:off x="457200" y="-152400"/>
            <a:ext cx="7772400" cy="1508125"/>
          </a:xfrm>
        </p:spPr>
        <p:txBody>
          <a:bodyPr/>
          <a:lstStyle/>
          <a:p>
            <a:pPr eaLnBrk="1" hangingPunct="1">
              <a:spcBef>
                <a:spcPct val="0"/>
              </a:spcBef>
            </a:pPr>
            <a:r>
              <a:rPr lang="en-US" sz="6000" dirty="0" smtClean="0"/>
              <a:t>Software?</a:t>
            </a:r>
          </a:p>
        </p:txBody>
      </p:sp>
      <p:sp>
        <p:nvSpPr>
          <p:cNvPr id="4" name="Rounded Rectangle 3"/>
          <p:cNvSpPr/>
          <p:nvPr/>
        </p:nvSpPr>
        <p:spPr>
          <a:xfrm>
            <a:off x="685800" y="914400"/>
            <a:ext cx="5943600" cy="9144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i="1" dirty="0">
                <a:solidFill>
                  <a:schemeClr val="bg1"/>
                </a:solidFill>
              </a:rPr>
              <a:t>Instructions </a:t>
            </a:r>
            <a:r>
              <a:rPr lang="en-US" b="1" dirty="0">
                <a:solidFill>
                  <a:schemeClr val="bg1"/>
                </a:solidFill>
              </a:rPr>
              <a:t>providing desired function and performance</a:t>
            </a:r>
          </a:p>
        </p:txBody>
      </p:sp>
      <p:sp>
        <p:nvSpPr>
          <p:cNvPr id="5" name="Rounded Rectangle 4"/>
          <p:cNvSpPr/>
          <p:nvPr/>
        </p:nvSpPr>
        <p:spPr>
          <a:xfrm>
            <a:off x="1219200" y="2362200"/>
            <a:ext cx="2514600" cy="14478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b="1" i="1" dirty="0"/>
          </a:p>
          <a:p>
            <a:pPr fontAlgn="auto">
              <a:spcBef>
                <a:spcPts val="0"/>
              </a:spcBef>
              <a:spcAft>
                <a:spcPts val="0"/>
              </a:spcAft>
              <a:defRPr/>
            </a:pPr>
            <a:r>
              <a:rPr lang="en-US" b="1" i="1" dirty="0">
                <a:solidFill>
                  <a:schemeClr val="bg1"/>
                </a:solidFill>
              </a:rPr>
              <a:t>Data structure</a:t>
            </a:r>
            <a:r>
              <a:rPr lang="en-US" b="1" dirty="0">
                <a:solidFill>
                  <a:schemeClr val="bg1"/>
                </a:solidFill>
              </a:rPr>
              <a:t> that enable program to adequately manipulate information </a:t>
            </a:r>
            <a:br>
              <a:rPr lang="en-US" b="1" dirty="0">
                <a:solidFill>
                  <a:schemeClr val="bg1"/>
                </a:solidFill>
              </a:rPr>
            </a:br>
            <a:endParaRPr lang="en-US" b="1" dirty="0">
              <a:solidFill>
                <a:schemeClr val="bg1"/>
              </a:solidFill>
            </a:endParaRPr>
          </a:p>
        </p:txBody>
      </p:sp>
      <p:sp>
        <p:nvSpPr>
          <p:cNvPr id="6" name="Rounded Rectangle 5"/>
          <p:cNvSpPr/>
          <p:nvPr/>
        </p:nvSpPr>
        <p:spPr>
          <a:xfrm>
            <a:off x="381000" y="4038600"/>
            <a:ext cx="3276600" cy="7620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b="1" dirty="0"/>
          </a:p>
          <a:p>
            <a:pPr fontAlgn="auto">
              <a:spcBef>
                <a:spcPts val="0"/>
              </a:spcBef>
              <a:spcAft>
                <a:spcPts val="0"/>
              </a:spcAft>
              <a:defRPr/>
            </a:pPr>
            <a:r>
              <a:rPr lang="en-US" b="1" dirty="0">
                <a:solidFill>
                  <a:schemeClr val="bg1"/>
                </a:solidFill>
              </a:rPr>
              <a:t>Both </a:t>
            </a:r>
            <a:r>
              <a:rPr lang="en-US" b="1" i="1" dirty="0">
                <a:solidFill>
                  <a:schemeClr val="bg1"/>
                </a:solidFill>
              </a:rPr>
              <a:t>a  </a:t>
            </a:r>
            <a:r>
              <a:rPr lang="en-US" dirty="0">
                <a:solidFill>
                  <a:schemeClr val="bg1"/>
                </a:solidFill>
              </a:rPr>
              <a:t>product</a:t>
            </a:r>
            <a:r>
              <a:rPr lang="en-US" b="1" dirty="0">
                <a:solidFill>
                  <a:schemeClr val="bg1"/>
                </a:solidFill>
              </a:rPr>
              <a:t> and </a:t>
            </a:r>
            <a:r>
              <a:rPr lang="en-US" b="1" i="1" dirty="0">
                <a:solidFill>
                  <a:schemeClr val="bg1"/>
                </a:solidFill>
              </a:rPr>
              <a:t>a </a:t>
            </a:r>
            <a:r>
              <a:rPr lang="en-US" dirty="0">
                <a:solidFill>
                  <a:schemeClr val="bg1"/>
                </a:solidFill>
              </a:rPr>
              <a:t>vehicle</a:t>
            </a:r>
            <a:r>
              <a:rPr lang="en-US" b="1" dirty="0">
                <a:solidFill>
                  <a:schemeClr val="bg1"/>
                </a:solidFill>
              </a:rPr>
              <a:t> for developing a product</a:t>
            </a:r>
            <a:br>
              <a:rPr lang="en-US" b="1" dirty="0">
                <a:solidFill>
                  <a:schemeClr val="bg1"/>
                </a:solidFill>
              </a:rPr>
            </a:br>
            <a:endParaRPr lang="en-US" b="1" dirty="0">
              <a:solidFill>
                <a:schemeClr val="bg1"/>
              </a:solidFill>
            </a:endParaRPr>
          </a:p>
        </p:txBody>
      </p:sp>
      <p:sp>
        <p:nvSpPr>
          <p:cNvPr id="7" name="Rounded Rectangle 6"/>
          <p:cNvSpPr/>
          <p:nvPr/>
        </p:nvSpPr>
        <p:spPr>
          <a:xfrm>
            <a:off x="3733800" y="4062548"/>
            <a:ext cx="2514600" cy="6858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Software is </a:t>
            </a:r>
            <a:r>
              <a:rPr lang="en-US" b="1" i="1" dirty="0">
                <a:solidFill>
                  <a:schemeClr val="bg1"/>
                </a:solidFill>
              </a:rPr>
              <a:t>engineered</a:t>
            </a:r>
            <a:r>
              <a:rPr lang="en-US" b="1" dirty="0">
                <a:solidFill>
                  <a:schemeClr val="bg1"/>
                </a:solidFill>
              </a:rPr>
              <a:t> not </a:t>
            </a:r>
            <a:r>
              <a:rPr lang="en-US" sz="1600" dirty="0">
                <a:solidFill>
                  <a:schemeClr val="bg1"/>
                </a:solidFill>
              </a:rPr>
              <a:t>manufactured</a:t>
            </a:r>
          </a:p>
        </p:txBody>
      </p:sp>
      <p:sp>
        <p:nvSpPr>
          <p:cNvPr id="8" name="Rounded Rectangle 7"/>
          <p:cNvSpPr/>
          <p:nvPr/>
        </p:nvSpPr>
        <p:spPr>
          <a:xfrm>
            <a:off x="6324600" y="3962400"/>
            <a:ext cx="2743200" cy="8382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Does not </a:t>
            </a:r>
            <a:r>
              <a:rPr lang="en-US" sz="1600" dirty="0">
                <a:solidFill>
                  <a:schemeClr val="bg1"/>
                </a:solidFill>
              </a:rPr>
              <a:t>wear out </a:t>
            </a:r>
            <a:r>
              <a:rPr lang="en-US" b="1" dirty="0">
                <a:solidFill>
                  <a:schemeClr val="bg1"/>
                </a:solidFill>
              </a:rPr>
              <a:t>but it does </a:t>
            </a:r>
            <a:r>
              <a:rPr lang="en-US" sz="1600" dirty="0">
                <a:solidFill>
                  <a:schemeClr val="bg1"/>
                </a:solidFill>
              </a:rPr>
              <a:t>deteriorate</a:t>
            </a:r>
            <a:endParaRPr lang="en-US" dirty="0">
              <a:solidFill>
                <a:schemeClr val="bg1"/>
              </a:solidFill>
            </a:endParaRPr>
          </a:p>
        </p:txBody>
      </p:sp>
      <p:sp>
        <p:nvSpPr>
          <p:cNvPr id="16" name="Rounded Rectangle 15"/>
          <p:cNvSpPr/>
          <p:nvPr/>
        </p:nvSpPr>
        <p:spPr>
          <a:xfrm>
            <a:off x="5181600" y="2362200"/>
            <a:ext cx="2590800" cy="12192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i="1" dirty="0">
                <a:solidFill>
                  <a:schemeClr val="bg1"/>
                </a:solidFill>
              </a:rPr>
              <a:t>Documents</a:t>
            </a:r>
            <a:r>
              <a:rPr lang="en-US" b="1" dirty="0">
                <a:solidFill>
                  <a:schemeClr val="bg1"/>
                </a:solidFill>
              </a:rPr>
              <a:t> describing operations and use of programs</a:t>
            </a:r>
            <a:br>
              <a:rPr lang="en-US" b="1" dirty="0">
                <a:solidFill>
                  <a:schemeClr val="bg1"/>
                </a:solidFill>
              </a:rPr>
            </a:br>
            <a:endParaRPr lang="en-US" b="1" dirty="0">
              <a:solidFill>
                <a:schemeClr val="bg1"/>
              </a:solidFill>
            </a:endParaRPr>
          </a:p>
        </p:txBody>
      </p:sp>
      <p:pic>
        <p:nvPicPr>
          <p:cNvPr id="8213" name="Picture 4" descr="C:\Program Files\Common Files\Microsoft Shared\Clipart\cagcat50\bs00554_.wmf"/>
          <p:cNvPicPr>
            <a:picLocks noChangeAspect="1" noChangeArrowheads="1"/>
          </p:cNvPicPr>
          <p:nvPr/>
        </p:nvPicPr>
        <p:blipFill>
          <a:blip r:embed="rId3" cstate="print"/>
          <a:srcRect/>
          <a:stretch>
            <a:fillRect/>
          </a:stretch>
        </p:blipFill>
        <p:spPr bwMode="auto">
          <a:xfrm>
            <a:off x="6705600" y="3124200"/>
            <a:ext cx="519113" cy="454025"/>
          </a:xfrm>
          <a:prstGeom prst="rect">
            <a:avLst/>
          </a:prstGeom>
          <a:noFill/>
          <a:ln w="9525">
            <a:noFill/>
            <a:miter lim="800000"/>
            <a:headEnd/>
            <a:tailEnd/>
          </a:ln>
        </p:spPr>
      </p:pic>
      <p:pic>
        <p:nvPicPr>
          <p:cNvPr id="8214" name="Picture 5" descr="C:\Program Files\Common Files\Microsoft Shared\Clipart\cagcat50\bs00580_.wmf"/>
          <p:cNvPicPr>
            <a:picLocks noChangeAspect="1" noChangeArrowheads="1"/>
          </p:cNvPicPr>
          <p:nvPr/>
        </p:nvPicPr>
        <p:blipFill>
          <a:blip r:embed="rId4" cstate="print"/>
          <a:srcRect/>
          <a:stretch>
            <a:fillRect/>
          </a:stretch>
        </p:blipFill>
        <p:spPr bwMode="auto">
          <a:xfrm>
            <a:off x="2819400" y="3352800"/>
            <a:ext cx="762000" cy="422275"/>
          </a:xfrm>
          <a:prstGeom prst="rect">
            <a:avLst/>
          </a:prstGeom>
          <a:noFill/>
          <a:ln w="9525">
            <a:noFill/>
            <a:miter lim="800000"/>
            <a:headEnd/>
            <a:tailEnd/>
          </a:ln>
        </p:spPr>
      </p:pic>
      <p:sp>
        <p:nvSpPr>
          <p:cNvPr id="19" name="AutoShape 7"/>
          <p:cNvSpPr>
            <a:spLocks noChangeArrowheads="1"/>
          </p:cNvSpPr>
          <p:nvPr/>
        </p:nvSpPr>
        <p:spPr bwMode="auto">
          <a:xfrm>
            <a:off x="4267200" y="2971800"/>
            <a:ext cx="311727" cy="254867"/>
          </a:xfrm>
          <a:prstGeom prst="plus">
            <a:avLst>
              <a:gd name="adj" fmla="val 36806"/>
            </a:avLst>
          </a:prstGeom>
          <a:solidFill>
            <a:schemeClr val="accent1"/>
          </a:solidFill>
          <a:ln w="9525">
            <a:solidFill>
              <a:schemeClr val="tx1"/>
            </a:solidFill>
            <a:miter lim="800000"/>
            <a:headEnd/>
            <a:tailEnd/>
          </a:ln>
          <a:effectLst>
            <a:glow rad="139700">
              <a:schemeClr val="accent5">
                <a:satMod val="175000"/>
                <a:alpha val="40000"/>
              </a:schemeClr>
            </a:glow>
          </a:effectLst>
        </p:spPr>
        <p:txBody>
          <a:bodyPr wrap="none" anchor="ctr"/>
          <a:lstStyle/>
          <a:p>
            <a:pPr fontAlgn="auto">
              <a:spcBef>
                <a:spcPts val="0"/>
              </a:spcBef>
              <a:spcAft>
                <a:spcPts val="0"/>
              </a:spcAft>
              <a:defRPr/>
            </a:pPr>
            <a:endParaRPr lang="en-US">
              <a:latin typeface="+mn-lt"/>
              <a:cs typeface="+mn-cs"/>
            </a:endParaRPr>
          </a:p>
        </p:txBody>
      </p:sp>
      <p:sp>
        <p:nvSpPr>
          <p:cNvPr id="8218" name="Rectangle 19"/>
          <p:cNvSpPr>
            <a:spLocks noChangeArrowheads="1"/>
          </p:cNvSpPr>
          <p:nvPr/>
        </p:nvSpPr>
        <p:spPr bwMode="auto">
          <a:xfrm>
            <a:off x="1371600" y="1981200"/>
            <a:ext cx="7086600" cy="341313"/>
          </a:xfrm>
          <a:prstGeom prst="rect">
            <a:avLst/>
          </a:prstGeom>
          <a:noFill/>
          <a:ln w="9525">
            <a:noFill/>
            <a:miter lim="800000"/>
            <a:headEnd/>
            <a:tailEnd/>
          </a:ln>
        </p:spPr>
        <p:txBody>
          <a:bodyPr>
            <a:spAutoFit/>
          </a:bodyPr>
          <a:lstStyle/>
          <a:p>
            <a:pPr>
              <a:lnSpc>
                <a:spcPct val="90000"/>
              </a:lnSpc>
            </a:pPr>
            <a:r>
              <a:rPr lang="en-GB" b="1">
                <a:solidFill>
                  <a:schemeClr val="accent2"/>
                </a:solidFill>
                <a:latin typeface="Corbel" pitchFamily="34" charset="0"/>
              </a:rPr>
              <a:t>Computer Programs</a:t>
            </a:r>
            <a:r>
              <a:rPr lang="en-GB">
                <a:latin typeface="Corbel" pitchFamily="34" charset="0"/>
              </a:rPr>
              <a:t>                                    </a:t>
            </a:r>
            <a:r>
              <a:rPr lang="en-GB" b="1">
                <a:solidFill>
                  <a:schemeClr val="accent2"/>
                </a:solidFill>
                <a:latin typeface="Corbel" pitchFamily="34" charset="0"/>
              </a:rPr>
              <a:t>Associated Documentation</a:t>
            </a:r>
          </a:p>
        </p:txBody>
      </p:sp>
      <p:sp>
        <p:nvSpPr>
          <p:cNvPr id="9243" name="Slide Number Placeholder 1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C1C98BF-BBAD-4E6B-BC47-EBD5369BA9F2}" type="slidenum">
              <a:rPr lang="en-US" smtClean="0"/>
              <a:pPr fontAlgn="base">
                <a:spcBef>
                  <a:spcPct val="0"/>
                </a:spcBef>
                <a:spcAft>
                  <a:spcPct val="0"/>
                </a:spcAft>
                <a:defRPr/>
              </a:pPr>
              <a:t>10</a:t>
            </a:fld>
            <a:endParaRPr lang="en-US" smtClean="0"/>
          </a:p>
        </p:txBody>
      </p:sp>
      <p:sp>
        <p:nvSpPr>
          <p:cNvPr id="14" name="Rounded Rectangle 13"/>
          <p:cNvSpPr/>
          <p:nvPr/>
        </p:nvSpPr>
        <p:spPr>
          <a:xfrm>
            <a:off x="533400" y="4876800"/>
            <a:ext cx="8229600" cy="18288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Two Types of Software Products</a:t>
            </a:r>
            <a:br>
              <a:rPr lang="en-US" b="1" dirty="0">
                <a:solidFill>
                  <a:schemeClr val="bg1"/>
                </a:solidFill>
              </a:rPr>
            </a:br>
            <a:r>
              <a:rPr lang="en-US" b="1" dirty="0">
                <a:solidFill>
                  <a:schemeClr val="bg1"/>
                </a:solidFill>
              </a:rPr>
              <a:t>Generic:	stand alone systems , </a:t>
            </a:r>
            <a:r>
              <a:rPr lang="en-US" dirty="0">
                <a:solidFill>
                  <a:schemeClr val="bg1"/>
                </a:solidFill>
              </a:rPr>
              <a:t>sold to any one </a:t>
            </a:r>
            <a:r>
              <a:rPr lang="en-US" b="1" dirty="0">
                <a:solidFill>
                  <a:schemeClr val="bg1"/>
                </a:solidFill>
              </a:rPr>
              <a:t>, shrink wrapped s/w</a:t>
            </a:r>
          </a:p>
          <a:p>
            <a:pPr fontAlgn="auto">
              <a:spcBef>
                <a:spcPts val="0"/>
              </a:spcBef>
              <a:spcAft>
                <a:spcPts val="0"/>
              </a:spcAft>
              <a:defRPr/>
            </a:pPr>
            <a:r>
              <a:rPr lang="en-US" b="1" dirty="0">
                <a:solidFill>
                  <a:schemeClr val="bg1"/>
                </a:solidFill>
              </a:rPr>
              <a:t>	</a:t>
            </a:r>
            <a:r>
              <a:rPr lang="en-US" b="1" dirty="0" err="1">
                <a:solidFill>
                  <a:schemeClr val="bg1"/>
                </a:solidFill>
              </a:rPr>
              <a:t>e.g</a:t>
            </a:r>
            <a:r>
              <a:rPr lang="en-US" b="1" dirty="0">
                <a:solidFill>
                  <a:schemeClr val="bg1"/>
                </a:solidFill>
              </a:rPr>
              <a:t> databases , word processors, drawing packages</a:t>
            </a:r>
          </a:p>
          <a:p>
            <a:pPr fontAlgn="auto">
              <a:spcBef>
                <a:spcPts val="0"/>
              </a:spcBef>
              <a:spcAft>
                <a:spcPts val="0"/>
              </a:spcAft>
              <a:defRPr/>
            </a:pPr>
            <a:r>
              <a:rPr lang="en-US" b="1" dirty="0">
                <a:solidFill>
                  <a:schemeClr val="bg1"/>
                </a:solidFill>
              </a:rPr>
              <a:t>Customized: commissioned by a </a:t>
            </a:r>
            <a:r>
              <a:rPr lang="en-US" dirty="0">
                <a:solidFill>
                  <a:schemeClr val="bg1"/>
                </a:solidFill>
              </a:rPr>
              <a:t>particular customer</a:t>
            </a:r>
          </a:p>
          <a:p>
            <a:pPr fontAlgn="auto">
              <a:spcBef>
                <a:spcPts val="0"/>
              </a:spcBef>
              <a:spcAft>
                <a:spcPts val="0"/>
              </a:spcAft>
              <a:defRPr/>
            </a:pPr>
            <a:r>
              <a:rPr lang="en-US" b="1" dirty="0">
                <a:solidFill>
                  <a:schemeClr val="bg1"/>
                </a:solidFill>
              </a:rPr>
              <a:t>	         air </a:t>
            </a:r>
            <a:r>
              <a:rPr lang="en-US" b="1" dirty="0" err="1">
                <a:solidFill>
                  <a:schemeClr val="bg1"/>
                </a:solidFill>
              </a:rPr>
              <a:t>trafic</a:t>
            </a:r>
            <a:r>
              <a:rPr lang="en-US" b="1" dirty="0">
                <a:solidFill>
                  <a:schemeClr val="bg1"/>
                </a:solidFill>
              </a:rPr>
              <a:t> control systems, systems to support a particular business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Software Engineering/System Engineering</a:t>
            </a:r>
            <a:br>
              <a:rPr lang="en-US" dirty="0" smtClean="0">
                <a:solidFill>
                  <a:schemeClr val="tx2">
                    <a:satMod val="200000"/>
                  </a:schemeClr>
                </a:solidFill>
              </a:rPr>
            </a:br>
            <a:endParaRPr lang="en-US" dirty="0">
              <a:solidFill>
                <a:schemeClr val="tx2">
                  <a:satMod val="200000"/>
                </a:schemeClr>
              </a:solidFill>
            </a:endParaRPr>
          </a:p>
        </p:txBody>
      </p:sp>
      <p:sp>
        <p:nvSpPr>
          <p:cNvPr id="9219" name="Content Placeholder 2"/>
          <p:cNvSpPr>
            <a:spLocks noGrp="1"/>
          </p:cNvSpPr>
          <p:nvPr>
            <p:ph idx="1"/>
          </p:nvPr>
        </p:nvSpPr>
        <p:spPr>
          <a:xfrm>
            <a:off x="762000" y="2743200"/>
            <a:ext cx="7772400" cy="4572000"/>
          </a:xfrm>
        </p:spPr>
        <p:txBody>
          <a:bodyPr/>
          <a:lstStyle/>
          <a:p>
            <a:pPr eaLnBrk="1" hangingPunct="1">
              <a:lnSpc>
                <a:spcPct val="90000"/>
              </a:lnSpc>
            </a:pPr>
            <a:endParaRPr lang="en-US" sz="2400" smtClean="0"/>
          </a:p>
          <a:p>
            <a:pPr eaLnBrk="1" hangingPunct="1">
              <a:lnSpc>
                <a:spcPct val="90000"/>
              </a:lnSpc>
            </a:pPr>
            <a:endParaRPr lang="en-GB" sz="2800" b="1" smtClean="0">
              <a:solidFill>
                <a:schemeClr val="accent2"/>
              </a:solidFill>
            </a:endParaRPr>
          </a:p>
          <a:p>
            <a:pPr eaLnBrk="1" hangingPunct="1"/>
            <a:endParaRPr lang="en-US" smtClean="0"/>
          </a:p>
        </p:txBody>
      </p:sp>
      <p:sp>
        <p:nvSpPr>
          <p:cNvPr id="4" name="Rounded Rectangle 3"/>
          <p:cNvSpPr/>
          <p:nvPr/>
        </p:nvSpPr>
        <p:spPr>
          <a:xfrm>
            <a:off x="1524000" y="3276600"/>
            <a:ext cx="2438400" cy="11430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dirty="0">
                <a:solidFill>
                  <a:schemeClr val="bg1"/>
                </a:solidFill>
              </a:rPr>
              <a:t>Concerned with all aspects of </a:t>
            </a:r>
            <a:r>
              <a:rPr lang="en-GB" b="1" dirty="0">
                <a:solidFill>
                  <a:schemeClr val="bg1"/>
                </a:solidFill>
              </a:rPr>
              <a:t>software production</a:t>
            </a:r>
          </a:p>
        </p:txBody>
      </p:sp>
      <p:sp>
        <p:nvSpPr>
          <p:cNvPr id="6" name="Rounded Rectangle 5"/>
          <p:cNvSpPr/>
          <p:nvPr/>
        </p:nvSpPr>
        <p:spPr>
          <a:xfrm>
            <a:off x="5029200" y="3276600"/>
            <a:ext cx="3124200" cy="20574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dirty="0">
                <a:solidFill>
                  <a:schemeClr val="bg1"/>
                </a:solidFill>
              </a:rPr>
              <a:t>Concerned with all aspects of computer-based systems development including </a:t>
            </a:r>
          </a:p>
          <a:p>
            <a:pPr lvl="1" fontAlgn="auto">
              <a:lnSpc>
                <a:spcPct val="90000"/>
              </a:lnSpc>
              <a:spcBef>
                <a:spcPts val="0"/>
              </a:spcBef>
              <a:spcAft>
                <a:spcPts val="0"/>
              </a:spcAft>
              <a:defRPr/>
            </a:pPr>
            <a:r>
              <a:rPr lang="en-GB" b="1" dirty="0">
                <a:solidFill>
                  <a:schemeClr val="bg1"/>
                </a:solidFill>
              </a:rPr>
              <a:t>hardware, </a:t>
            </a:r>
          </a:p>
          <a:p>
            <a:pPr lvl="1" fontAlgn="auto">
              <a:lnSpc>
                <a:spcPct val="90000"/>
              </a:lnSpc>
              <a:spcBef>
                <a:spcPts val="0"/>
              </a:spcBef>
              <a:spcAft>
                <a:spcPts val="0"/>
              </a:spcAft>
              <a:defRPr/>
            </a:pPr>
            <a:r>
              <a:rPr lang="en-GB" b="1" dirty="0">
                <a:solidFill>
                  <a:schemeClr val="bg1"/>
                </a:solidFill>
              </a:rPr>
              <a:t>software and </a:t>
            </a:r>
          </a:p>
          <a:p>
            <a:pPr lvl="1" fontAlgn="auto">
              <a:lnSpc>
                <a:spcPct val="90000"/>
              </a:lnSpc>
              <a:spcBef>
                <a:spcPts val="0"/>
              </a:spcBef>
              <a:spcAft>
                <a:spcPts val="0"/>
              </a:spcAft>
              <a:defRPr/>
            </a:pPr>
            <a:r>
              <a:rPr lang="en-GB" b="1" dirty="0">
                <a:solidFill>
                  <a:schemeClr val="bg1"/>
                </a:solidFill>
              </a:rPr>
              <a:t>process engineering</a:t>
            </a:r>
          </a:p>
        </p:txBody>
      </p:sp>
      <p:sp>
        <p:nvSpPr>
          <p:cNvPr id="7" name="Rounded Rectangle 6"/>
          <p:cNvSpPr/>
          <p:nvPr/>
        </p:nvSpPr>
        <p:spPr>
          <a:xfrm>
            <a:off x="1905000" y="5410200"/>
            <a:ext cx="7391400" cy="9144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b="1" dirty="0">
                <a:solidFill>
                  <a:schemeClr val="bg1"/>
                </a:solidFill>
              </a:rPr>
              <a:t>System engineers</a:t>
            </a:r>
            <a:r>
              <a:rPr lang="en-GB" dirty="0">
                <a:solidFill>
                  <a:schemeClr val="bg1"/>
                </a:solidFill>
              </a:rPr>
              <a:t> are involved in </a:t>
            </a:r>
          </a:p>
          <a:p>
            <a:pPr fontAlgn="auto">
              <a:lnSpc>
                <a:spcPct val="90000"/>
              </a:lnSpc>
              <a:spcBef>
                <a:spcPts val="0"/>
              </a:spcBef>
              <a:spcAft>
                <a:spcPts val="0"/>
              </a:spcAft>
              <a:defRPr/>
            </a:pPr>
            <a:r>
              <a:rPr lang="en-GB" b="1" dirty="0">
                <a:solidFill>
                  <a:schemeClr val="bg1"/>
                </a:solidFill>
              </a:rPr>
              <a:t>system</a:t>
            </a:r>
            <a:r>
              <a:rPr lang="en-GB" dirty="0">
                <a:solidFill>
                  <a:schemeClr val="bg1"/>
                </a:solidFill>
              </a:rPr>
              <a:t> </a:t>
            </a:r>
            <a:r>
              <a:rPr lang="en-GB" b="1" dirty="0">
                <a:solidFill>
                  <a:schemeClr val="bg1"/>
                </a:solidFill>
              </a:rPr>
              <a:t>specification</a:t>
            </a:r>
            <a:r>
              <a:rPr lang="en-GB" dirty="0">
                <a:solidFill>
                  <a:schemeClr val="bg1"/>
                </a:solidFill>
              </a:rPr>
              <a:t>, </a:t>
            </a:r>
            <a:r>
              <a:rPr lang="en-GB" b="1" dirty="0">
                <a:solidFill>
                  <a:schemeClr val="bg1"/>
                </a:solidFill>
              </a:rPr>
              <a:t>architectural design</a:t>
            </a:r>
            <a:r>
              <a:rPr lang="en-GB" dirty="0">
                <a:solidFill>
                  <a:schemeClr val="bg1"/>
                </a:solidFill>
              </a:rPr>
              <a:t>, </a:t>
            </a:r>
            <a:r>
              <a:rPr lang="en-GB" b="1" dirty="0">
                <a:solidFill>
                  <a:schemeClr val="bg1"/>
                </a:solidFill>
              </a:rPr>
              <a:t>integration</a:t>
            </a:r>
            <a:r>
              <a:rPr lang="en-GB" dirty="0">
                <a:solidFill>
                  <a:schemeClr val="bg1"/>
                </a:solidFill>
              </a:rPr>
              <a:t> and </a:t>
            </a:r>
            <a:r>
              <a:rPr lang="en-GB" b="1" dirty="0">
                <a:solidFill>
                  <a:schemeClr val="bg1"/>
                </a:solidFill>
              </a:rPr>
              <a:t>deployment</a:t>
            </a:r>
          </a:p>
        </p:txBody>
      </p:sp>
      <p:sp>
        <p:nvSpPr>
          <p:cNvPr id="8" name="Rounded Rectangle 7"/>
          <p:cNvSpPr/>
          <p:nvPr/>
        </p:nvSpPr>
        <p:spPr>
          <a:xfrm>
            <a:off x="1828800" y="1295400"/>
            <a:ext cx="1600200" cy="12192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chemeClr val="bg1"/>
                </a:solidFill>
              </a:rPr>
              <a:t>Software engineering</a:t>
            </a:r>
            <a:r>
              <a:rPr lang="en-GB" dirty="0">
                <a:solidFill>
                  <a:schemeClr val="bg1"/>
                </a:solidFill>
              </a:rPr>
              <a:t> </a:t>
            </a:r>
            <a:endParaRPr lang="en-US" dirty="0">
              <a:solidFill>
                <a:schemeClr val="bg1"/>
              </a:solidFill>
            </a:endParaRPr>
          </a:p>
        </p:txBody>
      </p:sp>
      <p:sp>
        <p:nvSpPr>
          <p:cNvPr id="9" name="Rounded Rectangle 8"/>
          <p:cNvSpPr/>
          <p:nvPr/>
        </p:nvSpPr>
        <p:spPr>
          <a:xfrm>
            <a:off x="5029200" y="1371600"/>
            <a:ext cx="1600200" cy="12192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chemeClr val="bg1"/>
                </a:solidFill>
              </a:rPr>
              <a:t>System engineering</a:t>
            </a:r>
            <a:endParaRPr lang="en-US" b="1" dirty="0">
              <a:solidFill>
                <a:schemeClr val="bg1"/>
              </a:solidFill>
            </a:endParaRPr>
          </a:p>
        </p:txBody>
      </p:sp>
      <p:sp>
        <p:nvSpPr>
          <p:cNvPr id="11" name="Right Arrow 10"/>
          <p:cNvSpPr/>
          <p:nvPr/>
        </p:nvSpPr>
        <p:spPr>
          <a:xfrm>
            <a:off x="3657600" y="1600200"/>
            <a:ext cx="1295400" cy="685800"/>
          </a:xfrm>
          <a:prstGeom prst="rightArrow">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dirty="0">
                <a:solidFill>
                  <a:schemeClr val="bg1"/>
                </a:solidFill>
              </a:rPr>
              <a:t>is part of </a:t>
            </a:r>
            <a:endParaRPr lang="en-GB" b="1" dirty="0">
              <a:solidFill>
                <a:schemeClr val="bg1"/>
              </a:solidFill>
            </a:endParaRPr>
          </a:p>
        </p:txBody>
      </p:sp>
      <p:cxnSp>
        <p:nvCxnSpPr>
          <p:cNvPr id="15" name="Straight Arrow Connector 14"/>
          <p:cNvCxnSpPr>
            <a:stCxn id="8" idx="2"/>
          </p:cNvCxnSpPr>
          <p:nvPr/>
        </p:nvCxnSpPr>
        <p:spPr>
          <a:xfrm rot="5400000">
            <a:off x="2266950" y="283845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rot="16200000" flipH="1">
            <a:off x="5581650" y="2838450"/>
            <a:ext cx="6096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76" name="Slide Number Placeholder 11"/>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0302210-EE7E-438E-9032-AA53425C7313}" type="slidenum">
              <a:rPr lang="en-US" smtClean="0"/>
              <a:pPr fontAlgn="base">
                <a:spcBef>
                  <a:spcPct val="0"/>
                </a:spcBef>
                <a:spcAft>
                  <a:spcPct val="0"/>
                </a:spcAft>
                <a:defRPr/>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dirty="0" smtClean="0">
                <a:solidFill>
                  <a:schemeClr val="bg1"/>
                </a:solidFill>
              </a:rPr>
              <a:t>Software Process</a:t>
            </a:r>
            <a:endParaRPr lang="en-US" dirty="0">
              <a:solidFill>
                <a:schemeClr val="bg1"/>
              </a:solidFill>
            </a:endParaRPr>
          </a:p>
        </p:txBody>
      </p:sp>
      <p:sp>
        <p:nvSpPr>
          <p:cNvPr id="4" name="Rounded Rectangle 3"/>
          <p:cNvSpPr/>
          <p:nvPr/>
        </p:nvSpPr>
        <p:spPr>
          <a:xfrm>
            <a:off x="838200" y="228600"/>
            <a:ext cx="7620000" cy="1524000"/>
          </a:xfrm>
          <a:prstGeom prst="round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2400" b="1" dirty="0">
                <a:solidFill>
                  <a:schemeClr val="bg1"/>
                </a:solidFill>
              </a:rPr>
              <a:t>Software Process: </a:t>
            </a:r>
          </a:p>
          <a:p>
            <a:pPr fontAlgn="auto">
              <a:spcBef>
                <a:spcPts val="0"/>
              </a:spcBef>
              <a:spcAft>
                <a:spcPts val="0"/>
              </a:spcAft>
              <a:defRPr/>
            </a:pPr>
            <a:r>
              <a:rPr lang="en-GB" sz="2400" b="1" dirty="0">
                <a:solidFill>
                  <a:schemeClr val="bg1"/>
                </a:solidFill>
              </a:rPr>
              <a:t>set of activities</a:t>
            </a:r>
            <a:r>
              <a:rPr lang="en-GB" sz="2400" dirty="0">
                <a:solidFill>
                  <a:schemeClr val="bg1"/>
                </a:solidFill>
              </a:rPr>
              <a:t> whose goal is </a:t>
            </a:r>
            <a:r>
              <a:rPr lang="en-GB" sz="2400" b="1" dirty="0">
                <a:solidFill>
                  <a:schemeClr val="bg1"/>
                </a:solidFill>
              </a:rPr>
              <a:t>development </a:t>
            </a:r>
            <a:r>
              <a:rPr lang="en-GB" sz="2000" dirty="0">
                <a:solidFill>
                  <a:schemeClr val="bg1"/>
                </a:solidFill>
              </a:rPr>
              <a:t>or</a:t>
            </a:r>
            <a:r>
              <a:rPr lang="en-GB" sz="2400" b="1" dirty="0">
                <a:solidFill>
                  <a:schemeClr val="bg1"/>
                </a:solidFill>
              </a:rPr>
              <a:t> evolution</a:t>
            </a:r>
            <a:r>
              <a:rPr lang="en-GB" sz="2400" dirty="0">
                <a:solidFill>
                  <a:schemeClr val="bg1"/>
                </a:solidFill>
              </a:rPr>
              <a:t> of software</a:t>
            </a:r>
            <a:endParaRPr lang="en-US" sz="2400" dirty="0">
              <a:solidFill>
                <a:schemeClr val="bg1"/>
              </a:solidFill>
            </a:endParaRPr>
          </a:p>
        </p:txBody>
      </p:sp>
      <p:sp>
        <p:nvSpPr>
          <p:cNvPr id="8" name="Rectangle 7"/>
          <p:cNvSpPr/>
          <p:nvPr/>
        </p:nvSpPr>
        <p:spPr>
          <a:xfrm>
            <a:off x="3352800" y="2133600"/>
            <a:ext cx="2819400" cy="14478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Specification</a:t>
            </a:r>
            <a:r>
              <a:rPr lang="en-GB" dirty="0">
                <a:solidFill>
                  <a:schemeClr val="bg1"/>
                </a:solidFill>
              </a:rPr>
              <a:t> - </a:t>
            </a:r>
            <a:r>
              <a:rPr lang="en-GB" b="1" dirty="0">
                <a:solidFill>
                  <a:schemeClr val="bg1"/>
                </a:solidFill>
              </a:rPr>
              <a:t>what</a:t>
            </a:r>
            <a:r>
              <a:rPr lang="en-GB" dirty="0">
                <a:solidFill>
                  <a:schemeClr val="bg1"/>
                </a:solidFill>
              </a:rPr>
              <a:t> the system should do and its development constraints</a:t>
            </a:r>
          </a:p>
        </p:txBody>
      </p:sp>
      <p:sp>
        <p:nvSpPr>
          <p:cNvPr id="9" name="Rectangle 8"/>
          <p:cNvSpPr/>
          <p:nvPr/>
        </p:nvSpPr>
        <p:spPr>
          <a:xfrm>
            <a:off x="6172200" y="3581400"/>
            <a:ext cx="2438400" cy="16002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Development</a:t>
            </a:r>
            <a:r>
              <a:rPr lang="en-GB" dirty="0">
                <a:solidFill>
                  <a:schemeClr val="bg1"/>
                </a:solidFill>
              </a:rPr>
              <a:t> - production of software system</a:t>
            </a:r>
          </a:p>
        </p:txBody>
      </p:sp>
      <p:sp>
        <p:nvSpPr>
          <p:cNvPr id="10" name="Rectangle 9"/>
          <p:cNvSpPr/>
          <p:nvPr/>
        </p:nvSpPr>
        <p:spPr>
          <a:xfrm>
            <a:off x="3352800" y="5181600"/>
            <a:ext cx="2819400" cy="16002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Validation</a:t>
            </a:r>
            <a:r>
              <a:rPr lang="en-GB" dirty="0">
                <a:solidFill>
                  <a:schemeClr val="bg1"/>
                </a:solidFill>
              </a:rPr>
              <a:t> - checking that the software is what the customer wants</a:t>
            </a:r>
          </a:p>
        </p:txBody>
      </p:sp>
      <p:sp>
        <p:nvSpPr>
          <p:cNvPr id="11" name="Rectangle 10"/>
          <p:cNvSpPr/>
          <p:nvPr/>
        </p:nvSpPr>
        <p:spPr>
          <a:xfrm>
            <a:off x="762000" y="3581400"/>
            <a:ext cx="2590800" cy="16002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Evolution</a:t>
            </a:r>
            <a:r>
              <a:rPr lang="en-GB" dirty="0">
                <a:solidFill>
                  <a:schemeClr val="bg1"/>
                </a:solidFill>
              </a:rPr>
              <a:t> - changing the software in response to changing demands</a:t>
            </a:r>
          </a:p>
        </p:txBody>
      </p:sp>
      <p:sp>
        <p:nvSpPr>
          <p:cNvPr id="12" name="Oval 11"/>
          <p:cNvSpPr/>
          <p:nvPr/>
        </p:nvSpPr>
        <p:spPr>
          <a:xfrm>
            <a:off x="3352800" y="3581400"/>
            <a:ext cx="2819400" cy="1600200"/>
          </a:xfrm>
          <a:prstGeom prst="ellipse">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r>
              <a:rPr lang="en-GB" b="1" dirty="0">
                <a:solidFill>
                  <a:schemeClr val="bg1"/>
                </a:solidFill>
              </a:rPr>
              <a:t>Generic activities in all software processes</a:t>
            </a:r>
          </a:p>
        </p:txBody>
      </p:sp>
      <p:sp>
        <p:nvSpPr>
          <p:cNvPr id="12309" name="Slide Number Placeholder 1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09319C-7DC8-4896-940F-0C94B29186F7}" type="slidenum">
              <a:rPr lang="en-US" smtClean="0">
                <a:solidFill>
                  <a:schemeClr val="bg1"/>
                </a:solidFill>
              </a:rPr>
              <a:pPr fontAlgn="base">
                <a:spcBef>
                  <a:spcPct val="0"/>
                </a:spcBef>
                <a:spcAft>
                  <a:spcPct val="0"/>
                </a:spcAft>
                <a:defRPr/>
              </a:pPr>
              <a:t>12</a:t>
            </a:fld>
            <a:endParaRPr lang="en-US"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dirty="0" smtClean="0">
                <a:solidFill>
                  <a:schemeClr val="tx2">
                    <a:satMod val="200000"/>
                  </a:schemeClr>
                </a:solidFill>
              </a:rPr>
              <a:t>Software Process Model</a:t>
            </a:r>
            <a:endParaRPr lang="en-US" dirty="0">
              <a:solidFill>
                <a:schemeClr val="tx2">
                  <a:satMod val="200000"/>
                </a:schemeClr>
              </a:solidFill>
            </a:endParaRPr>
          </a:p>
        </p:txBody>
      </p:sp>
      <p:sp>
        <p:nvSpPr>
          <p:cNvPr id="4" name="Rounded Rectangle 3"/>
          <p:cNvSpPr/>
          <p:nvPr/>
        </p:nvSpPr>
        <p:spPr>
          <a:xfrm>
            <a:off x="457200" y="838200"/>
            <a:ext cx="6629400" cy="1066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2400" dirty="0">
                <a:solidFill>
                  <a:schemeClr val="bg1"/>
                </a:solidFill>
              </a:rPr>
              <a:t>A simplified representation of a software process, presented from a</a:t>
            </a:r>
            <a:r>
              <a:rPr lang="en-GB" sz="2400" b="1" dirty="0">
                <a:solidFill>
                  <a:schemeClr val="bg1"/>
                </a:solidFill>
              </a:rPr>
              <a:t> specific perspective</a:t>
            </a:r>
            <a:endParaRPr lang="en-US" sz="2400" b="1" dirty="0">
              <a:solidFill>
                <a:schemeClr val="bg1"/>
              </a:solidFill>
            </a:endParaRPr>
          </a:p>
        </p:txBody>
      </p:sp>
      <p:sp>
        <p:nvSpPr>
          <p:cNvPr id="5" name="Rounded Rectangle 4"/>
          <p:cNvSpPr/>
          <p:nvPr/>
        </p:nvSpPr>
        <p:spPr>
          <a:xfrm>
            <a:off x="457200" y="1981200"/>
            <a:ext cx="8458200" cy="2590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sz="2400" b="1" dirty="0">
                <a:solidFill>
                  <a:schemeClr val="bg1"/>
                </a:solidFill>
              </a:rPr>
              <a:t>Workflow perspective</a:t>
            </a:r>
            <a:r>
              <a:rPr lang="en-GB" sz="2400" dirty="0">
                <a:solidFill>
                  <a:schemeClr val="bg1"/>
                </a:solidFill>
              </a:rPr>
              <a:t>: inputs, outputs and dependencies  </a:t>
            </a:r>
          </a:p>
          <a:p>
            <a:pPr lvl="1" fontAlgn="auto">
              <a:lnSpc>
                <a:spcPct val="90000"/>
              </a:lnSpc>
              <a:spcBef>
                <a:spcPts val="0"/>
              </a:spcBef>
              <a:spcAft>
                <a:spcPts val="0"/>
              </a:spcAft>
              <a:defRPr/>
            </a:pPr>
            <a:endParaRPr lang="en-GB" sz="2400" b="1" dirty="0">
              <a:solidFill>
                <a:schemeClr val="bg1"/>
              </a:solidFill>
            </a:endParaRPr>
          </a:p>
          <a:p>
            <a:pPr lvl="1" fontAlgn="auto">
              <a:lnSpc>
                <a:spcPct val="90000"/>
              </a:lnSpc>
              <a:spcBef>
                <a:spcPts val="0"/>
              </a:spcBef>
              <a:spcAft>
                <a:spcPts val="0"/>
              </a:spcAft>
              <a:defRPr/>
            </a:pPr>
            <a:r>
              <a:rPr lang="en-GB" sz="2400" b="1" dirty="0">
                <a:solidFill>
                  <a:schemeClr val="bg1"/>
                </a:solidFill>
              </a:rPr>
              <a:t>Data-flow perspective: data transformation</a:t>
            </a:r>
            <a:r>
              <a:rPr lang="en-GB" sz="2400" dirty="0">
                <a:solidFill>
                  <a:schemeClr val="bg1"/>
                </a:solidFill>
              </a:rPr>
              <a:t> activities  </a:t>
            </a:r>
          </a:p>
          <a:p>
            <a:pPr lvl="1" fontAlgn="auto">
              <a:lnSpc>
                <a:spcPct val="90000"/>
              </a:lnSpc>
              <a:spcBef>
                <a:spcPts val="0"/>
              </a:spcBef>
              <a:spcAft>
                <a:spcPts val="0"/>
              </a:spcAft>
              <a:defRPr/>
            </a:pPr>
            <a:endParaRPr lang="en-GB" sz="2400" b="1" dirty="0">
              <a:solidFill>
                <a:schemeClr val="bg1"/>
              </a:solidFill>
            </a:endParaRPr>
          </a:p>
          <a:p>
            <a:pPr lvl="1" fontAlgn="auto">
              <a:lnSpc>
                <a:spcPct val="90000"/>
              </a:lnSpc>
              <a:spcBef>
                <a:spcPts val="0"/>
              </a:spcBef>
              <a:spcAft>
                <a:spcPts val="0"/>
              </a:spcAft>
              <a:defRPr/>
            </a:pPr>
            <a:r>
              <a:rPr lang="en-GB" sz="2400" b="1" dirty="0">
                <a:solidFill>
                  <a:schemeClr val="bg1"/>
                </a:solidFill>
              </a:rPr>
              <a:t>Role/action perspective:</a:t>
            </a:r>
            <a:r>
              <a:rPr lang="en-GB" sz="2400" dirty="0">
                <a:solidFill>
                  <a:schemeClr val="bg1"/>
                </a:solidFill>
              </a:rPr>
              <a:t> </a:t>
            </a:r>
            <a:r>
              <a:rPr lang="en-GB" sz="2400" b="1" dirty="0">
                <a:solidFill>
                  <a:schemeClr val="bg1"/>
                </a:solidFill>
              </a:rPr>
              <a:t>roles/activities of the people </a:t>
            </a:r>
            <a:r>
              <a:rPr lang="en-GB" sz="2400" dirty="0">
                <a:solidFill>
                  <a:schemeClr val="bg1"/>
                </a:solidFill>
              </a:rPr>
              <a:t>involved in software process  </a:t>
            </a:r>
            <a:endParaRPr lang="en-GB" sz="2400" i="1" dirty="0">
              <a:solidFill>
                <a:schemeClr val="bg1"/>
              </a:solidFill>
            </a:endParaRPr>
          </a:p>
        </p:txBody>
      </p:sp>
      <p:sp>
        <p:nvSpPr>
          <p:cNvPr id="6" name="Rounded Rectangle 5"/>
          <p:cNvSpPr/>
          <p:nvPr/>
        </p:nvSpPr>
        <p:spPr>
          <a:xfrm>
            <a:off x="457200" y="4648200"/>
            <a:ext cx="5943600" cy="2133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sz="2800" b="1" dirty="0">
                <a:solidFill>
                  <a:schemeClr val="bg1"/>
                </a:solidFill>
              </a:rPr>
              <a:t>Generic process models</a:t>
            </a:r>
            <a:r>
              <a:rPr lang="en-GB" sz="2800" dirty="0">
                <a:solidFill>
                  <a:schemeClr val="bg1"/>
                </a:solidFill>
              </a:rPr>
              <a:t>	</a:t>
            </a:r>
          </a:p>
          <a:p>
            <a:pPr lvl="1" fontAlgn="auto">
              <a:lnSpc>
                <a:spcPct val="90000"/>
              </a:lnSpc>
              <a:spcBef>
                <a:spcPts val="0"/>
              </a:spcBef>
              <a:spcAft>
                <a:spcPts val="0"/>
              </a:spcAft>
              <a:defRPr/>
            </a:pPr>
            <a:r>
              <a:rPr lang="en-GB" sz="2400" dirty="0">
                <a:solidFill>
                  <a:schemeClr val="bg1"/>
                </a:solidFill>
              </a:rPr>
              <a:t>Waterfall</a:t>
            </a:r>
          </a:p>
          <a:p>
            <a:pPr lvl="1" fontAlgn="auto">
              <a:lnSpc>
                <a:spcPct val="90000"/>
              </a:lnSpc>
              <a:spcBef>
                <a:spcPts val="0"/>
              </a:spcBef>
              <a:spcAft>
                <a:spcPts val="0"/>
              </a:spcAft>
              <a:defRPr/>
            </a:pPr>
            <a:r>
              <a:rPr lang="en-GB" sz="2400" dirty="0">
                <a:solidFill>
                  <a:schemeClr val="bg1"/>
                </a:solidFill>
              </a:rPr>
              <a:t>Evolutionary development</a:t>
            </a:r>
          </a:p>
          <a:p>
            <a:pPr lvl="1" fontAlgn="auto">
              <a:lnSpc>
                <a:spcPct val="90000"/>
              </a:lnSpc>
              <a:spcBef>
                <a:spcPts val="0"/>
              </a:spcBef>
              <a:spcAft>
                <a:spcPts val="0"/>
              </a:spcAft>
              <a:defRPr/>
            </a:pPr>
            <a:r>
              <a:rPr lang="en-GB" sz="2400" dirty="0">
                <a:solidFill>
                  <a:schemeClr val="bg1"/>
                </a:solidFill>
              </a:rPr>
              <a:t>Formal transformation</a:t>
            </a:r>
          </a:p>
          <a:p>
            <a:pPr lvl="1" fontAlgn="auto">
              <a:lnSpc>
                <a:spcPct val="90000"/>
              </a:lnSpc>
              <a:spcBef>
                <a:spcPts val="0"/>
              </a:spcBef>
              <a:spcAft>
                <a:spcPts val="0"/>
              </a:spcAft>
              <a:defRPr/>
            </a:pPr>
            <a:r>
              <a:rPr lang="en-GB" sz="2400" dirty="0">
                <a:solidFill>
                  <a:schemeClr val="bg1"/>
                </a:solidFill>
              </a:rPr>
              <a:t>Integration from reusable components</a:t>
            </a:r>
          </a:p>
        </p:txBody>
      </p:sp>
      <p:sp>
        <p:nvSpPr>
          <p:cNvPr id="13318"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33FCF6D-9028-4B82-A2B4-CF4F2D94E23E}" type="slidenum">
              <a:rPr lang="en-US" smtClean="0"/>
              <a:pPr fontAlgn="base">
                <a:spcBef>
                  <a:spcPct val="0"/>
                </a:spcBef>
                <a:spcAft>
                  <a:spcPct val="0"/>
                </a:spcAft>
                <a:defRPr/>
              </a:pPr>
              <a:t>13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b="1" dirty="0" smtClean="0">
                <a:solidFill>
                  <a:schemeClr val="tx2">
                    <a:satMod val="200000"/>
                  </a:schemeClr>
                </a:solidFill>
              </a:rPr>
              <a:t>Costs of Software Engineering</a:t>
            </a:r>
            <a:endParaRPr lang="en-US" dirty="0">
              <a:solidFill>
                <a:schemeClr val="tx2">
                  <a:satMod val="200000"/>
                </a:schemeClr>
              </a:solidFill>
            </a:endParaRPr>
          </a:p>
        </p:txBody>
      </p:sp>
      <p:sp>
        <p:nvSpPr>
          <p:cNvPr id="6" name="Rounded Rectangle 5"/>
          <p:cNvSpPr/>
          <p:nvPr/>
        </p:nvSpPr>
        <p:spPr>
          <a:xfrm>
            <a:off x="533400" y="1219200"/>
            <a:ext cx="8305800" cy="45720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 Roughly </a:t>
            </a:r>
            <a:r>
              <a:rPr lang="en-US" sz="2400" b="1" dirty="0">
                <a:solidFill>
                  <a:schemeClr val="bg1"/>
                </a:solidFill>
              </a:rPr>
              <a:t>60% of costs are development costs, 40% are testing costs</a:t>
            </a:r>
            <a:r>
              <a:rPr lang="en-US" sz="2400" dirty="0">
                <a:solidFill>
                  <a:schemeClr val="bg1"/>
                </a:solidFill>
              </a:rPr>
              <a:t>. For custom software, evolution costs often </a:t>
            </a:r>
            <a:r>
              <a:rPr lang="en-US" sz="2400" b="1" dirty="0">
                <a:solidFill>
                  <a:schemeClr val="bg1"/>
                </a:solidFill>
              </a:rPr>
              <a:t>exceed</a:t>
            </a:r>
            <a:r>
              <a:rPr lang="en-US" sz="2400" dirty="0">
                <a:solidFill>
                  <a:schemeClr val="bg1"/>
                </a:solidFill>
              </a:rPr>
              <a:t> development costs</a:t>
            </a:r>
          </a:p>
          <a:p>
            <a:pPr fontAlgn="auto">
              <a:spcBef>
                <a:spcPts val="0"/>
              </a:spcBef>
              <a:spcAft>
                <a:spcPts val="0"/>
              </a:spcAft>
              <a:defRPr/>
            </a:pPr>
            <a:r>
              <a:rPr lang="en-US" sz="2400" dirty="0">
                <a:solidFill>
                  <a:schemeClr val="bg1"/>
                </a:solidFill>
              </a:rPr>
              <a:t/>
            </a:r>
            <a:br>
              <a:rPr lang="en-US" sz="2400" dirty="0">
                <a:solidFill>
                  <a:schemeClr val="bg1"/>
                </a:solidFill>
              </a:rPr>
            </a:br>
            <a:r>
              <a:rPr lang="en-US" sz="2400" dirty="0">
                <a:solidFill>
                  <a:schemeClr val="bg1"/>
                </a:solidFill>
              </a:rPr>
              <a:t> Costs vary depending on the type of system being developed and the requirements of system attributes such as </a:t>
            </a:r>
            <a:r>
              <a:rPr lang="en-US" sz="2400" b="1" dirty="0">
                <a:solidFill>
                  <a:schemeClr val="bg1"/>
                </a:solidFill>
              </a:rPr>
              <a:t>performance </a:t>
            </a:r>
            <a:r>
              <a:rPr lang="en-US" sz="2400" dirty="0">
                <a:solidFill>
                  <a:schemeClr val="bg1"/>
                </a:solidFill>
              </a:rPr>
              <a:t>and </a:t>
            </a:r>
            <a:r>
              <a:rPr lang="en-US" sz="2400" b="1" dirty="0">
                <a:solidFill>
                  <a:schemeClr val="bg1"/>
                </a:solidFill>
              </a:rPr>
              <a:t>system Reliability</a:t>
            </a:r>
          </a:p>
          <a:p>
            <a:pPr fontAlgn="auto">
              <a:spcBef>
                <a:spcPts val="0"/>
              </a:spcBef>
              <a:spcAft>
                <a:spcPts val="0"/>
              </a:spcAft>
              <a:defRPr/>
            </a:pPr>
            <a:endParaRPr lang="en-US" sz="2400" dirty="0">
              <a:solidFill>
                <a:schemeClr val="bg1"/>
              </a:solidFill>
            </a:endParaRPr>
          </a:p>
          <a:p>
            <a:pPr fontAlgn="auto">
              <a:spcBef>
                <a:spcPts val="0"/>
              </a:spcBef>
              <a:spcAft>
                <a:spcPts val="0"/>
              </a:spcAft>
              <a:defRPr/>
            </a:pPr>
            <a:r>
              <a:rPr lang="en-US" sz="2400" dirty="0">
                <a:solidFill>
                  <a:schemeClr val="bg1"/>
                </a:solidFill>
              </a:rPr>
              <a:t> Distribution of costs depends on the </a:t>
            </a:r>
            <a:r>
              <a:rPr lang="en-US" sz="2400" b="1" dirty="0">
                <a:solidFill>
                  <a:schemeClr val="bg1"/>
                </a:solidFill>
              </a:rPr>
              <a:t>development</a:t>
            </a:r>
          </a:p>
          <a:p>
            <a:pPr fontAlgn="auto">
              <a:spcBef>
                <a:spcPts val="0"/>
              </a:spcBef>
              <a:spcAft>
                <a:spcPts val="0"/>
              </a:spcAft>
              <a:defRPr/>
            </a:pPr>
            <a:r>
              <a:rPr lang="en-US" sz="2400" b="1" dirty="0">
                <a:solidFill>
                  <a:schemeClr val="bg1"/>
                </a:solidFill>
              </a:rPr>
              <a:t>model</a:t>
            </a:r>
            <a:r>
              <a:rPr lang="en-US" sz="2400" dirty="0">
                <a:solidFill>
                  <a:schemeClr val="bg1"/>
                </a:solidFill>
              </a:rPr>
              <a:t> that is used</a:t>
            </a:r>
          </a:p>
        </p:txBody>
      </p:sp>
      <p:sp>
        <p:nvSpPr>
          <p:cNvPr id="14340"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CDABB10-8737-4A25-8452-8909060AA352}" type="slidenum">
              <a:rPr lang="en-US" smtClean="0"/>
              <a:pPr fontAlgn="base">
                <a:spcBef>
                  <a:spcPct val="0"/>
                </a:spcBef>
                <a:spcAft>
                  <a:spcPct val="0"/>
                </a:spcAft>
                <a:defRPr/>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rPr>
              <a:t>Software Failure Curve</a:t>
            </a:r>
            <a:endParaRPr lang="en-US" dirty="0">
              <a:solidFill>
                <a:schemeClr val="tx2">
                  <a:satMod val="200000"/>
                </a:schemeClr>
              </a:solidFill>
            </a:endParaRPr>
          </a:p>
        </p:txBody>
      </p:sp>
      <p:pic>
        <p:nvPicPr>
          <p:cNvPr id="1026" name="Picture 2" descr="final sw failure"/>
          <p:cNvPicPr>
            <a:picLocks noChangeAspect="1" noChangeArrowheads="1"/>
          </p:cNvPicPr>
          <p:nvPr/>
        </p:nvPicPr>
        <p:blipFill>
          <a:blip r:embed="rId2" cstate="print"/>
          <a:srcRect/>
          <a:stretch>
            <a:fillRect/>
          </a:stretch>
        </p:blipFill>
        <p:spPr bwMode="auto">
          <a:xfrm>
            <a:off x="0" y="1573388"/>
            <a:ext cx="9296400" cy="4217811"/>
          </a:xfrm>
          <a:prstGeom prst="rect">
            <a:avLst/>
          </a:prstGeom>
          <a:noFill/>
          <a:ln w="9525">
            <a:noFill/>
            <a:miter lim="800000"/>
            <a:headEnd/>
            <a:tailEnd/>
          </a:ln>
          <a:scene3d>
            <a:camera prst="perspectiveRelaxedModerately"/>
            <a:lightRig rig="threePt" dir="t"/>
          </a:scene3d>
          <a:sp3d>
            <a:bevelT w="101600" prst="riblet"/>
          </a:sp3d>
        </p:spPr>
      </p:pic>
      <p:sp>
        <p:nvSpPr>
          <p:cNvPr id="1536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AF22D2-6D6D-4AC7-A65E-1C09D4167FC5}" type="slidenum">
              <a:rPr lang="en-US" smtClean="0"/>
              <a:pPr fontAlgn="base">
                <a:spcBef>
                  <a:spcPct val="0"/>
                </a:spcBef>
                <a:spcAft>
                  <a:spcPct val="0"/>
                </a:spcAft>
                <a:defRPr/>
              </a:pPr>
              <a:t>15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914400"/>
          </a:xfrm>
        </p:spPr>
        <p:txBody>
          <a:bodyPr>
            <a:normAutofit fontScale="90000"/>
          </a:bodyPr>
          <a:lstStyle/>
          <a:p>
            <a:pPr eaLnBrk="1" fontAlgn="auto" hangingPunct="1">
              <a:spcAft>
                <a:spcPts val="0"/>
              </a:spcAft>
              <a:defRPr/>
            </a:pPr>
            <a:r>
              <a:rPr lang="en-US" sz="4800" dirty="0" smtClean="0">
                <a:solidFill>
                  <a:schemeClr val="tx2">
                    <a:satMod val="200000"/>
                  </a:schemeClr>
                </a:solidFill>
              </a:rPr>
              <a:t>What is CASE </a:t>
            </a:r>
            <a:br>
              <a:rPr lang="en-US" sz="4800" dirty="0" smtClean="0">
                <a:solidFill>
                  <a:schemeClr val="tx2">
                    <a:satMod val="200000"/>
                  </a:schemeClr>
                </a:solidFill>
              </a:rPr>
            </a:br>
            <a:r>
              <a:rPr lang="en-US" sz="3200" dirty="0" smtClean="0">
                <a:solidFill>
                  <a:schemeClr val="tx2">
                    <a:satMod val="200000"/>
                  </a:schemeClr>
                </a:solidFill>
              </a:rPr>
              <a:t>(Computer-Aided Software Engineering)</a:t>
            </a:r>
          </a:p>
        </p:txBody>
      </p:sp>
      <p:sp>
        <p:nvSpPr>
          <p:cNvPr id="4" name="Rounded Rectangle 3"/>
          <p:cNvSpPr/>
          <p:nvPr/>
        </p:nvSpPr>
        <p:spPr>
          <a:xfrm>
            <a:off x="533400" y="1752600"/>
            <a:ext cx="8458200" cy="4572000"/>
          </a:xfrm>
          <a:prstGeom prst="roundRect">
            <a:avLst/>
          </a:prstGeom>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bg1"/>
                </a:solidFill>
              </a:rPr>
              <a:t> </a:t>
            </a:r>
            <a:r>
              <a:rPr lang="en-US" sz="2400" dirty="0">
                <a:solidFill>
                  <a:schemeClr val="bg1"/>
                </a:solidFill>
              </a:rPr>
              <a:t>Software systems which are intended to provide automated support for software process activities.</a:t>
            </a:r>
          </a:p>
          <a:p>
            <a:pPr fontAlgn="auto">
              <a:spcBef>
                <a:spcPts val="0"/>
              </a:spcBef>
              <a:spcAft>
                <a:spcPts val="0"/>
              </a:spcAft>
              <a:defRPr/>
            </a:pPr>
            <a:endParaRPr lang="en-US" sz="2400" dirty="0">
              <a:solidFill>
                <a:schemeClr val="bg1"/>
              </a:solidFill>
            </a:endParaRPr>
          </a:p>
          <a:p>
            <a:pPr fontAlgn="auto">
              <a:spcBef>
                <a:spcPts val="0"/>
              </a:spcBef>
              <a:spcAft>
                <a:spcPts val="0"/>
              </a:spcAft>
              <a:defRPr/>
            </a:pPr>
            <a:r>
              <a:rPr lang="en-US" sz="2400" dirty="0">
                <a:solidFill>
                  <a:schemeClr val="bg1"/>
                </a:solidFill>
              </a:rPr>
              <a:t>CASE systems are often used for method support</a:t>
            </a:r>
          </a:p>
          <a:p>
            <a:pPr fontAlgn="auto">
              <a:spcBef>
                <a:spcPts val="0"/>
              </a:spcBef>
              <a:spcAft>
                <a:spcPts val="0"/>
              </a:spcAft>
              <a:defRPr/>
            </a:pPr>
            <a:endParaRPr lang="en-US" sz="1200" dirty="0">
              <a:solidFill>
                <a:schemeClr val="bg1"/>
              </a:solidFill>
            </a:endParaRPr>
          </a:p>
          <a:p>
            <a:pPr fontAlgn="auto">
              <a:spcBef>
                <a:spcPts val="0"/>
              </a:spcBef>
              <a:spcAft>
                <a:spcPts val="0"/>
              </a:spcAft>
              <a:defRPr/>
            </a:pPr>
            <a:r>
              <a:rPr lang="en-US" sz="1200" b="1" dirty="0">
                <a:solidFill>
                  <a:schemeClr val="bg1"/>
                </a:solidFill>
              </a:rPr>
              <a:t> </a:t>
            </a:r>
            <a:r>
              <a:rPr lang="en-US" sz="2400" b="1" dirty="0">
                <a:solidFill>
                  <a:schemeClr val="bg1"/>
                </a:solidFill>
              </a:rPr>
              <a:t>Upper-CASE</a:t>
            </a:r>
          </a:p>
          <a:p>
            <a:pPr fontAlgn="auto">
              <a:spcBef>
                <a:spcPts val="0"/>
              </a:spcBef>
              <a:spcAft>
                <a:spcPts val="0"/>
              </a:spcAft>
              <a:defRPr/>
            </a:pPr>
            <a:r>
              <a:rPr lang="en-US" sz="2400" dirty="0">
                <a:solidFill>
                  <a:schemeClr val="bg1"/>
                </a:solidFill>
              </a:rPr>
              <a:t>• Tools to support the early process activities of requirements </a:t>
            </a:r>
          </a:p>
          <a:p>
            <a:pPr fontAlgn="auto">
              <a:spcBef>
                <a:spcPts val="0"/>
              </a:spcBef>
              <a:spcAft>
                <a:spcPts val="0"/>
              </a:spcAft>
              <a:defRPr/>
            </a:pPr>
            <a:r>
              <a:rPr lang="en-US" sz="2400" dirty="0">
                <a:solidFill>
                  <a:schemeClr val="bg1"/>
                </a:solidFill>
              </a:rPr>
              <a:t>   and Design</a:t>
            </a:r>
          </a:p>
          <a:p>
            <a:pPr fontAlgn="auto">
              <a:spcBef>
                <a:spcPts val="0"/>
              </a:spcBef>
              <a:spcAft>
                <a:spcPts val="0"/>
              </a:spcAft>
              <a:defRPr/>
            </a:pPr>
            <a:r>
              <a:rPr lang="en-US" sz="1200" b="1" dirty="0">
                <a:solidFill>
                  <a:schemeClr val="bg1"/>
                </a:solidFill>
              </a:rPr>
              <a:t> </a:t>
            </a:r>
            <a:r>
              <a:rPr lang="en-US" sz="2400" b="1" dirty="0">
                <a:solidFill>
                  <a:schemeClr val="bg1"/>
                </a:solidFill>
              </a:rPr>
              <a:t>Lower-CASE</a:t>
            </a:r>
          </a:p>
          <a:p>
            <a:pPr fontAlgn="auto">
              <a:spcBef>
                <a:spcPts val="0"/>
              </a:spcBef>
              <a:spcAft>
                <a:spcPts val="0"/>
              </a:spcAft>
              <a:defRPr/>
            </a:pPr>
            <a:r>
              <a:rPr lang="en-US" sz="2400" dirty="0">
                <a:solidFill>
                  <a:schemeClr val="bg1"/>
                </a:solidFill>
              </a:rPr>
              <a:t>• Tools to support later activities such as programming,</a:t>
            </a:r>
          </a:p>
          <a:p>
            <a:pPr fontAlgn="auto">
              <a:spcBef>
                <a:spcPts val="0"/>
              </a:spcBef>
              <a:spcAft>
                <a:spcPts val="0"/>
              </a:spcAft>
              <a:defRPr/>
            </a:pPr>
            <a:r>
              <a:rPr lang="en-US" sz="2400" dirty="0">
                <a:solidFill>
                  <a:schemeClr val="bg1"/>
                </a:solidFill>
              </a:rPr>
              <a:t>  debugging and testing</a:t>
            </a:r>
            <a:endParaRPr lang="en-US" sz="1050" dirty="0">
              <a:solidFill>
                <a:schemeClr val="bg1"/>
              </a:solidFill>
            </a:endParaRPr>
          </a:p>
        </p:txBody>
      </p:sp>
      <p:sp>
        <p:nvSpPr>
          <p:cNvPr id="16390"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C7E0802-87BA-4388-B12F-D954A8F84016}" type="slidenum">
              <a:rPr lang="en-US" smtClean="0"/>
              <a:pPr fontAlgn="base">
                <a:spcBef>
                  <a:spcPct val="0"/>
                </a:spcBef>
                <a:spcAft>
                  <a:spcPct val="0"/>
                </a:spcAft>
                <a:defRPr/>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What are the attributes of good software?</a:t>
            </a:r>
          </a:p>
        </p:txBody>
      </p:sp>
      <p:sp>
        <p:nvSpPr>
          <p:cNvPr id="4" name="Rounded Rectangle 3"/>
          <p:cNvSpPr/>
          <p:nvPr/>
        </p:nvSpPr>
        <p:spPr>
          <a:xfrm>
            <a:off x="533400" y="1371600"/>
            <a:ext cx="8382000" cy="5029200"/>
          </a:xfrm>
          <a:prstGeom prst="round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The software should deliver the required functionality and performance to the user and should be maintainable, dependable and usable</a:t>
            </a:r>
          </a:p>
          <a:p>
            <a:pPr fontAlgn="auto">
              <a:spcBef>
                <a:spcPts val="0"/>
              </a:spcBef>
              <a:spcAft>
                <a:spcPts val="0"/>
              </a:spcAft>
              <a:defRPr/>
            </a:pPr>
            <a:r>
              <a:rPr lang="en-US" sz="1200" b="1" dirty="0">
                <a:solidFill>
                  <a:schemeClr val="bg1"/>
                </a:solidFill>
              </a:rPr>
              <a:t> </a:t>
            </a:r>
            <a:r>
              <a:rPr lang="en-US" sz="2400" b="1" dirty="0">
                <a:solidFill>
                  <a:schemeClr val="bg1"/>
                </a:solidFill>
              </a:rPr>
              <a:t>Maintainability</a:t>
            </a:r>
          </a:p>
          <a:p>
            <a:pPr fontAlgn="auto">
              <a:spcBef>
                <a:spcPts val="0"/>
              </a:spcBef>
              <a:spcAft>
                <a:spcPts val="0"/>
              </a:spcAft>
              <a:defRPr/>
            </a:pPr>
            <a:r>
              <a:rPr lang="en-US" sz="2400" dirty="0">
                <a:solidFill>
                  <a:schemeClr val="bg1"/>
                </a:solidFill>
              </a:rPr>
              <a:t>• Software </a:t>
            </a:r>
            <a:r>
              <a:rPr lang="en-US" sz="2400" b="1" dirty="0">
                <a:solidFill>
                  <a:schemeClr val="bg1"/>
                </a:solidFill>
              </a:rPr>
              <a:t>must evolve</a:t>
            </a:r>
            <a:r>
              <a:rPr lang="en-US" sz="2400" dirty="0">
                <a:solidFill>
                  <a:schemeClr val="bg1"/>
                </a:solidFill>
              </a:rPr>
              <a:t> to meet changing needs</a:t>
            </a:r>
          </a:p>
          <a:p>
            <a:pPr fontAlgn="auto">
              <a:spcBef>
                <a:spcPts val="0"/>
              </a:spcBef>
              <a:spcAft>
                <a:spcPts val="0"/>
              </a:spcAft>
              <a:defRPr/>
            </a:pPr>
            <a:r>
              <a:rPr lang="en-US" sz="1200" b="1" dirty="0">
                <a:solidFill>
                  <a:schemeClr val="bg1"/>
                </a:solidFill>
              </a:rPr>
              <a:t> </a:t>
            </a:r>
            <a:r>
              <a:rPr lang="en-US" sz="2400" b="1" dirty="0">
                <a:solidFill>
                  <a:schemeClr val="bg1"/>
                </a:solidFill>
              </a:rPr>
              <a:t>Dependability</a:t>
            </a:r>
          </a:p>
          <a:p>
            <a:pPr fontAlgn="auto">
              <a:spcBef>
                <a:spcPts val="0"/>
              </a:spcBef>
              <a:spcAft>
                <a:spcPts val="0"/>
              </a:spcAft>
              <a:defRPr/>
            </a:pPr>
            <a:r>
              <a:rPr lang="en-US" sz="2400" dirty="0">
                <a:solidFill>
                  <a:schemeClr val="bg1"/>
                </a:solidFill>
              </a:rPr>
              <a:t>• Software must be </a:t>
            </a:r>
            <a:r>
              <a:rPr lang="en-US" sz="2400" b="1" dirty="0">
                <a:solidFill>
                  <a:schemeClr val="bg1"/>
                </a:solidFill>
              </a:rPr>
              <a:t>trustworthy</a:t>
            </a:r>
          </a:p>
          <a:p>
            <a:pPr fontAlgn="auto">
              <a:spcBef>
                <a:spcPts val="0"/>
              </a:spcBef>
              <a:spcAft>
                <a:spcPts val="0"/>
              </a:spcAft>
              <a:defRPr/>
            </a:pPr>
            <a:r>
              <a:rPr lang="en-US" sz="1200" b="1" dirty="0">
                <a:solidFill>
                  <a:schemeClr val="bg1"/>
                </a:solidFill>
              </a:rPr>
              <a:t> </a:t>
            </a:r>
            <a:r>
              <a:rPr lang="en-US" sz="2400" b="1" dirty="0">
                <a:solidFill>
                  <a:schemeClr val="bg1"/>
                </a:solidFill>
              </a:rPr>
              <a:t>Efficiency</a:t>
            </a:r>
          </a:p>
          <a:p>
            <a:pPr fontAlgn="auto">
              <a:spcBef>
                <a:spcPts val="0"/>
              </a:spcBef>
              <a:spcAft>
                <a:spcPts val="0"/>
              </a:spcAft>
              <a:defRPr/>
            </a:pPr>
            <a:r>
              <a:rPr lang="en-US" sz="2400" dirty="0">
                <a:solidFill>
                  <a:schemeClr val="bg1"/>
                </a:solidFill>
              </a:rPr>
              <a:t>• Software should not make </a:t>
            </a:r>
            <a:r>
              <a:rPr lang="en-US" sz="2000" b="1" dirty="0">
                <a:solidFill>
                  <a:schemeClr val="bg1"/>
                </a:solidFill>
              </a:rPr>
              <a:t>wasteful use </a:t>
            </a:r>
            <a:r>
              <a:rPr lang="en-US" sz="2400" dirty="0">
                <a:solidFill>
                  <a:schemeClr val="bg1"/>
                </a:solidFill>
              </a:rPr>
              <a:t>of system resources</a:t>
            </a:r>
          </a:p>
          <a:p>
            <a:pPr fontAlgn="auto">
              <a:spcBef>
                <a:spcPts val="0"/>
              </a:spcBef>
              <a:spcAft>
                <a:spcPts val="0"/>
              </a:spcAft>
              <a:defRPr/>
            </a:pPr>
            <a:r>
              <a:rPr lang="en-US" sz="1200" b="1" dirty="0">
                <a:solidFill>
                  <a:schemeClr val="bg1"/>
                </a:solidFill>
              </a:rPr>
              <a:t> </a:t>
            </a:r>
            <a:r>
              <a:rPr lang="en-US" sz="2400" b="1" dirty="0">
                <a:solidFill>
                  <a:schemeClr val="bg1"/>
                </a:solidFill>
              </a:rPr>
              <a:t>Usability</a:t>
            </a:r>
          </a:p>
          <a:p>
            <a:pPr fontAlgn="auto">
              <a:spcBef>
                <a:spcPts val="0"/>
              </a:spcBef>
              <a:spcAft>
                <a:spcPts val="0"/>
              </a:spcAft>
              <a:defRPr/>
            </a:pPr>
            <a:r>
              <a:rPr lang="en-US" sz="2400" dirty="0">
                <a:solidFill>
                  <a:schemeClr val="bg1"/>
                </a:solidFill>
              </a:rPr>
              <a:t>• Software </a:t>
            </a:r>
            <a:r>
              <a:rPr lang="en-US" sz="2400" b="1" dirty="0">
                <a:solidFill>
                  <a:schemeClr val="bg1"/>
                </a:solidFill>
              </a:rPr>
              <a:t>must be usable</a:t>
            </a:r>
            <a:r>
              <a:rPr lang="en-US" sz="2400" dirty="0">
                <a:solidFill>
                  <a:schemeClr val="bg1"/>
                </a:solidFill>
              </a:rPr>
              <a:t> by the users for which it was designed</a:t>
            </a:r>
            <a:endParaRPr lang="en-US" sz="1050" dirty="0">
              <a:solidFill>
                <a:schemeClr val="bg1"/>
              </a:solidFill>
            </a:endParaRPr>
          </a:p>
        </p:txBody>
      </p:sp>
      <p:sp>
        <p:nvSpPr>
          <p:cNvPr id="17414"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559E4DC-472C-49B3-8E3C-5306B1DA2905}" type="slidenum">
              <a:rPr lang="en-US" smtClean="0"/>
              <a:pPr fontAlgn="base">
                <a:spcBef>
                  <a:spcPct val="0"/>
                </a:spcBef>
                <a:spcAft>
                  <a:spcPct val="0"/>
                </a:spcAft>
                <a:defRPr/>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What are the key challenges facing software engineering?</a:t>
            </a:r>
          </a:p>
        </p:txBody>
      </p:sp>
      <p:sp>
        <p:nvSpPr>
          <p:cNvPr id="5" name="Rounded Rectangle 4"/>
          <p:cNvSpPr/>
          <p:nvPr/>
        </p:nvSpPr>
        <p:spPr>
          <a:xfrm>
            <a:off x="457200" y="1447800"/>
            <a:ext cx="8534400" cy="5181600"/>
          </a:xfrm>
          <a:prstGeom prst="roundRect">
            <a:avLst/>
          </a:prstGeom>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Coping with legacy systems, coping with increasing diversity and coping with demands for reduced delivery times</a:t>
            </a:r>
          </a:p>
          <a:p>
            <a:pPr fontAlgn="auto">
              <a:spcBef>
                <a:spcPts val="0"/>
              </a:spcBef>
              <a:spcAft>
                <a:spcPts val="0"/>
              </a:spcAft>
              <a:defRPr/>
            </a:pPr>
            <a:endParaRPr lang="en-US" sz="2400" b="1" dirty="0">
              <a:solidFill>
                <a:schemeClr val="bg1"/>
              </a:solidFill>
            </a:endParaRPr>
          </a:p>
          <a:p>
            <a:pPr fontAlgn="auto">
              <a:spcBef>
                <a:spcPts val="0"/>
              </a:spcBef>
              <a:spcAft>
                <a:spcPts val="0"/>
              </a:spcAft>
              <a:defRPr/>
            </a:pPr>
            <a:r>
              <a:rPr lang="en-US" sz="2400" b="1" dirty="0">
                <a:solidFill>
                  <a:schemeClr val="bg1"/>
                </a:solidFill>
              </a:rPr>
              <a:t>Legacy systems</a:t>
            </a:r>
          </a:p>
          <a:p>
            <a:pPr fontAlgn="auto">
              <a:spcBef>
                <a:spcPts val="0"/>
              </a:spcBef>
              <a:spcAft>
                <a:spcPts val="0"/>
              </a:spcAft>
              <a:defRPr/>
            </a:pPr>
            <a:r>
              <a:rPr lang="en-US" sz="2400" dirty="0">
                <a:solidFill>
                  <a:schemeClr val="bg1"/>
                </a:solidFill>
              </a:rPr>
              <a:t>• Old, valuable systems must be maintained and </a:t>
            </a:r>
            <a:r>
              <a:rPr lang="en-US" sz="2400" b="1" dirty="0">
                <a:solidFill>
                  <a:schemeClr val="bg1"/>
                </a:solidFill>
              </a:rPr>
              <a:t>updated</a:t>
            </a:r>
          </a:p>
          <a:p>
            <a:pPr fontAlgn="auto">
              <a:spcBef>
                <a:spcPts val="0"/>
              </a:spcBef>
              <a:spcAft>
                <a:spcPts val="0"/>
              </a:spcAft>
              <a:defRPr/>
            </a:pPr>
            <a:endParaRPr lang="en-US" sz="2400" b="1" dirty="0">
              <a:solidFill>
                <a:schemeClr val="bg1"/>
              </a:solidFill>
            </a:endParaRPr>
          </a:p>
          <a:p>
            <a:pPr fontAlgn="auto">
              <a:spcBef>
                <a:spcPts val="0"/>
              </a:spcBef>
              <a:spcAft>
                <a:spcPts val="0"/>
              </a:spcAft>
              <a:defRPr/>
            </a:pPr>
            <a:r>
              <a:rPr lang="en-US" sz="2400" b="1" dirty="0">
                <a:solidFill>
                  <a:schemeClr val="bg1"/>
                </a:solidFill>
              </a:rPr>
              <a:t>Heterogeneity</a:t>
            </a:r>
          </a:p>
          <a:p>
            <a:pPr fontAlgn="auto">
              <a:spcBef>
                <a:spcPts val="0"/>
              </a:spcBef>
              <a:spcAft>
                <a:spcPts val="0"/>
              </a:spcAft>
              <a:defRPr/>
            </a:pPr>
            <a:r>
              <a:rPr lang="en-US" sz="2400" dirty="0">
                <a:solidFill>
                  <a:schemeClr val="bg1"/>
                </a:solidFill>
              </a:rPr>
              <a:t>• Systems are distributed and include a </a:t>
            </a:r>
            <a:r>
              <a:rPr lang="en-US" sz="2400" b="1" dirty="0">
                <a:solidFill>
                  <a:schemeClr val="bg1"/>
                </a:solidFill>
              </a:rPr>
              <a:t>mix of hardware and</a:t>
            </a:r>
          </a:p>
          <a:p>
            <a:pPr fontAlgn="auto">
              <a:spcBef>
                <a:spcPts val="0"/>
              </a:spcBef>
              <a:spcAft>
                <a:spcPts val="0"/>
              </a:spcAft>
              <a:defRPr/>
            </a:pPr>
            <a:r>
              <a:rPr lang="en-US" sz="2400" b="1" dirty="0">
                <a:solidFill>
                  <a:schemeClr val="bg1"/>
                </a:solidFill>
              </a:rPr>
              <a:t>   software</a:t>
            </a:r>
          </a:p>
          <a:p>
            <a:pPr fontAlgn="auto">
              <a:spcBef>
                <a:spcPts val="0"/>
              </a:spcBef>
              <a:spcAft>
                <a:spcPts val="0"/>
              </a:spcAft>
              <a:defRPr/>
            </a:pPr>
            <a:endParaRPr lang="en-US" sz="2400" b="1" dirty="0">
              <a:solidFill>
                <a:schemeClr val="bg1"/>
              </a:solidFill>
            </a:endParaRPr>
          </a:p>
          <a:p>
            <a:pPr fontAlgn="auto">
              <a:spcBef>
                <a:spcPts val="0"/>
              </a:spcBef>
              <a:spcAft>
                <a:spcPts val="0"/>
              </a:spcAft>
              <a:defRPr/>
            </a:pPr>
            <a:r>
              <a:rPr lang="en-US" sz="2400" b="1" dirty="0">
                <a:solidFill>
                  <a:schemeClr val="bg1"/>
                </a:solidFill>
              </a:rPr>
              <a:t>Delivery</a:t>
            </a:r>
          </a:p>
          <a:p>
            <a:pPr fontAlgn="auto">
              <a:spcBef>
                <a:spcPts val="0"/>
              </a:spcBef>
              <a:spcAft>
                <a:spcPts val="0"/>
              </a:spcAft>
              <a:defRPr/>
            </a:pPr>
            <a:r>
              <a:rPr lang="en-US" sz="2400" dirty="0">
                <a:solidFill>
                  <a:schemeClr val="bg1"/>
                </a:solidFill>
              </a:rPr>
              <a:t>• There is increasing </a:t>
            </a:r>
            <a:r>
              <a:rPr lang="en-US" sz="2400" b="1" dirty="0">
                <a:solidFill>
                  <a:schemeClr val="bg1"/>
                </a:solidFill>
              </a:rPr>
              <a:t>pressure for faster delivery </a:t>
            </a:r>
            <a:r>
              <a:rPr lang="en-US" sz="2400" dirty="0">
                <a:solidFill>
                  <a:schemeClr val="bg1"/>
                </a:solidFill>
              </a:rPr>
              <a:t>of software</a:t>
            </a:r>
            <a:endParaRPr lang="en-US" sz="1050" dirty="0">
              <a:solidFill>
                <a:schemeClr val="bg1"/>
              </a:solidFill>
            </a:endParaRPr>
          </a:p>
        </p:txBody>
      </p:sp>
      <p:sp>
        <p:nvSpPr>
          <p:cNvPr id="18438"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117C24A-C97A-44D5-A21A-B96A572D43DF}" type="slidenum">
              <a:rPr lang="en-US" smtClean="0"/>
              <a:pPr fontAlgn="base">
                <a:spcBef>
                  <a:spcPct val="0"/>
                </a:spcBef>
                <a:spcAft>
                  <a:spcPct val="0"/>
                </a:spcAft>
                <a:defRPr/>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dirty="0" smtClean="0">
                <a:solidFill>
                  <a:schemeClr val="tx2">
                    <a:satMod val="200000"/>
                  </a:schemeClr>
                </a:solidFill>
              </a:rPr>
              <a:t>Need of Software Engineering</a:t>
            </a:r>
            <a:endParaRPr lang="en-US" dirty="0">
              <a:solidFill>
                <a:schemeClr val="tx2">
                  <a:satMod val="200000"/>
                </a:schemeClr>
              </a:solidFill>
            </a:endParaRPr>
          </a:p>
        </p:txBody>
      </p:sp>
      <p:sp>
        <p:nvSpPr>
          <p:cNvPr id="4" name="Rounded Rectangle 3"/>
          <p:cNvSpPr/>
          <p:nvPr/>
        </p:nvSpPr>
        <p:spPr>
          <a:xfrm>
            <a:off x="609600" y="990600"/>
            <a:ext cx="6781800" cy="12192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sz="2800" b="1" dirty="0">
                <a:solidFill>
                  <a:schemeClr val="bg1"/>
                </a:solidFill>
              </a:rPr>
              <a:t>Analogy with bridge building:</a:t>
            </a:r>
          </a:p>
          <a:p>
            <a:pPr lvl="1" fontAlgn="auto">
              <a:lnSpc>
                <a:spcPct val="90000"/>
              </a:lnSpc>
              <a:spcBef>
                <a:spcPts val="0"/>
              </a:spcBef>
              <a:spcAft>
                <a:spcPts val="0"/>
              </a:spcAft>
              <a:defRPr/>
            </a:pPr>
            <a:r>
              <a:rPr lang="en-GB" sz="2400" dirty="0">
                <a:solidFill>
                  <a:schemeClr val="bg1"/>
                </a:solidFill>
              </a:rPr>
              <a:t>Over a stream = easy, one person job</a:t>
            </a:r>
          </a:p>
          <a:p>
            <a:pPr lvl="1" fontAlgn="auto">
              <a:lnSpc>
                <a:spcPct val="90000"/>
              </a:lnSpc>
              <a:spcBef>
                <a:spcPts val="0"/>
              </a:spcBef>
              <a:spcAft>
                <a:spcPts val="0"/>
              </a:spcAft>
              <a:defRPr/>
            </a:pPr>
            <a:r>
              <a:rPr lang="en-GB" sz="2400" dirty="0">
                <a:solidFill>
                  <a:schemeClr val="bg1"/>
                </a:solidFill>
              </a:rPr>
              <a:t>Over River Severn …  ?      (</a:t>
            </a:r>
            <a:r>
              <a:rPr lang="en-GB" i="1" dirty="0">
                <a:solidFill>
                  <a:schemeClr val="bg1"/>
                </a:solidFill>
              </a:rPr>
              <a:t>the techniques do not scale) </a:t>
            </a:r>
            <a:endParaRPr lang="en-GB" dirty="0">
              <a:solidFill>
                <a:schemeClr val="bg1"/>
              </a:solidFill>
            </a:endParaRPr>
          </a:p>
        </p:txBody>
      </p:sp>
      <p:sp>
        <p:nvSpPr>
          <p:cNvPr id="5" name="Rounded Rectangle 4"/>
          <p:cNvSpPr/>
          <p:nvPr/>
        </p:nvSpPr>
        <p:spPr>
          <a:xfrm>
            <a:off x="2743200" y="3733800"/>
            <a:ext cx="2895600" cy="11430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dirty="0">
                <a:solidFill>
                  <a:schemeClr val="bg1"/>
                </a:solidFill>
              </a:rPr>
              <a:t>Problem : </a:t>
            </a:r>
            <a:r>
              <a:rPr lang="en-GB" sz="2400" b="1" i="1" dirty="0">
                <a:solidFill>
                  <a:schemeClr val="bg1"/>
                </a:solidFill>
              </a:rPr>
              <a:t>complexity</a:t>
            </a:r>
          </a:p>
        </p:txBody>
      </p:sp>
      <p:sp>
        <p:nvSpPr>
          <p:cNvPr id="6" name="Rounded Rectangle 5"/>
          <p:cNvSpPr/>
          <p:nvPr/>
        </p:nvSpPr>
        <p:spPr>
          <a:xfrm>
            <a:off x="1600200" y="2286000"/>
            <a:ext cx="5105400" cy="1371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2000" dirty="0">
                <a:solidFill>
                  <a:schemeClr val="bg1"/>
                </a:solidFill>
              </a:rPr>
              <a:t>Many sources, but </a:t>
            </a:r>
            <a:r>
              <a:rPr lang="en-GB" sz="2000" b="1" i="1" dirty="0">
                <a:solidFill>
                  <a:schemeClr val="bg1"/>
                </a:solidFill>
              </a:rPr>
              <a:t>size</a:t>
            </a:r>
            <a:r>
              <a:rPr lang="en-GB" sz="2000" dirty="0">
                <a:solidFill>
                  <a:schemeClr val="bg1"/>
                </a:solidFill>
              </a:rPr>
              <a:t> is key:</a:t>
            </a:r>
          </a:p>
          <a:p>
            <a:pPr lvl="1" fontAlgn="auto">
              <a:spcBef>
                <a:spcPts val="0"/>
              </a:spcBef>
              <a:spcAft>
                <a:spcPts val="0"/>
              </a:spcAft>
              <a:defRPr/>
            </a:pPr>
            <a:r>
              <a:rPr lang="en-GB" sz="2000" dirty="0">
                <a:solidFill>
                  <a:schemeClr val="bg1"/>
                </a:solidFill>
              </a:rPr>
              <a:t>UNIX contains 4 million lines of code</a:t>
            </a:r>
          </a:p>
          <a:p>
            <a:pPr lvl="1" fontAlgn="auto">
              <a:spcBef>
                <a:spcPts val="0"/>
              </a:spcBef>
              <a:spcAft>
                <a:spcPts val="0"/>
              </a:spcAft>
              <a:defRPr/>
            </a:pPr>
            <a:r>
              <a:rPr lang="en-GB" sz="2000" dirty="0">
                <a:solidFill>
                  <a:schemeClr val="bg1"/>
                </a:solidFill>
              </a:rPr>
              <a:t>Windows 2000 contains 10</a:t>
            </a:r>
            <a:r>
              <a:rPr lang="en-GB" sz="2000" baseline="30000" dirty="0">
                <a:solidFill>
                  <a:schemeClr val="bg1"/>
                </a:solidFill>
              </a:rPr>
              <a:t>8</a:t>
            </a:r>
            <a:r>
              <a:rPr lang="en-GB" sz="2000" dirty="0">
                <a:solidFill>
                  <a:schemeClr val="bg1"/>
                </a:solidFill>
              </a:rPr>
              <a:t> lines of code</a:t>
            </a:r>
          </a:p>
        </p:txBody>
      </p:sp>
      <p:sp>
        <p:nvSpPr>
          <p:cNvPr id="7" name="Rounded Rectangle 6"/>
          <p:cNvSpPr/>
          <p:nvPr/>
        </p:nvSpPr>
        <p:spPr>
          <a:xfrm>
            <a:off x="533400" y="4953000"/>
            <a:ext cx="8458200" cy="1219200"/>
          </a:xfrm>
          <a:prstGeom prst="roundRect">
            <a:avLst/>
          </a:prstGeom>
          <a:effectLst>
            <a:glow rad="139700">
              <a:schemeClr val="accent5">
                <a:satMod val="175000"/>
                <a:alpha val="40000"/>
              </a:schemeClr>
            </a:glow>
            <a:outerShdw blurRad="63500" sx="102000" sy="102000" algn="ctr" rotWithShape="0">
              <a:prstClr val="black">
                <a:alpha val="40000"/>
              </a:prstClr>
            </a:outerShdw>
            <a:reflection blurRad="6350" stA="50000" endA="300" endPos="55500" dist="50800" dir="5400000" sy="-100000" algn="bl" rotWithShape="0"/>
            <a:softEdge rad="12700"/>
          </a:effectLst>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3600" dirty="0">
              <a:solidFill>
                <a:schemeClr val="bg1"/>
              </a:solidFill>
            </a:endParaRPr>
          </a:p>
          <a:p>
            <a:pPr algn="ctr" fontAlgn="auto">
              <a:spcBef>
                <a:spcPts val="0"/>
              </a:spcBef>
              <a:spcAft>
                <a:spcPts val="0"/>
              </a:spcAft>
              <a:defRPr/>
            </a:pPr>
            <a:r>
              <a:rPr lang="en-GB" sz="3600" dirty="0">
                <a:solidFill>
                  <a:schemeClr val="bg1"/>
                </a:solidFill>
              </a:rPr>
              <a:t>Software engineering is about managing  this complexity!!</a:t>
            </a:r>
          </a:p>
          <a:p>
            <a:pPr fontAlgn="auto">
              <a:spcBef>
                <a:spcPts val="0"/>
              </a:spcBef>
              <a:spcAft>
                <a:spcPts val="0"/>
              </a:spcAft>
              <a:defRPr/>
            </a:pPr>
            <a:endParaRPr lang="en-US" sz="3600" dirty="0">
              <a:solidFill>
                <a:schemeClr val="bg1"/>
              </a:solidFill>
            </a:endParaRPr>
          </a:p>
        </p:txBody>
      </p:sp>
      <p:sp>
        <p:nvSpPr>
          <p:cNvPr id="19463"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F757787-367C-4A70-BD7C-7E54966A9228}" type="slidenum">
              <a:rPr lang="en-US" smtClean="0"/>
              <a:pPr fontAlgn="base">
                <a:spcBef>
                  <a:spcPct val="0"/>
                </a:spcBef>
                <a:spcAft>
                  <a:spcPct val="0"/>
                </a:spcAft>
                <a:defRPr/>
              </a:pPr>
              <a:t>19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Course Objectives</a:t>
            </a:r>
            <a:endParaRPr lang="en-US" dirty="0">
              <a:solidFill>
                <a:srgbClr val="FF0000"/>
              </a:solidFill>
            </a:endParaRPr>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lgn="just"/>
            <a:r>
              <a:rPr lang="en-US" dirty="0" smtClean="0">
                <a:solidFill>
                  <a:srgbClr val="0070C0"/>
                </a:solidFill>
              </a:rPr>
              <a:t>Explain &amp; illustrate the fundamental concepts of object orientation</a:t>
            </a:r>
          </a:p>
          <a:p>
            <a:pPr algn="just"/>
            <a:r>
              <a:rPr lang="en-US" dirty="0" smtClean="0">
                <a:solidFill>
                  <a:srgbClr val="0070C0"/>
                </a:solidFill>
              </a:rPr>
              <a:t>To introduce basic concepts of object oriented analysis &amp; design</a:t>
            </a:r>
          </a:p>
          <a:p>
            <a:pPr algn="just"/>
            <a:r>
              <a:rPr lang="en-US" dirty="0" smtClean="0">
                <a:solidFill>
                  <a:srgbClr val="0070C0"/>
                </a:solidFill>
              </a:rPr>
              <a:t>To study the main features of the software development process in an object oriented framework</a:t>
            </a:r>
          </a:p>
          <a:p>
            <a:pPr algn="just"/>
            <a:r>
              <a:rPr lang="en-US" dirty="0" smtClean="0">
                <a:solidFill>
                  <a:srgbClr val="0070C0"/>
                </a:solidFill>
              </a:rPr>
              <a:t>To produce exposure to Visual Object Oriented Modeling language specifically UML (Unified Modeling Language)</a:t>
            </a:r>
          </a:p>
          <a:p>
            <a:pPr algn="just"/>
            <a:r>
              <a:rPr lang="en-US" dirty="0" smtClean="0">
                <a:solidFill>
                  <a:srgbClr val="0070C0"/>
                </a:solidFill>
              </a:rPr>
              <a:t>Read, verify &amp; validate given specification presented in UML</a:t>
            </a:r>
          </a:p>
          <a:p>
            <a:pPr algn="just"/>
            <a:r>
              <a:rPr lang="en-US" dirty="0" smtClean="0">
                <a:solidFill>
                  <a:srgbClr val="0070C0"/>
                </a:solidFill>
              </a:rPr>
              <a:t>Given a system requirements description, produce a specification &amp; implementation using UML</a:t>
            </a:r>
          </a:p>
          <a:p>
            <a:pPr algn="just">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Software Myths/Reality:</a:t>
            </a:r>
            <a:endParaRPr lang="en-US" b="1" dirty="0">
              <a:solidFill>
                <a:schemeClr val="tx2">
                  <a:satMod val="200000"/>
                </a:schemeClr>
              </a:solidFill>
            </a:endParaRPr>
          </a:p>
        </p:txBody>
      </p:sp>
      <p:sp>
        <p:nvSpPr>
          <p:cNvPr id="4" name="Rounded Rectangle 3"/>
          <p:cNvSpPr/>
          <p:nvPr/>
        </p:nvSpPr>
        <p:spPr>
          <a:xfrm>
            <a:off x="609600" y="990600"/>
            <a:ext cx="7696200" cy="1447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Myth: </a:t>
            </a:r>
            <a:r>
              <a:rPr lang="en-US" sz="2400" b="1" i="1" dirty="0">
                <a:solidFill>
                  <a:schemeClr val="bg1"/>
                </a:solidFill>
              </a:rPr>
              <a:t>A traditional story accepted as history; serves to explain the world view of a people</a:t>
            </a:r>
            <a:endParaRPr lang="en-US" sz="2400" b="1" dirty="0">
              <a:solidFill>
                <a:schemeClr val="bg1"/>
              </a:solidFill>
            </a:endParaRPr>
          </a:p>
        </p:txBody>
      </p:sp>
      <p:sp>
        <p:nvSpPr>
          <p:cNvPr id="6" name="Rounded Rectangle 5"/>
          <p:cNvSpPr/>
          <p:nvPr/>
        </p:nvSpPr>
        <p:spPr>
          <a:xfrm>
            <a:off x="685800" y="2514600"/>
            <a:ext cx="76200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buFontTx/>
              <a:buChar char="-"/>
              <a:defRPr/>
            </a:pPr>
            <a:r>
              <a:rPr lang="en-US" sz="2400" b="1" dirty="0">
                <a:solidFill>
                  <a:schemeClr val="bg1"/>
                </a:solidFill>
              </a:rPr>
              <a:t>Software standards provide software engineers with </a:t>
            </a:r>
            <a:r>
              <a:rPr lang="en-US" sz="2400" dirty="0">
                <a:solidFill>
                  <a:schemeClr val="bg1"/>
                </a:solidFill>
              </a:rPr>
              <a:t>all the guidance</a:t>
            </a:r>
            <a:r>
              <a:rPr lang="en-US" sz="2400" b="1" dirty="0">
                <a:solidFill>
                  <a:schemeClr val="bg1"/>
                </a:solidFill>
              </a:rPr>
              <a:t> they need. </a:t>
            </a:r>
            <a:r>
              <a:rPr lang="en-US" sz="2400" i="1" dirty="0">
                <a:solidFill>
                  <a:schemeClr val="bg1"/>
                </a:solidFill>
              </a:rPr>
              <a:t>The reality is that the standards may be </a:t>
            </a:r>
            <a:r>
              <a:rPr lang="en-US" sz="2400" b="1" i="1" dirty="0">
                <a:solidFill>
                  <a:schemeClr val="bg1"/>
                </a:solidFill>
              </a:rPr>
              <a:t>outdated</a:t>
            </a:r>
            <a:r>
              <a:rPr lang="en-US" sz="2400" i="1" dirty="0">
                <a:solidFill>
                  <a:schemeClr val="bg1"/>
                </a:solidFill>
              </a:rPr>
              <a:t> and </a:t>
            </a:r>
            <a:r>
              <a:rPr lang="en-US" sz="2400" b="1" i="1" dirty="0">
                <a:solidFill>
                  <a:schemeClr val="bg1"/>
                </a:solidFill>
              </a:rPr>
              <a:t>rarely referred to</a:t>
            </a:r>
            <a:r>
              <a:rPr lang="en-US" sz="2400" i="1" dirty="0">
                <a:solidFill>
                  <a:schemeClr val="bg1"/>
                </a:solidFill>
              </a:rPr>
              <a:t> </a:t>
            </a:r>
            <a:endParaRPr lang="en-US" sz="2400" dirty="0">
              <a:solidFill>
                <a:schemeClr val="bg1"/>
              </a:solidFill>
            </a:endParaRPr>
          </a:p>
          <a:p>
            <a:pPr fontAlgn="auto">
              <a:lnSpc>
                <a:spcPct val="90000"/>
              </a:lnSpc>
              <a:spcBef>
                <a:spcPts val="0"/>
              </a:spcBef>
              <a:spcAft>
                <a:spcPts val="0"/>
              </a:spcAft>
              <a:defRPr/>
            </a:pPr>
            <a:endParaRPr lang="en-GB" sz="2400" dirty="0">
              <a:solidFill>
                <a:schemeClr val="bg1"/>
              </a:solidFill>
            </a:endParaRPr>
          </a:p>
        </p:txBody>
      </p:sp>
      <p:sp>
        <p:nvSpPr>
          <p:cNvPr id="20485"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8BC9CCC-7906-40D5-BA60-B30D23ACA4D8}" type="slidenum">
              <a:rPr lang="en-US" smtClean="0"/>
              <a:pPr fontAlgn="base">
                <a:spcBef>
                  <a:spcPct val="0"/>
                </a:spcBef>
                <a:spcAft>
                  <a:spcPct val="0"/>
                </a:spcAft>
                <a:defRPr/>
              </a:pPr>
              <a:t>20</a:t>
            </a:fld>
            <a:endParaRPr lang="en-US" smtClean="0"/>
          </a:p>
        </p:txBody>
      </p:sp>
      <p:sp>
        <p:nvSpPr>
          <p:cNvPr id="9" name="Rounded Rectangle 8"/>
          <p:cNvSpPr/>
          <p:nvPr/>
        </p:nvSpPr>
        <p:spPr>
          <a:xfrm>
            <a:off x="609600" y="4343400"/>
            <a:ext cx="76962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People with </a:t>
            </a:r>
            <a:r>
              <a:rPr lang="en-US" sz="2400" dirty="0">
                <a:solidFill>
                  <a:schemeClr val="bg1"/>
                </a:solidFill>
              </a:rPr>
              <a:t>modern computers</a:t>
            </a:r>
            <a:r>
              <a:rPr lang="en-US" sz="2400" b="1" dirty="0">
                <a:solidFill>
                  <a:schemeClr val="bg1"/>
                </a:solidFill>
              </a:rPr>
              <a:t> have all the software development tools . </a:t>
            </a:r>
            <a:r>
              <a:rPr lang="en-US" sz="2400" i="1" dirty="0">
                <a:solidFill>
                  <a:schemeClr val="bg1"/>
                </a:solidFill>
              </a:rPr>
              <a:t>The reality is that CASE tools are more important than hardware to producing high quality software, yet </a:t>
            </a:r>
            <a:r>
              <a:rPr lang="en-US" sz="2400" b="1" i="1" dirty="0">
                <a:solidFill>
                  <a:schemeClr val="bg1"/>
                </a:solidFill>
              </a:rPr>
              <a:t>they are rarely used </a:t>
            </a:r>
            <a:r>
              <a:rPr lang="en-US" sz="2400" i="1" dirty="0">
                <a:solidFill>
                  <a:schemeClr val="bg1"/>
                </a:solidFill>
              </a:rPr>
              <a:t>effectively</a:t>
            </a:r>
            <a:endParaRPr 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 Myths/Reality: </a:t>
            </a:r>
            <a:endParaRPr lang="en-US" b="1" dirty="0">
              <a:solidFill>
                <a:schemeClr val="tx2">
                  <a:satMod val="200000"/>
                </a:schemeClr>
              </a:solidFill>
            </a:endParaRPr>
          </a:p>
        </p:txBody>
      </p:sp>
      <p:sp>
        <p:nvSpPr>
          <p:cNvPr id="4" name="Rounded Rectangle 3"/>
          <p:cNvSpPr/>
          <p:nvPr/>
        </p:nvSpPr>
        <p:spPr>
          <a:xfrm>
            <a:off x="609600" y="990600"/>
            <a:ext cx="76962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a:t>
            </a:r>
            <a:r>
              <a:rPr lang="en-US" sz="2400" dirty="0">
                <a:solidFill>
                  <a:schemeClr val="bg1"/>
                </a:solidFill>
              </a:rPr>
              <a:t>Adding people</a:t>
            </a:r>
            <a:r>
              <a:rPr lang="en-US" sz="2400" b="1" dirty="0">
                <a:solidFill>
                  <a:schemeClr val="bg1"/>
                </a:solidFill>
              </a:rPr>
              <a:t> is a good way to catch up when a project is behind schedule. </a:t>
            </a:r>
            <a:r>
              <a:rPr lang="en-US" sz="2400" i="1" dirty="0">
                <a:solidFill>
                  <a:schemeClr val="bg1"/>
                </a:solidFill>
              </a:rPr>
              <a:t>The reality is that adding people to a late project makes it even more later.</a:t>
            </a:r>
            <a:endParaRPr lang="en-US" sz="2400" dirty="0">
              <a:solidFill>
                <a:schemeClr val="bg1"/>
              </a:solidFill>
            </a:endParaRPr>
          </a:p>
        </p:txBody>
      </p:sp>
      <p:sp>
        <p:nvSpPr>
          <p:cNvPr id="6" name="Rounded Rectangle 5"/>
          <p:cNvSpPr/>
          <p:nvPr/>
        </p:nvSpPr>
        <p:spPr>
          <a:xfrm>
            <a:off x="685800" y="2819400"/>
            <a:ext cx="7620000" cy="19812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Giving software </a:t>
            </a:r>
            <a:r>
              <a:rPr lang="en-US" sz="2400" dirty="0">
                <a:solidFill>
                  <a:schemeClr val="bg1"/>
                </a:solidFill>
              </a:rPr>
              <a:t>projects to outside parties </a:t>
            </a:r>
            <a:r>
              <a:rPr lang="en-US" sz="2400" b="1" dirty="0">
                <a:solidFill>
                  <a:schemeClr val="bg1"/>
                </a:solidFill>
              </a:rPr>
              <a:t>to develop solves software project management </a:t>
            </a:r>
          </a:p>
          <a:p>
            <a:pPr fontAlgn="auto">
              <a:spcBef>
                <a:spcPts val="0"/>
              </a:spcBef>
              <a:spcAft>
                <a:spcPts val="0"/>
              </a:spcAft>
              <a:defRPr/>
            </a:pPr>
            <a:r>
              <a:rPr lang="en-US" sz="2400" b="1" dirty="0">
                <a:solidFill>
                  <a:schemeClr val="bg1"/>
                </a:solidFill>
              </a:rPr>
              <a:t>problems. </a:t>
            </a:r>
            <a:r>
              <a:rPr lang="en-US" sz="2400" i="1" dirty="0">
                <a:solidFill>
                  <a:schemeClr val="bg1"/>
                </a:solidFill>
              </a:rPr>
              <a:t>The reality is people who cant manage internal software development problems will struggle to manage or control the external development of software too</a:t>
            </a:r>
            <a:endParaRPr lang="en-US" sz="2400" dirty="0">
              <a:solidFill>
                <a:schemeClr val="bg1"/>
              </a:solidFill>
            </a:endParaRPr>
          </a:p>
        </p:txBody>
      </p:sp>
      <p:sp>
        <p:nvSpPr>
          <p:cNvPr id="21509"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A04FB2F-EA7A-4E5C-832D-6AA7BCD1CCE8}" type="slidenum">
              <a:rPr lang="en-US" smtClean="0"/>
              <a:pPr fontAlgn="base">
                <a:spcBef>
                  <a:spcPct val="0"/>
                </a:spcBef>
                <a:spcAft>
                  <a:spcPct val="0"/>
                </a:spcAft>
                <a:defRPr/>
              </a:pPr>
              <a:t>21</a:t>
            </a:fld>
            <a:endParaRPr lang="en-US" smtClean="0"/>
          </a:p>
        </p:txBody>
      </p:sp>
      <p:sp>
        <p:nvSpPr>
          <p:cNvPr id="9" name="Rounded Rectangle 8"/>
          <p:cNvSpPr/>
          <p:nvPr/>
        </p:nvSpPr>
        <p:spPr>
          <a:xfrm>
            <a:off x="609600" y="4876800"/>
            <a:ext cx="7696200" cy="1828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A </a:t>
            </a:r>
            <a:r>
              <a:rPr lang="en-US" sz="2400" dirty="0">
                <a:solidFill>
                  <a:schemeClr val="bg1"/>
                </a:solidFill>
              </a:rPr>
              <a:t>general statement of objectives</a:t>
            </a:r>
            <a:r>
              <a:rPr lang="en-US" sz="2400" b="1" dirty="0">
                <a:solidFill>
                  <a:schemeClr val="bg1"/>
                </a:solidFill>
              </a:rPr>
              <a:t> from the customer is all that is needed to begin a software project</a:t>
            </a:r>
            <a:r>
              <a:rPr lang="en-US" sz="2400" dirty="0">
                <a:solidFill>
                  <a:schemeClr val="bg1"/>
                </a:solidFill>
              </a:rPr>
              <a:t>. </a:t>
            </a:r>
            <a:r>
              <a:rPr lang="en-US" sz="2400" i="1" dirty="0">
                <a:solidFill>
                  <a:schemeClr val="bg1"/>
                </a:solidFill>
              </a:rPr>
              <a:t>The reality is without constant communication between customer and developers</a:t>
            </a:r>
            <a:r>
              <a:rPr lang="en-US" sz="2400" dirty="0">
                <a:solidFill>
                  <a:schemeClr val="bg1"/>
                </a:solidFill>
              </a:rPr>
              <a:t> </a:t>
            </a:r>
            <a:r>
              <a:rPr lang="en-US" sz="2400" i="1" dirty="0">
                <a:solidFill>
                  <a:schemeClr val="bg1"/>
                </a:solidFill>
              </a:rPr>
              <a:t>it is impossible to build a software product that meets the customers real needs</a:t>
            </a:r>
            <a:endParaRPr lang="en-US"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Software Myths/Reality:</a:t>
            </a:r>
            <a:endParaRPr lang="en-US" b="1" dirty="0">
              <a:solidFill>
                <a:schemeClr val="tx2">
                  <a:satMod val="200000"/>
                </a:schemeClr>
              </a:solidFill>
            </a:endParaRPr>
          </a:p>
        </p:txBody>
      </p:sp>
      <p:sp>
        <p:nvSpPr>
          <p:cNvPr id="4" name="Rounded Rectangle 3"/>
          <p:cNvSpPr/>
          <p:nvPr/>
        </p:nvSpPr>
        <p:spPr>
          <a:xfrm>
            <a:off x="609600" y="990600"/>
            <a:ext cx="7696200" cy="1447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a:t>
            </a:r>
            <a:r>
              <a:rPr lang="en-US" sz="2400" dirty="0">
                <a:solidFill>
                  <a:schemeClr val="bg1"/>
                </a:solidFill>
              </a:rPr>
              <a:t>Once a program is written</a:t>
            </a:r>
            <a:r>
              <a:rPr lang="en-US" sz="2400" b="1" dirty="0">
                <a:solidFill>
                  <a:schemeClr val="bg1"/>
                </a:solidFill>
              </a:rPr>
              <a:t> , the software engineers work is finished. </a:t>
            </a:r>
            <a:r>
              <a:rPr lang="en-US" sz="2400" i="1" dirty="0">
                <a:solidFill>
                  <a:schemeClr val="bg1"/>
                </a:solidFill>
              </a:rPr>
              <a:t>In reality is that  </a:t>
            </a:r>
            <a:r>
              <a:rPr lang="en-US" sz="2400" b="1" i="1" dirty="0">
                <a:solidFill>
                  <a:schemeClr val="bg1"/>
                </a:solidFill>
              </a:rPr>
              <a:t>maintaining a piece of software </a:t>
            </a:r>
            <a:r>
              <a:rPr lang="en-US" sz="2400" b="1" i="1">
                <a:solidFill>
                  <a:schemeClr val="bg1"/>
                </a:solidFill>
              </a:rPr>
              <a:t>is to be </a:t>
            </a:r>
            <a:r>
              <a:rPr lang="en-US" sz="2400" b="1" i="1" dirty="0">
                <a:solidFill>
                  <a:schemeClr val="bg1"/>
                </a:solidFill>
              </a:rPr>
              <a:t>done</a:t>
            </a:r>
            <a:r>
              <a:rPr lang="en-US" sz="2400" i="1" dirty="0">
                <a:solidFill>
                  <a:schemeClr val="bg1"/>
                </a:solidFill>
              </a:rPr>
              <a:t>, until the software product is retired form service</a:t>
            </a:r>
            <a:endParaRPr lang="en-US" sz="2400" dirty="0">
              <a:solidFill>
                <a:schemeClr val="bg1"/>
              </a:solidFill>
            </a:endParaRPr>
          </a:p>
        </p:txBody>
      </p:sp>
      <p:sp>
        <p:nvSpPr>
          <p:cNvPr id="6" name="Rounded Rectangle 5"/>
          <p:cNvSpPr/>
          <p:nvPr/>
        </p:nvSpPr>
        <p:spPr>
          <a:xfrm>
            <a:off x="685800" y="2514600"/>
            <a:ext cx="7620000" cy="23622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	</a:t>
            </a:r>
            <a:r>
              <a:rPr lang="en-US" sz="2400" b="1" dirty="0">
                <a:solidFill>
                  <a:schemeClr val="bg1"/>
                </a:solidFill>
              </a:rPr>
              <a:t>There  is </a:t>
            </a:r>
            <a:r>
              <a:rPr lang="en-US" sz="2400" dirty="0">
                <a:solidFill>
                  <a:schemeClr val="bg1"/>
                </a:solidFill>
              </a:rPr>
              <a:t>no way to assess the quality</a:t>
            </a:r>
            <a:r>
              <a:rPr lang="en-US" sz="2400" b="1" dirty="0">
                <a:solidFill>
                  <a:schemeClr val="bg1"/>
                </a:solidFill>
              </a:rPr>
              <a:t> of a piece of software until it is actually running on some machine</a:t>
            </a:r>
            <a:r>
              <a:rPr lang="en-US" sz="2400" dirty="0">
                <a:solidFill>
                  <a:schemeClr val="bg1"/>
                </a:solidFill>
              </a:rPr>
              <a:t>. The reality is that one of the most effective quality assurance practices (FTR) can be applied to any software design product and can serve as a quality filter very early in the product life cycle</a:t>
            </a:r>
          </a:p>
        </p:txBody>
      </p:sp>
      <p:sp>
        <p:nvSpPr>
          <p:cNvPr id="22533"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83AD9CF-91AC-4633-9DE2-4286EDA07AC7}" type="slidenum">
              <a:rPr lang="en-US" smtClean="0"/>
              <a:pPr fontAlgn="base">
                <a:spcBef>
                  <a:spcPct val="0"/>
                </a:spcBef>
                <a:spcAft>
                  <a:spcPct val="0"/>
                </a:spcAft>
                <a:defRPr/>
              </a:pPr>
              <a:t>22</a:t>
            </a:fld>
            <a:endParaRPr lang="en-US" smtClean="0"/>
          </a:p>
        </p:txBody>
      </p:sp>
      <p:sp>
        <p:nvSpPr>
          <p:cNvPr id="9" name="Rounded Rectangle 8"/>
          <p:cNvSpPr/>
          <p:nvPr/>
        </p:nvSpPr>
        <p:spPr>
          <a:xfrm>
            <a:off x="609600" y="5029200"/>
            <a:ext cx="7696200" cy="16764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The only deliverable from a successful software project is the </a:t>
            </a:r>
            <a:r>
              <a:rPr lang="en-US" sz="2400" dirty="0">
                <a:solidFill>
                  <a:schemeClr val="bg1"/>
                </a:solidFill>
              </a:rPr>
              <a:t>working program</a:t>
            </a:r>
            <a:r>
              <a:rPr lang="en-US" sz="2400" b="1" dirty="0">
                <a:solidFill>
                  <a:schemeClr val="bg1"/>
                </a:solidFill>
              </a:rPr>
              <a:t>. </a:t>
            </a:r>
            <a:r>
              <a:rPr lang="en-US" sz="2400" i="1" dirty="0">
                <a:solidFill>
                  <a:schemeClr val="bg1"/>
                </a:solidFill>
              </a:rPr>
              <a:t>The reality is the </a:t>
            </a:r>
            <a:r>
              <a:rPr lang="en-US" sz="2400" b="1" i="1" dirty="0">
                <a:solidFill>
                  <a:schemeClr val="bg1"/>
                </a:solidFill>
              </a:rPr>
              <a:t>working program is only one of several deliverables</a:t>
            </a:r>
            <a:r>
              <a:rPr lang="en-US" sz="2400" i="1" dirty="0">
                <a:solidFill>
                  <a:schemeClr val="bg1"/>
                </a:solidFill>
              </a:rPr>
              <a:t> that arise from a well managed software project.</a:t>
            </a:r>
            <a:r>
              <a:rPr lang="en-US" sz="2400" b="1" dirty="0">
                <a:solidFill>
                  <a:schemeClr val="bg1"/>
                </a:solidFill>
              </a:rPr>
              <a:t> </a:t>
            </a:r>
            <a:endParaRPr 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Software Myths/Reality:</a:t>
            </a:r>
            <a:endParaRPr lang="en-US" b="1" dirty="0">
              <a:solidFill>
                <a:schemeClr val="tx2">
                  <a:satMod val="200000"/>
                </a:schemeClr>
              </a:solidFill>
            </a:endParaRPr>
          </a:p>
        </p:txBody>
      </p:sp>
      <p:sp>
        <p:nvSpPr>
          <p:cNvPr id="4" name="Rounded Rectangle 3"/>
          <p:cNvSpPr/>
          <p:nvPr/>
        </p:nvSpPr>
        <p:spPr>
          <a:xfrm>
            <a:off x="609600" y="990600"/>
            <a:ext cx="7696200" cy="1447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Software engineering is all about the creation of large and unnecessary documentation</a:t>
            </a:r>
            <a:endParaRPr lang="en-US" sz="2400" dirty="0">
              <a:solidFill>
                <a:schemeClr val="bg1"/>
              </a:solidFill>
            </a:endParaRPr>
          </a:p>
          <a:p>
            <a:pPr fontAlgn="auto">
              <a:spcBef>
                <a:spcPts val="0"/>
              </a:spcBef>
              <a:spcAft>
                <a:spcPts val="0"/>
              </a:spcAft>
              <a:defRPr/>
            </a:pPr>
            <a:r>
              <a:rPr lang="en-US" sz="2400" i="1" dirty="0">
                <a:solidFill>
                  <a:schemeClr val="bg1"/>
                </a:solidFill>
              </a:rPr>
              <a:t>The reality is that software engineering is concerned with creating quality.</a:t>
            </a:r>
            <a:endParaRPr lang="en-US" sz="2400" dirty="0">
              <a:solidFill>
                <a:schemeClr val="bg1"/>
              </a:solidFill>
            </a:endParaRPr>
          </a:p>
        </p:txBody>
      </p:sp>
      <p:sp>
        <p:nvSpPr>
          <p:cNvPr id="6" name="Rounded Rectangle 5"/>
          <p:cNvSpPr/>
          <p:nvPr/>
        </p:nvSpPr>
        <p:spPr>
          <a:xfrm>
            <a:off x="685800" y="2514600"/>
            <a:ext cx="76200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	Project requirements change continually and change is easy to accommodate in the software </a:t>
            </a:r>
            <a:r>
              <a:rPr lang="en-US" sz="2400" i="1" dirty="0">
                <a:solidFill>
                  <a:schemeClr val="bg1"/>
                </a:solidFill>
              </a:rPr>
              <a:t>design. </a:t>
            </a:r>
            <a:r>
              <a:rPr lang="en-US" sz="2400" b="1" i="1" dirty="0">
                <a:solidFill>
                  <a:schemeClr val="bg1"/>
                </a:solidFill>
              </a:rPr>
              <a:t>The reality is that every change has far reaching an unexpected consequence.</a:t>
            </a:r>
            <a:r>
              <a:rPr lang="en-US" sz="2400" dirty="0">
                <a:solidFill>
                  <a:schemeClr val="bg1"/>
                </a:solidFill>
              </a:rPr>
              <a:t> </a:t>
            </a:r>
          </a:p>
        </p:txBody>
      </p:sp>
      <p:sp>
        <p:nvSpPr>
          <p:cNvPr id="23557"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E91FE14-EEF9-4336-BA95-BA17D7ADF914}" type="slidenum">
              <a:rPr lang="en-US" smtClean="0"/>
              <a:pPr fontAlgn="base">
                <a:spcBef>
                  <a:spcPct val="0"/>
                </a:spcBef>
                <a:spcAft>
                  <a:spcPct val="0"/>
                </a:spcAft>
                <a:defRPr/>
              </a:pPr>
              <a:t>23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Software Process Models </a:t>
            </a:r>
            <a:r>
              <a:rPr lang="en-US" sz="3600" b="1" dirty="0" smtClean="0">
                <a:solidFill>
                  <a:schemeClr val="tx2">
                    <a:satMod val="200000"/>
                  </a:schemeClr>
                </a:solidFill>
              </a:rPr>
              <a:t>(Software Engineering Paradigm)</a:t>
            </a:r>
            <a:br>
              <a:rPr lang="en-US" sz="3600" b="1" dirty="0" smtClean="0">
                <a:solidFill>
                  <a:schemeClr val="tx2">
                    <a:satMod val="200000"/>
                  </a:schemeClr>
                </a:solidFill>
              </a:rPr>
            </a:br>
            <a:endParaRPr lang="en-US" dirty="0">
              <a:solidFill>
                <a:schemeClr val="tx2">
                  <a:satMod val="200000"/>
                </a:schemeClr>
              </a:solidFill>
            </a:endParaRPr>
          </a:p>
        </p:txBody>
      </p:sp>
      <p:sp>
        <p:nvSpPr>
          <p:cNvPr id="22531" name="Content Placeholder 2"/>
          <p:cNvSpPr>
            <a:spLocks noGrp="1"/>
          </p:cNvSpPr>
          <p:nvPr>
            <p:ph idx="1"/>
          </p:nvPr>
        </p:nvSpPr>
        <p:spPr>
          <a:xfrm>
            <a:off x="914400" y="1371600"/>
            <a:ext cx="7772400" cy="4572000"/>
          </a:xfrm>
        </p:spPr>
        <p:txBody>
          <a:bodyPr/>
          <a:lstStyle/>
          <a:p>
            <a:pPr eaLnBrk="1" hangingPunct="1"/>
            <a:r>
              <a:rPr lang="en-US" b="1" smtClean="0"/>
              <a:t>Development strategy that covers the process, methods and tools </a:t>
            </a:r>
          </a:p>
          <a:p>
            <a:pPr eaLnBrk="1" hangingPunct="1"/>
            <a:r>
              <a:rPr lang="en-US" b="1" smtClean="0"/>
              <a:t>Software development can be considered as a problem solving loop</a:t>
            </a:r>
            <a:endParaRPr lang="en-US" smtClean="0"/>
          </a:p>
          <a:p>
            <a:pPr eaLnBrk="1" hangingPunct="1"/>
            <a:endParaRPr lang="en-US" smtClean="0"/>
          </a:p>
        </p:txBody>
      </p:sp>
      <p:pic>
        <p:nvPicPr>
          <p:cNvPr id="22532" name="Picture 2" descr="psli and ii"/>
          <p:cNvPicPr>
            <a:picLocks noChangeAspect="1" noChangeArrowheads="1"/>
          </p:cNvPicPr>
          <p:nvPr/>
        </p:nvPicPr>
        <p:blipFill>
          <a:blip r:embed="rId2" cstate="print"/>
          <a:srcRect/>
          <a:stretch>
            <a:fillRect/>
          </a:stretch>
        </p:blipFill>
        <p:spPr bwMode="auto">
          <a:xfrm>
            <a:off x="762000" y="3657600"/>
            <a:ext cx="7872413" cy="2667000"/>
          </a:xfrm>
          <a:prstGeom prst="rect">
            <a:avLst/>
          </a:prstGeom>
          <a:noFill/>
          <a:ln w="9525">
            <a:noFill/>
            <a:miter lim="800000"/>
            <a:headEnd/>
            <a:tailEnd/>
          </a:ln>
        </p:spPr>
      </p:pic>
      <p:sp>
        <p:nvSpPr>
          <p:cNvPr id="2662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1FD483B-9C19-4BA5-B59C-286E5C4963D1}" type="slidenum">
              <a:rPr lang="en-US" smtClean="0"/>
              <a:pPr fontAlgn="base">
                <a:spcBef>
                  <a:spcPct val="0"/>
                </a:spcBef>
                <a:spcAft>
                  <a:spcPct val="0"/>
                </a:spcAft>
                <a:defRPr/>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772400" cy="914400"/>
          </a:xfrm>
        </p:spPr>
        <p:txBody>
          <a:bodyPr>
            <a:noAutofit/>
          </a:bodyPr>
          <a:lstStyle/>
          <a:p>
            <a:pPr eaLnBrk="1" fontAlgn="auto" hangingPunct="1">
              <a:spcAft>
                <a:spcPts val="0"/>
              </a:spcAft>
              <a:defRPr/>
            </a:pPr>
            <a:r>
              <a:rPr lang="en-US" sz="4000" b="1" dirty="0" smtClean="0">
                <a:solidFill>
                  <a:schemeClr val="tx2">
                    <a:satMod val="200000"/>
                  </a:schemeClr>
                </a:solidFill>
              </a:rPr>
              <a:t>Types of software process models :</a:t>
            </a:r>
            <a:r>
              <a:rPr lang="en-US" sz="4000" dirty="0" smtClean="0">
                <a:solidFill>
                  <a:schemeClr val="tx2">
                    <a:satMod val="200000"/>
                  </a:schemeClr>
                </a:solidFill>
              </a:rPr>
              <a:t/>
            </a:r>
            <a:br>
              <a:rPr lang="en-US" sz="4000" dirty="0" smtClean="0">
                <a:solidFill>
                  <a:schemeClr val="tx2">
                    <a:satMod val="200000"/>
                  </a:schemeClr>
                </a:solidFill>
              </a:rPr>
            </a:br>
            <a:endParaRPr lang="en-US" sz="4000" dirty="0">
              <a:solidFill>
                <a:schemeClr val="tx2">
                  <a:satMod val="200000"/>
                </a:schemeClr>
              </a:solidFill>
            </a:endParaRPr>
          </a:p>
        </p:txBody>
      </p:sp>
      <p:sp>
        <p:nvSpPr>
          <p:cNvPr id="3" name="Content Placeholder 2"/>
          <p:cNvSpPr>
            <a:spLocks noGrp="1"/>
          </p:cNvSpPr>
          <p:nvPr>
            <p:ph idx="1"/>
          </p:nvPr>
        </p:nvSpPr>
        <p:spPr>
          <a:xfrm>
            <a:off x="762000" y="1447800"/>
            <a:ext cx="7772400" cy="5181600"/>
          </a:xfrm>
        </p:spPr>
        <p:txBody>
          <a:bodyPr>
            <a:normAutofit fontScale="85000" lnSpcReduction="10000"/>
          </a:bodyPr>
          <a:lstStyle/>
          <a:p>
            <a:pPr marL="411480" eaLnBrk="1" fontAlgn="auto" hangingPunct="1">
              <a:spcAft>
                <a:spcPts val="0"/>
              </a:spcAft>
              <a:buFont typeface="Wingdings"/>
              <a:buChar char=""/>
              <a:defRPr/>
            </a:pPr>
            <a:r>
              <a:rPr lang="en-US" b="1" dirty="0" smtClean="0"/>
              <a:t>	Linear Sequential Model (Water Fall Model)</a:t>
            </a:r>
          </a:p>
          <a:p>
            <a:pPr marL="411480" eaLnBrk="1" fontAlgn="auto" hangingPunct="1">
              <a:spcAft>
                <a:spcPts val="0"/>
              </a:spcAft>
              <a:buFont typeface="Wingdings"/>
              <a:buChar char=""/>
              <a:defRPr/>
            </a:pPr>
            <a:r>
              <a:rPr lang="en-US" b="1" dirty="0" smtClean="0"/>
              <a:t>	Prototyping Model</a:t>
            </a:r>
            <a:endParaRPr lang="en-US" dirty="0" smtClean="0"/>
          </a:p>
          <a:p>
            <a:pPr marL="411480" eaLnBrk="1" fontAlgn="auto" hangingPunct="1">
              <a:spcAft>
                <a:spcPts val="0"/>
              </a:spcAft>
              <a:buFont typeface="Wingdings"/>
              <a:buChar char=""/>
              <a:defRPr/>
            </a:pPr>
            <a:r>
              <a:rPr lang="en-US" b="1" dirty="0" smtClean="0"/>
              <a:t>	RAD Model</a:t>
            </a:r>
            <a:endParaRPr lang="en-US" dirty="0" smtClean="0"/>
          </a:p>
          <a:p>
            <a:pPr marL="411480" eaLnBrk="1" fontAlgn="auto" hangingPunct="1">
              <a:spcAft>
                <a:spcPts val="0"/>
              </a:spcAft>
              <a:buFont typeface="Wingdings"/>
              <a:buChar char=""/>
              <a:defRPr/>
            </a:pPr>
            <a:r>
              <a:rPr lang="en-US" b="1" dirty="0" smtClean="0"/>
              <a:t>	Evolutionary  Model</a:t>
            </a:r>
            <a:endParaRPr lang="en-US" dirty="0" smtClean="0"/>
          </a:p>
          <a:p>
            <a:pPr marL="411480" eaLnBrk="1" fontAlgn="auto" hangingPunct="1">
              <a:spcAft>
                <a:spcPts val="0"/>
              </a:spcAft>
              <a:buFont typeface="Wingdings"/>
              <a:buChar char=""/>
              <a:defRPr/>
            </a:pPr>
            <a:r>
              <a:rPr lang="en-US" b="1" dirty="0" smtClean="0"/>
              <a:t>	Incremental Model </a:t>
            </a:r>
            <a:endParaRPr lang="en-US" dirty="0" smtClean="0"/>
          </a:p>
          <a:p>
            <a:pPr marL="411480" eaLnBrk="1" fontAlgn="auto" hangingPunct="1">
              <a:spcAft>
                <a:spcPts val="0"/>
              </a:spcAft>
              <a:buFont typeface="Wingdings"/>
              <a:buChar char=""/>
              <a:defRPr/>
            </a:pPr>
            <a:r>
              <a:rPr lang="en-US" b="1" dirty="0" smtClean="0"/>
              <a:t>	Spiral Model  </a:t>
            </a:r>
            <a:endParaRPr lang="en-US" dirty="0" smtClean="0"/>
          </a:p>
          <a:p>
            <a:pPr marL="411480" eaLnBrk="1" fontAlgn="auto" hangingPunct="1">
              <a:spcAft>
                <a:spcPts val="0"/>
              </a:spcAft>
              <a:buFont typeface="Wingdings"/>
              <a:buChar char=""/>
              <a:defRPr/>
            </a:pPr>
            <a:r>
              <a:rPr lang="en-US" b="1" dirty="0" smtClean="0"/>
              <a:t>	Win-Win Spiral Model </a:t>
            </a:r>
            <a:endParaRPr lang="en-US" dirty="0" smtClean="0"/>
          </a:p>
          <a:p>
            <a:pPr marL="411480" eaLnBrk="1" fontAlgn="auto" hangingPunct="1">
              <a:spcAft>
                <a:spcPts val="0"/>
              </a:spcAft>
              <a:buFont typeface="Wingdings"/>
              <a:buChar char=""/>
              <a:defRPr/>
            </a:pPr>
            <a:r>
              <a:rPr lang="en-US" b="1" dirty="0" smtClean="0"/>
              <a:t>	Concurrent Development Model</a:t>
            </a:r>
            <a:endParaRPr lang="en-US" dirty="0" smtClean="0"/>
          </a:p>
          <a:p>
            <a:pPr marL="411480" eaLnBrk="1" fontAlgn="auto" hangingPunct="1">
              <a:spcAft>
                <a:spcPts val="0"/>
              </a:spcAft>
              <a:buFont typeface="Wingdings"/>
              <a:buChar char=""/>
              <a:defRPr/>
            </a:pPr>
            <a:r>
              <a:rPr lang="en-US" b="1" dirty="0" smtClean="0"/>
              <a:t>	Component Based Development </a:t>
            </a:r>
            <a:endParaRPr lang="en-US" dirty="0" smtClean="0"/>
          </a:p>
          <a:p>
            <a:pPr marL="411480" eaLnBrk="1" fontAlgn="auto" hangingPunct="1">
              <a:spcAft>
                <a:spcPts val="0"/>
              </a:spcAft>
              <a:buFont typeface="Wingdings"/>
              <a:buChar char=""/>
              <a:defRPr/>
            </a:pPr>
            <a:r>
              <a:rPr lang="en-US" b="1" dirty="0" smtClean="0"/>
              <a:t>	Formal Methods Models </a:t>
            </a:r>
            <a:endParaRPr lang="en-US" dirty="0" smtClean="0"/>
          </a:p>
          <a:p>
            <a:pPr marL="411480" eaLnBrk="1" fontAlgn="auto" hangingPunct="1">
              <a:spcAft>
                <a:spcPts val="0"/>
              </a:spcAft>
              <a:buFont typeface="Wingdings"/>
              <a:buChar char=""/>
              <a:defRPr/>
            </a:pPr>
            <a:r>
              <a:rPr lang="en-US" b="1" dirty="0" smtClean="0"/>
              <a:t>	Fourth Generation Technology Models</a:t>
            </a:r>
            <a:endParaRPr lang="en-US" dirty="0" smtClean="0"/>
          </a:p>
          <a:p>
            <a:pPr marL="411480" eaLnBrk="1" fontAlgn="auto" hangingPunct="1">
              <a:spcAft>
                <a:spcPts val="0"/>
              </a:spcAft>
              <a:buFont typeface="Wingdings"/>
              <a:buChar char=""/>
              <a:defRPr/>
            </a:pPr>
            <a:endParaRPr lang="en-US" dirty="0"/>
          </a:p>
        </p:txBody>
      </p:sp>
      <p:sp>
        <p:nvSpPr>
          <p:cNvPr id="2765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B3706F7-7473-4D6E-8C8F-CD5AA49CC149}" type="slidenum">
              <a:rPr lang="en-US" smtClean="0"/>
              <a:pPr fontAlgn="base">
                <a:spcBef>
                  <a:spcPct val="0"/>
                </a:spcBef>
                <a:spcAft>
                  <a:spcPct val="0"/>
                </a:spcAft>
                <a:defRPr/>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GB" dirty="0" smtClean="0">
                <a:solidFill>
                  <a:schemeClr val="tx2">
                    <a:satMod val="200000"/>
                  </a:schemeClr>
                </a:solidFill>
              </a:rPr>
              <a:t>1.	Waterfall model phases </a:t>
            </a:r>
            <a:br>
              <a:rPr lang="en-GB" dirty="0" smtClean="0">
                <a:solidFill>
                  <a:schemeClr val="tx2">
                    <a:satMod val="200000"/>
                  </a:schemeClr>
                </a:solidFill>
              </a:rPr>
            </a:br>
            <a:r>
              <a:rPr lang="en-GB" dirty="0" smtClean="0">
                <a:solidFill>
                  <a:schemeClr val="tx2">
                    <a:satMod val="200000"/>
                  </a:schemeClr>
                </a:solidFill>
              </a:rPr>
              <a:t>	</a:t>
            </a:r>
            <a:r>
              <a:rPr lang="en-GB" sz="2800" dirty="0" smtClean="0">
                <a:solidFill>
                  <a:schemeClr val="tx2">
                    <a:satMod val="200000"/>
                  </a:schemeClr>
                </a:solidFill>
              </a:rPr>
              <a:t>(Linear Sequential Model)</a:t>
            </a:r>
            <a:endParaRPr lang="en-US" dirty="0">
              <a:solidFill>
                <a:schemeClr val="tx2">
                  <a:satMod val="200000"/>
                </a:schemeClr>
              </a:solidFill>
            </a:endParaRPr>
          </a:p>
        </p:txBody>
      </p:sp>
      <p:sp>
        <p:nvSpPr>
          <p:cNvPr id="4" name="Rounded Rectangle 3"/>
          <p:cNvSpPr/>
          <p:nvPr/>
        </p:nvSpPr>
        <p:spPr>
          <a:xfrm>
            <a:off x="609600" y="1524000"/>
            <a:ext cx="8305800" cy="5105400"/>
          </a:xfrm>
          <a:prstGeom prst="roundRect">
            <a:avLst/>
          </a:prstGeom>
          <a:effectLst>
            <a:glow rad="63500">
              <a:schemeClr val="accent5">
                <a:satMod val="175000"/>
                <a:alpha val="40000"/>
              </a:schemeClr>
            </a:glow>
            <a:outerShdw blurRad="50800" dist="38100" dir="10800000" algn="r" rotWithShape="0">
              <a:prstClr val="black">
                <a:alpha val="40000"/>
              </a:prst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endParaRPr lang="en-GB" sz="3200" dirty="0">
              <a:solidFill>
                <a:schemeClr val="bg1"/>
              </a:solidFill>
            </a:endParaRPr>
          </a:p>
          <a:p>
            <a:pPr fontAlgn="auto">
              <a:lnSpc>
                <a:spcPct val="90000"/>
              </a:lnSpc>
              <a:spcBef>
                <a:spcPts val="0"/>
              </a:spcBef>
              <a:spcAft>
                <a:spcPts val="0"/>
              </a:spcAft>
              <a:defRPr/>
            </a:pPr>
            <a:endParaRPr lang="en-GB" sz="3200" dirty="0">
              <a:solidFill>
                <a:schemeClr val="bg1"/>
              </a:solidFill>
            </a:endParaRPr>
          </a:p>
          <a:p>
            <a:pPr fontAlgn="auto">
              <a:lnSpc>
                <a:spcPct val="90000"/>
              </a:lnSpc>
              <a:spcBef>
                <a:spcPts val="0"/>
              </a:spcBef>
              <a:spcAft>
                <a:spcPts val="0"/>
              </a:spcAft>
              <a:defRPr/>
            </a:pPr>
            <a:r>
              <a:rPr lang="en-GB" sz="3200" dirty="0">
                <a:solidFill>
                  <a:schemeClr val="bg1"/>
                </a:solidFill>
              </a:rPr>
              <a:t>A </a:t>
            </a:r>
            <a:r>
              <a:rPr lang="en-US" sz="2800" dirty="0">
                <a:solidFill>
                  <a:schemeClr val="bg1"/>
                </a:solidFill>
              </a:rPr>
              <a:t>systematic, sequential approach </a:t>
            </a:r>
            <a:r>
              <a:rPr lang="en-US" sz="3200" b="1" dirty="0">
                <a:solidFill>
                  <a:schemeClr val="bg1"/>
                </a:solidFill>
              </a:rPr>
              <a:t>to a software engineering which starts at feasibility study and progresses through </a:t>
            </a:r>
            <a:r>
              <a:rPr lang="en-US" sz="2800" dirty="0">
                <a:solidFill>
                  <a:schemeClr val="bg1"/>
                </a:solidFill>
              </a:rPr>
              <a:t>analysis, design, coding, testing and maintenance </a:t>
            </a:r>
            <a:r>
              <a:rPr lang="en-US" sz="3200" b="1" dirty="0">
                <a:solidFill>
                  <a:schemeClr val="bg1"/>
                </a:solidFill>
              </a:rPr>
              <a:t>phase</a:t>
            </a:r>
            <a:endParaRPr lang="en-US" sz="3200" dirty="0">
              <a:solidFill>
                <a:schemeClr val="bg1"/>
              </a:solidFill>
            </a:endParaRPr>
          </a:p>
          <a:p>
            <a:pPr fontAlgn="auto">
              <a:spcBef>
                <a:spcPts val="0"/>
              </a:spcBef>
              <a:spcAft>
                <a:spcPts val="0"/>
              </a:spcAft>
              <a:defRPr/>
            </a:pPr>
            <a:endParaRPr lang="en-US" sz="3200" b="1" dirty="0">
              <a:solidFill>
                <a:schemeClr val="bg1"/>
              </a:solidFill>
            </a:endParaRPr>
          </a:p>
          <a:p>
            <a:pPr fontAlgn="auto">
              <a:spcBef>
                <a:spcPts val="0"/>
              </a:spcBef>
              <a:spcAft>
                <a:spcPts val="0"/>
              </a:spcAft>
              <a:defRPr/>
            </a:pPr>
            <a:r>
              <a:rPr lang="en-US" sz="3200" b="1" dirty="0">
                <a:solidFill>
                  <a:schemeClr val="bg1"/>
                </a:solidFill>
              </a:rPr>
              <a:t>Modeled after </a:t>
            </a:r>
            <a:r>
              <a:rPr lang="en-US" sz="2800" dirty="0">
                <a:solidFill>
                  <a:schemeClr val="bg1"/>
                </a:solidFill>
              </a:rPr>
              <a:t>conventional engineering </a:t>
            </a:r>
            <a:r>
              <a:rPr lang="en-US" sz="3200" b="1" dirty="0">
                <a:solidFill>
                  <a:schemeClr val="bg1"/>
                </a:solidFill>
              </a:rPr>
              <a:t>cycles</a:t>
            </a:r>
          </a:p>
          <a:p>
            <a:pPr fontAlgn="auto">
              <a:spcBef>
                <a:spcPts val="0"/>
              </a:spcBef>
              <a:spcAft>
                <a:spcPts val="0"/>
              </a:spcAft>
              <a:defRPr/>
            </a:pPr>
            <a:endParaRPr lang="en-US" sz="3200" b="1" dirty="0">
              <a:solidFill>
                <a:schemeClr val="bg1"/>
              </a:solidFill>
            </a:endParaRPr>
          </a:p>
          <a:p>
            <a:pPr fontAlgn="auto">
              <a:spcBef>
                <a:spcPts val="0"/>
              </a:spcBef>
              <a:spcAft>
                <a:spcPts val="0"/>
              </a:spcAft>
              <a:defRPr/>
            </a:pPr>
            <a:r>
              <a:rPr lang="en-US" sz="2800" dirty="0">
                <a:solidFill>
                  <a:schemeClr val="bg1"/>
                </a:solidFill>
              </a:rPr>
              <a:t>Theoretical Way </a:t>
            </a:r>
            <a:r>
              <a:rPr lang="en-US" sz="3200" b="1" dirty="0">
                <a:solidFill>
                  <a:schemeClr val="bg1"/>
                </a:solidFill>
              </a:rPr>
              <a:t>of Developing Software??</a:t>
            </a:r>
            <a:endParaRPr lang="en-US" sz="3200" dirty="0">
              <a:solidFill>
                <a:schemeClr val="bg1"/>
              </a:solidFill>
            </a:endParaRPr>
          </a:p>
          <a:p>
            <a:pPr fontAlgn="auto">
              <a:spcBef>
                <a:spcPts val="0"/>
              </a:spcBef>
              <a:spcAft>
                <a:spcPts val="0"/>
              </a:spcAft>
              <a:defRPr/>
            </a:pPr>
            <a:endParaRPr lang="en-GB" dirty="0">
              <a:solidFill>
                <a:schemeClr val="bg1"/>
              </a:solidFill>
            </a:endParaRPr>
          </a:p>
          <a:p>
            <a:pPr fontAlgn="auto">
              <a:spcBef>
                <a:spcPts val="0"/>
              </a:spcBef>
              <a:spcAft>
                <a:spcPts val="0"/>
              </a:spcAft>
              <a:defRPr/>
            </a:pPr>
            <a:endParaRPr lang="en-GB" dirty="0">
              <a:solidFill>
                <a:schemeClr val="bg1"/>
              </a:solidFill>
            </a:endParaRPr>
          </a:p>
          <a:p>
            <a:pPr fontAlgn="auto">
              <a:spcBef>
                <a:spcPts val="0"/>
              </a:spcBef>
              <a:spcAft>
                <a:spcPts val="0"/>
              </a:spcAft>
              <a:defRPr/>
            </a:pPr>
            <a:endParaRPr lang="en-US" dirty="0">
              <a:solidFill>
                <a:schemeClr val="bg1"/>
              </a:solidFill>
            </a:endParaRPr>
          </a:p>
        </p:txBody>
      </p:sp>
      <p:sp>
        <p:nvSpPr>
          <p:cNvPr id="28676"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DEB3245-7238-47A1-8A8C-268932D33544}" type="slidenum">
              <a:rPr lang="en-US" smtClean="0"/>
              <a:pPr fontAlgn="base">
                <a:spcBef>
                  <a:spcPct val="0"/>
                </a:spcBef>
                <a:spcAft>
                  <a:spcPct val="0"/>
                </a:spcAft>
                <a:defRPr/>
              </a:pPr>
              <a:t>26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wipe(down)">
                                      <p:cBhvr>
                                        <p:cTn id="2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90600" y="1905000"/>
            <a:ext cx="7620000" cy="4419600"/>
          </a:xfrm>
          <a:prstGeom prst="roundRect">
            <a:avLst/>
          </a:prstGeom>
          <a:effectLst>
            <a:glow rad="101600">
              <a:schemeClr val="accent5">
                <a:satMod val="175000"/>
                <a:alpha val="40000"/>
              </a:schemeClr>
            </a:glow>
            <a:outerShdw blurRad="50800" dist="38100" dir="8100000" algn="tr" rotWithShape="0">
              <a:prstClr val="black">
                <a:alpha val="40000"/>
              </a:prst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dirty="0">
              <a:solidFill>
                <a:schemeClr val="bg1"/>
              </a:solidFill>
            </a:endParaRPr>
          </a:p>
          <a:p>
            <a:pPr fontAlgn="auto">
              <a:spcBef>
                <a:spcPts val="0"/>
              </a:spcBef>
              <a:spcAft>
                <a:spcPts val="0"/>
              </a:spcAft>
              <a:defRPr/>
            </a:pPr>
            <a:r>
              <a:rPr lang="en-US" sz="2800" b="1" dirty="0">
                <a:solidFill>
                  <a:schemeClr val="bg1"/>
                </a:solidFill>
              </a:rPr>
              <a:t>a. Software Requirement Analysis</a:t>
            </a:r>
            <a:endParaRPr lang="en-US" sz="2800" dirty="0">
              <a:solidFill>
                <a:schemeClr val="bg1"/>
              </a:solidFill>
            </a:endParaRPr>
          </a:p>
          <a:p>
            <a:pPr fontAlgn="auto">
              <a:spcBef>
                <a:spcPts val="0"/>
              </a:spcBef>
              <a:spcAft>
                <a:spcPts val="0"/>
              </a:spcAft>
              <a:defRPr/>
            </a:pPr>
            <a:r>
              <a:rPr lang="en-US" sz="2800" b="1" dirty="0">
                <a:solidFill>
                  <a:schemeClr val="bg1"/>
                </a:solidFill>
              </a:rPr>
              <a:t>-	</a:t>
            </a:r>
            <a:r>
              <a:rPr lang="en-US" sz="2400" dirty="0">
                <a:solidFill>
                  <a:schemeClr val="bg1"/>
                </a:solidFill>
              </a:rPr>
              <a:t>Requirement gathering</a:t>
            </a:r>
            <a:r>
              <a:rPr lang="en-US" sz="2800" b="1" dirty="0">
                <a:solidFill>
                  <a:schemeClr val="bg1"/>
                </a:solidFill>
              </a:rPr>
              <a:t> process is 	intensified and focused 	specially on 	software</a:t>
            </a:r>
            <a:endParaRPr lang="en-US" sz="2800" dirty="0">
              <a:solidFill>
                <a:schemeClr val="bg1"/>
              </a:solidFill>
            </a:endParaRPr>
          </a:p>
          <a:p>
            <a:pPr fontAlgn="auto">
              <a:spcBef>
                <a:spcPts val="0"/>
              </a:spcBef>
              <a:spcAft>
                <a:spcPts val="0"/>
              </a:spcAft>
              <a:defRPr/>
            </a:pPr>
            <a:r>
              <a:rPr lang="en-US" sz="2800" b="1" dirty="0">
                <a:solidFill>
                  <a:schemeClr val="bg1"/>
                </a:solidFill>
              </a:rPr>
              <a:t>-	Study of </a:t>
            </a:r>
            <a:r>
              <a:rPr lang="en-US" sz="2400" dirty="0">
                <a:solidFill>
                  <a:schemeClr val="bg1"/>
                </a:solidFill>
              </a:rPr>
              <a:t>information domain</a:t>
            </a:r>
            <a:endParaRPr lang="en-US" sz="2800" dirty="0">
              <a:solidFill>
                <a:schemeClr val="bg1"/>
              </a:solidFill>
            </a:endParaRPr>
          </a:p>
          <a:p>
            <a:pPr fontAlgn="auto">
              <a:spcBef>
                <a:spcPts val="0"/>
              </a:spcBef>
              <a:spcAft>
                <a:spcPts val="0"/>
              </a:spcAft>
              <a:defRPr/>
            </a:pPr>
            <a:r>
              <a:rPr lang="en-US" sz="2800" b="1" dirty="0">
                <a:solidFill>
                  <a:schemeClr val="bg1"/>
                </a:solidFill>
              </a:rPr>
              <a:t>-	Requirements for system and software 	must be </a:t>
            </a:r>
            <a:r>
              <a:rPr lang="en-US" sz="2400" dirty="0">
                <a:solidFill>
                  <a:schemeClr val="bg1"/>
                </a:solidFill>
              </a:rPr>
              <a:t>determined</a:t>
            </a:r>
            <a:r>
              <a:rPr lang="en-US" sz="2800" b="1" dirty="0">
                <a:solidFill>
                  <a:schemeClr val="bg1"/>
                </a:solidFill>
              </a:rPr>
              <a:t> and </a:t>
            </a:r>
            <a:r>
              <a:rPr lang="en-US" sz="2400" dirty="0">
                <a:solidFill>
                  <a:schemeClr val="bg1"/>
                </a:solidFill>
              </a:rPr>
              <a:t>reviewed</a:t>
            </a:r>
            <a:r>
              <a:rPr lang="en-US" sz="2800" b="1" dirty="0">
                <a:solidFill>
                  <a:schemeClr val="bg1"/>
                </a:solidFill>
              </a:rPr>
              <a:t>  	with customer</a:t>
            </a:r>
            <a:endParaRPr lang="en-US" sz="2800" dirty="0">
              <a:solidFill>
                <a:schemeClr val="bg1"/>
              </a:solidFill>
            </a:endParaRPr>
          </a:p>
        </p:txBody>
      </p:sp>
      <p:sp>
        <p:nvSpPr>
          <p:cNvPr id="30724"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0D48580-63CE-4B20-BE0A-040BD21BFF96}" type="slidenum">
              <a:rPr lang="en-US" smtClean="0"/>
              <a:pPr fontAlgn="base">
                <a:spcBef>
                  <a:spcPct val="0"/>
                </a:spcBef>
                <a:spcAft>
                  <a:spcPct val="0"/>
                </a:spcAft>
                <a:defRPr/>
              </a:pPr>
              <a:t>27</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dirty="0">
                <a:solidFill>
                  <a:schemeClr val="tx2">
                    <a:satMod val="200000"/>
                  </a:schemeClr>
                </a:solidFill>
                <a:latin typeface="+mj-lt"/>
                <a:ea typeface="+mj-ea"/>
                <a:cs typeface="+mj-cs"/>
              </a:rPr>
              <a:t>Waterfall Model Phases </a:t>
            </a:r>
            <a:br>
              <a:rPr lang="en-GB" sz="4000" spc="-100" dirty="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26627"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600200"/>
            <a:ext cx="7772400" cy="5105400"/>
          </a:xfrm>
          <a:prstGeom prst="roundRect">
            <a:avLst/>
          </a:prstGeom>
          <a:effectLst>
            <a:glow rad="101600">
              <a:schemeClr val="accent5">
                <a:satMod val="175000"/>
                <a:alpha val="40000"/>
              </a:schemeClr>
            </a:glow>
            <a:outerShdw blurRad="50800" dist="38100" dir="18900000" algn="bl" rotWithShape="0">
              <a:prstClr val="black">
                <a:alpha val="40000"/>
              </a:prstClr>
            </a:outerShdw>
            <a:reflection blurRad="6350" stA="50000" endA="300" endPos="90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b="1" dirty="0">
              <a:solidFill>
                <a:schemeClr val="bg1"/>
              </a:solidFill>
            </a:endParaRPr>
          </a:p>
          <a:p>
            <a:pPr fontAlgn="auto">
              <a:spcBef>
                <a:spcPts val="0"/>
              </a:spcBef>
              <a:spcAft>
                <a:spcPts val="0"/>
              </a:spcAft>
              <a:defRPr/>
            </a:pPr>
            <a:r>
              <a:rPr lang="en-US" sz="2800" b="1" dirty="0">
                <a:solidFill>
                  <a:schemeClr val="bg1"/>
                </a:solidFill>
              </a:rPr>
              <a:t>b. Design</a:t>
            </a:r>
          </a:p>
          <a:p>
            <a:pPr fontAlgn="auto">
              <a:spcBef>
                <a:spcPts val="0"/>
              </a:spcBef>
              <a:spcAft>
                <a:spcPts val="0"/>
              </a:spcAft>
              <a:defRPr/>
            </a:pPr>
            <a:r>
              <a:rPr lang="en-US" sz="2800" b="1" dirty="0">
                <a:solidFill>
                  <a:schemeClr val="bg1"/>
                </a:solidFill>
              </a:rPr>
              <a:t>-	It is a multi step process to address 	various aspects to be implemented such 	as </a:t>
            </a:r>
            <a:r>
              <a:rPr lang="en-US" sz="2400" dirty="0">
                <a:solidFill>
                  <a:schemeClr val="bg1"/>
                </a:solidFill>
              </a:rPr>
              <a:t>data structures , software architecture, 	interface representation , procedural</a:t>
            </a:r>
            <a:r>
              <a:rPr lang="en-US" sz="2800" b="1" dirty="0">
                <a:solidFill>
                  <a:schemeClr val="bg1"/>
                </a:solidFill>
              </a:rPr>
              <a:t> 	</a:t>
            </a:r>
            <a:r>
              <a:rPr lang="en-US" sz="2400" dirty="0">
                <a:solidFill>
                  <a:schemeClr val="bg1"/>
                </a:solidFill>
              </a:rPr>
              <a:t>(algorithmic details)</a:t>
            </a:r>
            <a:r>
              <a:rPr lang="en-US" sz="2800" b="1" dirty="0">
                <a:solidFill>
                  <a:schemeClr val="bg1"/>
                </a:solidFill>
              </a:rPr>
              <a:t> etc</a:t>
            </a:r>
          </a:p>
          <a:p>
            <a:pPr fontAlgn="auto">
              <a:spcBef>
                <a:spcPts val="0"/>
              </a:spcBef>
              <a:spcAft>
                <a:spcPts val="0"/>
              </a:spcAft>
              <a:defRPr/>
            </a:pPr>
            <a:r>
              <a:rPr lang="en-US" sz="2800" b="1" dirty="0">
                <a:solidFill>
                  <a:schemeClr val="bg1"/>
                </a:solidFill>
              </a:rPr>
              <a:t>-	It </a:t>
            </a:r>
            <a:r>
              <a:rPr lang="en-US" sz="2400" dirty="0">
                <a:solidFill>
                  <a:schemeClr val="bg1"/>
                </a:solidFill>
              </a:rPr>
              <a:t>translates requirements into representation </a:t>
            </a:r>
            <a:r>
              <a:rPr lang="en-US" sz="2800" b="1" dirty="0">
                <a:solidFill>
                  <a:schemeClr val="bg1"/>
                </a:solidFill>
              </a:rPr>
              <a:t>of 	the software which can be assessed 	before the code generation</a:t>
            </a:r>
          </a:p>
          <a:p>
            <a:pPr fontAlgn="auto">
              <a:spcBef>
                <a:spcPts val="0"/>
              </a:spcBef>
              <a:spcAft>
                <a:spcPts val="0"/>
              </a:spcAft>
              <a:defRPr/>
            </a:pPr>
            <a:r>
              <a:rPr lang="en-US" sz="2800" b="1" dirty="0">
                <a:solidFill>
                  <a:schemeClr val="bg1"/>
                </a:solidFill>
              </a:rPr>
              <a:t> -	Design document is also a part of the 	</a:t>
            </a:r>
            <a:r>
              <a:rPr lang="en-US" sz="2400" dirty="0">
                <a:solidFill>
                  <a:schemeClr val="bg1"/>
                </a:solidFill>
              </a:rPr>
              <a:t>software configuration</a:t>
            </a:r>
            <a:endParaRPr lang="en-US" sz="2800" dirty="0">
              <a:solidFill>
                <a:schemeClr val="bg1"/>
              </a:solidFill>
            </a:endParaRPr>
          </a:p>
          <a:p>
            <a:pPr fontAlgn="auto">
              <a:spcBef>
                <a:spcPts val="0"/>
              </a:spcBef>
              <a:spcAft>
                <a:spcPts val="0"/>
              </a:spcAft>
              <a:buFontTx/>
              <a:buChar char="-"/>
              <a:defRPr/>
            </a:pPr>
            <a:endParaRPr lang="en-US" sz="2800" b="1" dirty="0">
              <a:solidFill>
                <a:schemeClr val="bg1"/>
              </a:solidFill>
            </a:endParaRPr>
          </a:p>
        </p:txBody>
      </p:sp>
      <p:sp>
        <p:nvSpPr>
          <p:cNvPr id="31749"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8A554B9-A48A-4BC0-86D6-2945E56BE450}" type="slidenum">
              <a:rPr lang="en-US" smtClean="0"/>
              <a:pPr fontAlgn="base">
                <a:spcBef>
                  <a:spcPct val="0"/>
                </a:spcBef>
                <a:spcAft>
                  <a:spcPct val="0"/>
                </a:spcAft>
                <a:defRPr/>
              </a:pPr>
              <a:t>28</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27651"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676400"/>
            <a:ext cx="7848600" cy="4876800"/>
          </a:xfrm>
          <a:prstGeom prst="roundRect">
            <a:avLst/>
          </a:prstGeom>
          <a:effectLst>
            <a:glow rad="101600">
              <a:schemeClr val="accent6">
                <a:satMod val="175000"/>
                <a:alpha val="40000"/>
              </a:schemeClr>
            </a:glow>
            <a:outerShdw blurRad="50800" dist="38100" dir="13500000" algn="br" rotWithShape="0">
              <a:prstClr val="black">
                <a:alpha val="40000"/>
              </a:prstClr>
            </a:outerShdw>
            <a:reflection blurRad="6350" stA="50000" endA="300" endPos="90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a:solidFill>
                  <a:schemeClr val="bg1"/>
                </a:solidFill>
              </a:rPr>
              <a:t>c. Code generation </a:t>
            </a:r>
          </a:p>
          <a:p>
            <a:pPr fontAlgn="auto">
              <a:spcBef>
                <a:spcPts val="0"/>
              </a:spcBef>
              <a:spcAft>
                <a:spcPts val="0"/>
              </a:spcAft>
              <a:defRPr/>
            </a:pPr>
            <a:r>
              <a:rPr lang="en-US" sz="2800" b="1" dirty="0">
                <a:solidFill>
                  <a:schemeClr val="bg1"/>
                </a:solidFill>
              </a:rPr>
              <a:t>-	Design  translated into a </a:t>
            </a:r>
            <a:r>
              <a:rPr lang="en-US" sz="2400" dirty="0">
                <a:solidFill>
                  <a:schemeClr val="bg1"/>
                </a:solidFill>
              </a:rPr>
              <a:t>machine 	readable form</a:t>
            </a:r>
            <a:endParaRPr lang="en-US" sz="2800" dirty="0">
              <a:solidFill>
                <a:schemeClr val="bg1"/>
              </a:solidFill>
            </a:endParaRPr>
          </a:p>
          <a:p>
            <a:pPr fontAlgn="auto">
              <a:spcBef>
                <a:spcPts val="0"/>
              </a:spcBef>
              <a:spcAft>
                <a:spcPts val="0"/>
              </a:spcAft>
              <a:defRPr/>
            </a:pPr>
            <a:r>
              <a:rPr lang="en-US" sz="2800" b="1" dirty="0">
                <a:solidFill>
                  <a:schemeClr val="bg1"/>
                </a:solidFill>
              </a:rPr>
              <a:t>d. Testing </a:t>
            </a:r>
          </a:p>
          <a:p>
            <a:pPr fontAlgn="auto">
              <a:spcBef>
                <a:spcPts val="0"/>
              </a:spcBef>
              <a:spcAft>
                <a:spcPts val="0"/>
              </a:spcAft>
              <a:defRPr/>
            </a:pPr>
            <a:r>
              <a:rPr lang="en-US" sz="2800" b="1" dirty="0">
                <a:solidFill>
                  <a:schemeClr val="bg1"/>
                </a:solidFill>
              </a:rPr>
              <a:t>-	It focuses on the </a:t>
            </a:r>
            <a:r>
              <a:rPr lang="en-US" sz="2400" dirty="0">
                <a:solidFill>
                  <a:schemeClr val="bg1"/>
                </a:solidFill>
              </a:rPr>
              <a:t>logical intervals </a:t>
            </a:r>
            <a:r>
              <a:rPr lang="en-US" sz="2800" b="1" dirty="0">
                <a:solidFill>
                  <a:schemeClr val="bg1"/>
                </a:solidFill>
              </a:rPr>
              <a:t>of the 	software (all statements) and 	</a:t>
            </a:r>
            <a:r>
              <a:rPr lang="en-US" sz="2400" dirty="0">
                <a:solidFill>
                  <a:schemeClr val="bg1"/>
                </a:solidFill>
              </a:rPr>
              <a:t>functional 	externals</a:t>
            </a:r>
            <a:r>
              <a:rPr lang="en-US" sz="2800" b="1" dirty="0">
                <a:solidFill>
                  <a:schemeClr val="bg1"/>
                </a:solidFill>
              </a:rPr>
              <a:t> of the software , tests to 	uncover errors</a:t>
            </a:r>
          </a:p>
          <a:p>
            <a:pPr fontAlgn="auto">
              <a:spcBef>
                <a:spcPts val="0"/>
              </a:spcBef>
              <a:spcAft>
                <a:spcPts val="0"/>
              </a:spcAft>
              <a:defRPr/>
            </a:pPr>
            <a:r>
              <a:rPr lang="en-US" sz="2800" b="1" dirty="0">
                <a:solidFill>
                  <a:schemeClr val="bg1"/>
                </a:solidFill>
              </a:rPr>
              <a:t>-	</a:t>
            </a:r>
            <a:r>
              <a:rPr lang="en-US" sz="3200" b="1" dirty="0">
                <a:solidFill>
                  <a:schemeClr val="bg1"/>
                </a:solidFill>
              </a:rPr>
              <a:t>Basic objective</a:t>
            </a:r>
            <a:r>
              <a:rPr lang="en-US" sz="2800" b="1" dirty="0">
                <a:solidFill>
                  <a:schemeClr val="bg1"/>
                </a:solidFill>
              </a:rPr>
              <a:t>: Defined input should 	produce desired output</a:t>
            </a:r>
          </a:p>
          <a:p>
            <a:pPr fontAlgn="auto">
              <a:spcBef>
                <a:spcPts val="0"/>
              </a:spcBef>
              <a:spcAft>
                <a:spcPts val="0"/>
              </a:spcAft>
              <a:defRPr/>
            </a:pPr>
            <a:endParaRPr lang="en-US" sz="2800" b="1" dirty="0">
              <a:solidFill>
                <a:schemeClr val="bg1"/>
              </a:solidFill>
            </a:endParaRPr>
          </a:p>
        </p:txBody>
      </p:sp>
      <p:sp>
        <p:nvSpPr>
          <p:cNvPr id="32773"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F37BF76-B1DB-4E27-A083-538150DCBB46}" type="slidenum">
              <a:rPr lang="en-US" smtClean="0"/>
              <a:pPr fontAlgn="base">
                <a:spcBef>
                  <a:spcPct val="0"/>
                </a:spcBef>
                <a:spcAft>
                  <a:spcPct val="0"/>
                </a:spcAft>
                <a:defRPr/>
              </a:pPr>
              <a:t>29</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1. Object Oriented Fundamentals </a:t>
            </a:r>
            <a:br>
              <a:rPr lang="en-US" dirty="0" smtClean="0">
                <a:solidFill>
                  <a:srgbClr val="FF0000"/>
                </a:solidFill>
              </a:rPr>
            </a:br>
            <a:r>
              <a:rPr lang="en-US" dirty="0" smtClean="0">
                <a:solidFill>
                  <a:srgbClr val="FF0000"/>
                </a:solidFill>
              </a:rPr>
              <a:t>[10Hrs- 18Marks]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solidFill>
                  <a:srgbClr val="0070C0"/>
                </a:solidFill>
              </a:rPr>
              <a:t>Introduction</a:t>
            </a:r>
          </a:p>
          <a:p>
            <a:pPr marL="514350" indent="-514350">
              <a:buFont typeface="+mj-lt"/>
              <a:buAutoNum type="arabicPeriod"/>
            </a:pPr>
            <a:r>
              <a:rPr lang="en-US" dirty="0" smtClean="0">
                <a:solidFill>
                  <a:srgbClr val="0070C0"/>
                </a:solidFill>
              </a:rPr>
              <a:t>Object Oriented Analysis &amp; Design</a:t>
            </a:r>
          </a:p>
          <a:p>
            <a:pPr marL="514350" indent="-514350">
              <a:buFont typeface="+mj-lt"/>
              <a:buAutoNum type="arabicPeriod"/>
            </a:pPr>
            <a:r>
              <a:rPr lang="en-US" dirty="0" smtClean="0">
                <a:solidFill>
                  <a:srgbClr val="0070C0"/>
                </a:solidFill>
              </a:rPr>
              <a:t>Defining Models</a:t>
            </a:r>
          </a:p>
          <a:p>
            <a:pPr marL="514350" indent="-514350">
              <a:buFont typeface="+mj-lt"/>
              <a:buAutoNum type="arabicPeriod"/>
            </a:pPr>
            <a:r>
              <a:rPr lang="en-US" dirty="0" smtClean="0">
                <a:solidFill>
                  <a:srgbClr val="0070C0"/>
                </a:solidFill>
              </a:rPr>
              <a:t>Case Study</a:t>
            </a:r>
          </a:p>
          <a:p>
            <a:pPr marL="514350" indent="-514350">
              <a:buFont typeface="+mj-lt"/>
              <a:buAutoNum type="arabicPeriod"/>
            </a:pPr>
            <a:r>
              <a:rPr lang="en-US" dirty="0" smtClean="0">
                <a:solidFill>
                  <a:srgbClr val="0070C0"/>
                </a:solidFill>
              </a:rPr>
              <a:t>Requirement Process</a:t>
            </a:r>
          </a:p>
          <a:p>
            <a:pPr marL="514350" indent="-514350">
              <a:buFont typeface="+mj-lt"/>
              <a:buAutoNum type="arabicPeriod"/>
            </a:pPr>
            <a:r>
              <a:rPr lang="en-US" dirty="0" smtClean="0">
                <a:solidFill>
                  <a:srgbClr val="0070C0"/>
                </a:solidFill>
              </a:rPr>
              <a:t>Use Cases</a:t>
            </a:r>
          </a:p>
          <a:p>
            <a:pPr marL="514350" indent="-514350">
              <a:buFont typeface="+mj-lt"/>
              <a:buAutoNum type="arabicPeriod"/>
            </a:pPr>
            <a:r>
              <a:rPr lang="en-US" dirty="0" smtClean="0">
                <a:solidFill>
                  <a:srgbClr val="0070C0"/>
                </a:solidFill>
              </a:rPr>
              <a:t>Object Oriented Development Cycle</a:t>
            </a:r>
          </a:p>
          <a:p>
            <a:pPr marL="514350" indent="-514350">
              <a:buFont typeface="+mj-lt"/>
              <a:buAutoNum type="arabicPeriod"/>
            </a:pPr>
            <a:r>
              <a:rPr lang="en-US" dirty="0" smtClean="0">
                <a:solidFill>
                  <a:srgbClr val="0070C0"/>
                </a:solidFill>
              </a:rPr>
              <a:t>Overview of the Unified Modeling Language: UML fundamentals and Notations </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28675"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143000"/>
            <a:ext cx="7543800" cy="1905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buFontTx/>
              <a:buAutoNum type="alphaLcPeriod" startAt="6"/>
              <a:defRPr/>
            </a:pPr>
            <a:r>
              <a:rPr lang="en-US" sz="2800" b="1" dirty="0">
                <a:solidFill>
                  <a:schemeClr val="bg1"/>
                </a:solidFill>
              </a:rPr>
              <a:t>Maintenance and Support</a:t>
            </a:r>
          </a:p>
          <a:p>
            <a:pPr indent="-514350" fontAlgn="auto">
              <a:spcBef>
                <a:spcPts val="0"/>
              </a:spcBef>
              <a:spcAft>
                <a:spcPts val="0"/>
              </a:spcAft>
              <a:defRPr/>
            </a:pPr>
            <a:r>
              <a:rPr lang="en-US" sz="2800" b="1" dirty="0">
                <a:solidFill>
                  <a:schemeClr val="bg1"/>
                </a:solidFill>
              </a:rPr>
              <a:t>	-	Corrective Maintenance</a:t>
            </a:r>
          </a:p>
          <a:p>
            <a:pPr indent="-514350" fontAlgn="auto">
              <a:spcBef>
                <a:spcPts val="0"/>
              </a:spcBef>
              <a:spcAft>
                <a:spcPts val="0"/>
              </a:spcAft>
              <a:defRPr/>
            </a:pPr>
            <a:r>
              <a:rPr lang="en-US" sz="2800" b="1" dirty="0">
                <a:solidFill>
                  <a:schemeClr val="bg1"/>
                </a:solidFill>
              </a:rPr>
              <a:t>	-	Perfective Maintenance</a:t>
            </a:r>
          </a:p>
          <a:p>
            <a:pPr indent="-514350" fontAlgn="auto">
              <a:spcBef>
                <a:spcPts val="0"/>
              </a:spcBef>
              <a:spcAft>
                <a:spcPts val="0"/>
              </a:spcAft>
              <a:defRPr/>
            </a:pPr>
            <a:r>
              <a:rPr lang="en-US" sz="2800" b="1" dirty="0">
                <a:solidFill>
                  <a:schemeClr val="bg1"/>
                </a:solidFill>
              </a:rPr>
              <a:t>	-	Adaptive Maintenance</a:t>
            </a:r>
          </a:p>
        </p:txBody>
      </p:sp>
      <p:sp>
        <p:nvSpPr>
          <p:cNvPr id="8" name="Rounded Rectangle 7"/>
          <p:cNvSpPr/>
          <p:nvPr/>
        </p:nvSpPr>
        <p:spPr>
          <a:xfrm>
            <a:off x="4876800" y="4114800"/>
            <a:ext cx="3276600" cy="2209800"/>
          </a:xfrm>
          <a:prstGeom prst="roundRect">
            <a:avLst/>
          </a:prstGeom>
          <a:effectLst>
            <a:glow rad="139700">
              <a:schemeClr val="accent4">
                <a:satMod val="175000"/>
                <a:alpha val="40000"/>
              </a:schemeClr>
            </a:glow>
            <a:outerShdw blurRad="50800" dist="38100" dir="10800000" algn="r" rotWithShape="0">
              <a:prstClr val="black">
                <a:alpha val="40000"/>
              </a:prstClr>
            </a:outerShdw>
            <a:reflection blurRad="6350" stA="50000" endA="300" endPos="55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Source code, Executable, Design documents, SRS, Test cases etc</a:t>
            </a:r>
          </a:p>
        </p:txBody>
      </p:sp>
      <p:sp>
        <p:nvSpPr>
          <p:cNvPr id="9" name="Rounded Rectangle 8"/>
          <p:cNvSpPr/>
          <p:nvPr/>
        </p:nvSpPr>
        <p:spPr>
          <a:xfrm>
            <a:off x="1828800" y="4572000"/>
            <a:ext cx="2057400" cy="1447800"/>
          </a:xfrm>
          <a:prstGeom prst="roundRect">
            <a:avLst/>
          </a:prstGeom>
          <a:effectLst>
            <a:glow rad="139700">
              <a:schemeClr val="accent4">
                <a:satMod val="175000"/>
                <a:alpha val="40000"/>
              </a:schemeClr>
            </a:glow>
            <a:outerShdw blurRad="50800" dist="38100" dir="10800000" algn="r" rotWithShape="0">
              <a:prstClr val="black">
                <a:alpha val="40000"/>
              </a:prstClr>
            </a:outerShdw>
            <a:reflection blurRad="6350" stA="50000" endA="300" endPos="55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Change in user requirements</a:t>
            </a:r>
          </a:p>
        </p:txBody>
      </p:sp>
      <p:sp>
        <p:nvSpPr>
          <p:cNvPr id="10" name="Right Arrow 9"/>
          <p:cNvSpPr/>
          <p:nvPr/>
        </p:nvSpPr>
        <p:spPr>
          <a:xfrm>
            <a:off x="4114800" y="4800600"/>
            <a:ext cx="5334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Callout 10"/>
          <p:cNvSpPr/>
          <p:nvPr/>
        </p:nvSpPr>
        <p:spPr>
          <a:xfrm>
            <a:off x="6172200" y="3124200"/>
            <a:ext cx="2971800" cy="838200"/>
          </a:xfrm>
          <a:prstGeom prst="wedgeEllipse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algn="ctr" fontAlgn="auto">
              <a:spcBef>
                <a:spcPts val="0"/>
              </a:spcBef>
              <a:spcAft>
                <a:spcPts val="0"/>
              </a:spcAft>
              <a:defRPr/>
            </a:pPr>
            <a:r>
              <a:rPr lang="en-US" sz="1600" b="1" dirty="0">
                <a:solidFill>
                  <a:schemeClr val="bg1"/>
                </a:solidFill>
              </a:rPr>
              <a:t>Software Configuration Items (SCI)</a:t>
            </a:r>
          </a:p>
        </p:txBody>
      </p:sp>
      <p:sp>
        <p:nvSpPr>
          <p:cNvPr id="33805" name="Slide Number Placeholder 1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1B5FCBE-185B-4FA4-836B-06292B79B6BF}" type="slidenum">
              <a:rPr lang="en-US" smtClean="0"/>
              <a:pPr fontAlgn="base">
                <a:spcBef>
                  <a:spcPct val="0"/>
                </a:spcBef>
                <a:spcAft>
                  <a:spcPct val="0"/>
                </a:spcAft>
                <a:defRPr/>
              </a:pPr>
              <a:t>30</a:t>
            </a:fld>
            <a:endParaRPr lang="en-US" smtClean="0"/>
          </a:p>
        </p:txBody>
      </p:sp>
      <p:sp>
        <p:nvSpPr>
          <p:cNvPr id="14"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amond(in)">
                                      <p:cBhvr>
                                        <p:cTn id="12" dur="2000"/>
                                        <p:tgtEl>
                                          <p:spTgt spid="9"/>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amond(in)">
                                      <p:cBhvr>
                                        <p:cTn id="15" dur="2000"/>
                                        <p:tgtEl>
                                          <p:spTgt spid="10"/>
                                        </p:tgtEl>
                                      </p:cBhvr>
                                    </p:animEffect>
                                  </p:childTnLst>
                                </p:cTn>
                              </p:par>
                              <p:par>
                                <p:cTn id="16" presetID="8"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amond(in)">
                                      <p:cBhvr>
                                        <p:cTn id="18" dur="2000"/>
                                        <p:tgtEl>
                                          <p:spTgt spid="8"/>
                                        </p:tgtEl>
                                      </p:cBhvr>
                                    </p:animEffect>
                                  </p:childTnLst>
                                </p:cTn>
                              </p:par>
                              <p:par>
                                <p:cTn id="19" presetID="8" presetClass="entr" presetSubtype="16"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amond(in)">
                                      <p:cBhvr>
                                        <p:cTn id="2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066800"/>
          </a:xfrm>
        </p:spPr>
        <p:txBody>
          <a:bodyPr>
            <a:normAutofit fontScale="90000"/>
          </a:bodyPr>
          <a:lstStyle/>
          <a:p>
            <a:pPr eaLnBrk="1" fontAlgn="auto" hangingPunct="1">
              <a:spcAft>
                <a:spcPts val="0"/>
              </a:spcAft>
              <a:defRPr/>
            </a:pPr>
            <a:r>
              <a:rPr lang="en-GB" dirty="0" smtClean="0">
                <a:solidFill>
                  <a:schemeClr val="tx2">
                    <a:satMod val="200000"/>
                  </a:schemeClr>
                </a:solidFill>
              </a:rPr>
              <a:t>Waterfall Model</a:t>
            </a:r>
            <a:br>
              <a:rPr lang="en-GB" dirty="0" smtClean="0">
                <a:solidFill>
                  <a:schemeClr val="tx2">
                    <a:satMod val="200000"/>
                  </a:schemeClr>
                </a:solidFill>
              </a:rPr>
            </a:br>
            <a:r>
              <a:rPr lang="en-GB" dirty="0" smtClean="0">
                <a:solidFill>
                  <a:schemeClr val="tx2">
                    <a:satMod val="200000"/>
                  </a:schemeClr>
                </a:solidFill>
              </a:rPr>
              <a:t>(Linear Sequential Model)</a:t>
            </a:r>
            <a:endParaRPr lang="en-US" dirty="0">
              <a:solidFill>
                <a:schemeClr val="tx2">
                  <a:satMod val="200000"/>
                </a:schemeClr>
              </a:solidFill>
            </a:endParaRPr>
          </a:p>
        </p:txBody>
      </p:sp>
      <p:pic>
        <p:nvPicPr>
          <p:cNvPr id="25602" name="Picture 2" descr="waterfall"/>
          <p:cNvPicPr>
            <a:picLocks noChangeAspect="1" noChangeArrowheads="1"/>
          </p:cNvPicPr>
          <p:nvPr/>
        </p:nvPicPr>
        <p:blipFill>
          <a:blip r:embed="rId2" cstate="print"/>
          <a:srcRect/>
          <a:stretch>
            <a:fillRect/>
          </a:stretch>
        </p:blipFill>
        <p:spPr bwMode="auto">
          <a:xfrm>
            <a:off x="1981200" y="1600200"/>
            <a:ext cx="6553200" cy="4985305"/>
          </a:xfrm>
          <a:prstGeom prst="rect">
            <a:avLst/>
          </a:prstGeom>
          <a:noFill/>
          <a:ln w="9525">
            <a:noFill/>
            <a:miter lim="800000"/>
            <a:headEnd/>
            <a:tailEnd/>
          </a:ln>
          <a:effectLst>
            <a:glow rad="101600">
              <a:schemeClr val="accent6">
                <a:satMod val="175000"/>
                <a:alpha val="40000"/>
              </a:schemeClr>
            </a:glow>
            <a:outerShdw blurRad="50800" dist="38100" dir="10800000" algn="r" rotWithShape="0">
              <a:prstClr val="black">
                <a:alpha val="40000"/>
              </a:prstClr>
            </a:outerShdw>
            <a:reflection blurRad="6350" stA="50000" endA="300" endPos="90000" dir="5400000" sy="-100000" algn="bl" rotWithShape="0"/>
          </a:effectLst>
          <a:scene3d>
            <a:camera prst="perspectiveRight"/>
            <a:lightRig rig="threePt" dir="t"/>
          </a:scene3d>
          <a:sp3d>
            <a:bevelT w="139700" prst="cross"/>
          </a:sp3d>
        </p:spPr>
      </p:pic>
      <p:sp>
        <p:nvSpPr>
          <p:cNvPr id="3482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22A12B8-CE05-4539-A2FB-203DC54C4509}" type="slidenum">
              <a:rPr lang="en-US" smtClean="0"/>
              <a:pPr fontAlgn="base">
                <a:spcBef>
                  <a:spcPct val="0"/>
                </a:spcBef>
                <a:spcAft>
                  <a:spcPct val="0"/>
                </a:spcAft>
                <a:defRPr/>
              </a:pPr>
              <a:t>31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checkerboard(across)">
                                      <p:cBhvr>
                                        <p:cTn id="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0723"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600200"/>
            <a:ext cx="7772400" cy="4953000"/>
          </a:xfrm>
          <a:prstGeom prst="roundRect">
            <a:avLst/>
          </a:prstGeom>
          <a:effectLst>
            <a:glow rad="139700">
              <a:schemeClr val="accent4">
                <a:satMod val="175000"/>
                <a:alpha val="40000"/>
              </a:schemeClr>
            </a:glow>
            <a:reflection blurRad="6350" stA="50000" endA="300" endPos="55500" dist="1016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GB" sz="2800" b="1" dirty="0">
                <a:solidFill>
                  <a:schemeClr val="bg1"/>
                </a:solidFill>
              </a:rPr>
              <a:t>Drawback : Difficulty of </a:t>
            </a:r>
            <a:r>
              <a:rPr lang="en-GB" sz="2400" dirty="0">
                <a:solidFill>
                  <a:schemeClr val="bg1"/>
                </a:solidFill>
              </a:rPr>
              <a:t>accommodating change </a:t>
            </a:r>
            <a:r>
              <a:rPr lang="en-GB" sz="2800" b="1" dirty="0">
                <a:solidFill>
                  <a:schemeClr val="bg1"/>
                </a:solidFill>
              </a:rPr>
              <a:t>after  the process is underway</a:t>
            </a:r>
          </a:p>
          <a:p>
            <a:pPr indent="-514350" fontAlgn="auto">
              <a:spcBef>
                <a:spcPts val="0"/>
              </a:spcBef>
              <a:spcAft>
                <a:spcPts val="0"/>
              </a:spcAft>
              <a:defRPr/>
            </a:pPr>
            <a:endParaRPr lang="en-GB" sz="2800" b="1" dirty="0">
              <a:solidFill>
                <a:schemeClr val="bg1"/>
              </a:solidFill>
            </a:endParaRPr>
          </a:p>
          <a:p>
            <a:pPr indent="-514350" fontAlgn="auto">
              <a:spcBef>
                <a:spcPts val="0"/>
              </a:spcBef>
              <a:spcAft>
                <a:spcPts val="0"/>
              </a:spcAft>
              <a:defRPr/>
            </a:pPr>
            <a:r>
              <a:rPr lang="en-GB" sz="2800" b="1" dirty="0">
                <a:solidFill>
                  <a:schemeClr val="bg1"/>
                </a:solidFill>
              </a:rPr>
              <a:t>Appropriate when </a:t>
            </a:r>
            <a:r>
              <a:rPr lang="en-GB" sz="2400" dirty="0">
                <a:solidFill>
                  <a:schemeClr val="bg1"/>
                </a:solidFill>
              </a:rPr>
              <a:t>requirements are well</a:t>
            </a:r>
          </a:p>
          <a:p>
            <a:pPr indent="-514350" fontAlgn="auto">
              <a:spcBef>
                <a:spcPts val="0"/>
              </a:spcBef>
              <a:spcAft>
                <a:spcPts val="0"/>
              </a:spcAft>
              <a:defRPr/>
            </a:pPr>
            <a:r>
              <a:rPr lang="en-GB" sz="2400" dirty="0">
                <a:solidFill>
                  <a:schemeClr val="bg1"/>
                </a:solidFill>
              </a:rPr>
              <a:t>understood</a:t>
            </a:r>
          </a:p>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endParaRPr lang="en-US" sz="2800" b="1" dirty="0">
              <a:solidFill>
                <a:schemeClr val="bg1"/>
              </a:solidFill>
            </a:endParaRPr>
          </a:p>
        </p:txBody>
      </p:sp>
      <p:sp>
        <p:nvSpPr>
          <p:cNvPr id="35845"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7EF5B24-FCD1-46B0-A013-2BB6FC67A95F}" type="slidenum">
              <a:rPr lang="en-US" smtClean="0"/>
              <a:pPr fontAlgn="base">
                <a:spcBef>
                  <a:spcPct val="0"/>
                </a:spcBef>
                <a:spcAft>
                  <a:spcPct val="0"/>
                </a:spcAft>
                <a:defRPr/>
              </a:pPr>
              <a:t>32</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Prototyping Model </a:t>
            </a:r>
            <a:br>
              <a:rPr lang="en-US" b="1" dirty="0" smtClean="0">
                <a:solidFill>
                  <a:schemeClr val="tx2">
                    <a:satMod val="200000"/>
                  </a:schemeClr>
                </a:solidFill>
              </a:rPr>
            </a:br>
            <a:endParaRPr lang="en-US" dirty="0">
              <a:solidFill>
                <a:schemeClr val="tx2">
                  <a:satMod val="200000"/>
                </a:schemeClr>
              </a:solidFill>
            </a:endParaRPr>
          </a:p>
        </p:txBody>
      </p:sp>
      <p:sp>
        <p:nvSpPr>
          <p:cNvPr id="5" name="Rounded Rectangle 4"/>
          <p:cNvSpPr/>
          <p:nvPr/>
        </p:nvSpPr>
        <p:spPr>
          <a:xfrm>
            <a:off x="685800" y="838200"/>
            <a:ext cx="7086600" cy="1752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800" b="1" dirty="0">
                <a:solidFill>
                  <a:schemeClr val="bg1"/>
                </a:solidFill>
              </a:rPr>
              <a:t>Requirements Gathering  : </a:t>
            </a:r>
          </a:p>
          <a:p>
            <a:pPr indent="-514350" fontAlgn="auto">
              <a:spcBef>
                <a:spcPts val="0"/>
              </a:spcBef>
              <a:spcAft>
                <a:spcPts val="0"/>
              </a:spcAft>
              <a:defRPr/>
            </a:pPr>
            <a:r>
              <a:rPr lang="en-US" sz="2800" b="1" dirty="0">
                <a:solidFill>
                  <a:schemeClr val="bg1"/>
                </a:solidFill>
              </a:rPr>
              <a:t>	Define overall </a:t>
            </a:r>
            <a:r>
              <a:rPr lang="en-US" sz="2400" dirty="0">
                <a:solidFill>
                  <a:schemeClr val="bg1"/>
                </a:solidFill>
              </a:rPr>
              <a:t>system objective</a:t>
            </a:r>
            <a:r>
              <a:rPr lang="en-US" sz="2800" b="1" dirty="0">
                <a:solidFill>
                  <a:schemeClr val="bg1"/>
                </a:solidFill>
              </a:rPr>
              <a:t>	</a:t>
            </a:r>
          </a:p>
          <a:p>
            <a:pPr indent="-514350" fontAlgn="auto">
              <a:spcBef>
                <a:spcPts val="0"/>
              </a:spcBef>
              <a:spcAft>
                <a:spcPts val="0"/>
              </a:spcAft>
              <a:defRPr/>
            </a:pPr>
            <a:r>
              <a:rPr lang="en-US" sz="2800" b="1" dirty="0">
                <a:solidFill>
                  <a:schemeClr val="bg1"/>
                </a:solidFill>
              </a:rPr>
              <a:t>	Track all </a:t>
            </a:r>
            <a:r>
              <a:rPr lang="en-US" sz="2400" dirty="0">
                <a:solidFill>
                  <a:schemeClr val="bg1"/>
                </a:solidFill>
              </a:rPr>
              <a:t>known requirements</a:t>
            </a:r>
            <a:endParaRPr lang="en-US" sz="2800" dirty="0">
              <a:solidFill>
                <a:schemeClr val="bg1"/>
              </a:solidFill>
            </a:endParaRPr>
          </a:p>
          <a:p>
            <a:pPr indent="-514350" fontAlgn="auto">
              <a:spcBef>
                <a:spcPts val="0"/>
              </a:spcBef>
              <a:spcAft>
                <a:spcPts val="0"/>
              </a:spcAft>
              <a:defRPr/>
            </a:pPr>
            <a:r>
              <a:rPr lang="en-US" sz="2800" b="1" dirty="0">
                <a:solidFill>
                  <a:schemeClr val="bg1"/>
                </a:solidFill>
              </a:rPr>
              <a:t>	Outline areas of </a:t>
            </a:r>
            <a:r>
              <a:rPr lang="en-US" sz="2400" dirty="0">
                <a:solidFill>
                  <a:schemeClr val="bg1"/>
                </a:solidFill>
              </a:rPr>
              <a:t>further development</a:t>
            </a:r>
            <a:endParaRPr lang="en-US" sz="2800" dirty="0">
              <a:solidFill>
                <a:schemeClr val="bg1"/>
              </a:solidFill>
            </a:endParaRPr>
          </a:p>
        </p:txBody>
      </p:sp>
      <p:sp>
        <p:nvSpPr>
          <p:cNvPr id="6" name="Rounded Rectangle 5"/>
          <p:cNvSpPr/>
          <p:nvPr/>
        </p:nvSpPr>
        <p:spPr>
          <a:xfrm>
            <a:off x="1371600" y="2705637"/>
            <a:ext cx="7086600" cy="14478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800" b="1" dirty="0">
                <a:solidFill>
                  <a:schemeClr val="bg1"/>
                </a:solidFill>
              </a:rPr>
              <a:t>Quick Design Approach:</a:t>
            </a:r>
          </a:p>
          <a:p>
            <a:pPr indent="-514350" fontAlgn="auto">
              <a:spcBef>
                <a:spcPts val="0"/>
              </a:spcBef>
              <a:spcAft>
                <a:spcPts val="0"/>
              </a:spcAft>
              <a:defRPr/>
            </a:pPr>
            <a:r>
              <a:rPr lang="en-US" sz="2800" b="1" dirty="0">
                <a:solidFill>
                  <a:schemeClr val="bg1"/>
                </a:solidFill>
              </a:rPr>
              <a:t>	Results in all </a:t>
            </a:r>
            <a:r>
              <a:rPr lang="en-US" sz="2400" dirty="0">
                <a:solidFill>
                  <a:schemeClr val="bg1"/>
                </a:solidFill>
              </a:rPr>
              <a:t>user visible aspects </a:t>
            </a:r>
            <a:endParaRPr lang="en-US" sz="2800" dirty="0">
              <a:solidFill>
                <a:schemeClr val="bg1"/>
              </a:solidFill>
            </a:endParaRPr>
          </a:p>
          <a:p>
            <a:pPr indent="-514350" fontAlgn="auto">
              <a:spcBef>
                <a:spcPts val="0"/>
              </a:spcBef>
              <a:spcAft>
                <a:spcPts val="0"/>
              </a:spcAft>
              <a:defRPr/>
            </a:pPr>
            <a:r>
              <a:rPr lang="en-US" sz="2800" b="1" dirty="0">
                <a:solidFill>
                  <a:schemeClr val="bg1"/>
                </a:solidFill>
              </a:rPr>
              <a:t>	</a:t>
            </a:r>
            <a:r>
              <a:rPr lang="en-US" sz="2400" dirty="0">
                <a:solidFill>
                  <a:schemeClr val="bg1"/>
                </a:solidFill>
              </a:rPr>
              <a:t>(input approach, output formats etc)</a:t>
            </a:r>
          </a:p>
        </p:txBody>
      </p:sp>
      <p:sp>
        <p:nvSpPr>
          <p:cNvPr id="7" name="Rounded Rectangle 6"/>
          <p:cNvSpPr/>
          <p:nvPr/>
        </p:nvSpPr>
        <p:spPr>
          <a:xfrm>
            <a:off x="2057400" y="4267200"/>
            <a:ext cx="7086600" cy="1524000"/>
          </a:xfrm>
          <a:prstGeom prst="roundRect">
            <a:avLst/>
          </a:prstGeom>
          <a:effectLst>
            <a:glow rad="63500">
              <a:schemeClr val="accent6">
                <a:satMod val="175000"/>
                <a:alpha val="40000"/>
              </a:schemeClr>
            </a:glow>
            <a:innerShdw blurRad="63500" dist="50800" dir="10800000">
              <a:prstClr val="black">
                <a:alpha val="50000"/>
              </a:prstClr>
            </a:inn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r>
              <a:rPr lang="en-US" sz="2800" b="1" dirty="0">
                <a:solidFill>
                  <a:schemeClr val="bg1"/>
                </a:solidFill>
              </a:rPr>
              <a:t>Construction of a Prototype :</a:t>
            </a:r>
          </a:p>
          <a:p>
            <a:pPr indent="-514350" fontAlgn="auto">
              <a:spcBef>
                <a:spcPts val="0"/>
              </a:spcBef>
              <a:spcAft>
                <a:spcPts val="0"/>
              </a:spcAft>
              <a:defRPr/>
            </a:pPr>
            <a:r>
              <a:rPr lang="en-US" sz="2800" b="1" dirty="0">
                <a:solidFill>
                  <a:schemeClr val="bg1"/>
                </a:solidFill>
              </a:rPr>
              <a:t>	Evaluated by the customer/user</a:t>
            </a:r>
          </a:p>
          <a:p>
            <a:pPr indent="-514350" fontAlgn="auto">
              <a:spcBef>
                <a:spcPts val="0"/>
              </a:spcBef>
              <a:spcAft>
                <a:spcPts val="0"/>
              </a:spcAft>
              <a:defRPr/>
            </a:pPr>
            <a:r>
              <a:rPr lang="en-US" sz="2800" b="1" dirty="0">
                <a:solidFill>
                  <a:schemeClr val="bg1"/>
                </a:solidFill>
              </a:rPr>
              <a:t>	Specify </a:t>
            </a:r>
            <a:r>
              <a:rPr lang="en-US" sz="2400" dirty="0">
                <a:solidFill>
                  <a:schemeClr val="bg1"/>
                </a:solidFill>
              </a:rPr>
              <a:t>refinements in requirements</a:t>
            </a:r>
            <a:endParaRPr lang="en-US" sz="2800" dirty="0">
              <a:solidFill>
                <a:schemeClr val="bg1"/>
              </a:solidFill>
            </a:endParaRPr>
          </a:p>
          <a:p>
            <a:pPr indent="-514350" fontAlgn="auto">
              <a:spcBef>
                <a:spcPts val="0"/>
              </a:spcBef>
              <a:spcAft>
                <a:spcPts val="0"/>
              </a:spcAft>
              <a:defRPr/>
            </a:pPr>
            <a:endParaRPr lang="en-US" sz="2800" b="1" dirty="0">
              <a:solidFill>
                <a:schemeClr val="bg1"/>
              </a:solidFill>
            </a:endParaRPr>
          </a:p>
        </p:txBody>
      </p:sp>
      <p:sp>
        <p:nvSpPr>
          <p:cNvPr id="37898"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C09B89B-635F-408C-B74E-89431BE32438}" type="slidenum">
              <a:rPr lang="en-US" smtClean="0"/>
              <a:pPr fontAlgn="base">
                <a:spcBef>
                  <a:spcPct val="0"/>
                </a:spcBef>
                <a:spcAft>
                  <a:spcPct val="0"/>
                </a:spcAft>
                <a:defRPr/>
              </a:pPr>
              <a:t>33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down)">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wipe(down)">
                                      <p:cBhvr>
                                        <p:cTn id="32" dur="500"/>
                                        <p:tgtEl>
                                          <p:spTgt spid="6">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down)">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down)">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wipe(down)">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bg/>
                                          </p:spTgt>
                                        </p:tgtEl>
                                        <p:attrNameLst>
                                          <p:attrName>style.visibility</p:attrName>
                                        </p:attrNameLst>
                                      </p:cBhvr>
                                      <p:to>
                                        <p:strVal val="visible"/>
                                      </p:to>
                                    </p:set>
                                    <p:animEffect transition="in" filter="wipe(down)">
                                      <p:cBhvr>
                                        <p:cTn id="52" dur="500"/>
                                        <p:tgtEl>
                                          <p:spTgt spid="7">
                                            <p:bg/>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animEffect transition="in" filter="wipe(down)">
                                      <p:cBhvr>
                                        <p:cTn id="57" dur="500"/>
                                        <p:tgtEl>
                                          <p:spTgt spid="7">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
                                            <p:txEl>
                                              <p:pRg st="2" end="2"/>
                                            </p:txEl>
                                          </p:spTgt>
                                        </p:tgtEl>
                                        <p:attrNameLst>
                                          <p:attrName>style.visibility</p:attrName>
                                        </p:attrNameLst>
                                      </p:cBhvr>
                                      <p:to>
                                        <p:strVal val="visible"/>
                                      </p:to>
                                    </p:set>
                                    <p:animEffect transition="in" filter="wipe(down)">
                                      <p:cBhvr>
                                        <p:cTn id="62" dur="500"/>
                                        <p:tgtEl>
                                          <p:spTgt spid="7">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
                                            <p:txEl>
                                              <p:pRg st="3" end="3"/>
                                            </p:txEl>
                                          </p:spTgt>
                                        </p:tgtEl>
                                        <p:attrNameLst>
                                          <p:attrName>style.visibility</p:attrName>
                                        </p:attrNameLst>
                                      </p:cBhvr>
                                      <p:to>
                                        <p:strVal val="visible"/>
                                      </p:to>
                                    </p:set>
                                    <p:animEffect transition="in" filter="wipe(down)">
                                      <p:cBhvr>
                                        <p:cTn id="6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Prototyping Model </a:t>
            </a:r>
            <a:br>
              <a:rPr lang="en-US" b="1" dirty="0" smtClean="0">
                <a:solidFill>
                  <a:schemeClr val="tx2">
                    <a:satMod val="200000"/>
                  </a:schemeClr>
                </a:solidFill>
              </a:rPr>
            </a:br>
            <a:endParaRPr lang="en-US" dirty="0">
              <a:solidFill>
                <a:schemeClr val="tx2">
                  <a:satMod val="200000"/>
                </a:schemeClr>
              </a:solidFill>
            </a:endParaRPr>
          </a:p>
        </p:txBody>
      </p:sp>
      <p:pic>
        <p:nvPicPr>
          <p:cNvPr id="26626" name="Picture 2" descr="prototyping"/>
          <p:cNvPicPr>
            <a:picLocks noChangeAspect="1" noChangeArrowheads="1"/>
          </p:cNvPicPr>
          <p:nvPr/>
        </p:nvPicPr>
        <p:blipFill>
          <a:blip r:embed="rId2" cstate="print"/>
          <a:srcRect/>
          <a:stretch>
            <a:fillRect/>
          </a:stretch>
        </p:blipFill>
        <p:spPr bwMode="auto">
          <a:xfrm>
            <a:off x="1219200" y="1219200"/>
            <a:ext cx="7391400" cy="4724400"/>
          </a:xfrm>
          <a:prstGeom prst="rect">
            <a:avLst/>
          </a:prstGeom>
          <a:noFill/>
          <a:ln w="9525">
            <a:noFill/>
            <a:miter lim="800000"/>
            <a:headEnd/>
            <a:tailEnd/>
          </a:ln>
          <a:effectLst>
            <a:glow rad="101600">
              <a:schemeClr val="accent6">
                <a:satMod val="175000"/>
                <a:alpha val="40000"/>
              </a:schemeClr>
            </a:glow>
            <a:outerShdw blurRad="50800" dist="38100" dir="13500000" algn="br" rotWithShape="0">
              <a:prstClr val="black">
                <a:alpha val="40000"/>
              </a:prstClr>
            </a:outerShdw>
            <a:reflection blurRad="6350" stA="50000" endA="300" endPos="90000" dist="50800" dir="5400000" sy="-100000" algn="bl" rotWithShape="0"/>
          </a:effectLst>
          <a:scene3d>
            <a:camera prst="perspectiveRight"/>
            <a:lightRig rig="threePt" dir="t"/>
          </a:scene3d>
        </p:spPr>
      </p:pic>
      <p:sp>
        <p:nvSpPr>
          <p:cNvPr id="3891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C5CCF8-2D89-4846-9221-2A13DFB411ED}" type="slidenum">
              <a:rPr lang="en-US" smtClean="0"/>
              <a:pPr fontAlgn="base">
                <a:spcBef>
                  <a:spcPct val="0"/>
                </a:spcBef>
                <a:spcAft>
                  <a:spcPct val="0"/>
                </a:spcAft>
                <a:defRPr/>
              </a:pPr>
              <a:t>34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checkerboard(across)">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Prototyping Model </a:t>
            </a:r>
            <a:br>
              <a:rPr lang="en-US" b="1" dirty="0" smtClean="0">
                <a:solidFill>
                  <a:schemeClr val="tx2">
                    <a:satMod val="200000"/>
                  </a:schemeClr>
                </a:solidFill>
              </a:rPr>
            </a:br>
            <a:endParaRPr lang="en-US" dirty="0">
              <a:solidFill>
                <a:schemeClr val="tx2">
                  <a:satMod val="200000"/>
                </a:schemeClr>
              </a:solidFill>
            </a:endParaRPr>
          </a:p>
        </p:txBody>
      </p:sp>
      <p:sp>
        <p:nvSpPr>
          <p:cNvPr id="4" name="Rounded Rectangle 3"/>
          <p:cNvSpPr/>
          <p:nvPr/>
        </p:nvSpPr>
        <p:spPr>
          <a:xfrm>
            <a:off x="685800" y="1143000"/>
            <a:ext cx="8001000" cy="32004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r>
              <a:rPr lang="en-US" sz="2800" b="1" dirty="0">
                <a:solidFill>
                  <a:schemeClr val="bg1"/>
                </a:solidFill>
              </a:rPr>
              <a:t>*	Prototype serves as a </a:t>
            </a:r>
            <a:r>
              <a:rPr lang="en-US" sz="2400" dirty="0">
                <a:solidFill>
                  <a:schemeClr val="bg1"/>
                </a:solidFill>
              </a:rPr>
              <a:t>tool to identify</a:t>
            </a:r>
            <a:r>
              <a:rPr lang="en-US" sz="2800" b="1" dirty="0">
                <a:solidFill>
                  <a:schemeClr val="bg1"/>
                </a:solidFill>
              </a:rPr>
              <a:t> 	</a:t>
            </a:r>
            <a:r>
              <a:rPr lang="en-US" sz="2400" dirty="0">
                <a:solidFill>
                  <a:schemeClr val="bg1"/>
                </a:solidFill>
              </a:rPr>
              <a:t>software requirements</a:t>
            </a:r>
            <a:endParaRPr lang="en-US" sz="2800" dirty="0">
              <a:solidFill>
                <a:schemeClr val="bg1"/>
              </a:solidFill>
            </a:endParaRPr>
          </a:p>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r>
              <a:rPr lang="en-US" sz="2800" b="1" dirty="0">
                <a:solidFill>
                  <a:schemeClr val="bg1"/>
                </a:solidFill>
              </a:rPr>
              <a:t>*	</a:t>
            </a:r>
            <a:r>
              <a:rPr lang="en-US" sz="2400" dirty="0">
                <a:solidFill>
                  <a:schemeClr val="bg1"/>
                </a:solidFill>
              </a:rPr>
              <a:t>Working prototypes </a:t>
            </a:r>
            <a:r>
              <a:rPr lang="en-US" sz="2800" b="1" dirty="0">
                <a:solidFill>
                  <a:schemeClr val="bg1"/>
                </a:solidFill>
              </a:rPr>
              <a:t>are built from 	existing program fragments or tools , 	libraries etc</a:t>
            </a:r>
          </a:p>
          <a:p>
            <a:pPr indent="-514350" fontAlgn="auto">
              <a:spcBef>
                <a:spcPts val="0"/>
              </a:spcBef>
              <a:spcAft>
                <a:spcPts val="0"/>
              </a:spcAft>
              <a:defRPr/>
            </a:pPr>
            <a:endParaRPr lang="en-US" sz="2800" b="1" dirty="0">
              <a:solidFill>
                <a:schemeClr val="bg1"/>
              </a:solidFill>
            </a:endParaRPr>
          </a:p>
        </p:txBody>
      </p:sp>
      <p:sp>
        <p:nvSpPr>
          <p:cNvPr id="5" name="Rounded Rectangle 4"/>
          <p:cNvSpPr/>
          <p:nvPr/>
        </p:nvSpPr>
        <p:spPr>
          <a:xfrm>
            <a:off x="762000" y="4800600"/>
            <a:ext cx="7924800" cy="1066800"/>
          </a:xfrm>
          <a:prstGeom prst="roundRect">
            <a:avLst/>
          </a:prstGeom>
          <a:effectLst>
            <a:glow rad="139700">
              <a:schemeClr val="accent6">
                <a:satMod val="175000"/>
                <a:alpha val="40000"/>
              </a:schemeClr>
            </a:glow>
            <a:innerShdw blurRad="114300">
              <a:prstClr val="black"/>
            </a:inn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800" b="1" dirty="0">
                <a:solidFill>
                  <a:schemeClr val="bg1"/>
                </a:solidFill>
              </a:rPr>
              <a:t>Once done, what to do with working prototypes?</a:t>
            </a:r>
          </a:p>
        </p:txBody>
      </p:sp>
      <p:sp>
        <p:nvSpPr>
          <p:cNvPr id="39943"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B5C314C-4741-4C8F-BD50-BB73FFE8468D}" type="slidenum">
              <a:rPr lang="en-US" smtClean="0"/>
              <a:pPr fontAlgn="base">
                <a:spcBef>
                  <a:spcPct val="0"/>
                </a:spcBef>
                <a:spcAft>
                  <a:spcPct val="0"/>
                </a:spcAft>
                <a:defRPr/>
              </a:pPr>
              <a:t>35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Problematic Aspects of Prototyping</a:t>
            </a:r>
            <a:endParaRPr lang="en-US" dirty="0">
              <a:solidFill>
                <a:schemeClr val="tx2">
                  <a:satMod val="200000"/>
                </a:schemeClr>
              </a:solidFill>
            </a:endParaRPr>
          </a:p>
        </p:txBody>
      </p:sp>
      <p:sp>
        <p:nvSpPr>
          <p:cNvPr id="4" name="Rounded Rectangle 3"/>
          <p:cNvSpPr/>
          <p:nvPr/>
        </p:nvSpPr>
        <p:spPr>
          <a:xfrm>
            <a:off x="914400" y="5791200"/>
            <a:ext cx="1295400" cy="457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b="1" dirty="0">
              <a:solidFill>
                <a:schemeClr val="bg1"/>
              </a:solidFill>
            </a:endParaRPr>
          </a:p>
          <a:p>
            <a:pPr indent="-514350" fontAlgn="auto">
              <a:spcBef>
                <a:spcPts val="0"/>
              </a:spcBef>
              <a:spcAft>
                <a:spcPts val="0"/>
              </a:spcAft>
              <a:defRPr/>
            </a:pPr>
            <a:r>
              <a:rPr lang="en-US" b="1" dirty="0">
                <a:solidFill>
                  <a:schemeClr val="bg1"/>
                </a:solidFill>
              </a:rPr>
              <a:t>Customer</a:t>
            </a:r>
          </a:p>
          <a:p>
            <a:pPr indent="-514350" fontAlgn="auto">
              <a:spcBef>
                <a:spcPts val="0"/>
              </a:spcBef>
              <a:spcAft>
                <a:spcPts val="0"/>
              </a:spcAft>
              <a:defRPr/>
            </a:pPr>
            <a:endParaRPr lang="en-US" b="1" dirty="0">
              <a:solidFill>
                <a:schemeClr val="bg1"/>
              </a:solidFill>
            </a:endParaRPr>
          </a:p>
        </p:txBody>
      </p:sp>
      <p:sp>
        <p:nvSpPr>
          <p:cNvPr id="5" name="Rounded Rectangle 4"/>
          <p:cNvSpPr/>
          <p:nvPr/>
        </p:nvSpPr>
        <p:spPr>
          <a:xfrm>
            <a:off x="5715000" y="57912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bg1"/>
                </a:solidFill>
              </a:rPr>
              <a:t>Developer</a:t>
            </a:r>
          </a:p>
        </p:txBody>
      </p:sp>
      <p:sp>
        <p:nvSpPr>
          <p:cNvPr id="8" name="Rectangular Callout 7"/>
          <p:cNvSpPr/>
          <p:nvPr/>
        </p:nvSpPr>
        <p:spPr>
          <a:xfrm>
            <a:off x="685800" y="2133600"/>
            <a:ext cx="2438400" cy="1447800"/>
          </a:xfrm>
          <a:prstGeom prst="wedgeRect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I want a working version of my software immediately!!</a:t>
            </a:r>
          </a:p>
        </p:txBody>
      </p:sp>
      <p:sp>
        <p:nvSpPr>
          <p:cNvPr id="11" name="Rectangular Callout 10"/>
          <p:cNvSpPr/>
          <p:nvPr/>
        </p:nvSpPr>
        <p:spPr>
          <a:xfrm>
            <a:off x="5791200" y="2057400"/>
            <a:ext cx="2438400" cy="1447800"/>
          </a:xfrm>
          <a:prstGeom prst="wedgeRect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I am not done yet! I only have a prototype ready!!</a:t>
            </a:r>
          </a:p>
        </p:txBody>
      </p:sp>
      <p:pic>
        <p:nvPicPr>
          <p:cNvPr id="34829" name="Picture 1" descr="C:\Program Files\Microsoft Office\MEDIA\CAGCAT10\j0195384.wmf"/>
          <p:cNvPicPr>
            <a:picLocks noChangeAspect="1" noChangeArrowheads="1"/>
          </p:cNvPicPr>
          <p:nvPr/>
        </p:nvPicPr>
        <p:blipFill>
          <a:blip r:embed="rId2" cstate="print"/>
          <a:srcRect/>
          <a:stretch>
            <a:fillRect/>
          </a:stretch>
        </p:blipFill>
        <p:spPr bwMode="auto">
          <a:xfrm>
            <a:off x="5257800" y="3694113"/>
            <a:ext cx="1795463" cy="1833562"/>
          </a:xfrm>
          <a:prstGeom prst="rect">
            <a:avLst/>
          </a:prstGeom>
          <a:noFill/>
          <a:ln w="9525">
            <a:noFill/>
            <a:miter lim="800000"/>
            <a:headEnd/>
            <a:tailEnd/>
          </a:ln>
        </p:spPr>
      </p:pic>
      <p:pic>
        <p:nvPicPr>
          <p:cNvPr id="34830" name="Picture 2" descr="C:\Program Files\Microsoft Office\MEDIA\CAGCAT10\j0186348.wmf"/>
          <p:cNvPicPr>
            <a:picLocks noChangeAspect="1" noChangeArrowheads="1"/>
          </p:cNvPicPr>
          <p:nvPr/>
        </p:nvPicPr>
        <p:blipFill>
          <a:blip r:embed="rId3" cstate="print"/>
          <a:srcRect/>
          <a:stretch>
            <a:fillRect/>
          </a:stretch>
        </p:blipFill>
        <p:spPr bwMode="auto">
          <a:xfrm>
            <a:off x="914400" y="3810000"/>
            <a:ext cx="1289050" cy="1809750"/>
          </a:xfrm>
          <a:prstGeom prst="rect">
            <a:avLst/>
          </a:prstGeom>
          <a:noFill/>
          <a:ln w="9525">
            <a:noFill/>
            <a:miter lim="800000"/>
            <a:headEnd/>
            <a:tailEnd/>
          </a:ln>
        </p:spPr>
      </p:pic>
      <p:sp>
        <p:nvSpPr>
          <p:cNvPr id="41999" name="Slide Number Placeholder 8"/>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425252C-E5DF-4E26-91D9-576FE9C24454}" type="slidenum">
              <a:rPr lang="en-US" smtClean="0"/>
              <a:pPr fontAlgn="base">
                <a:spcBef>
                  <a:spcPct val="0"/>
                </a:spcBef>
                <a:spcAft>
                  <a:spcPct val="0"/>
                </a:spcAft>
                <a:defRPr/>
              </a:pPr>
              <a:t>36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Problematic Aspects of Prototyping</a:t>
            </a:r>
            <a:endParaRPr lang="en-US" dirty="0">
              <a:solidFill>
                <a:schemeClr val="tx2">
                  <a:satMod val="200000"/>
                </a:schemeClr>
              </a:solidFill>
            </a:endParaRPr>
          </a:p>
        </p:txBody>
      </p:sp>
      <p:sp>
        <p:nvSpPr>
          <p:cNvPr id="10" name="Rectangular Callout 9"/>
          <p:cNvSpPr/>
          <p:nvPr/>
        </p:nvSpPr>
        <p:spPr>
          <a:xfrm>
            <a:off x="685800" y="2209800"/>
            <a:ext cx="2590800" cy="1371600"/>
          </a:xfrm>
          <a:prstGeom prst="wedgeRect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b="1" dirty="0">
                <a:solidFill>
                  <a:schemeClr val="bg1"/>
                </a:solidFill>
              </a:rPr>
              <a:t>OK!! Just </a:t>
            </a:r>
            <a:r>
              <a:rPr lang="en-US" sz="1600" dirty="0">
                <a:solidFill>
                  <a:schemeClr val="bg1"/>
                </a:solidFill>
              </a:rPr>
              <a:t>apply a few fixes </a:t>
            </a:r>
            <a:r>
              <a:rPr lang="en-US" b="1" dirty="0">
                <a:solidFill>
                  <a:schemeClr val="bg1"/>
                </a:solidFill>
              </a:rPr>
              <a:t>to the prototype to make it a working product!!</a:t>
            </a:r>
          </a:p>
          <a:p>
            <a:pPr indent="-514350" fontAlgn="auto">
              <a:spcBef>
                <a:spcPts val="0"/>
              </a:spcBef>
              <a:spcAft>
                <a:spcPts val="0"/>
              </a:spcAft>
              <a:defRPr/>
            </a:pPr>
            <a:endParaRPr lang="en-US" b="1" dirty="0">
              <a:solidFill>
                <a:schemeClr val="bg1"/>
              </a:solidFill>
            </a:endParaRPr>
          </a:p>
        </p:txBody>
      </p:sp>
      <p:pic>
        <p:nvPicPr>
          <p:cNvPr id="35846" name="Picture 2" descr="C:\Program Files\Microsoft Office\MEDIA\CAGCAT10\j0186348.wmf"/>
          <p:cNvPicPr>
            <a:picLocks noChangeAspect="1" noChangeArrowheads="1"/>
          </p:cNvPicPr>
          <p:nvPr/>
        </p:nvPicPr>
        <p:blipFill>
          <a:blip r:embed="rId2" cstate="print"/>
          <a:srcRect/>
          <a:stretch>
            <a:fillRect/>
          </a:stretch>
        </p:blipFill>
        <p:spPr bwMode="auto">
          <a:xfrm>
            <a:off x="914400" y="3810000"/>
            <a:ext cx="1289050" cy="1809750"/>
          </a:xfrm>
          <a:prstGeom prst="rect">
            <a:avLst/>
          </a:prstGeom>
          <a:noFill/>
          <a:ln w="9525">
            <a:noFill/>
            <a:miter lim="800000"/>
            <a:headEnd/>
            <a:tailEnd/>
          </a:ln>
        </p:spPr>
      </p:pic>
      <p:pic>
        <p:nvPicPr>
          <p:cNvPr id="35847" name="Picture 1" descr="C:\Program Files\Microsoft Office\MEDIA\CAGCAT10\j0195384.wmf"/>
          <p:cNvPicPr>
            <a:picLocks noChangeAspect="1" noChangeArrowheads="1"/>
          </p:cNvPicPr>
          <p:nvPr/>
        </p:nvPicPr>
        <p:blipFill>
          <a:blip r:embed="rId3" cstate="print"/>
          <a:srcRect/>
          <a:stretch>
            <a:fillRect/>
          </a:stretch>
        </p:blipFill>
        <p:spPr bwMode="auto">
          <a:xfrm>
            <a:off x="5257800" y="3694113"/>
            <a:ext cx="1795463" cy="1833562"/>
          </a:xfrm>
          <a:prstGeom prst="rect">
            <a:avLst/>
          </a:prstGeom>
          <a:noFill/>
          <a:ln w="9525">
            <a:noFill/>
            <a:miter lim="800000"/>
            <a:headEnd/>
            <a:tailEnd/>
          </a:ln>
        </p:spPr>
      </p:pic>
      <p:sp>
        <p:nvSpPr>
          <p:cNvPr id="17" name="Cloud Callout 16"/>
          <p:cNvSpPr/>
          <p:nvPr/>
        </p:nvSpPr>
        <p:spPr>
          <a:xfrm>
            <a:off x="4953000" y="533400"/>
            <a:ext cx="4191000" cy="2514600"/>
          </a:xfrm>
          <a:prstGeom prst="cloudCallout">
            <a:avLst>
              <a:gd name="adj1" fmla="val -15634"/>
              <a:gd name="adj2" fmla="val 73256"/>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b="1" dirty="0">
                <a:solidFill>
                  <a:schemeClr val="bg1"/>
                </a:solidFill>
              </a:rPr>
              <a:t>I’ll  have to make some </a:t>
            </a:r>
            <a:r>
              <a:rPr lang="en-US" sz="1600" dirty="0">
                <a:solidFill>
                  <a:schemeClr val="bg1"/>
                </a:solidFill>
              </a:rPr>
              <a:t>implementation  compromise </a:t>
            </a:r>
            <a:r>
              <a:rPr lang="en-US" b="1" dirty="0">
                <a:solidFill>
                  <a:schemeClr val="bg1"/>
                </a:solidFill>
              </a:rPr>
              <a:t>to get the prototype work quickly</a:t>
            </a:r>
          </a:p>
        </p:txBody>
      </p:sp>
      <p:sp>
        <p:nvSpPr>
          <p:cNvPr id="12" name="Rounded Rectangle 11"/>
          <p:cNvSpPr/>
          <p:nvPr/>
        </p:nvSpPr>
        <p:spPr>
          <a:xfrm>
            <a:off x="914400" y="5791200"/>
            <a:ext cx="1295400" cy="457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b="1" dirty="0">
              <a:solidFill>
                <a:schemeClr val="bg1"/>
              </a:solidFill>
            </a:endParaRPr>
          </a:p>
          <a:p>
            <a:pPr indent="-514350" fontAlgn="auto">
              <a:spcBef>
                <a:spcPts val="0"/>
              </a:spcBef>
              <a:spcAft>
                <a:spcPts val="0"/>
              </a:spcAft>
              <a:defRPr/>
            </a:pPr>
            <a:r>
              <a:rPr lang="en-US" b="1" dirty="0">
                <a:solidFill>
                  <a:schemeClr val="bg1"/>
                </a:solidFill>
              </a:rPr>
              <a:t>Customer</a:t>
            </a:r>
          </a:p>
          <a:p>
            <a:pPr indent="-514350" fontAlgn="auto">
              <a:spcBef>
                <a:spcPts val="0"/>
              </a:spcBef>
              <a:spcAft>
                <a:spcPts val="0"/>
              </a:spcAft>
              <a:defRPr/>
            </a:pPr>
            <a:endParaRPr lang="en-US" b="1" dirty="0">
              <a:solidFill>
                <a:schemeClr val="bg1"/>
              </a:solidFill>
            </a:endParaRPr>
          </a:p>
        </p:txBody>
      </p:sp>
      <p:sp>
        <p:nvSpPr>
          <p:cNvPr id="13" name="Rounded Rectangle 12"/>
          <p:cNvSpPr/>
          <p:nvPr/>
        </p:nvSpPr>
        <p:spPr>
          <a:xfrm>
            <a:off x="5715000" y="5791200"/>
            <a:ext cx="1295400" cy="457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b="1" dirty="0">
                <a:solidFill>
                  <a:schemeClr val="bg1"/>
                </a:solidFill>
              </a:rPr>
              <a:t>Developer</a:t>
            </a:r>
          </a:p>
        </p:txBody>
      </p:sp>
      <p:sp>
        <p:nvSpPr>
          <p:cNvPr id="43025" name="Slide Number Placeholder 8"/>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71E7B4B-104E-46D3-99AC-7B4AE7363019}" type="slidenum">
              <a:rPr lang="en-US" smtClean="0"/>
              <a:pPr fontAlgn="base">
                <a:spcBef>
                  <a:spcPct val="0"/>
                </a:spcBef>
                <a:spcAft>
                  <a:spcPct val="0"/>
                </a:spcAft>
                <a:defRPr/>
              </a:pPr>
              <a:t>37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Problematic aspects of Prototyping </a:t>
            </a:r>
            <a:endParaRPr lang="en-US" dirty="0">
              <a:solidFill>
                <a:schemeClr val="tx2">
                  <a:satMod val="200000"/>
                </a:schemeClr>
              </a:solidFill>
            </a:endParaRPr>
          </a:p>
        </p:txBody>
      </p:sp>
      <p:sp>
        <p:nvSpPr>
          <p:cNvPr id="4" name="Rounded Rectangle 3"/>
          <p:cNvSpPr/>
          <p:nvPr/>
        </p:nvSpPr>
        <p:spPr>
          <a:xfrm>
            <a:off x="609600" y="1447800"/>
            <a:ext cx="6400800" cy="12954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dirty="0">
                <a:solidFill>
                  <a:schemeClr val="bg1"/>
                </a:solidFill>
              </a:rPr>
              <a:t>Inappropriate OS </a:t>
            </a:r>
            <a:r>
              <a:rPr lang="en-US" sz="2400" b="1" dirty="0">
                <a:solidFill>
                  <a:schemeClr val="bg1"/>
                </a:solidFill>
              </a:rPr>
              <a:t>or</a:t>
            </a:r>
            <a:r>
              <a:rPr lang="en-US" sz="2000" dirty="0">
                <a:solidFill>
                  <a:schemeClr val="bg1"/>
                </a:solidFill>
              </a:rPr>
              <a:t> programming language </a:t>
            </a:r>
            <a:r>
              <a:rPr lang="en-US" sz="2400" b="1" dirty="0">
                <a:solidFill>
                  <a:schemeClr val="bg1"/>
                </a:solidFill>
              </a:rPr>
              <a:t>may be used because it is available and known to the developer</a:t>
            </a:r>
          </a:p>
        </p:txBody>
      </p:sp>
      <p:sp>
        <p:nvSpPr>
          <p:cNvPr id="5" name="Rounded Rectangle 4"/>
          <p:cNvSpPr/>
          <p:nvPr/>
        </p:nvSpPr>
        <p:spPr>
          <a:xfrm>
            <a:off x="609600" y="3124200"/>
            <a:ext cx="6324600" cy="1219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dirty="0">
                <a:solidFill>
                  <a:schemeClr val="bg1"/>
                </a:solidFill>
              </a:rPr>
              <a:t>Inefficient algorithms </a:t>
            </a:r>
            <a:r>
              <a:rPr lang="en-US" sz="2400" b="1" dirty="0">
                <a:solidFill>
                  <a:schemeClr val="bg1"/>
                </a:solidFill>
              </a:rPr>
              <a:t>may be implemented</a:t>
            </a:r>
          </a:p>
        </p:txBody>
      </p:sp>
      <p:sp>
        <p:nvSpPr>
          <p:cNvPr id="6" name="Rounded Rectangle 5"/>
          <p:cNvSpPr/>
          <p:nvPr/>
        </p:nvSpPr>
        <p:spPr>
          <a:xfrm>
            <a:off x="609600" y="4724400"/>
            <a:ext cx="8229600" cy="1600200"/>
          </a:xfrm>
          <a:prstGeom prst="roundRect">
            <a:avLst/>
          </a:prstGeom>
          <a:effectLst>
            <a:glow rad="139700">
              <a:schemeClr val="accent3">
                <a:satMod val="175000"/>
                <a:alpha val="40000"/>
              </a:schemeClr>
            </a:glow>
            <a:outerShdw blurRad="50800" dist="38100" dir="10800000" algn="r" rotWithShape="0">
              <a:prstClr val="black">
                <a:alpha val="40000"/>
              </a:prstClr>
            </a:out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400" b="1" dirty="0">
                <a:solidFill>
                  <a:schemeClr val="bg1"/>
                </a:solidFill>
              </a:rPr>
              <a:t>The </a:t>
            </a:r>
            <a:r>
              <a:rPr lang="en-US" sz="2000" dirty="0">
                <a:solidFill>
                  <a:schemeClr val="bg1"/>
                </a:solidFill>
              </a:rPr>
              <a:t>less than ideal choice </a:t>
            </a:r>
            <a:r>
              <a:rPr lang="en-US" sz="2400" b="1" dirty="0">
                <a:solidFill>
                  <a:schemeClr val="bg1"/>
                </a:solidFill>
              </a:rPr>
              <a:t>may become an integral part of the system!!</a:t>
            </a:r>
          </a:p>
        </p:txBody>
      </p:sp>
      <p:sp>
        <p:nvSpPr>
          <p:cNvPr id="44042"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9AE0D6-ECCD-49AA-A654-4B9814869FDA}" type="slidenum">
              <a:rPr lang="en-US" smtClean="0"/>
              <a:pPr fontAlgn="base">
                <a:spcBef>
                  <a:spcPct val="0"/>
                </a:spcBef>
                <a:spcAft>
                  <a:spcPct val="0"/>
                </a:spcAft>
                <a:defRPr/>
              </a:pPr>
              <a:t>38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7630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The RAD Model </a:t>
            </a:r>
            <a:br>
              <a:rPr lang="en-US" b="1" dirty="0" smtClean="0">
                <a:solidFill>
                  <a:schemeClr val="tx2">
                    <a:satMod val="200000"/>
                  </a:schemeClr>
                </a:solidFill>
              </a:rPr>
            </a:br>
            <a:r>
              <a:rPr lang="en-US" b="1" dirty="0" smtClean="0">
                <a:solidFill>
                  <a:schemeClr val="tx2">
                    <a:satMod val="200000"/>
                  </a:schemeClr>
                </a:solidFill>
              </a:rPr>
              <a:t>(Rapid Application Development)</a:t>
            </a:r>
            <a:endParaRPr lang="en-US" dirty="0">
              <a:solidFill>
                <a:schemeClr val="tx2">
                  <a:satMod val="200000"/>
                </a:schemeClr>
              </a:solidFill>
            </a:endParaRPr>
          </a:p>
        </p:txBody>
      </p:sp>
      <p:sp>
        <p:nvSpPr>
          <p:cNvPr id="4" name="Rounded Rectangle 3"/>
          <p:cNvSpPr/>
          <p:nvPr/>
        </p:nvSpPr>
        <p:spPr>
          <a:xfrm>
            <a:off x="685800" y="2133600"/>
            <a:ext cx="7848600" cy="3810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r>
              <a:rPr lang="en-US" sz="3200" b="1" dirty="0">
                <a:solidFill>
                  <a:schemeClr val="bg1"/>
                </a:solidFill>
              </a:rPr>
              <a:t>Primarily used for </a:t>
            </a:r>
            <a:r>
              <a:rPr lang="en-US" sz="2800" dirty="0">
                <a:solidFill>
                  <a:schemeClr val="bg1"/>
                </a:solidFill>
              </a:rPr>
              <a:t>information system </a:t>
            </a:r>
            <a:r>
              <a:rPr lang="en-US" sz="3200" b="1" dirty="0">
                <a:solidFill>
                  <a:schemeClr val="bg1"/>
                </a:solidFill>
              </a:rPr>
              <a:t>applications</a:t>
            </a:r>
          </a:p>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r>
              <a:rPr lang="en-US" sz="3200" b="1" dirty="0">
                <a:solidFill>
                  <a:schemeClr val="bg1"/>
                </a:solidFill>
              </a:rPr>
              <a:t>If </a:t>
            </a:r>
            <a:r>
              <a:rPr lang="en-US" sz="2800" dirty="0">
                <a:solidFill>
                  <a:schemeClr val="bg1"/>
                </a:solidFill>
              </a:rPr>
              <a:t>requirements are well understood </a:t>
            </a:r>
            <a:r>
              <a:rPr lang="en-US" sz="3200" b="1" dirty="0">
                <a:solidFill>
                  <a:schemeClr val="bg1"/>
                </a:solidFill>
              </a:rPr>
              <a:t>, and </a:t>
            </a:r>
            <a:r>
              <a:rPr lang="en-US" sz="2800" dirty="0">
                <a:solidFill>
                  <a:schemeClr val="bg1"/>
                </a:solidFill>
              </a:rPr>
              <a:t>modularized</a:t>
            </a:r>
            <a:r>
              <a:rPr lang="en-US" sz="3200" b="1" dirty="0">
                <a:solidFill>
                  <a:schemeClr val="bg1"/>
                </a:solidFill>
              </a:rPr>
              <a:t> , RAD process develops fully functional system within </a:t>
            </a:r>
            <a:r>
              <a:rPr lang="en-US" sz="2800" dirty="0">
                <a:solidFill>
                  <a:schemeClr val="bg1"/>
                </a:solidFill>
              </a:rPr>
              <a:t>60</a:t>
            </a:r>
            <a:r>
              <a:rPr lang="en-US" sz="3200" b="1" dirty="0">
                <a:solidFill>
                  <a:schemeClr val="bg1"/>
                </a:solidFill>
              </a:rPr>
              <a:t> to </a:t>
            </a:r>
            <a:r>
              <a:rPr lang="en-US" sz="2800" dirty="0">
                <a:solidFill>
                  <a:schemeClr val="bg1"/>
                </a:solidFill>
              </a:rPr>
              <a:t>90 days</a:t>
            </a:r>
            <a:endParaRPr lang="en-US" sz="3200" dirty="0">
              <a:solidFill>
                <a:schemeClr val="bg1"/>
              </a:solidFill>
            </a:endParaRPr>
          </a:p>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endParaRPr lang="en-US" sz="3200" b="1" dirty="0">
              <a:solidFill>
                <a:schemeClr val="bg1"/>
              </a:solidFill>
            </a:endParaRPr>
          </a:p>
        </p:txBody>
      </p:sp>
      <p:sp>
        <p:nvSpPr>
          <p:cNvPr id="45062"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F60FF4-5D49-4E78-B896-3BD166F82D8F}" type="slidenum">
              <a:rPr lang="en-US" smtClean="0"/>
              <a:pPr fontAlgn="base">
                <a:spcBef>
                  <a:spcPct val="0"/>
                </a:spcBef>
                <a:spcAft>
                  <a:spcPct val="0"/>
                </a:spcAft>
                <a:defRPr/>
              </a:pPr>
              <a:t>39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2. Object Oriented Analysis</a:t>
            </a:r>
            <a:br>
              <a:rPr lang="en-US" dirty="0" smtClean="0">
                <a:solidFill>
                  <a:srgbClr val="FF0000"/>
                </a:solidFill>
              </a:rPr>
            </a:br>
            <a:r>
              <a:rPr lang="en-US" dirty="0" smtClean="0">
                <a:solidFill>
                  <a:srgbClr val="FF0000"/>
                </a:solidFill>
              </a:rPr>
              <a:t>[8Hrs-14Marks]</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0070C0"/>
                </a:solidFill>
              </a:rPr>
              <a:t>Building Conceptual Model</a:t>
            </a:r>
          </a:p>
          <a:p>
            <a:pPr marL="514350" indent="-514350">
              <a:buFont typeface="+mj-lt"/>
              <a:buAutoNum type="arabicPeriod"/>
            </a:pPr>
            <a:r>
              <a:rPr lang="en-US" dirty="0" smtClean="0">
                <a:solidFill>
                  <a:srgbClr val="0070C0"/>
                </a:solidFill>
              </a:rPr>
              <a:t>Adding Associations &amp; Attributes</a:t>
            </a:r>
          </a:p>
          <a:p>
            <a:pPr marL="514350" indent="-514350">
              <a:buFont typeface="+mj-lt"/>
              <a:buAutoNum type="arabicPeriod"/>
            </a:pPr>
            <a:r>
              <a:rPr lang="en-US" dirty="0" smtClean="0">
                <a:solidFill>
                  <a:srgbClr val="0070C0"/>
                </a:solidFill>
              </a:rPr>
              <a:t>Representation of System Behavior</a:t>
            </a:r>
          </a:p>
          <a:p>
            <a:pPr marL="514350" indent="-514350">
              <a:buNone/>
            </a:pPr>
            <a:endParaRPr lang="en-US" dirty="0">
              <a:solidFill>
                <a:srgbClr val="0070C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Phases of RAD process </a:t>
            </a:r>
            <a:r>
              <a:rPr lang="en-US" dirty="0" smtClean="0">
                <a:solidFill>
                  <a:schemeClr val="tx2">
                    <a:satMod val="200000"/>
                  </a:schemeClr>
                </a:solidFill>
              </a:rPr>
              <a:t/>
            </a:r>
            <a:br>
              <a:rPr lang="en-US" dirty="0" smtClean="0">
                <a:solidFill>
                  <a:schemeClr val="tx2">
                    <a:satMod val="200000"/>
                  </a:schemeClr>
                </a:solidFill>
              </a:rPr>
            </a:br>
            <a:endParaRPr lang="en-US" dirty="0">
              <a:solidFill>
                <a:schemeClr val="tx2">
                  <a:satMod val="200000"/>
                </a:schemeClr>
              </a:solidFill>
            </a:endParaRPr>
          </a:p>
        </p:txBody>
      </p:sp>
      <p:sp>
        <p:nvSpPr>
          <p:cNvPr id="4" name="Rounded Rectangle 3"/>
          <p:cNvSpPr/>
          <p:nvPr/>
        </p:nvSpPr>
        <p:spPr>
          <a:xfrm>
            <a:off x="1143000" y="15240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Business Modeling: Models </a:t>
            </a:r>
            <a:r>
              <a:rPr lang="en-US" sz="1600" dirty="0">
                <a:solidFill>
                  <a:schemeClr val="bg1"/>
                </a:solidFill>
              </a:rPr>
              <a:t>information flow</a:t>
            </a:r>
            <a:r>
              <a:rPr lang="en-US" b="1" dirty="0">
                <a:solidFill>
                  <a:schemeClr val="bg1"/>
                </a:solidFill>
              </a:rPr>
              <a:t> among business functions, various input process, output aspects of information </a:t>
            </a:r>
          </a:p>
        </p:txBody>
      </p:sp>
      <p:sp>
        <p:nvSpPr>
          <p:cNvPr id="5" name="Rounded Rectangle 4"/>
          <p:cNvSpPr/>
          <p:nvPr/>
        </p:nvSpPr>
        <p:spPr>
          <a:xfrm>
            <a:off x="1143000" y="23622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Data Modeling: Phase one is redefined into a set of </a:t>
            </a:r>
            <a:r>
              <a:rPr lang="en-US" sz="1600" dirty="0">
                <a:solidFill>
                  <a:schemeClr val="bg1"/>
                </a:solidFill>
              </a:rPr>
              <a:t>data objects</a:t>
            </a:r>
            <a:r>
              <a:rPr lang="en-US" b="1" dirty="0">
                <a:solidFill>
                  <a:schemeClr val="bg1"/>
                </a:solidFill>
              </a:rPr>
              <a:t> that  takes part in business activity ( information process)</a:t>
            </a:r>
          </a:p>
        </p:txBody>
      </p:sp>
      <p:sp>
        <p:nvSpPr>
          <p:cNvPr id="6" name="Rounded Rectangle 5"/>
          <p:cNvSpPr/>
          <p:nvPr/>
        </p:nvSpPr>
        <p:spPr>
          <a:xfrm>
            <a:off x="1143000" y="32004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Process Modeling: The data objects  are </a:t>
            </a:r>
            <a:r>
              <a:rPr lang="en-US" sz="1600" dirty="0">
                <a:solidFill>
                  <a:schemeClr val="bg1"/>
                </a:solidFill>
              </a:rPr>
              <a:t>transformed</a:t>
            </a:r>
            <a:r>
              <a:rPr lang="en-US" b="1" dirty="0">
                <a:solidFill>
                  <a:schemeClr val="bg1"/>
                </a:solidFill>
              </a:rPr>
              <a:t> thru processing to achieve the information flow</a:t>
            </a:r>
          </a:p>
        </p:txBody>
      </p:sp>
      <p:sp>
        <p:nvSpPr>
          <p:cNvPr id="7" name="Rounded Rectangle 6"/>
          <p:cNvSpPr/>
          <p:nvPr/>
        </p:nvSpPr>
        <p:spPr>
          <a:xfrm>
            <a:off x="1143000" y="4038600"/>
            <a:ext cx="7162800" cy="990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Application Generation : RAD model makes use of fourth generation techniques reuses existing a program comp0nents wherever possible any other </a:t>
            </a:r>
            <a:r>
              <a:rPr lang="en-US" sz="1600" dirty="0">
                <a:solidFill>
                  <a:schemeClr val="bg1"/>
                </a:solidFill>
              </a:rPr>
              <a:t>automated tools </a:t>
            </a:r>
            <a:r>
              <a:rPr lang="en-US" b="1" dirty="0">
                <a:solidFill>
                  <a:schemeClr val="bg1"/>
                </a:solidFill>
              </a:rPr>
              <a:t>to speed up the development process</a:t>
            </a:r>
          </a:p>
        </p:txBody>
      </p:sp>
      <p:sp>
        <p:nvSpPr>
          <p:cNvPr id="8" name="Rounded Rectangle 7"/>
          <p:cNvSpPr/>
          <p:nvPr/>
        </p:nvSpPr>
        <p:spPr>
          <a:xfrm>
            <a:off x="1143000" y="51054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Testing and turn over: Testing </a:t>
            </a:r>
            <a:r>
              <a:rPr lang="en-US" sz="1600" dirty="0">
                <a:solidFill>
                  <a:schemeClr val="bg1"/>
                </a:solidFill>
              </a:rPr>
              <a:t>overhead is reduced </a:t>
            </a:r>
            <a:r>
              <a:rPr lang="en-US" b="1" dirty="0">
                <a:solidFill>
                  <a:schemeClr val="bg1"/>
                </a:solidFill>
              </a:rPr>
              <a:t>due to reusability only the new components need testing</a:t>
            </a:r>
          </a:p>
        </p:txBody>
      </p:sp>
      <p:sp>
        <p:nvSpPr>
          <p:cNvPr id="46098" name="Slide Number Placeholder 8"/>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268DC62-EBEB-4E07-9FE3-B6F8B77B5513}" type="slidenum">
              <a:rPr lang="en-US" smtClean="0"/>
              <a:pPr fontAlgn="base">
                <a:spcBef>
                  <a:spcPct val="0"/>
                </a:spcBef>
                <a:spcAft>
                  <a:spcPct val="0"/>
                </a:spcAft>
                <a:defRPr/>
              </a:pPr>
              <a:t>40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animEffect transition="in" filter="wipe(down)">
                                      <p:cBhvr>
                                        <p:cTn id="17" dur="500"/>
                                        <p:tgtEl>
                                          <p:spTgt spid="5">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animEffect transition="in" filter="wipe(down)">
                                      <p:cBhvr>
                                        <p:cTn id="27" dur="500"/>
                                        <p:tgtEl>
                                          <p:spTgt spid="6">
                                            <p:bg/>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down)">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bg/>
                                          </p:spTgt>
                                        </p:tgtEl>
                                        <p:attrNameLst>
                                          <p:attrName>style.visibility</p:attrName>
                                        </p:attrNameLst>
                                      </p:cBhvr>
                                      <p:to>
                                        <p:strVal val="visible"/>
                                      </p:to>
                                    </p:set>
                                    <p:animEffect transition="in" filter="wipe(down)">
                                      <p:cBhvr>
                                        <p:cTn id="37" dur="500"/>
                                        <p:tgtEl>
                                          <p:spTgt spid="7">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down)">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wipe(down)">
                                      <p:cBhvr>
                                        <p:cTn id="47" dur="500"/>
                                        <p:tgtEl>
                                          <p:spTgt spid="8">
                                            <p:bg/>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wipe(down)">
                                      <p:cBhvr>
                                        <p:cTn id="5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P spid="7" grpId="0" build="p" animBg="1"/>
      <p:bldP spid="8"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pic>
        <p:nvPicPr>
          <p:cNvPr id="27650" name="Picture 2" descr="rad"/>
          <p:cNvPicPr>
            <a:picLocks noChangeAspect="1" noChangeArrowheads="1"/>
          </p:cNvPicPr>
          <p:nvPr/>
        </p:nvPicPr>
        <p:blipFill>
          <a:blip r:embed="rId2" cstate="print"/>
          <a:srcRect/>
          <a:stretch>
            <a:fillRect/>
          </a:stretch>
        </p:blipFill>
        <p:spPr bwMode="auto">
          <a:xfrm>
            <a:off x="990600" y="1295400"/>
            <a:ext cx="7620000" cy="5271739"/>
          </a:xfrm>
          <a:prstGeom prst="rect">
            <a:avLst/>
          </a:prstGeom>
          <a:noFill/>
          <a:ln w="9525">
            <a:noFill/>
            <a:miter lim="800000"/>
            <a:headEnd/>
            <a:tailEnd/>
          </a:ln>
          <a:scene3d>
            <a:camera prst="perspectiveRight"/>
            <a:lightRig rig="threePt" dir="t"/>
          </a:scene3d>
        </p:spPr>
      </p:pic>
      <p:sp>
        <p:nvSpPr>
          <p:cNvPr id="4" name="Title 1"/>
          <p:cNvSpPr txBox="1">
            <a:spLocks/>
          </p:cNvSpPr>
          <p:nvPr/>
        </p:nvSpPr>
        <p:spPr>
          <a:xfrm>
            <a:off x="304800" y="0"/>
            <a:ext cx="7772400" cy="914400"/>
          </a:xfrm>
          <a:prstGeom prst="rect">
            <a:avLst/>
          </a:prstGeom>
        </p:spPr>
        <p:txBody>
          <a:bodyPr/>
          <a:lstStyle/>
          <a:p>
            <a:pPr fontAlgn="auto">
              <a:spcAft>
                <a:spcPts val="0"/>
              </a:spcAft>
              <a:defRPr/>
            </a:pPr>
            <a:r>
              <a:rPr lang="en-US" sz="4000" b="1" spc="-100" dirty="0">
                <a:solidFill>
                  <a:schemeClr val="tx2">
                    <a:satMod val="200000"/>
                  </a:schemeClr>
                </a:solidFill>
                <a:latin typeface="+mj-lt"/>
                <a:ea typeface="+mj-ea"/>
                <a:cs typeface="+mj-cs"/>
              </a:rPr>
              <a:t>Phases of RAD process </a:t>
            </a:r>
            <a:r>
              <a:rPr lang="en-US" sz="4000" spc="-100" dirty="0">
                <a:solidFill>
                  <a:schemeClr val="tx2">
                    <a:satMod val="200000"/>
                  </a:schemeClr>
                </a:solidFill>
                <a:latin typeface="+mj-lt"/>
                <a:ea typeface="+mj-ea"/>
                <a:cs typeface="+mj-cs"/>
              </a:rPr>
              <a:t/>
            </a:r>
            <a:br>
              <a:rPr lang="en-US" sz="4000" spc="-100" dirty="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
        <p:nvSpPr>
          <p:cNvPr id="4710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6B5CD03-7DC8-4E48-B1BF-618B3A94CFAC}" type="slidenum">
              <a:rPr lang="en-US" smtClean="0"/>
              <a:pPr fontAlgn="base">
                <a:spcBef>
                  <a:spcPct val="0"/>
                </a:spcBef>
                <a:spcAft>
                  <a:spcPct val="0"/>
                </a:spcAft>
                <a:defRPr/>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Drawbacks of RAD Model:</a:t>
            </a:r>
            <a:r>
              <a:rPr lang="en-US" dirty="0" smtClean="0">
                <a:solidFill>
                  <a:schemeClr val="tx2">
                    <a:satMod val="200000"/>
                  </a:schemeClr>
                </a:solidFill>
              </a:rPr>
              <a:t/>
            </a:r>
            <a:br>
              <a:rPr lang="en-US" dirty="0" smtClean="0">
                <a:solidFill>
                  <a:schemeClr val="tx2">
                    <a:satMod val="200000"/>
                  </a:schemeClr>
                </a:solidFill>
              </a:rPr>
            </a:br>
            <a:endParaRPr lang="en-US" dirty="0">
              <a:solidFill>
                <a:schemeClr val="tx2">
                  <a:satMod val="200000"/>
                </a:schemeClr>
              </a:solidFill>
            </a:endParaRPr>
          </a:p>
        </p:txBody>
      </p:sp>
      <p:sp>
        <p:nvSpPr>
          <p:cNvPr id="40963" name="Content Placeholder 2"/>
          <p:cNvSpPr>
            <a:spLocks noGrp="1"/>
          </p:cNvSpPr>
          <p:nvPr>
            <p:ph idx="1"/>
          </p:nvPr>
        </p:nvSpPr>
        <p:spPr>
          <a:xfrm>
            <a:off x="8686800" y="2971800"/>
            <a:ext cx="7772400" cy="4572000"/>
          </a:xfrm>
        </p:spPr>
        <p:txBody>
          <a:bodyPr/>
          <a:lstStyle/>
          <a:p>
            <a:pPr eaLnBrk="1" hangingPunct="1">
              <a:buFont typeface="Wingdings" pitchFamily="2" charset="2"/>
              <a:buNone/>
            </a:pPr>
            <a:r>
              <a:rPr lang="en-US" b="1" smtClean="0"/>
              <a:t>	</a:t>
            </a:r>
            <a:endParaRPr lang="en-US" smtClean="0"/>
          </a:p>
        </p:txBody>
      </p:sp>
      <p:sp>
        <p:nvSpPr>
          <p:cNvPr id="4" name="Rounded Rectangle 3"/>
          <p:cNvSpPr/>
          <p:nvPr/>
        </p:nvSpPr>
        <p:spPr>
          <a:xfrm>
            <a:off x="609600" y="914400"/>
            <a:ext cx="5181600" cy="1219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1" dirty="0">
                <a:solidFill>
                  <a:schemeClr val="bg1"/>
                </a:solidFill>
              </a:rPr>
              <a:t>Very </a:t>
            </a:r>
            <a:r>
              <a:rPr lang="en-US" sz="2800" dirty="0">
                <a:solidFill>
                  <a:schemeClr val="bg1"/>
                </a:solidFill>
              </a:rPr>
              <a:t>High Human resource requirement</a:t>
            </a:r>
            <a:r>
              <a:rPr lang="en-US" sz="3200" b="1" dirty="0">
                <a:solidFill>
                  <a:schemeClr val="bg1"/>
                </a:solidFill>
              </a:rPr>
              <a:t> overhead </a:t>
            </a:r>
          </a:p>
        </p:txBody>
      </p:sp>
      <p:sp>
        <p:nvSpPr>
          <p:cNvPr id="5" name="Rounded Rectangle 4"/>
          <p:cNvSpPr/>
          <p:nvPr/>
        </p:nvSpPr>
        <p:spPr>
          <a:xfrm>
            <a:off x="609600" y="2362200"/>
            <a:ext cx="5562600" cy="1371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1" dirty="0">
                <a:solidFill>
                  <a:schemeClr val="bg1"/>
                </a:solidFill>
              </a:rPr>
              <a:t>Customer and developer both should be </a:t>
            </a:r>
            <a:r>
              <a:rPr lang="en-US" sz="2800" dirty="0">
                <a:solidFill>
                  <a:schemeClr val="bg1"/>
                </a:solidFill>
              </a:rPr>
              <a:t>committed</a:t>
            </a:r>
            <a:endParaRPr lang="en-US" sz="3200" dirty="0">
              <a:solidFill>
                <a:schemeClr val="bg1"/>
              </a:solidFill>
            </a:endParaRPr>
          </a:p>
        </p:txBody>
      </p:sp>
      <p:sp>
        <p:nvSpPr>
          <p:cNvPr id="6" name="Rounded Rectangle 5"/>
          <p:cNvSpPr/>
          <p:nvPr/>
        </p:nvSpPr>
        <p:spPr>
          <a:xfrm>
            <a:off x="609600" y="4038600"/>
            <a:ext cx="7391400" cy="1447800"/>
          </a:xfrm>
          <a:prstGeom prst="roundRect">
            <a:avLst/>
          </a:prstGeom>
          <a:effectLst>
            <a:glow rad="101600">
              <a:schemeClr val="accent5">
                <a:satMod val="175000"/>
                <a:alpha val="40000"/>
              </a:schemeClr>
            </a:glow>
            <a:innerShdw blurRad="63500" dist="50800" dir="13500000">
              <a:prstClr val="black">
                <a:alpha val="50000"/>
              </a:prstClr>
            </a:inn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1" dirty="0">
                <a:solidFill>
                  <a:schemeClr val="bg1"/>
                </a:solidFill>
              </a:rPr>
              <a:t>All types of application are </a:t>
            </a:r>
            <a:r>
              <a:rPr lang="en-US" sz="2800" dirty="0">
                <a:solidFill>
                  <a:schemeClr val="bg1"/>
                </a:solidFill>
              </a:rPr>
              <a:t>not</a:t>
            </a:r>
            <a:r>
              <a:rPr lang="en-US" sz="3200" b="1" dirty="0">
                <a:solidFill>
                  <a:schemeClr val="bg1"/>
                </a:solidFill>
              </a:rPr>
              <a:t> appropriate for development under RAD strategy</a:t>
            </a:r>
          </a:p>
        </p:txBody>
      </p:sp>
      <p:sp>
        <p:nvSpPr>
          <p:cNvPr id="48139"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3AF4553-FFAE-424C-82B3-19AA29773114}" type="slidenum">
              <a:rPr lang="en-US" smtClean="0"/>
              <a:pPr fontAlgn="base">
                <a:spcBef>
                  <a:spcPct val="0"/>
                </a:spcBef>
                <a:spcAft>
                  <a:spcPct val="0"/>
                </a:spcAft>
                <a:defRPr/>
              </a:pPr>
              <a:t>42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Evolutionary Software Process Models:</a:t>
            </a:r>
            <a:br>
              <a:rPr lang="en-US" b="1" dirty="0" smtClean="0">
                <a:solidFill>
                  <a:schemeClr val="tx2">
                    <a:satMod val="200000"/>
                  </a:schemeClr>
                </a:solidFill>
              </a:rPr>
            </a:br>
            <a:endParaRPr lang="en-US" dirty="0">
              <a:solidFill>
                <a:schemeClr val="tx2">
                  <a:satMod val="200000"/>
                </a:schemeClr>
              </a:solidFill>
            </a:endParaRPr>
          </a:p>
        </p:txBody>
      </p:sp>
      <p:sp>
        <p:nvSpPr>
          <p:cNvPr id="49155"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BAB9A1-F491-40A1-9DB5-2E763ADC17DD}" type="slidenum">
              <a:rPr lang="en-US" smtClean="0"/>
              <a:pPr fontAlgn="base">
                <a:spcBef>
                  <a:spcPct val="0"/>
                </a:spcBef>
                <a:spcAft>
                  <a:spcPct val="0"/>
                </a:spcAft>
                <a:defRPr/>
              </a:pPr>
              <a:t>43</a:t>
            </a:fld>
            <a:endParaRPr lang="en-US" smtClean="0"/>
          </a:p>
        </p:txBody>
      </p:sp>
      <p:sp>
        <p:nvSpPr>
          <p:cNvPr id="5" name="Rounded Rectangle 4"/>
          <p:cNvSpPr/>
          <p:nvPr/>
        </p:nvSpPr>
        <p:spPr>
          <a:xfrm>
            <a:off x="990600" y="2133600"/>
            <a:ext cx="7543800" cy="3124200"/>
          </a:xfrm>
          <a:prstGeom prst="roundRect">
            <a:avLst/>
          </a:prstGeom>
          <a:effectLst>
            <a:glow rad="101600">
              <a:schemeClr val="accent6">
                <a:satMod val="175000"/>
                <a:alpha val="40000"/>
              </a:schemeClr>
            </a:glow>
            <a:outerShdw blurRad="50800" dist="38100" dir="8100000" algn="tr" rotWithShape="0">
              <a:prstClr val="black">
                <a:alpha val="40000"/>
              </a:prst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800" b="1" dirty="0">
                <a:solidFill>
                  <a:schemeClr val="bg1"/>
                </a:solidFill>
              </a:rPr>
              <a:t>Linear sequential model is meant  for straight line </a:t>
            </a:r>
            <a:r>
              <a:rPr lang="en-US" sz="2400" dirty="0">
                <a:solidFill>
                  <a:schemeClr val="bg1"/>
                </a:solidFill>
              </a:rPr>
              <a:t>(linear)</a:t>
            </a:r>
            <a:r>
              <a:rPr lang="en-US" sz="2800" b="1" dirty="0">
                <a:solidFill>
                  <a:schemeClr val="bg1"/>
                </a:solidFill>
              </a:rPr>
              <a:t> development approach</a:t>
            </a:r>
            <a:r>
              <a:rPr lang="en-US" sz="2400" dirty="0">
                <a:solidFill>
                  <a:schemeClr val="bg1"/>
                </a:solidFill>
              </a:rPr>
              <a:t> </a:t>
            </a:r>
            <a:r>
              <a:rPr lang="en-US" sz="2000" b="1" dirty="0">
                <a:solidFill>
                  <a:schemeClr val="bg1"/>
                </a:solidFill>
              </a:rPr>
              <a:t>(</a:t>
            </a:r>
            <a:r>
              <a:rPr lang="en-US" sz="2400" b="1" dirty="0">
                <a:solidFill>
                  <a:schemeClr val="bg1"/>
                </a:solidFill>
              </a:rPr>
              <a:t>delivers a complete product)</a:t>
            </a:r>
          </a:p>
          <a:p>
            <a:pPr lvl="1" fontAlgn="auto">
              <a:spcBef>
                <a:spcPts val="0"/>
              </a:spcBef>
              <a:spcAft>
                <a:spcPts val="0"/>
              </a:spcAft>
              <a:defRPr/>
            </a:pPr>
            <a:endParaRPr lang="en-US" sz="2800" b="1" dirty="0">
              <a:solidFill>
                <a:schemeClr val="bg1"/>
              </a:solidFill>
            </a:endParaRPr>
          </a:p>
          <a:p>
            <a:pPr lvl="1" fontAlgn="auto">
              <a:spcBef>
                <a:spcPts val="0"/>
              </a:spcBef>
              <a:spcAft>
                <a:spcPts val="0"/>
              </a:spcAft>
              <a:defRPr/>
            </a:pPr>
            <a:r>
              <a:rPr lang="en-US" sz="2800" b="1" dirty="0">
                <a:solidFill>
                  <a:schemeClr val="bg1"/>
                </a:solidFill>
              </a:rPr>
              <a:t>Prototyping helps the customer to </a:t>
            </a:r>
            <a:r>
              <a:rPr lang="en-US" sz="2400" dirty="0">
                <a:solidFill>
                  <a:schemeClr val="bg1"/>
                </a:solidFill>
              </a:rPr>
              <a:t>understand</a:t>
            </a:r>
            <a:r>
              <a:rPr lang="en-US" sz="2800" b="1" dirty="0">
                <a:solidFill>
                  <a:schemeClr val="bg1"/>
                </a:solidFill>
              </a:rPr>
              <a:t> the system requirements</a:t>
            </a:r>
            <a:endParaRPr lang="en-US" sz="3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Evolutionary Software Process Models:</a:t>
            </a:r>
            <a:br>
              <a:rPr lang="en-US" b="1" dirty="0" smtClean="0">
                <a:solidFill>
                  <a:schemeClr val="tx2">
                    <a:satMod val="200000"/>
                  </a:schemeClr>
                </a:solidFill>
              </a:rPr>
            </a:br>
            <a:endParaRPr lang="en-US" dirty="0">
              <a:solidFill>
                <a:schemeClr val="tx2">
                  <a:satMod val="200000"/>
                </a:schemeClr>
              </a:solidFill>
            </a:endParaRPr>
          </a:p>
        </p:txBody>
      </p:sp>
      <p:sp>
        <p:nvSpPr>
          <p:cNvPr id="50179"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64E33B3-3EB7-4A4C-BAD2-C9FFEF6EA96E}" type="slidenum">
              <a:rPr lang="en-US" smtClean="0"/>
              <a:pPr fontAlgn="base">
                <a:spcBef>
                  <a:spcPct val="0"/>
                </a:spcBef>
                <a:spcAft>
                  <a:spcPct val="0"/>
                </a:spcAft>
                <a:defRPr/>
              </a:pPr>
              <a:t>44</a:t>
            </a:fld>
            <a:endParaRPr lang="en-US" smtClean="0"/>
          </a:p>
        </p:txBody>
      </p:sp>
      <p:sp>
        <p:nvSpPr>
          <p:cNvPr id="6" name="Rounded Rectangle 5"/>
          <p:cNvSpPr/>
          <p:nvPr/>
        </p:nvSpPr>
        <p:spPr>
          <a:xfrm>
            <a:off x="990600" y="2209800"/>
            <a:ext cx="7543800" cy="3124200"/>
          </a:xfrm>
          <a:prstGeom prst="roundRect">
            <a:avLst/>
          </a:prstGeom>
          <a:effectLst>
            <a:glow rad="139700">
              <a:schemeClr val="accent6">
                <a:satMod val="175000"/>
                <a:alpha val="40000"/>
              </a:schemeClr>
            </a:glow>
            <a:innerShdw blurRad="63500" dist="50800" dir="10800000">
              <a:prstClr val="black">
                <a:alpha val="50000"/>
              </a:prstClr>
            </a:inn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3200" b="1" dirty="0">
                <a:solidFill>
                  <a:schemeClr val="bg1"/>
                </a:solidFill>
              </a:rPr>
              <a:t>Evolutionary models are </a:t>
            </a:r>
            <a:r>
              <a:rPr lang="en-US" sz="2800" dirty="0">
                <a:solidFill>
                  <a:schemeClr val="bg1"/>
                </a:solidFill>
              </a:rPr>
              <a:t>inherently iterative</a:t>
            </a:r>
            <a:r>
              <a:rPr lang="en-US" sz="3200" b="1" dirty="0">
                <a:solidFill>
                  <a:schemeClr val="bg1"/>
                </a:solidFill>
              </a:rPr>
              <a:t> in nature</a:t>
            </a:r>
          </a:p>
          <a:p>
            <a:pPr lvl="1" fontAlgn="auto">
              <a:spcBef>
                <a:spcPts val="0"/>
              </a:spcBef>
              <a:spcAft>
                <a:spcPts val="0"/>
              </a:spcAft>
              <a:defRPr/>
            </a:pPr>
            <a:endParaRPr lang="en-US" sz="3200" b="1" dirty="0">
              <a:solidFill>
                <a:schemeClr val="bg1"/>
              </a:solidFill>
            </a:endParaRPr>
          </a:p>
          <a:p>
            <a:pPr lvl="1" fontAlgn="auto">
              <a:spcBef>
                <a:spcPts val="0"/>
              </a:spcBef>
              <a:spcAft>
                <a:spcPts val="0"/>
              </a:spcAft>
              <a:defRPr/>
            </a:pPr>
            <a:r>
              <a:rPr lang="en-US" sz="3200" b="1" dirty="0">
                <a:solidFill>
                  <a:schemeClr val="bg1"/>
                </a:solidFill>
              </a:rPr>
              <a:t>It helps to develop increasingly </a:t>
            </a:r>
            <a:r>
              <a:rPr lang="en-US" sz="2800" dirty="0">
                <a:solidFill>
                  <a:schemeClr val="bg1"/>
                </a:solidFill>
              </a:rPr>
              <a:t>more complete versions </a:t>
            </a:r>
            <a:r>
              <a:rPr lang="en-US" sz="3200" b="1" dirty="0">
                <a:solidFill>
                  <a:schemeClr val="bg1"/>
                </a:solidFill>
              </a:rPr>
              <a:t>of the target software</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1203"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2C0D9A4-DD15-4928-B8E3-A2640632B8DF}" type="slidenum">
              <a:rPr lang="en-US" smtClean="0"/>
              <a:pPr fontAlgn="base">
                <a:spcBef>
                  <a:spcPct val="0"/>
                </a:spcBef>
                <a:spcAft>
                  <a:spcPct val="0"/>
                </a:spcAft>
                <a:defRPr/>
              </a:pPr>
              <a:t>45</a:t>
            </a:fld>
            <a:endParaRPr lang="en-US" smtClean="0"/>
          </a:p>
        </p:txBody>
      </p:sp>
      <p:sp>
        <p:nvSpPr>
          <p:cNvPr id="5" name="Title 1"/>
          <p:cNvSpPr txBox="1">
            <a:spLocks/>
          </p:cNvSpPr>
          <p:nvPr/>
        </p:nvSpPr>
        <p:spPr>
          <a:xfrm>
            <a:off x="304800" y="0"/>
            <a:ext cx="7772400" cy="914400"/>
          </a:xfrm>
          <a:prstGeom prst="rect">
            <a:avLst/>
          </a:prstGeom>
        </p:spPr>
        <p:txBody>
          <a:bodyPr/>
          <a:lstStyle/>
          <a:p>
            <a:pPr fontAlgn="auto">
              <a:spcAft>
                <a:spcPts val="0"/>
              </a:spcAft>
              <a:defRPr/>
            </a:pPr>
            <a:r>
              <a:rPr lang="en-US" sz="4000" b="1" spc="-100">
                <a:solidFill>
                  <a:schemeClr val="tx2">
                    <a:satMod val="200000"/>
                  </a:schemeClr>
                </a:solidFill>
                <a:latin typeface="+mj-lt"/>
                <a:ea typeface="+mj-ea"/>
                <a:cs typeface="+mj-cs"/>
              </a:rPr>
              <a:t>Evolutionary Software Process Models:</a:t>
            </a:r>
            <a:br>
              <a:rPr lang="en-US" sz="4000" b="1"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
        <p:nvSpPr>
          <p:cNvPr id="6" name="Rounded Rectangle 5"/>
          <p:cNvSpPr/>
          <p:nvPr/>
        </p:nvSpPr>
        <p:spPr>
          <a:xfrm>
            <a:off x="914400" y="2438400"/>
            <a:ext cx="7543800" cy="1524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rPr>
              <a:t>Business </a:t>
            </a:r>
            <a:r>
              <a:rPr lang="en-US" sz="2800" b="1" dirty="0">
                <a:solidFill>
                  <a:schemeClr val="bg1"/>
                </a:solidFill>
              </a:rPr>
              <a:t>and </a:t>
            </a:r>
            <a:r>
              <a:rPr lang="en-US" sz="2400" dirty="0">
                <a:solidFill>
                  <a:schemeClr val="bg1"/>
                </a:solidFill>
              </a:rPr>
              <a:t>product</a:t>
            </a:r>
            <a:r>
              <a:rPr lang="en-US" sz="2800" b="1" dirty="0">
                <a:solidFill>
                  <a:schemeClr val="bg1"/>
                </a:solidFill>
              </a:rPr>
              <a:t> requirement changes as the development proceeds        Straight path to end product becomes </a:t>
            </a:r>
            <a:r>
              <a:rPr lang="en-US" sz="2400" dirty="0">
                <a:solidFill>
                  <a:schemeClr val="bg1"/>
                </a:solidFill>
              </a:rPr>
              <a:t>unrealistic</a:t>
            </a:r>
          </a:p>
          <a:p>
            <a:pPr fontAlgn="auto">
              <a:spcBef>
                <a:spcPts val="0"/>
              </a:spcBef>
              <a:spcAft>
                <a:spcPts val="0"/>
              </a:spcAft>
              <a:defRPr/>
            </a:pPr>
            <a:endParaRPr lang="en-US" dirty="0">
              <a:solidFill>
                <a:schemeClr val="bg1"/>
              </a:solidFill>
            </a:endParaRPr>
          </a:p>
        </p:txBody>
      </p:sp>
      <p:sp>
        <p:nvSpPr>
          <p:cNvPr id="7" name="Rounded Rectangle 6"/>
          <p:cNvSpPr/>
          <p:nvPr/>
        </p:nvSpPr>
        <p:spPr>
          <a:xfrm>
            <a:off x="457200" y="1219200"/>
            <a:ext cx="6629400" cy="1143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a:solidFill>
                  <a:schemeClr val="bg1"/>
                </a:solidFill>
              </a:rPr>
              <a:t>Why </a:t>
            </a:r>
            <a:r>
              <a:rPr lang="en-US" sz="2400" dirty="0">
                <a:solidFill>
                  <a:schemeClr val="bg1"/>
                </a:solidFill>
              </a:rPr>
              <a:t>models</a:t>
            </a:r>
            <a:r>
              <a:rPr lang="en-US" sz="2800" b="1" dirty="0">
                <a:solidFill>
                  <a:schemeClr val="bg1"/>
                </a:solidFill>
              </a:rPr>
              <a:t> that accommodate </a:t>
            </a:r>
            <a:r>
              <a:rPr lang="en-US" sz="2400" dirty="0">
                <a:solidFill>
                  <a:schemeClr val="bg1"/>
                </a:solidFill>
              </a:rPr>
              <a:t>product evolution</a:t>
            </a:r>
            <a:r>
              <a:rPr lang="en-US" sz="2800" b="1" dirty="0">
                <a:solidFill>
                  <a:schemeClr val="bg1"/>
                </a:solidFill>
              </a:rPr>
              <a:t>?</a:t>
            </a:r>
            <a:endParaRPr lang="en-US" sz="2400" dirty="0">
              <a:solidFill>
                <a:schemeClr val="bg1"/>
              </a:solidFill>
            </a:endParaRPr>
          </a:p>
        </p:txBody>
      </p:sp>
      <p:sp>
        <p:nvSpPr>
          <p:cNvPr id="9" name="Rounded Rectangle 8"/>
          <p:cNvSpPr/>
          <p:nvPr/>
        </p:nvSpPr>
        <p:spPr>
          <a:xfrm>
            <a:off x="990600" y="4114800"/>
            <a:ext cx="7467600" cy="990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rPr>
              <a:t>Tight</a:t>
            </a:r>
            <a:r>
              <a:rPr lang="en-US" sz="2800" b="1" dirty="0">
                <a:solidFill>
                  <a:schemeClr val="bg1"/>
                </a:solidFill>
              </a:rPr>
              <a:t> market deadline      </a:t>
            </a:r>
            <a:r>
              <a:rPr lang="en-US" sz="2400" dirty="0">
                <a:solidFill>
                  <a:schemeClr val="bg1"/>
                </a:solidFill>
              </a:rPr>
              <a:t>Limited version </a:t>
            </a:r>
            <a:r>
              <a:rPr lang="en-US" sz="2800" b="1" dirty="0">
                <a:solidFill>
                  <a:schemeClr val="bg1"/>
                </a:solidFill>
              </a:rPr>
              <a:t>to be introduced</a:t>
            </a:r>
            <a:endParaRPr lang="en-US" sz="2400" dirty="0">
              <a:solidFill>
                <a:schemeClr val="bg1"/>
              </a:solidFill>
            </a:endParaRPr>
          </a:p>
        </p:txBody>
      </p:sp>
      <p:sp>
        <p:nvSpPr>
          <p:cNvPr id="10" name="Rounded Rectangle 9"/>
          <p:cNvSpPr/>
          <p:nvPr/>
        </p:nvSpPr>
        <p:spPr>
          <a:xfrm>
            <a:off x="990600" y="5181600"/>
            <a:ext cx="7467600" cy="1600200"/>
          </a:xfrm>
          <a:prstGeom prst="roundRect">
            <a:avLst/>
          </a:prstGeom>
          <a:effectLst>
            <a:glow rad="139700">
              <a:schemeClr val="accent5">
                <a:satMod val="175000"/>
                <a:alpha val="40000"/>
              </a:schemeClr>
            </a:glow>
            <a:innerShdw blurRad="63500" dist="50800" dir="13500000">
              <a:prstClr val="black">
                <a:alpha val="50000"/>
              </a:prstClr>
            </a:innerShdw>
            <a:reflection blurRad="6350" stA="50000" endA="300" endPos="55500" dist="1016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rPr>
              <a:t>System  requirements </a:t>
            </a:r>
            <a:r>
              <a:rPr lang="en-US" sz="2800" b="1" dirty="0">
                <a:solidFill>
                  <a:schemeClr val="bg1"/>
                </a:solidFill>
              </a:rPr>
              <a:t>are well understood but  details of </a:t>
            </a:r>
            <a:r>
              <a:rPr lang="en-US" sz="2400" dirty="0">
                <a:solidFill>
                  <a:schemeClr val="bg1"/>
                </a:solidFill>
              </a:rPr>
              <a:t>product extensions </a:t>
            </a:r>
            <a:r>
              <a:rPr lang="en-US" sz="2800" b="1" dirty="0">
                <a:solidFill>
                  <a:schemeClr val="bg1"/>
                </a:solidFill>
              </a:rPr>
              <a:t>or </a:t>
            </a:r>
            <a:r>
              <a:rPr lang="en-US" sz="2400" dirty="0">
                <a:solidFill>
                  <a:schemeClr val="bg1"/>
                </a:solidFill>
              </a:rPr>
              <a:t>system extensions </a:t>
            </a:r>
            <a:r>
              <a:rPr lang="en-US" sz="2800" b="1" dirty="0">
                <a:solidFill>
                  <a:schemeClr val="bg1"/>
                </a:solidFill>
              </a:rPr>
              <a:t>are not known</a:t>
            </a:r>
            <a:endParaRPr lang="en-US" sz="2400" dirty="0">
              <a:solidFill>
                <a:schemeClr val="bg1"/>
              </a:solidFill>
            </a:endParaRPr>
          </a:p>
        </p:txBody>
      </p:sp>
      <p:sp>
        <p:nvSpPr>
          <p:cNvPr id="11" name="Right Arrow 10"/>
          <p:cNvSpPr/>
          <p:nvPr/>
        </p:nvSpPr>
        <p:spPr>
          <a:xfrm>
            <a:off x="5791200" y="2933163"/>
            <a:ext cx="304800" cy="304800"/>
          </a:xfrm>
          <a:prstGeom prst="rightArrow">
            <a:avLst/>
          </a:prstGeom>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ight Arrow 11"/>
          <p:cNvSpPr/>
          <p:nvPr/>
        </p:nvSpPr>
        <p:spPr>
          <a:xfrm>
            <a:off x="4915437" y="4280079"/>
            <a:ext cx="304800" cy="304800"/>
          </a:xfrm>
          <a:prstGeom prst="rightArrow">
            <a:avLst/>
          </a:prstGeom>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ECD9A07-CBC9-4E04-A4E0-4003E0020E27}" type="slidenum">
              <a:rPr lang="en-US" smtClean="0"/>
              <a:pPr fontAlgn="base">
                <a:spcBef>
                  <a:spcPct val="0"/>
                </a:spcBef>
                <a:spcAft>
                  <a:spcPct val="0"/>
                </a:spcAft>
                <a:defRPr/>
              </a:pPr>
              <a:t>46</a:t>
            </a:fld>
            <a:endParaRPr lang="en-US" smtClean="0"/>
          </a:p>
        </p:txBody>
      </p:sp>
      <p:sp>
        <p:nvSpPr>
          <p:cNvPr id="5" name="Title 1"/>
          <p:cNvSpPr txBox="1">
            <a:spLocks/>
          </p:cNvSpPr>
          <p:nvPr/>
        </p:nvSpPr>
        <p:spPr>
          <a:xfrm>
            <a:off x="304800" y="0"/>
            <a:ext cx="7772400" cy="914400"/>
          </a:xfrm>
          <a:prstGeom prst="rect">
            <a:avLst/>
          </a:prstGeom>
        </p:spPr>
        <p:txBody>
          <a:bodyPr/>
          <a:lstStyle/>
          <a:p>
            <a:pPr fontAlgn="auto">
              <a:spcAft>
                <a:spcPts val="0"/>
              </a:spcAft>
              <a:defRPr/>
            </a:pPr>
            <a:r>
              <a:rPr lang="en-US" sz="4000" b="1" spc="-100" dirty="0">
                <a:solidFill>
                  <a:schemeClr val="tx2">
                    <a:satMod val="200000"/>
                  </a:schemeClr>
                </a:solidFill>
                <a:latin typeface="+mj-lt"/>
                <a:ea typeface="+mj-ea"/>
                <a:cs typeface="+mj-cs"/>
              </a:rPr>
              <a:t>Types of Evolutionary Software Process Models:</a:t>
            </a:r>
            <a:br>
              <a:rPr lang="en-US" sz="4000" b="1" spc="-100" dirty="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
        <p:nvSpPr>
          <p:cNvPr id="7" name="Title 6"/>
          <p:cNvSpPr>
            <a:spLocks noGrp="1"/>
          </p:cNvSpPr>
          <p:nvPr>
            <p:ph type="title"/>
          </p:nvPr>
        </p:nvSpPr>
        <p:spPr>
          <a:xfrm>
            <a:off x="914400" y="1828800"/>
            <a:ext cx="7772400" cy="3429000"/>
          </a:xfrm>
          <a:prstGeom prst="roundRect">
            <a:avLst/>
          </a:prstGeom>
          <a:effectLst>
            <a:glow rad="139700">
              <a:schemeClr val="accent6">
                <a:satMod val="175000"/>
                <a:alpha val="40000"/>
              </a:schemeClr>
            </a:glow>
            <a:outerShdw blurRad="63500" sx="102000" sy="102000" algn="ctr" rotWithShape="0">
              <a:prstClr val="black">
                <a:alpha val="40000"/>
              </a:prstClr>
            </a:out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eaLnBrk="1" fontAlgn="auto" hangingPunct="1">
              <a:spcAft>
                <a:spcPts val="0"/>
              </a:spcAft>
              <a:defRPr/>
            </a:pPr>
            <a:r>
              <a:rPr lang="en-US" b="1" dirty="0" smtClean="0">
                <a:solidFill>
                  <a:schemeClr val="bg1"/>
                </a:solidFill>
              </a:rPr>
              <a:t/>
            </a:r>
            <a:br>
              <a:rPr lang="en-US" b="1" dirty="0" smtClean="0">
                <a:solidFill>
                  <a:schemeClr val="bg1"/>
                </a:solidFill>
              </a:rPr>
            </a:br>
            <a:r>
              <a:rPr lang="en-US" b="1" dirty="0" smtClean="0">
                <a:solidFill>
                  <a:schemeClr val="bg1"/>
                </a:solidFill>
              </a:rPr>
              <a:t>-	Incremental Model </a:t>
            </a:r>
            <a:r>
              <a:rPr lang="en-US" dirty="0" smtClean="0">
                <a:solidFill>
                  <a:schemeClr val="bg1"/>
                </a:solidFill>
              </a:rPr>
              <a:t/>
            </a:r>
            <a:br>
              <a:rPr lang="en-US" dirty="0" smtClean="0">
                <a:solidFill>
                  <a:schemeClr val="bg1"/>
                </a:solidFill>
              </a:rPr>
            </a:br>
            <a:r>
              <a:rPr lang="en-US" b="1" dirty="0" smtClean="0">
                <a:solidFill>
                  <a:schemeClr val="bg1"/>
                </a:solidFill>
              </a:rPr>
              <a:t>-	Spiral Model</a:t>
            </a:r>
            <a:r>
              <a:rPr lang="en-US" dirty="0" smtClean="0">
                <a:solidFill>
                  <a:schemeClr val="bg1"/>
                </a:solidFill>
              </a:rPr>
              <a:t/>
            </a:r>
            <a:br>
              <a:rPr lang="en-US" dirty="0" smtClean="0">
                <a:solidFill>
                  <a:schemeClr val="bg1"/>
                </a:solidFill>
              </a:rPr>
            </a:br>
            <a:r>
              <a:rPr lang="en-US" b="1" dirty="0" smtClean="0">
                <a:solidFill>
                  <a:schemeClr val="bg1"/>
                </a:solidFill>
              </a:rPr>
              <a:t>-	Win Win Spiral Model</a:t>
            </a:r>
            <a:r>
              <a:rPr lang="en-US" dirty="0" smtClean="0">
                <a:solidFill>
                  <a:schemeClr val="bg1"/>
                </a:solidFill>
              </a:rPr>
              <a:t/>
            </a:r>
            <a:br>
              <a:rPr lang="en-US" dirty="0" smtClean="0">
                <a:solidFill>
                  <a:schemeClr val="bg1"/>
                </a:solidFill>
              </a:rPr>
            </a:br>
            <a:r>
              <a:rPr lang="en-US" b="1" dirty="0" smtClean="0">
                <a:solidFill>
                  <a:schemeClr val="bg1"/>
                </a:solidFill>
              </a:rPr>
              <a:t>-	Concurrent development 		Model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Incremental Model</a:t>
            </a:r>
            <a:br>
              <a:rPr lang="en-US" b="1" dirty="0" smtClean="0">
                <a:solidFill>
                  <a:schemeClr val="tx2">
                    <a:satMod val="200000"/>
                  </a:schemeClr>
                </a:solidFill>
              </a:rPr>
            </a:br>
            <a:endParaRPr lang="en-US" dirty="0">
              <a:solidFill>
                <a:schemeClr val="tx2">
                  <a:satMod val="200000"/>
                </a:schemeClr>
              </a:solidFill>
            </a:endParaRPr>
          </a:p>
        </p:txBody>
      </p:sp>
      <p:sp>
        <p:nvSpPr>
          <p:cNvPr id="46083" name="Content Placeholder 2"/>
          <p:cNvSpPr>
            <a:spLocks noGrp="1"/>
          </p:cNvSpPr>
          <p:nvPr>
            <p:ph idx="1"/>
          </p:nvPr>
        </p:nvSpPr>
        <p:spPr>
          <a:xfrm>
            <a:off x="4191000" y="3810000"/>
            <a:ext cx="7772400" cy="4572000"/>
          </a:xfrm>
        </p:spPr>
        <p:txBody>
          <a:bodyPr/>
          <a:lstStyle/>
          <a:p>
            <a:pPr eaLnBrk="1" hangingPunct="1"/>
            <a:endParaRPr lang="en-US" smtClean="0"/>
          </a:p>
        </p:txBody>
      </p:sp>
      <p:sp>
        <p:nvSpPr>
          <p:cNvPr id="5325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2A46A4-3D9D-4F65-AE83-020DCBA777BB}" type="slidenum">
              <a:rPr lang="en-US" smtClean="0"/>
              <a:pPr fontAlgn="base">
                <a:spcBef>
                  <a:spcPct val="0"/>
                </a:spcBef>
                <a:spcAft>
                  <a:spcPct val="0"/>
                </a:spcAft>
                <a:defRPr/>
              </a:pPr>
              <a:t>47</a:t>
            </a:fld>
            <a:endParaRPr lang="en-US" smtClean="0"/>
          </a:p>
        </p:txBody>
      </p:sp>
      <p:sp>
        <p:nvSpPr>
          <p:cNvPr id="5" name="Title 6"/>
          <p:cNvSpPr txBox="1">
            <a:spLocks/>
          </p:cNvSpPr>
          <p:nvPr/>
        </p:nvSpPr>
        <p:spPr>
          <a:xfrm>
            <a:off x="914400" y="1828800"/>
            <a:ext cx="7772400" cy="3429000"/>
          </a:xfrm>
          <a:prstGeom prst="roundRect">
            <a:avLst/>
          </a:prstGeom>
          <a:effectLst>
            <a:glow rad="139700">
              <a:schemeClr val="accent6">
                <a:satMod val="175000"/>
                <a:alpha val="40000"/>
              </a:schemeClr>
            </a:glow>
            <a:outerShdw blurRad="63500" sx="102000" sy="102000" algn="ctr" rotWithShape="0">
              <a:prstClr val="black">
                <a:alpha val="40000"/>
              </a:prstClr>
            </a:out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t>It is a combination of linear sequential model philosophy with the iterative philosophy of prototyping paradigm</a:t>
            </a:r>
            <a:endParaRPr lang="en-US" dirty="0"/>
          </a:p>
          <a:p>
            <a:pPr fontAlgn="auto">
              <a:spcBef>
                <a:spcPts val="0"/>
              </a:spcBef>
              <a:spcAft>
                <a:spcPts val="0"/>
              </a:spcAft>
              <a:defRPr/>
            </a:pPr>
            <a:r>
              <a:rPr lang="en-US" b="1" dirty="0"/>
              <a:t>The model is outlined pictorially as below</a:t>
            </a:r>
            <a:endParaRPr lang="en-US" dirty="0"/>
          </a:p>
          <a:p>
            <a:pPr fontAlgn="auto">
              <a:spcBef>
                <a:spcPts val="0"/>
              </a:spcBef>
              <a:spcAft>
                <a:spcPts val="0"/>
              </a:spcAft>
              <a:defRPr/>
            </a:pPr>
            <a:r>
              <a:rPr lang="en-US" b="1" dirty="0"/>
              <a:t>Example of Incremental Model: Word </a:t>
            </a:r>
            <a:r>
              <a:rPr lang="en-US" b="1"/>
              <a:t>processing Software</a:t>
            </a:r>
            <a:endParaRPr lang="en-US" dirty="0"/>
          </a:p>
          <a:p>
            <a:pPr fontAlgn="auto">
              <a:spcBef>
                <a:spcPts val="0"/>
              </a:spcBef>
              <a:spcAft>
                <a:spcPts val="0"/>
              </a:spcAft>
              <a:defRPr/>
            </a:pPr>
            <a:r>
              <a:rPr lang="en-US" b="1" dirty="0"/>
              <a:t>First Increment: the core product (Basic Word Processing Application Software</a:t>
            </a:r>
            <a:endParaRPr lang="en-US" dirty="0"/>
          </a:p>
          <a:p>
            <a:pPr fontAlgn="auto">
              <a:spcBef>
                <a:spcPts val="0"/>
              </a:spcBef>
              <a:spcAft>
                <a:spcPts val="0"/>
              </a:spcAft>
              <a:defRPr/>
            </a:pPr>
            <a:r>
              <a:rPr lang="en-US" b="1" dirty="0"/>
              <a:t>	Basic WP requirements are addressed</a:t>
            </a:r>
            <a:endParaRPr lang="en-US" dirty="0"/>
          </a:p>
          <a:p>
            <a:pPr fontAlgn="auto">
              <a:spcBef>
                <a:spcPts val="0"/>
              </a:spcBef>
              <a:spcAft>
                <a:spcPts val="0"/>
              </a:spcAft>
              <a:defRPr/>
            </a:pPr>
            <a:r>
              <a:rPr lang="en-US" b="1" dirty="0"/>
              <a:t>Supplementary features (Known + unknown) are not delivered</a:t>
            </a:r>
            <a:endParaRPr lang="en-US" dirty="0"/>
          </a:p>
          <a:p>
            <a:pPr fontAlgn="auto">
              <a:spcBef>
                <a:spcPts val="0"/>
              </a:spcBef>
              <a:spcAft>
                <a:spcPts val="0"/>
              </a:spcAft>
              <a:defRPr/>
            </a:pPr>
            <a:r>
              <a:rPr lang="en-US" b="1" dirty="0"/>
              <a:t>Core is used by the customer (undergoes detailed review)</a:t>
            </a:r>
            <a:endParaRPr lang="en-US" dirty="0"/>
          </a:p>
          <a:p>
            <a:pPr fontAlgn="auto">
              <a:spcBef>
                <a:spcPts val="0"/>
              </a:spcBef>
              <a:spcAft>
                <a:spcPts val="0"/>
              </a:spcAft>
              <a:defRPr/>
            </a:pPr>
            <a:r>
              <a:rPr lang="en-US" b="1" dirty="0"/>
              <a:t>Helps to plan next development in order to better meet customers need and delivery of additional features and functionality</a:t>
            </a:r>
            <a:endParaRPr lang="en-US" dirty="0"/>
          </a:p>
          <a:p>
            <a:pPr fontAlgn="auto">
              <a:spcBef>
                <a:spcPts val="0"/>
              </a:spcBef>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47107" name="Content Placeholder 2"/>
          <p:cNvSpPr>
            <a:spLocks noGrp="1"/>
          </p:cNvSpPr>
          <p:nvPr>
            <p:ph idx="1"/>
          </p:nvPr>
        </p:nvSpPr>
        <p:spPr/>
        <p:txBody>
          <a:bodyPr/>
          <a:lstStyle/>
          <a:p>
            <a:pPr eaLnBrk="1" hangingPunct="1"/>
            <a:r>
              <a:rPr lang="en-US" b="1" smtClean="0"/>
              <a:t>Subsequent increments:	This process is repeated each time until the complete product is produced (final version)</a:t>
            </a:r>
            <a:endParaRPr lang="en-US" smtClean="0"/>
          </a:p>
          <a:p>
            <a:pPr eaLnBrk="1" hangingPunct="1"/>
            <a:r>
              <a:rPr lang="en-US" b="1" smtClean="0"/>
              <a:t>Each increment is a stripped down version of the final product</a:t>
            </a:r>
            <a:endParaRPr lang="en-US" smtClean="0"/>
          </a:p>
          <a:p>
            <a:pPr eaLnBrk="1" hangingPunct="1"/>
            <a:r>
              <a:rPr lang="en-US" b="1" smtClean="0"/>
              <a:t>Each version fulfills users need and provides a platform for evaluation by the user and hence for their development</a:t>
            </a:r>
            <a:endParaRPr lang="en-US" smtClean="0"/>
          </a:p>
          <a:p>
            <a:pPr eaLnBrk="1" hangingPunct="1"/>
            <a:endParaRPr lang="en-US" smtClean="0"/>
          </a:p>
        </p:txBody>
      </p:sp>
      <p:sp>
        <p:nvSpPr>
          <p:cNvPr id="5427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D43290-F2A1-496B-AE1B-141350BE33C6}" type="slidenum">
              <a:rPr lang="en-US" smtClean="0"/>
              <a:pPr fontAlgn="base">
                <a:spcBef>
                  <a:spcPct val="0"/>
                </a:spcBef>
                <a:spcAft>
                  <a:spcPct val="0"/>
                </a:spcAft>
                <a:defRPr/>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48131" name="Content Placeholder 2"/>
          <p:cNvSpPr>
            <a:spLocks noGrp="1"/>
          </p:cNvSpPr>
          <p:nvPr>
            <p:ph idx="1"/>
          </p:nvPr>
        </p:nvSpPr>
        <p:spPr/>
        <p:txBody>
          <a:bodyPr/>
          <a:lstStyle/>
          <a:p>
            <a:pPr eaLnBrk="1" hangingPunct="1"/>
            <a:r>
              <a:rPr lang="en-US" b="1" smtClean="0"/>
              <a:t>Benefits:</a:t>
            </a:r>
            <a:endParaRPr lang="en-US" smtClean="0"/>
          </a:p>
          <a:p>
            <a:pPr eaLnBrk="1" hangingPunct="1"/>
            <a:r>
              <a:rPr lang="en-US" b="1" smtClean="0"/>
              <a:t>Low manpower requirement</a:t>
            </a:r>
            <a:endParaRPr lang="en-US" smtClean="0"/>
          </a:p>
          <a:p>
            <a:pPr eaLnBrk="1" hangingPunct="1"/>
            <a:r>
              <a:rPr lang="en-US" b="1" smtClean="0"/>
              <a:t>Early increments can be implemented with fewer people</a:t>
            </a:r>
            <a:endParaRPr lang="en-US" smtClean="0"/>
          </a:p>
          <a:p>
            <a:pPr eaLnBrk="1" hangingPunct="1"/>
            <a:r>
              <a:rPr lang="en-US" b="1" smtClean="0"/>
              <a:t>Increments can be planned to manage various technical risk (change in hardware platform , OS features etc)</a:t>
            </a:r>
            <a:endParaRPr lang="en-US" smtClean="0"/>
          </a:p>
          <a:p>
            <a:pPr eaLnBrk="1" hangingPunct="1"/>
            <a:endParaRPr lang="en-US" smtClean="0"/>
          </a:p>
        </p:txBody>
      </p:sp>
      <p:sp>
        <p:nvSpPr>
          <p:cNvPr id="5530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2B26B36-20B3-4D84-9CE7-BB986ABD97D2}" type="slidenum">
              <a:rPr lang="en-US" smtClean="0"/>
              <a:pPr fontAlgn="base">
                <a:spcBef>
                  <a:spcPct val="0"/>
                </a:spcBef>
                <a:spcAft>
                  <a:spcPct val="0"/>
                </a:spcAft>
                <a:defRPr/>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3 .Object Oriented Design</a:t>
            </a:r>
            <a:br>
              <a:rPr lang="en-US" dirty="0" smtClean="0">
                <a:solidFill>
                  <a:srgbClr val="FF0000"/>
                </a:solidFill>
              </a:rPr>
            </a:br>
            <a:r>
              <a:rPr lang="en-US" dirty="0" smtClean="0">
                <a:solidFill>
                  <a:srgbClr val="FF0000"/>
                </a:solidFill>
              </a:rPr>
              <a:t>[12Hrs-21Marks]</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0070C0"/>
                </a:solidFill>
              </a:rPr>
              <a:t>Analysis to Design</a:t>
            </a:r>
          </a:p>
          <a:p>
            <a:pPr marL="514350" indent="-514350">
              <a:buFont typeface="+mj-lt"/>
              <a:buAutoNum type="arabicPeriod"/>
            </a:pPr>
            <a:r>
              <a:rPr lang="en-US" dirty="0" smtClean="0">
                <a:solidFill>
                  <a:srgbClr val="0070C0"/>
                </a:solidFill>
              </a:rPr>
              <a:t>Describing &amp; Elaborating Use Cases</a:t>
            </a:r>
          </a:p>
          <a:p>
            <a:pPr marL="514350" indent="-514350">
              <a:buFont typeface="+mj-lt"/>
              <a:buAutoNum type="arabicPeriod"/>
            </a:pPr>
            <a:r>
              <a:rPr lang="en-US" dirty="0" smtClean="0">
                <a:solidFill>
                  <a:srgbClr val="0070C0"/>
                </a:solidFill>
              </a:rPr>
              <a:t>Collaboration Diagram</a:t>
            </a:r>
          </a:p>
          <a:p>
            <a:pPr marL="514350" indent="-514350">
              <a:buFont typeface="+mj-lt"/>
              <a:buAutoNum type="arabicPeriod"/>
            </a:pPr>
            <a:r>
              <a:rPr lang="en-US" dirty="0" smtClean="0">
                <a:solidFill>
                  <a:srgbClr val="0070C0"/>
                </a:solidFill>
              </a:rPr>
              <a:t>Objects &amp; Patterns</a:t>
            </a:r>
          </a:p>
          <a:p>
            <a:pPr marL="514350" indent="-514350">
              <a:buFont typeface="+mj-lt"/>
              <a:buAutoNum type="arabicPeriod"/>
            </a:pPr>
            <a:r>
              <a:rPr lang="en-US" dirty="0" smtClean="0">
                <a:solidFill>
                  <a:srgbClr val="0070C0"/>
                </a:solidFill>
              </a:rPr>
              <a:t>Determining Visibility</a:t>
            </a:r>
          </a:p>
          <a:p>
            <a:pPr marL="514350" indent="-514350">
              <a:buFont typeface="+mj-lt"/>
              <a:buAutoNum type="arabicPeriod"/>
            </a:pPr>
            <a:r>
              <a:rPr lang="en-US" dirty="0" smtClean="0">
                <a:solidFill>
                  <a:srgbClr val="0070C0"/>
                </a:solidFill>
              </a:rPr>
              <a:t>Class Diagram</a:t>
            </a:r>
          </a:p>
          <a:p>
            <a:pPr marL="514350" indent="-514350">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pic>
        <p:nvPicPr>
          <p:cNvPr id="49155" name="Picture 2" descr="incremental"/>
          <p:cNvPicPr>
            <a:picLocks noChangeAspect="1" noChangeArrowheads="1"/>
          </p:cNvPicPr>
          <p:nvPr/>
        </p:nvPicPr>
        <p:blipFill>
          <a:blip r:embed="rId2" cstate="print"/>
          <a:srcRect/>
          <a:stretch>
            <a:fillRect/>
          </a:stretch>
        </p:blipFill>
        <p:spPr bwMode="auto">
          <a:xfrm>
            <a:off x="1066800" y="1752600"/>
            <a:ext cx="7315200" cy="4740275"/>
          </a:xfrm>
          <a:prstGeom prst="rect">
            <a:avLst/>
          </a:prstGeom>
          <a:noFill/>
          <a:ln w="9525">
            <a:noFill/>
            <a:miter lim="800000"/>
            <a:headEnd/>
            <a:tailEnd/>
          </a:ln>
        </p:spPr>
      </p:pic>
      <p:sp>
        <p:nvSpPr>
          <p:cNvPr id="5632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EBD9DFE-D4B8-40EB-9B81-17AC566E59E3}" type="slidenum">
              <a:rPr lang="en-US" smtClean="0"/>
              <a:pPr fontAlgn="base">
                <a:spcBef>
                  <a:spcPct val="0"/>
                </a:spcBef>
                <a:spcAft>
                  <a:spcPct val="0"/>
                </a:spcAft>
                <a:defRPr/>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4 b.	Spiral Model (Proposed by </a:t>
            </a:r>
            <a:r>
              <a:rPr lang="en-US" b="1" dirty="0" err="1" smtClean="0">
                <a:solidFill>
                  <a:schemeClr val="tx2">
                    <a:satMod val="200000"/>
                  </a:schemeClr>
                </a:solidFill>
              </a:rPr>
              <a:t>Bohem</a:t>
            </a:r>
            <a:r>
              <a:rPr lang="en-US" b="1" dirty="0" smtClean="0">
                <a:solidFill>
                  <a:schemeClr val="tx2">
                    <a:satMod val="200000"/>
                  </a:schemeClr>
                </a:solidFill>
              </a:rPr>
              <a:t>)</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92500" lnSpcReduction="20000"/>
          </a:bodyPr>
          <a:lstStyle/>
          <a:p>
            <a:pPr marL="411480" eaLnBrk="1" fontAlgn="auto" hangingPunct="1">
              <a:spcAft>
                <a:spcPts val="0"/>
              </a:spcAft>
              <a:buFont typeface="Wingdings"/>
              <a:buChar char=""/>
              <a:defRPr/>
            </a:pPr>
            <a:r>
              <a:rPr lang="en-US" sz="3200" b="1" dirty="0" smtClean="0"/>
              <a:t>This evolutionary software process model combines the iterative nature of prototyping model , the control and systematic aspect of linear sequential model</a:t>
            </a:r>
            <a:endParaRPr lang="en-US" sz="2800" dirty="0" smtClean="0"/>
          </a:p>
          <a:p>
            <a:pPr marL="411480" eaLnBrk="1" fontAlgn="auto" hangingPunct="1">
              <a:spcAft>
                <a:spcPts val="0"/>
              </a:spcAft>
              <a:buFont typeface="Wingdings"/>
              <a:buChar char=""/>
              <a:defRPr/>
            </a:pPr>
            <a:r>
              <a:rPr lang="en-US" sz="3200" b="1" dirty="0" smtClean="0"/>
              <a:t>It has potential for rapid development of incremental versions of the software</a:t>
            </a:r>
            <a:endParaRPr lang="en-US" sz="2800" dirty="0" smtClean="0"/>
          </a:p>
          <a:p>
            <a:pPr marL="411480" eaLnBrk="1" fontAlgn="auto" hangingPunct="1">
              <a:spcAft>
                <a:spcPts val="0"/>
              </a:spcAft>
              <a:buFont typeface="Wingdings"/>
              <a:buChar char=""/>
              <a:defRPr/>
            </a:pPr>
            <a:r>
              <a:rPr lang="en-US" sz="3200" b="1" dirty="0" smtClean="0"/>
              <a:t>Software is developed in a series of incremental releases</a:t>
            </a:r>
            <a:endParaRPr lang="en-US" sz="2800" dirty="0" smtClean="0"/>
          </a:p>
          <a:p>
            <a:pPr marL="740664" lvl="1" eaLnBrk="1" fontAlgn="auto" hangingPunct="1">
              <a:spcAft>
                <a:spcPts val="0"/>
              </a:spcAft>
              <a:buFont typeface="Wingdings"/>
              <a:buChar char=""/>
              <a:defRPr/>
            </a:pPr>
            <a:r>
              <a:rPr lang="en-US" sz="2800" b="1" dirty="0" smtClean="0"/>
              <a:t>Early stage increments: paper model or prototype</a:t>
            </a:r>
            <a:endParaRPr lang="en-US" sz="2400" dirty="0" smtClean="0"/>
          </a:p>
          <a:p>
            <a:pPr marL="740664" lvl="1" eaLnBrk="1" fontAlgn="auto" hangingPunct="1">
              <a:spcAft>
                <a:spcPts val="0"/>
              </a:spcAft>
              <a:buFont typeface="Wingdings"/>
              <a:buChar char=""/>
              <a:defRPr/>
            </a:pPr>
            <a:r>
              <a:rPr lang="en-US" sz="2800" b="1" dirty="0" smtClean="0"/>
              <a:t>Subsequent stage releases: more complete version of required software</a:t>
            </a:r>
            <a:endParaRPr lang="en-US" sz="2400" dirty="0" smtClean="0"/>
          </a:p>
          <a:p>
            <a:pPr marL="411480" eaLnBrk="1" fontAlgn="auto" hangingPunct="1">
              <a:spcAft>
                <a:spcPts val="0"/>
              </a:spcAft>
              <a:buFont typeface="Wingdings"/>
              <a:buChar char=""/>
              <a:defRPr/>
            </a:pPr>
            <a:endParaRPr lang="en-US" dirty="0"/>
          </a:p>
        </p:txBody>
      </p:sp>
      <p:sp>
        <p:nvSpPr>
          <p:cNvPr id="5734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FD99D7-2EC2-40A8-8092-863962C0401C}" type="slidenum">
              <a:rPr lang="en-US" smtClean="0"/>
              <a:pPr fontAlgn="base">
                <a:spcBef>
                  <a:spcPct val="0"/>
                </a:spcBef>
                <a:spcAft>
                  <a:spcPct val="0"/>
                </a:spcAft>
                <a:defRPr/>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62500" lnSpcReduction="20000"/>
          </a:bodyPr>
          <a:lstStyle/>
          <a:p>
            <a:pPr marL="411480" eaLnBrk="1" fontAlgn="auto" hangingPunct="1">
              <a:spcAft>
                <a:spcPts val="0"/>
              </a:spcAft>
              <a:buFont typeface="Wingdings"/>
              <a:buChar char=""/>
              <a:defRPr/>
            </a:pPr>
            <a:r>
              <a:rPr lang="en-US" b="1" dirty="0" smtClean="0"/>
              <a:t>Spiral Model is divided into a number of Frame Work Activities or Task Regions . </a:t>
            </a:r>
            <a:endParaRPr lang="en-US" dirty="0" smtClean="0"/>
          </a:p>
          <a:p>
            <a:pPr marL="411480" eaLnBrk="1" fontAlgn="auto" hangingPunct="1">
              <a:spcAft>
                <a:spcPts val="0"/>
              </a:spcAft>
              <a:buFont typeface="Wingdings"/>
              <a:buChar char=""/>
              <a:defRPr/>
            </a:pPr>
            <a:r>
              <a:rPr lang="en-US" b="1" dirty="0" smtClean="0"/>
              <a:t>There are six task regions or frame work activities:</a:t>
            </a:r>
            <a:endParaRPr lang="en-US" dirty="0" smtClean="0"/>
          </a:p>
          <a:p>
            <a:pPr marL="411480" eaLnBrk="1" fontAlgn="auto" hangingPunct="1">
              <a:spcAft>
                <a:spcPts val="0"/>
              </a:spcAft>
              <a:buFont typeface="Wingdings"/>
              <a:buChar char=""/>
              <a:defRPr/>
            </a:pPr>
            <a:r>
              <a:rPr lang="en-US" b="1" dirty="0" smtClean="0"/>
              <a:t>Customer Communication: Task for effective communication between customer and developer</a:t>
            </a:r>
            <a:endParaRPr lang="en-US" dirty="0" smtClean="0"/>
          </a:p>
          <a:p>
            <a:pPr marL="411480" eaLnBrk="1" fontAlgn="auto" hangingPunct="1">
              <a:spcAft>
                <a:spcPts val="0"/>
              </a:spcAft>
              <a:buFont typeface="Wingdings"/>
              <a:buChar char=""/>
              <a:defRPr/>
            </a:pPr>
            <a:r>
              <a:rPr lang="en-US" b="1" dirty="0" smtClean="0"/>
              <a:t>ii.	Planning : Task is to define resources, timeline and other project related information</a:t>
            </a:r>
            <a:endParaRPr lang="en-US" dirty="0" smtClean="0"/>
          </a:p>
          <a:p>
            <a:pPr marL="411480" eaLnBrk="1" fontAlgn="auto" hangingPunct="1">
              <a:spcAft>
                <a:spcPts val="0"/>
              </a:spcAft>
              <a:buFont typeface="Wingdings"/>
              <a:buChar char=""/>
              <a:defRPr/>
            </a:pPr>
            <a:r>
              <a:rPr lang="en-US" b="1" dirty="0" smtClean="0"/>
              <a:t>iii.	Risk analysis: the task is to assess technical and management risks</a:t>
            </a:r>
            <a:endParaRPr lang="en-US" dirty="0" smtClean="0"/>
          </a:p>
          <a:p>
            <a:pPr marL="411480" eaLnBrk="1" fontAlgn="auto" hangingPunct="1">
              <a:spcAft>
                <a:spcPts val="0"/>
              </a:spcAft>
              <a:buFont typeface="Wingdings"/>
              <a:buChar char=""/>
              <a:defRPr/>
            </a:pPr>
            <a:r>
              <a:rPr lang="en-US" b="1" dirty="0" smtClean="0"/>
              <a:t>iv.	Engineering: task required to build one or more representations of the application</a:t>
            </a:r>
            <a:endParaRPr lang="en-US" dirty="0" smtClean="0"/>
          </a:p>
          <a:p>
            <a:pPr marL="411480" eaLnBrk="1" fontAlgn="auto" hangingPunct="1">
              <a:spcAft>
                <a:spcPts val="0"/>
              </a:spcAft>
              <a:buFont typeface="Wingdings"/>
              <a:buChar char=""/>
              <a:defRPr/>
            </a:pPr>
            <a:r>
              <a:rPr lang="en-US" b="1" dirty="0" smtClean="0"/>
              <a:t>Construction and release: task to construct, test, install and provide support (documentation, training etc)</a:t>
            </a:r>
            <a:endParaRPr lang="en-US" dirty="0" smtClean="0"/>
          </a:p>
          <a:p>
            <a:pPr marL="411480" eaLnBrk="1" fontAlgn="auto" hangingPunct="1">
              <a:spcAft>
                <a:spcPts val="0"/>
              </a:spcAft>
              <a:buFont typeface="Wingdings"/>
              <a:buChar char=""/>
              <a:defRPr/>
            </a:pPr>
            <a:r>
              <a:rPr lang="en-US" b="1" dirty="0" smtClean="0"/>
              <a:t>Customer evaluation: task is to obtain customer feedback or evaluation (engineering stage versus implementation stage)</a:t>
            </a:r>
            <a:endParaRPr lang="en-US" dirty="0" smtClean="0"/>
          </a:p>
          <a:p>
            <a:pPr marL="411480" eaLnBrk="1" fontAlgn="auto" hangingPunct="1">
              <a:spcAft>
                <a:spcPts val="0"/>
              </a:spcAft>
              <a:buFont typeface="Wingdings"/>
              <a:buChar char=""/>
              <a:defRPr/>
            </a:pPr>
            <a:endParaRPr lang="en-US" dirty="0"/>
          </a:p>
        </p:txBody>
      </p:sp>
      <p:sp>
        <p:nvSpPr>
          <p:cNvPr id="5837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9621E1A-5126-4BF8-A537-06D548173079}" type="slidenum">
              <a:rPr lang="en-US" smtClean="0"/>
              <a:pPr fontAlgn="base">
                <a:spcBef>
                  <a:spcPct val="0"/>
                </a:spcBef>
                <a:spcAft>
                  <a:spcPct val="0"/>
                </a:spcAft>
                <a:defRPr/>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2227" name="Content Placeholder 2"/>
          <p:cNvSpPr>
            <a:spLocks noGrp="1"/>
          </p:cNvSpPr>
          <p:nvPr>
            <p:ph idx="1"/>
          </p:nvPr>
        </p:nvSpPr>
        <p:spPr/>
        <p:txBody>
          <a:bodyPr/>
          <a:lstStyle/>
          <a:p>
            <a:pPr eaLnBrk="1" hangingPunct="1"/>
            <a:r>
              <a:rPr lang="en-US" b="1" smtClean="0"/>
              <a:t>Spiral model handles the software development process in phase manner, each phase being treated as a project work</a:t>
            </a:r>
            <a:endParaRPr lang="en-US" smtClean="0"/>
          </a:p>
          <a:p>
            <a:pPr eaLnBrk="1" hangingPunct="1"/>
            <a:r>
              <a:rPr lang="en-US" b="1" smtClean="0"/>
              <a:t>Spiral model divides the development process into four projects:</a:t>
            </a:r>
            <a:endParaRPr lang="en-US" smtClean="0"/>
          </a:p>
          <a:p>
            <a:pPr eaLnBrk="1" hangingPunct="1"/>
            <a:endParaRPr lang="en-US" smtClean="0"/>
          </a:p>
        </p:txBody>
      </p:sp>
      <p:sp>
        <p:nvSpPr>
          <p:cNvPr id="5939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7FFA48C-8622-442C-98CF-470C3E403EE8}" type="slidenum">
              <a:rPr lang="en-US" smtClean="0"/>
              <a:pPr fontAlgn="base">
                <a:spcBef>
                  <a:spcPct val="0"/>
                </a:spcBef>
                <a:spcAft>
                  <a:spcPct val="0"/>
                </a:spcAft>
                <a:defRPr/>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3251" name="Content Placeholder 2"/>
          <p:cNvSpPr>
            <a:spLocks noGrp="1"/>
          </p:cNvSpPr>
          <p:nvPr>
            <p:ph idx="1"/>
          </p:nvPr>
        </p:nvSpPr>
        <p:spPr/>
        <p:txBody>
          <a:bodyPr/>
          <a:lstStyle/>
          <a:p>
            <a:pPr eaLnBrk="1" hangingPunct="1"/>
            <a:endParaRPr lang="en-US" smtClean="0"/>
          </a:p>
        </p:txBody>
      </p:sp>
      <p:pic>
        <p:nvPicPr>
          <p:cNvPr id="53252" name="Picture 2" descr="spiral"/>
          <p:cNvPicPr>
            <a:picLocks noChangeAspect="1" noChangeArrowheads="1"/>
          </p:cNvPicPr>
          <p:nvPr/>
        </p:nvPicPr>
        <p:blipFill>
          <a:blip r:embed="rId2" cstate="print"/>
          <a:srcRect/>
          <a:stretch>
            <a:fillRect/>
          </a:stretch>
        </p:blipFill>
        <p:spPr bwMode="auto">
          <a:xfrm>
            <a:off x="914400" y="1752600"/>
            <a:ext cx="7924800" cy="4903788"/>
          </a:xfrm>
          <a:prstGeom prst="rect">
            <a:avLst/>
          </a:prstGeom>
          <a:noFill/>
          <a:ln w="9525">
            <a:noFill/>
            <a:miter lim="800000"/>
            <a:headEnd/>
            <a:tailEnd/>
          </a:ln>
        </p:spPr>
      </p:pic>
      <p:sp>
        <p:nvSpPr>
          <p:cNvPr id="6042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45CD2D2-79B9-422D-8A0E-75E900331C3C}" type="slidenum">
              <a:rPr lang="en-US" smtClean="0"/>
              <a:pPr fontAlgn="base">
                <a:spcBef>
                  <a:spcPct val="0"/>
                </a:spcBef>
                <a:spcAft>
                  <a:spcPct val="0"/>
                </a:spcAft>
                <a:defRPr/>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Each region is populated by a series of tasks specific to the nature of the project</a:t>
            </a:r>
            <a:endParaRPr lang="en-US" dirty="0" smtClean="0"/>
          </a:p>
          <a:p>
            <a:pPr marL="411480" eaLnBrk="1" fontAlgn="auto" hangingPunct="1">
              <a:spcAft>
                <a:spcPts val="0"/>
              </a:spcAft>
              <a:buFont typeface="Wingdings"/>
              <a:buChar char=""/>
              <a:defRPr/>
            </a:pPr>
            <a:r>
              <a:rPr lang="en-US" b="1" dirty="0" smtClean="0"/>
              <a:t>In all cases , umbrella activities are applied (SCM and SQA)</a:t>
            </a:r>
            <a:endParaRPr lang="en-US" dirty="0" smtClean="0"/>
          </a:p>
          <a:p>
            <a:pPr marL="411480" eaLnBrk="1" fontAlgn="auto" hangingPunct="1">
              <a:spcAft>
                <a:spcPts val="0"/>
              </a:spcAft>
              <a:buFont typeface="Wingdings"/>
              <a:buChar char=""/>
              <a:defRPr/>
            </a:pPr>
            <a:r>
              <a:rPr lang="en-US" b="1" dirty="0" smtClean="0"/>
              <a:t>All the stages iterative in nature:</a:t>
            </a:r>
            <a:endParaRPr lang="en-US" dirty="0" smtClean="0"/>
          </a:p>
          <a:p>
            <a:pPr marL="411480" eaLnBrk="1" fontAlgn="auto" hangingPunct="1">
              <a:spcAft>
                <a:spcPts val="0"/>
              </a:spcAft>
              <a:buFont typeface="Wingdings"/>
              <a:buChar char=""/>
              <a:defRPr/>
            </a:pPr>
            <a:r>
              <a:rPr lang="en-US" b="1" dirty="0" smtClean="0"/>
              <a:t>First Iteration: 	Results in production of product specification</a:t>
            </a:r>
            <a:endParaRPr lang="en-US" dirty="0" smtClean="0"/>
          </a:p>
          <a:p>
            <a:pPr marL="411480" eaLnBrk="1" fontAlgn="auto" hangingPunct="1">
              <a:spcAft>
                <a:spcPts val="0"/>
              </a:spcAft>
              <a:buFont typeface="Wingdings"/>
              <a:buChar char=""/>
              <a:defRPr/>
            </a:pPr>
            <a:r>
              <a:rPr lang="en-US" b="1" dirty="0" smtClean="0"/>
              <a:t>Second Iteration:	Results in production of product prototype</a:t>
            </a:r>
            <a:endParaRPr lang="en-US" dirty="0" smtClean="0"/>
          </a:p>
          <a:p>
            <a:pPr marL="411480" eaLnBrk="1" fontAlgn="auto" hangingPunct="1">
              <a:spcAft>
                <a:spcPts val="0"/>
              </a:spcAft>
              <a:buFont typeface="Wingdings"/>
              <a:buChar char=""/>
              <a:defRPr/>
            </a:pPr>
            <a:r>
              <a:rPr lang="en-US" b="1" dirty="0" smtClean="0"/>
              <a:t>Next Iteration:	Results in production of progressively more sophisticated versions of the software</a:t>
            </a:r>
            <a:endParaRPr lang="en-US" dirty="0" smtClean="0"/>
          </a:p>
          <a:p>
            <a:pPr marL="411480" eaLnBrk="1" fontAlgn="auto" hangingPunct="1">
              <a:spcAft>
                <a:spcPts val="0"/>
              </a:spcAft>
              <a:buFont typeface="Wingdings"/>
              <a:buChar char=""/>
              <a:defRPr/>
            </a:pPr>
            <a:endParaRPr lang="en-US" dirty="0"/>
          </a:p>
        </p:txBody>
      </p:sp>
      <p:sp>
        <p:nvSpPr>
          <p:cNvPr id="6144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A2CD0D8-9141-4A74-BD71-A0D8287BE96A}" type="slidenum">
              <a:rPr lang="en-US" smtClean="0"/>
              <a:pPr fontAlgn="base">
                <a:spcBef>
                  <a:spcPct val="0"/>
                </a:spcBef>
                <a:spcAft>
                  <a:spcPct val="0"/>
                </a:spcAft>
                <a:defRPr/>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77500" lnSpcReduction="20000"/>
          </a:bodyPr>
          <a:lstStyle/>
          <a:p>
            <a:pPr marL="411480" eaLnBrk="1" fontAlgn="auto" hangingPunct="1">
              <a:spcAft>
                <a:spcPts val="0"/>
              </a:spcAft>
              <a:buFont typeface="Wingdings"/>
              <a:buChar char=""/>
              <a:defRPr/>
            </a:pPr>
            <a:r>
              <a:rPr lang="en-US" b="1" dirty="0" smtClean="0"/>
              <a:t>Each pass thru the planning region two results in adjustment to the project plan</a:t>
            </a:r>
            <a:endParaRPr lang="en-US" dirty="0" smtClean="0"/>
          </a:p>
          <a:p>
            <a:pPr marL="411480" eaLnBrk="1" fontAlgn="auto" hangingPunct="1">
              <a:spcAft>
                <a:spcPts val="0"/>
              </a:spcAft>
              <a:buFont typeface="Wingdings"/>
              <a:buChar char=""/>
              <a:defRPr/>
            </a:pPr>
            <a:r>
              <a:rPr lang="en-US" b="1" dirty="0" smtClean="0"/>
              <a:t>Cost and schedule adjusted on the basis of customer evaluation</a:t>
            </a:r>
            <a:endParaRPr lang="en-US" dirty="0" smtClean="0"/>
          </a:p>
          <a:p>
            <a:pPr marL="411480" eaLnBrk="1" fontAlgn="auto" hangingPunct="1">
              <a:spcAft>
                <a:spcPts val="0"/>
              </a:spcAft>
              <a:buFont typeface="Wingdings"/>
              <a:buChar char=""/>
              <a:defRPr/>
            </a:pPr>
            <a:r>
              <a:rPr lang="en-US" b="1" dirty="0" smtClean="0"/>
              <a:t>Project manager adjusts the number of iterations to complete the software</a:t>
            </a:r>
            <a:endParaRPr lang="en-US" dirty="0" smtClean="0"/>
          </a:p>
          <a:p>
            <a:pPr marL="411480" eaLnBrk="1" fontAlgn="auto" hangingPunct="1">
              <a:spcAft>
                <a:spcPts val="0"/>
              </a:spcAft>
              <a:buFont typeface="Wingdings"/>
              <a:buChar char=""/>
              <a:defRPr/>
            </a:pPr>
            <a:r>
              <a:rPr lang="en-US" b="1" dirty="0" smtClean="0"/>
              <a:t>Classical model ends when the software is delivered. Spiral model can be applied thru out the life of the software</a:t>
            </a:r>
            <a:endParaRPr lang="en-US" dirty="0" smtClean="0"/>
          </a:p>
          <a:p>
            <a:pPr marL="411480" eaLnBrk="1" fontAlgn="auto" hangingPunct="1">
              <a:spcAft>
                <a:spcPts val="0"/>
              </a:spcAft>
              <a:buFont typeface="Wingdings"/>
              <a:buChar char=""/>
              <a:defRPr/>
            </a:pPr>
            <a:r>
              <a:rPr lang="en-US" b="1" dirty="0" smtClean="0"/>
              <a:t>Each project in the Spiral model has a starting point in the project entry point axis, which represents the start of a different type of project</a:t>
            </a:r>
            <a:endParaRPr lang="en-US" dirty="0" smtClean="0"/>
          </a:p>
          <a:p>
            <a:pPr marL="411480" eaLnBrk="1" fontAlgn="auto" hangingPunct="1">
              <a:spcAft>
                <a:spcPts val="0"/>
              </a:spcAft>
              <a:buFont typeface="Wingdings"/>
              <a:buChar char=""/>
              <a:defRPr/>
            </a:pPr>
            <a:r>
              <a:rPr lang="en-US" b="1" dirty="0" smtClean="0"/>
              <a:t>Spiral model remains active until the software retires</a:t>
            </a:r>
            <a:endParaRPr lang="en-US" dirty="0" smtClean="0"/>
          </a:p>
          <a:p>
            <a:pPr marL="411480" eaLnBrk="1" fontAlgn="auto" hangingPunct="1">
              <a:spcAft>
                <a:spcPts val="0"/>
              </a:spcAft>
              <a:buFont typeface="Wingdings"/>
              <a:buChar char=""/>
              <a:defRPr/>
            </a:pPr>
            <a:endParaRPr lang="en-US" dirty="0"/>
          </a:p>
        </p:txBody>
      </p:sp>
      <p:sp>
        <p:nvSpPr>
          <p:cNvPr id="6246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7ED3723-A6EE-4C98-A405-429458ED3372}" type="slidenum">
              <a:rPr lang="en-US" smtClean="0"/>
              <a:pPr fontAlgn="base">
                <a:spcBef>
                  <a:spcPct val="0"/>
                </a:spcBef>
                <a:spcAft>
                  <a:spcPct val="0"/>
                </a:spcAft>
                <a:defRPr/>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62500" lnSpcReduction="20000"/>
          </a:bodyPr>
          <a:lstStyle/>
          <a:p>
            <a:pPr marL="411480" eaLnBrk="1" fontAlgn="auto" hangingPunct="1">
              <a:spcAft>
                <a:spcPts val="0"/>
              </a:spcAft>
              <a:buFont typeface="Wingdings"/>
              <a:buChar char=""/>
              <a:defRPr/>
            </a:pPr>
            <a:r>
              <a:rPr lang="en-US" b="1" dirty="0" smtClean="0"/>
              <a:t>Spiral model is a realistic approach to development of large scale projects</a:t>
            </a:r>
            <a:endParaRPr lang="en-US" dirty="0" smtClean="0"/>
          </a:p>
          <a:p>
            <a:pPr marL="411480" eaLnBrk="1" fontAlgn="auto" hangingPunct="1">
              <a:spcAft>
                <a:spcPts val="0"/>
              </a:spcAft>
              <a:buFont typeface="Wingdings"/>
              <a:buChar char=""/>
              <a:defRPr/>
            </a:pPr>
            <a:r>
              <a:rPr lang="en-US" b="1" dirty="0" smtClean="0"/>
              <a:t>Spiral model uses Prototyping as a Risk Reduction mechanism. Prototyping is applied at any stage of the product</a:t>
            </a:r>
            <a:endParaRPr lang="en-US" dirty="0" smtClean="0"/>
          </a:p>
          <a:p>
            <a:pPr marL="411480" eaLnBrk="1" fontAlgn="auto" hangingPunct="1">
              <a:spcAft>
                <a:spcPts val="0"/>
              </a:spcAft>
              <a:buFont typeface="Wingdings"/>
              <a:buChar char=""/>
              <a:defRPr/>
            </a:pPr>
            <a:r>
              <a:rPr lang="en-US" b="1" dirty="0" smtClean="0"/>
              <a:t>It incorporated systematic approach as suggested by classical life cycle of software in an iterative way (frame-work)</a:t>
            </a:r>
            <a:endParaRPr lang="en-US" dirty="0" smtClean="0"/>
          </a:p>
          <a:p>
            <a:pPr marL="411480" eaLnBrk="1" fontAlgn="auto" hangingPunct="1">
              <a:spcAft>
                <a:spcPts val="0"/>
              </a:spcAft>
              <a:buFont typeface="Wingdings"/>
              <a:buChar char=""/>
              <a:defRPr/>
            </a:pPr>
            <a:r>
              <a:rPr lang="en-US" b="1" dirty="0" smtClean="0"/>
              <a:t>It demands direct consideration of technical risk</a:t>
            </a:r>
            <a:endParaRPr lang="en-US" dirty="0" smtClean="0"/>
          </a:p>
          <a:p>
            <a:pPr marL="411480" eaLnBrk="1" fontAlgn="auto" hangingPunct="1">
              <a:spcAft>
                <a:spcPts val="0"/>
              </a:spcAft>
              <a:buFont typeface="Wingdings"/>
              <a:buChar char=""/>
              <a:defRPr/>
            </a:pPr>
            <a:r>
              <a:rPr lang="en-US" b="1" dirty="0" smtClean="0"/>
              <a:t>Discussions:</a:t>
            </a:r>
            <a:endParaRPr lang="en-US" dirty="0" smtClean="0"/>
          </a:p>
          <a:p>
            <a:pPr marL="411480" eaLnBrk="1" fontAlgn="auto" hangingPunct="1">
              <a:spcAft>
                <a:spcPts val="0"/>
              </a:spcAft>
              <a:buFont typeface="Wingdings"/>
              <a:buChar char=""/>
              <a:defRPr/>
            </a:pPr>
            <a:r>
              <a:rPr lang="en-US" b="1" dirty="0" smtClean="0"/>
              <a:t>Difficult to convince customer that evolutionary approach is controllable</a:t>
            </a:r>
            <a:endParaRPr lang="en-US" dirty="0" smtClean="0"/>
          </a:p>
          <a:p>
            <a:pPr marL="411480" eaLnBrk="1" fontAlgn="auto" hangingPunct="1">
              <a:spcAft>
                <a:spcPts val="0"/>
              </a:spcAft>
              <a:buFont typeface="Wingdings"/>
              <a:buChar char=""/>
              <a:defRPr/>
            </a:pPr>
            <a:r>
              <a:rPr lang="en-US" b="1" dirty="0" smtClean="0"/>
              <a:t>High expertise is required to assess considerable risk</a:t>
            </a:r>
            <a:endParaRPr lang="en-US" dirty="0" smtClean="0"/>
          </a:p>
          <a:p>
            <a:pPr marL="411480" eaLnBrk="1" fontAlgn="auto" hangingPunct="1">
              <a:spcAft>
                <a:spcPts val="0"/>
              </a:spcAft>
              <a:buFont typeface="Wingdings"/>
              <a:buChar char=""/>
              <a:defRPr/>
            </a:pPr>
            <a:r>
              <a:rPr lang="en-US" b="1" dirty="0" smtClean="0"/>
              <a:t>This is a new model not used widely as linear sequential development approach</a:t>
            </a:r>
            <a:endParaRPr lang="en-US" dirty="0" smtClean="0"/>
          </a:p>
          <a:p>
            <a:pPr marL="411480" eaLnBrk="1" fontAlgn="auto" hangingPunct="1">
              <a:spcAft>
                <a:spcPts val="0"/>
              </a:spcAft>
              <a:buFont typeface="Wingdings"/>
              <a:buChar char=""/>
              <a:defRPr/>
            </a:pPr>
            <a:r>
              <a:rPr lang="en-US" b="1" dirty="0" smtClean="0"/>
              <a:t>It will take number of years before the effectiveness of this model is known</a:t>
            </a:r>
            <a:endParaRPr lang="en-US" dirty="0" smtClean="0"/>
          </a:p>
          <a:p>
            <a:pPr marL="411480" eaLnBrk="1" fontAlgn="auto" hangingPunct="1">
              <a:spcAft>
                <a:spcPts val="0"/>
              </a:spcAft>
              <a:buFont typeface="Wingdings"/>
              <a:buChar char=""/>
              <a:defRPr/>
            </a:pPr>
            <a:endParaRPr lang="en-US" dirty="0"/>
          </a:p>
        </p:txBody>
      </p:sp>
      <p:sp>
        <p:nvSpPr>
          <p:cNvPr id="6349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24C7B2-B3D7-40B3-8772-254E49B8963D}" type="slidenum">
              <a:rPr lang="en-US" smtClean="0"/>
              <a:pPr fontAlgn="base">
                <a:spcBef>
                  <a:spcPct val="0"/>
                </a:spcBef>
                <a:spcAft>
                  <a:spcPct val="0"/>
                </a:spcAft>
                <a:defRPr/>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4 c.	Win-Win Spiral Model</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Spiral model suggests customer communication to decide upon project requirements form customer</a:t>
            </a:r>
            <a:endParaRPr lang="en-US" dirty="0" smtClean="0"/>
          </a:p>
          <a:p>
            <a:pPr marL="411480" eaLnBrk="1" fontAlgn="auto" hangingPunct="1">
              <a:spcAft>
                <a:spcPts val="0"/>
              </a:spcAft>
              <a:buFont typeface="Wingdings"/>
              <a:buChar char=""/>
              <a:defRPr/>
            </a:pPr>
            <a:r>
              <a:rPr lang="en-US" b="1" dirty="0" smtClean="0"/>
              <a:t>Developer asks what is required and customer provides necessary details</a:t>
            </a:r>
            <a:endParaRPr lang="en-US" dirty="0" smtClean="0"/>
          </a:p>
          <a:p>
            <a:pPr marL="411480" eaLnBrk="1" fontAlgn="auto" hangingPunct="1">
              <a:spcAft>
                <a:spcPts val="0"/>
              </a:spcAft>
              <a:buFont typeface="Wingdings"/>
              <a:buChar char=""/>
              <a:defRPr/>
            </a:pPr>
            <a:r>
              <a:rPr lang="en-US" b="1" dirty="0" smtClean="0"/>
              <a:t>In reality, developer negotiates with customer  for functionality , performance, and other product /system features against cost and time to market</a:t>
            </a:r>
            <a:endParaRPr lang="en-US" dirty="0" smtClean="0"/>
          </a:p>
          <a:p>
            <a:pPr marL="411480" eaLnBrk="1" fontAlgn="auto" hangingPunct="1">
              <a:spcAft>
                <a:spcPts val="0"/>
              </a:spcAft>
              <a:buFont typeface="Wingdings"/>
              <a:buChar char=""/>
              <a:defRPr/>
            </a:pPr>
            <a:r>
              <a:rPr lang="en-US" b="1" dirty="0" smtClean="0"/>
              <a:t>Negotiation is successful at Win-Win state:</a:t>
            </a:r>
            <a:endParaRPr lang="en-US" dirty="0" smtClean="0"/>
          </a:p>
          <a:p>
            <a:pPr marL="411480" eaLnBrk="1" fontAlgn="auto" hangingPunct="1">
              <a:spcAft>
                <a:spcPts val="0"/>
              </a:spcAft>
              <a:buFont typeface="Wingdings"/>
              <a:buChar char=""/>
              <a:defRPr/>
            </a:pPr>
            <a:r>
              <a:rPr lang="en-US" b="1" dirty="0" smtClean="0"/>
              <a:t>	Customer wins by getting a product /system that satisfies majority of his requirements</a:t>
            </a:r>
            <a:endParaRPr lang="en-US" dirty="0" smtClean="0"/>
          </a:p>
          <a:p>
            <a:pPr marL="411480" eaLnBrk="1" fontAlgn="auto" hangingPunct="1">
              <a:spcAft>
                <a:spcPts val="0"/>
              </a:spcAft>
              <a:buFont typeface="Wingdings"/>
              <a:buChar char=""/>
              <a:defRPr/>
            </a:pPr>
            <a:r>
              <a:rPr lang="en-US" b="1" dirty="0" smtClean="0"/>
              <a:t>	Developer wins by deadline target and achievable budget</a:t>
            </a:r>
          </a:p>
          <a:p>
            <a:pPr marL="411480" eaLnBrk="1" fontAlgn="auto" hangingPunct="1">
              <a:spcAft>
                <a:spcPts val="0"/>
              </a:spcAft>
              <a:buFont typeface="Wingdings"/>
              <a:buChar char=""/>
              <a:defRPr/>
            </a:pPr>
            <a:endParaRPr lang="en-US" dirty="0"/>
          </a:p>
        </p:txBody>
      </p:sp>
      <p:sp>
        <p:nvSpPr>
          <p:cNvPr id="6451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E967CB4-81FD-4DFC-8731-E59DF91176F8}" type="slidenum">
              <a:rPr lang="en-US" smtClean="0"/>
              <a:pPr fontAlgn="base">
                <a:spcBef>
                  <a:spcPct val="0"/>
                </a:spcBef>
                <a:spcAft>
                  <a:spcPct val="0"/>
                </a:spcAft>
                <a:defRPr/>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8371" name="Content Placeholder 2"/>
          <p:cNvSpPr>
            <a:spLocks noGrp="1"/>
          </p:cNvSpPr>
          <p:nvPr>
            <p:ph idx="1"/>
          </p:nvPr>
        </p:nvSpPr>
        <p:spPr/>
        <p:txBody>
          <a:bodyPr/>
          <a:lstStyle/>
          <a:p>
            <a:pPr eaLnBrk="1" hangingPunct="1"/>
            <a:endParaRPr lang="en-US" smtClean="0"/>
          </a:p>
        </p:txBody>
      </p:sp>
      <p:pic>
        <p:nvPicPr>
          <p:cNvPr id="58372" name="Picture 2" descr="winwin"/>
          <p:cNvPicPr>
            <a:picLocks noChangeAspect="1" noChangeArrowheads="1"/>
          </p:cNvPicPr>
          <p:nvPr/>
        </p:nvPicPr>
        <p:blipFill>
          <a:blip r:embed="rId2" cstate="print"/>
          <a:srcRect/>
          <a:stretch>
            <a:fillRect/>
          </a:stretch>
        </p:blipFill>
        <p:spPr bwMode="auto">
          <a:xfrm>
            <a:off x="1752600" y="1676400"/>
            <a:ext cx="5624513" cy="3136900"/>
          </a:xfrm>
          <a:prstGeom prst="rect">
            <a:avLst/>
          </a:prstGeom>
          <a:noFill/>
          <a:ln w="9525">
            <a:noFill/>
            <a:miter lim="800000"/>
            <a:headEnd/>
            <a:tailEnd/>
          </a:ln>
        </p:spPr>
      </p:pic>
      <p:sp>
        <p:nvSpPr>
          <p:cNvPr id="6554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5092F50-49E0-4582-9B98-B8F07422C251}" type="slidenum">
              <a:rPr lang="en-US" smtClean="0"/>
              <a:pPr fontAlgn="base">
                <a:spcBef>
                  <a:spcPct val="0"/>
                </a:spcBef>
                <a:spcAft>
                  <a:spcPct val="0"/>
                </a:spcAft>
                <a:defRPr/>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4. Implementation</a:t>
            </a:r>
            <a:br>
              <a:rPr lang="en-US" dirty="0" smtClean="0">
                <a:solidFill>
                  <a:srgbClr val="FF0000"/>
                </a:solidFill>
              </a:rPr>
            </a:br>
            <a:r>
              <a:rPr lang="en-US" dirty="0" smtClean="0">
                <a:solidFill>
                  <a:srgbClr val="FF0000"/>
                </a:solidFill>
              </a:rPr>
              <a:t>[15Hrs-27Marks]</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solidFill>
                  <a:srgbClr val="0070C0"/>
                </a:solidFill>
              </a:rPr>
              <a:t>Programming &amp; Development Process</a:t>
            </a:r>
          </a:p>
          <a:p>
            <a:pPr marL="514350" indent="-514350">
              <a:buFont typeface="+mj-lt"/>
              <a:buAutoNum type="arabicPeriod"/>
            </a:pPr>
            <a:r>
              <a:rPr lang="en-US" dirty="0" smtClean="0">
                <a:solidFill>
                  <a:srgbClr val="0070C0"/>
                </a:solidFill>
              </a:rPr>
              <a:t>Mapping Design to Code</a:t>
            </a:r>
          </a:p>
          <a:p>
            <a:pPr marL="514350" indent="-514350">
              <a:buFont typeface="+mj-lt"/>
              <a:buAutoNum type="arabicPeriod"/>
            </a:pPr>
            <a:r>
              <a:rPr lang="en-US" dirty="0" smtClean="0">
                <a:solidFill>
                  <a:srgbClr val="0070C0"/>
                </a:solidFill>
              </a:rPr>
              <a:t>Creating Class Definitions from Design Class Diagram</a:t>
            </a:r>
          </a:p>
          <a:p>
            <a:pPr marL="514350" indent="-514350">
              <a:buFont typeface="+mj-lt"/>
              <a:buAutoNum type="arabicPeriod"/>
            </a:pPr>
            <a:r>
              <a:rPr lang="en-US" dirty="0" smtClean="0">
                <a:solidFill>
                  <a:srgbClr val="0070C0"/>
                </a:solidFill>
              </a:rPr>
              <a:t>Creating Methods from Collaboration Diagram</a:t>
            </a:r>
          </a:p>
          <a:p>
            <a:pPr marL="514350" indent="-514350">
              <a:buFont typeface="+mj-lt"/>
              <a:buAutoNum type="arabicPeriod"/>
            </a:pPr>
            <a:r>
              <a:rPr lang="en-US" dirty="0" smtClean="0">
                <a:solidFill>
                  <a:srgbClr val="0070C0"/>
                </a:solidFill>
              </a:rPr>
              <a:t>Updating Class Definition</a:t>
            </a:r>
          </a:p>
          <a:p>
            <a:pPr marL="514350" indent="-514350">
              <a:buFont typeface="+mj-lt"/>
              <a:buAutoNum type="arabicPeriod"/>
            </a:pPr>
            <a:r>
              <a:rPr lang="en-US" dirty="0" smtClean="0">
                <a:solidFill>
                  <a:srgbClr val="0070C0"/>
                </a:solidFill>
              </a:rPr>
              <a:t>Classes in Code</a:t>
            </a:r>
          </a:p>
          <a:p>
            <a:pPr marL="514350" indent="-514350">
              <a:buFont typeface="+mj-lt"/>
              <a:buAutoNum type="arabicPeriod"/>
            </a:pPr>
            <a:r>
              <a:rPr lang="en-US" dirty="0" smtClean="0">
                <a:solidFill>
                  <a:srgbClr val="0070C0"/>
                </a:solidFill>
              </a:rPr>
              <a:t>Exceptions &amp; Error Handling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92500" lnSpcReduction="10000"/>
          </a:bodyPr>
          <a:lstStyle/>
          <a:p>
            <a:pPr marL="411480" eaLnBrk="1" fontAlgn="auto" hangingPunct="1">
              <a:spcAft>
                <a:spcPts val="0"/>
              </a:spcAft>
              <a:buFont typeface="Wingdings"/>
              <a:buChar char=""/>
              <a:defRPr/>
            </a:pPr>
            <a:r>
              <a:rPr lang="en-US" sz="3200" b="1" dirty="0" smtClean="0"/>
              <a:t>Negotiation takes place at the beginning of each pass around the spiral , involving the following activities:</a:t>
            </a:r>
            <a:endParaRPr lang="en-US" sz="2800" dirty="0" smtClean="0"/>
          </a:p>
          <a:p>
            <a:pPr marL="411480" eaLnBrk="1" fontAlgn="auto" hangingPunct="1">
              <a:spcAft>
                <a:spcPts val="0"/>
              </a:spcAft>
              <a:buFont typeface="Wingdings"/>
              <a:buChar char=""/>
              <a:defRPr/>
            </a:pPr>
            <a:r>
              <a:rPr lang="en-US" sz="3200" b="1" dirty="0" smtClean="0"/>
              <a:t>Identification of the key stake holders of the system/sub systems</a:t>
            </a:r>
            <a:endParaRPr lang="en-US" sz="2800" dirty="0" smtClean="0"/>
          </a:p>
          <a:p>
            <a:pPr marL="740664" lvl="1" eaLnBrk="1" fontAlgn="auto" hangingPunct="1">
              <a:spcAft>
                <a:spcPts val="0"/>
              </a:spcAft>
              <a:buFont typeface="Wingdings"/>
              <a:buChar char=""/>
              <a:defRPr/>
            </a:pPr>
            <a:r>
              <a:rPr lang="en-US" sz="2800" b="1" dirty="0" smtClean="0"/>
              <a:t>Determination of the stake holder’s win condition</a:t>
            </a:r>
            <a:endParaRPr lang="en-US" sz="2400" dirty="0" smtClean="0"/>
          </a:p>
          <a:p>
            <a:pPr marL="740664" lvl="1" eaLnBrk="1" fontAlgn="auto" hangingPunct="1">
              <a:spcAft>
                <a:spcPts val="0"/>
              </a:spcAft>
              <a:buFont typeface="Wingdings"/>
              <a:buChar char=""/>
              <a:defRPr/>
            </a:pPr>
            <a:r>
              <a:rPr lang="en-US" sz="2800" b="1" dirty="0" smtClean="0"/>
              <a:t>Negotiation of the stake holder’s win condition to fit into a set of Win-Win conditions</a:t>
            </a:r>
            <a:endParaRPr lang="en-US" sz="2400" dirty="0" smtClean="0"/>
          </a:p>
          <a:p>
            <a:pPr marL="411480" eaLnBrk="1" fontAlgn="auto" hangingPunct="1">
              <a:spcAft>
                <a:spcPts val="0"/>
              </a:spcAft>
              <a:buFont typeface="Wingdings"/>
              <a:buChar char=""/>
              <a:defRPr/>
            </a:pPr>
            <a:r>
              <a:rPr lang="en-US" sz="3200" b="1" dirty="0" smtClean="0"/>
              <a:t>          for all concerned (including software development project team)</a:t>
            </a:r>
            <a:endParaRPr lang="en-US" sz="2800" dirty="0" smtClean="0"/>
          </a:p>
          <a:p>
            <a:pPr marL="411480" eaLnBrk="1" fontAlgn="auto" hangingPunct="1">
              <a:spcAft>
                <a:spcPts val="0"/>
              </a:spcAft>
              <a:buFont typeface="Wingdings"/>
              <a:buChar char=""/>
              <a:defRPr/>
            </a:pPr>
            <a:endParaRPr lang="en-US" dirty="0"/>
          </a:p>
        </p:txBody>
      </p:sp>
      <p:sp>
        <p:nvSpPr>
          <p:cNvPr id="6656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8BE32-0BD4-4DCB-96F9-2DAA83A3296B}" type="slidenum">
              <a:rPr lang="en-US" smtClean="0"/>
              <a:pPr fontAlgn="base">
                <a:spcBef>
                  <a:spcPct val="0"/>
                </a:spcBef>
                <a:spcAft>
                  <a:spcPct val="0"/>
                </a:spcAft>
                <a:defRPr/>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4 d.	Concurrent Development Model (by Davis and </a:t>
            </a:r>
            <a:r>
              <a:rPr lang="en-US" b="1" dirty="0" err="1" smtClean="0">
                <a:solidFill>
                  <a:schemeClr val="tx2">
                    <a:satMod val="200000"/>
                  </a:schemeClr>
                </a:solidFill>
              </a:rPr>
              <a:t>Sitaram</a:t>
            </a:r>
            <a:r>
              <a:rPr lang="en-US" b="1" dirty="0" smtClean="0">
                <a:solidFill>
                  <a:schemeClr val="tx2">
                    <a:satMod val="200000"/>
                  </a:schemeClr>
                </a:solidFill>
              </a:rPr>
              <a:t>)</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Project managers tracking status of major phases of a project have no idea of project status since personnel are associated with more than one activity - might be writing SRS , doing design , coding , testing etc. all simultaneously </a:t>
            </a:r>
            <a:endParaRPr lang="en-US" dirty="0" smtClean="0"/>
          </a:p>
          <a:p>
            <a:pPr marL="411480" eaLnBrk="1" fontAlgn="auto" hangingPunct="1">
              <a:spcAft>
                <a:spcPts val="0"/>
              </a:spcAft>
              <a:buFont typeface="Wingdings"/>
              <a:buChar char=""/>
              <a:defRPr/>
            </a:pPr>
            <a:r>
              <a:rPr lang="en-US" b="1" dirty="0" smtClean="0"/>
              <a:t>This shows existence of concurrency of activities occurring in any one phase (requirements change during late development) which can be represented by notations to represent the state of a process (state chart)</a:t>
            </a:r>
            <a:endParaRPr lang="en-US" dirty="0" smtClean="0"/>
          </a:p>
          <a:p>
            <a:pPr marL="411480" eaLnBrk="1" fontAlgn="auto" hangingPunct="1">
              <a:spcAft>
                <a:spcPts val="0"/>
              </a:spcAft>
              <a:buFont typeface="Wingdings"/>
              <a:buChar char=""/>
              <a:defRPr/>
            </a:pPr>
            <a:r>
              <a:rPr lang="en-US" dirty="0" smtClean="0"/>
              <a:t>Existence of concurrency of activities affect the time bound nature of software development process</a:t>
            </a:r>
            <a:endParaRPr lang="en-US" dirty="0"/>
          </a:p>
        </p:txBody>
      </p:sp>
      <p:sp>
        <p:nvSpPr>
          <p:cNvPr id="6758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DB13CB6-B20E-4F9C-9CBC-CC176829BA9E}" type="slidenum">
              <a:rPr lang="en-US" smtClean="0"/>
              <a:pPr fontAlgn="base">
                <a:spcBef>
                  <a:spcPct val="0"/>
                </a:spcBef>
                <a:spcAft>
                  <a:spcPct val="0"/>
                </a:spcAft>
                <a:defRPr/>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concurrent"/>
          <p:cNvPicPr>
            <a:picLocks noChangeAspect="1" noChangeArrowheads="1"/>
          </p:cNvPicPr>
          <p:nvPr/>
        </p:nvPicPr>
        <p:blipFill>
          <a:blip r:embed="rId2" cstate="print"/>
          <a:srcRect/>
          <a:stretch>
            <a:fillRect/>
          </a:stretch>
        </p:blipFill>
        <p:spPr bwMode="auto">
          <a:xfrm>
            <a:off x="2743200" y="2209800"/>
            <a:ext cx="3082925" cy="3136900"/>
          </a:xfrm>
          <a:prstGeom prst="rect">
            <a:avLst/>
          </a:prstGeom>
          <a:noFill/>
          <a:ln w="9525">
            <a:noFill/>
            <a:miter lim="800000"/>
            <a:headEnd/>
            <a:tailEnd/>
          </a:ln>
        </p:spPr>
      </p:pic>
      <p:sp>
        <p:nvSpPr>
          <p:cNvPr id="6861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CBFFA9B-CF17-4F83-AC66-2AEC2682F81E}" type="slidenum">
              <a:rPr lang="en-US" smtClean="0"/>
              <a:pPr fontAlgn="base">
                <a:spcBef>
                  <a:spcPct val="0"/>
                </a:spcBef>
                <a:spcAft>
                  <a:spcPct val="0"/>
                </a:spcAft>
                <a:defRPr/>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411480" eaLnBrk="1" fontAlgn="auto" hangingPunct="1">
              <a:spcAft>
                <a:spcPts val="0"/>
              </a:spcAft>
              <a:buFont typeface="Wingdings"/>
              <a:buChar char=""/>
              <a:defRPr/>
            </a:pPr>
            <a:r>
              <a:rPr lang="en-US" b="1" dirty="0" smtClean="0"/>
              <a:t>Representation:</a:t>
            </a:r>
          </a:p>
          <a:p>
            <a:pPr marL="411480" eaLnBrk="1" fontAlgn="auto" hangingPunct="1">
              <a:spcAft>
                <a:spcPts val="0"/>
              </a:spcAft>
              <a:buFont typeface="Wingdings"/>
              <a:buChar char=""/>
              <a:defRPr/>
            </a:pPr>
            <a:r>
              <a:rPr lang="en-US" b="1" dirty="0" smtClean="0"/>
              <a:t>Any state of a concurrent process model can be represented schematically as a series of major technical activities, tasks and associated states e.g. analysis, activity can be represented as shown </a:t>
            </a:r>
            <a:endParaRPr lang="en-US" dirty="0" smtClean="0"/>
          </a:p>
          <a:p>
            <a:pPr marL="411480" eaLnBrk="1" fontAlgn="auto" hangingPunct="1">
              <a:spcAft>
                <a:spcPts val="0"/>
              </a:spcAft>
              <a:buFont typeface="Wingdings"/>
              <a:buChar char=""/>
              <a:defRPr/>
            </a:pPr>
            <a:r>
              <a:rPr lang="en-US" b="1" dirty="0" smtClean="0"/>
              <a:t>All activities resides concurrently but resides in different states</a:t>
            </a:r>
            <a:endParaRPr lang="en-US" dirty="0" smtClean="0"/>
          </a:p>
          <a:p>
            <a:pPr marL="411480" eaLnBrk="1" fontAlgn="auto" hangingPunct="1">
              <a:spcAft>
                <a:spcPts val="0"/>
              </a:spcAft>
              <a:buFont typeface="Wingdings"/>
              <a:buChar char=""/>
              <a:defRPr/>
            </a:pPr>
            <a:r>
              <a:rPr lang="en-US" b="1" dirty="0" smtClean="0"/>
              <a:t>For a Spiral Model : </a:t>
            </a:r>
            <a:endParaRPr lang="en-US" dirty="0" smtClean="0"/>
          </a:p>
          <a:p>
            <a:pPr marL="411480" eaLnBrk="1" fontAlgn="auto" hangingPunct="1">
              <a:spcAft>
                <a:spcPts val="0"/>
              </a:spcAft>
              <a:buFont typeface="Wingdings"/>
              <a:buChar char=""/>
              <a:defRPr/>
            </a:pPr>
            <a:r>
              <a:rPr lang="en-US" b="1" dirty="0" smtClean="0"/>
              <a:t>When customer communication activity completed the first iteration and is in state three the analysis activity makes a transition from state one to state two. </a:t>
            </a:r>
            <a:endParaRPr lang="en-US" dirty="0" smtClean="0"/>
          </a:p>
          <a:p>
            <a:pPr marL="411480" eaLnBrk="1" fontAlgn="auto" hangingPunct="1">
              <a:spcAft>
                <a:spcPts val="0"/>
              </a:spcAft>
              <a:buFont typeface="Wingdings"/>
              <a:buChar char=""/>
              <a:defRPr/>
            </a:pPr>
            <a:r>
              <a:rPr lang="en-US" b="1" dirty="0" smtClean="0"/>
              <a:t>Now as a part of customer communication activity , the customer signals a change in requirement , analysis activity makes a move to state three</a:t>
            </a:r>
            <a:endParaRPr lang="en-US" dirty="0" smtClean="0"/>
          </a:p>
          <a:p>
            <a:pPr marL="411480" eaLnBrk="1" fontAlgn="auto" hangingPunct="1">
              <a:spcAft>
                <a:spcPts val="0"/>
              </a:spcAft>
              <a:buFont typeface="Wingdings"/>
              <a:buChar char=""/>
              <a:defRPr/>
            </a:pPr>
            <a:r>
              <a:rPr lang="en-US" b="1" dirty="0" smtClean="0"/>
              <a:t>Concurrent process model defines a series of events that will trigger transition from state to state for each software engineering activity </a:t>
            </a:r>
            <a:endParaRPr lang="en-US" dirty="0" smtClean="0"/>
          </a:p>
          <a:p>
            <a:pPr marL="411480" eaLnBrk="1" fontAlgn="auto" hangingPunct="1">
              <a:spcAft>
                <a:spcPts val="0"/>
              </a:spcAft>
              <a:buFont typeface="Wingdings"/>
              <a:buChar char=""/>
              <a:defRPr/>
            </a:pPr>
            <a:r>
              <a:rPr lang="en-US" b="1" dirty="0" smtClean="0"/>
              <a:t>In general this model is used as a paradigm for client server applications which comprises of a set of functional components</a:t>
            </a:r>
            <a:endParaRPr lang="en-US" dirty="0" smtClean="0"/>
          </a:p>
          <a:p>
            <a:pPr marL="411480" eaLnBrk="1" fontAlgn="auto" hangingPunct="1">
              <a:spcAft>
                <a:spcPts val="0"/>
              </a:spcAft>
              <a:buFont typeface="Wingdings"/>
              <a:buChar char=""/>
              <a:defRPr/>
            </a:pPr>
            <a:endParaRPr lang="en-US" dirty="0"/>
          </a:p>
        </p:txBody>
      </p:sp>
      <p:sp>
        <p:nvSpPr>
          <p:cNvPr id="6963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63864CA-C87C-4406-A615-9AD3010FFF20}" type="slidenum">
              <a:rPr lang="en-US" smtClean="0"/>
              <a:pPr fontAlgn="base">
                <a:spcBef>
                  <a:spcPct val="0"/>
                </a:spcBef>
                <a:spcAft>
                  <a:spcPct val="0"/>
                </a:spcAft>
                <a:defRPr/>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85000" lnSpcReduction="10000"/>
          </a:bodyPr>
          <a:lstStyle/>
          <a:p>
            <a:pPr marL="411480" eaLnBrk="1" fontAlgn="auto" hangingPunct="1">
              <a:spcAft>
                <a:spcPts val="0"/>
              </a:spcAft>
              <a:buFont typeface="Wingdings"/>
              <a:buChar char=""/>
              <a:defRPr/>
            </a:pPr>
            <a:r>
              <a:rPr lang="en-US" sz="3200" b="1" dirty="0" smtClean="0"/>
              <a:t>Concurrent development model defines client/server applications in two dimensions:</a:t>
            </a:r>
            <a:endParaRPr lang="en-US" sz="2800" dirty="0" smtClean="0"/>
          </a:p>
          <a:p>
            <a:pPr marL="411480" eaLnBrk="1" fontAlgn="auto" hangingPunct="1">
              <a:spcAft>
                <a:spcPts val="0"/>
              </a:spcAft>
              <a:buFont typeface="Wingdings"/>
              <a:buChar char=""/>
              <a:defRPr/>
            </a:pPr>
            <a:r>
              <a:rPr lang="en-US" sz="3200" b="1" dirty="0" smtClean="0"/>
              <a:t>System Dimensions: involves three activities (design, assembly, use)</a:t>
            </a:r>
            <a:endParaRPr lang="en-US" sz="2800" dirty="0" smtClean="0"/>
          </a:p>
          <a:p>
            <a:pPr marL="740664" lvl="1" eaLnBrk="1" fontAlgn="auto" hangingPunct="1">
              <a:spcAft>
                <a:spcPts val="0"/>
              </a:spcAft>
              <a:buFont typeface="Wingdings"/>
              <a:buChar char=""/>
              <a:defRPr/>
            </a:pPr>
            <a:r>
              <a:rPr lang="en-US" sz="2800" b="1" dirty="0" smtClean="0"/>
              <a:t>Component dimensions: involves two activities (design and realization)</a:t>
            </a:r>
            <a:endParaRPr lang="en-US" sz="2400" dirty="0" smtClean="0"/>
          </a:p>
          <a:p>
            <a:pPr marL="411480" eaLnBrk="1" fontAlgn="auto" hangingPunct="1">
              <a:spcAft>
                <a:spcPts val="0"/>
              </a:spcAft>
              <a:buFont typeface="Wingdings"/>
              <a:buChar char=""/>
              <a:defRPr/>
            </a:pPr>
            <a:r>
              <a:rPr lang="en-US" sz="3200" b="1" dirty="0" smtClean="0"/>
              <a:t>Concurrency is achieved in two ways:</a:t>
            </a:r>
            <a:endParaRPr lang="en-US" sz="2800" dirty="0" smtClean="0"/>
          </a:p>
          <a:p>
            <a:pPr marL="411480" eaLnBrk="1" fontAlgn="auto" hangingPunct="1">
              <a:spcAft>
                <a:spcPts val="0"/>
              </a:spcAft>
              <a:buFont typeface="Wingdings"/>
              <a:buChar char=""/>
              <a:defRPr/>
            </a:pPr>
            <a:r>
              <a:rPr lang="en-US" sz="3200" b="1" dirty="0" err="1" smtClean="0"/>
              <a:t>i</a:t>
            </a:r>
            <a:r>
              <a:rPr lang="en-US" sz="3200" b="1" dirty="0" smtClean="0"/>
              <a:t>.	System and component activities can be concurrently taking place (a state oriented approach)</a:t>
            </a:r>
            <a:endParaRPr lang="en-US" sz="2800" dirty="0" smtClean="0"/>
          </a:p>
          <a:p>
            <a:pPr marL="411480" eaLnBrk="1" fontAlgn="auto" hangingPunct="1">
              <a:spcAft>
                <a:spcPts val="0"/>
              </a:spcAft>
              <a:buFont typeface="Wingdings"/>
              <a:buChar char=""/>
              <a:defRPr/>
            </a:pPr>
            <a:r>
              <a:rPr lang="en-US" sz="3200" b="1" dirty="0" smtClean="0"/>
              <a:t>ii.	Design and realization of many components can take place concurrently</a:t>
            </a:r>
            <a:endParaRPr lang="en-US" sz="2800" dirty="0" smtClean="0"/>
          </a:p>
          <a:p>
            <a:pPr marL="411480" eaLnBrk="1" fontAlgn="auto" hangingPunct="1">
              <a:spcAft>
                <a:spcPts val="0"/>
              </a:spcAft>
              <a:buFont typeface="Wingdings"/>
              <a:buChar char=""/>
              <a:defRPr/>
            </a:pPr>
            <a:endParaRPr lang="en-US" dirty="0"/>
          </a:p>
        </p:txBody>
      </p:sp>
      <p:sp>
        <p:nvSpPr>
          <p:cNvPr id="7066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F9A3AA-7760-4407-9A86-D6071A0E777E}" type="slidenum">
              <a:rPr lang="en-US" smtClean="0"/>
              <a:pPr fontAlgn="base">
                <a:spcBef>
                  <a:spcPct val="0"/>
                </a:spcBef>
                <a:spcAft>
                  <a:spcPct val="0"/>
                </a:spcAft>
                <a:defRPr/>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92500" lnSpcReduction="20000"/>
          </a:bodyPr>
          <a:lstStyle/>
          <a:p>
            <a:pPr marL="411480" eaLnBrk="1" fontAlgn="auto" hangingPunct="1">
              <a:spcAft>
                <a:spcPts val="0"/>
              </a:spcAft>
              <a:buFont typeface="Wingdings"/>
              <a:buChar char=""/>
              <a:defRPr/>
            </a:pPr>
            <a:r>
              <a:rPr lang="en-US" b="1" dirty="0" smtClean="0"/>
              <a:t>Comments:</a:t>
            </a:r>
            <a:endParaRPr lang="en-US" dirty="0" smtClean="0"/>
          </a:p>
          <a:p>
            <a:pPr marL="411480" eaLnBrk="1" fontAlgn="auto" hangingPunct="1">
              <a:spcAft>
                <a:spcPts val="0"/>
              </a:spcAft>
              <a:buFont typeface="Wingdings"/>
              <a:buChar char=""/>
              <a:defRPr/>
            </a:pPr>
            <a:r>
              <a:rPr lang="en-US" b="1" dirty="0" smtClean="0"/>
              <a:t>Applicable to all types of software developments</a:t>
            </a:r>
            <a:endParaRPr lang="en-US" dirty="0" smtClean="0"/>
          </a:p>
          <a:p>
            <a:pPr marL="411480" eaLnBrk="1" fontAlgn="auto" hangingPunct="1">
              <a:spcAft>
                <a:spcPts val="0"/>
              </a:spcAft>
              <a:buFont typeface="Wingdings"/>
              <a:buChar char=""/>
              <a:defRPr/>
            </a:pPr>
            <a:r>
              <a:rPr lang="en-US" b="1" dirty="0" smtClean="0"/>
              <a:t>Helps to figure out the actual picture of the state of the project</a:t>
            </a:r>
            <a:endParaRPr lang="en-US" dirty="0" smtClean="0"/>
          </a:p>
          <a:p>
            <a:pPr marL="411480" eaLnBrk="1" fontAlgn="auto" hangingPunct="1">
              <a:spcAft>
                <a:spcPts val="0"/>
              </a:spcAft>
              <a:buFont typeface="Wingdings"/>
              <a:buChar char=""/>
              <a:defRPr/>
            </a:pPr>
            <a:r>
              <a:rPr lang="en-US" b="1" dirty="0" smtClean="0"/>
              <a:t>Instead of showing software engineering activities as a sequence of tasks it defines a network of activities existing simultaneous with other activities</a:t>
            </a:r>
            <a:endParaRPr lang="en-US" dirty="0" smtClean="0"/>
          </a:p>
          <a:p>
            <a:pPr marL="411480" eaLnBrk="1" fontAlgn="auto" hangingPunct="1">
              <a:spcAft>
                <a:spcPts val="0"/>
              </a:spcAft>
              <a:buFont typeface="Wingdings"/>
              <a:buChar char=""/>
              <a:defRPr/>
            </a:pPr>
            <a:r>
              <a:rPr lang="en-US" b="1" dirty="0" smtClean="0"/>
              <a:t>Events generated in one activity may trigger a state transition of an activity</a:t>
            </a:r>
            <a:endParaRPr lang="en-US" dirty="0" smtClean="0"/>
          </a:p>
          <a:p>
            <a:pPr marL="411480" eaLnBrk="1" fontAlgn="auto" hangingPunct="1">
              <a:spcAft>
                <a:spcPts val="0"/>
              </a:spcAft>
              <a:buFont typeface="Wingdings"/>
              <a:buChar char=""/>
              <a:defRPr/>
            </a:pPr>
            <a:endParaRPr lang="en-US" dirty="0"/>
          </a:p>
        </p:txBody>
      </p:sp>
      <p:sp>
        <p:nvSpPr>
          <p:cNvPr id="7168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6F2C70-B87C-4AF1-896A-C7449398F04D}" type="slidenum">
              <a:rPr lang="en-US" smtClean="0"/>
              <a:pPr fontAlgn="base">
                <a:spcBef>
                  <a:spcPct val="0"/>
                </a:spcBef>
                <a:spcAft>
                  <a:spcPct val="0"/>
                </a:spcAft>
                <a:defRPr/>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5.	Component Assembly Model</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Component Assembly model is based on the principle of Object Oriented Technology</a:t>
            </a:r>
            <a:endParaRPr lang="en-US" dirty="0" smtClean="0"/>
          </a:p>
          <a:p>
            <a:pPr marL="411480" eaLnBrk="1" fontAlgn="auto" hangingPunct="1">
              <a:spcAft>
                <a:spcPts val="0"/>
              </a:spcAft>
              <a:buFont typeface="Wingdings"/>
              <a:buChar char=""/>
              <a:defRPr/>
            </a:pPr>
            <a:r>
              <a:rPr lang="en-US" b="1" dirty="0" smtClean="0"/>
              <a:t>OOT emphasizes creation of class that encapsulates both data and the algorithm (code) that are used to manipulate the data</a:t>
            </a:r>
            <a:endParaRPr lang="en-US" dirty="0" smtClean="0"/>
          </a:p>
          <a:p>
            <a:pPr marL="411480" eaLnBrk="1" fontAlgn="auto" hangingPunct="1">
              <a:spcAft>
                <a:spcPts val="0"/>
              </a:spcAft>
              <a:buFont typeface="Wingdings"/>
              <a:buChar char=""/>
              <a:defRPr/>
            </a:pPr>
            <a:r>
              <a:rPr lang="en-US" b="1" dirty="0" smtClean="0"/>
              <a:t>OOT provides very high level of reusability</a:t>
            </a:r>
          </a:p>
          <a:p>
            <a:pPr marL="411480" eaLnBrk="1" fontAlgn="auto" hangingPunct="1">
              <a:spcAft>
                <a:spcPts val="0"/>
              </a:spcAft>
              <a:buFont typeface="Wingdings"/>
              <a:buChar char=""/>
              <a:defRPr/>
            </a:pPr>
            <a:r>
              <a:rPr lang="en-US" b="1" dirty="0" smtClean="0"/>
              <a:t>Component assembly model resembles spiral model</a:t>
            </a:r>
            <a:endParaRPr lang="en-US" dirty="0" smtClean="0"/>
          </a:p>
          <a:p>
            <a:pPr marL="411480" eaLnBrk="1" fontAlgn="auto" hangingPunct="1">
              <a:spcAft>
                <a:spcPts val="0"/>
              </a:spcAft>
              <a:buFont typeface="Wingdings"/>
              <a:buChar char=""/>
              <a:defRPr/>
            </a:pPr>
            <a:r>
              <a:rPr lang="en-US" b="1" dirty="0" smtClean="0"/>
              <a:t>It is evolutionary in nature and uses iterative approach to develop software</a:t>
            </a:r>
            <a:endParaRPr lang="en-US" dirty="0" smtClean="0"/>
          </a:p>
          <a:p>
            <a:pPr marL="411480" eaLnBrk="1" fontAlgn="auto" hangingPunct="1">
              <a:spcAft>
                <a:spcPts val="0"/>
              </a:spcAft>
              <a:buFont typeface="Wingdings"/>
              <a:buChar char=""/>
              <a:defRPr/>
            </a:pPr>
            <a:r>
              <a:rPr lang="en-US" b="1" dirty="0" smtClean="0"/>
              <a:t>It composes applications from prepackaged software components (class)</a:t>
            </a:r>
            <a:endParaRPr lang="en-US" dirty="0" smtClean="0"/>
          </a:p>
          <a:p>
            <a:pPr marL="411480" eaLnBrk="1" fontAlgn="auto" hangingPunct="1">
              <a:spcAft>
                <a:spcPts val="0"/>
              </a:spcAft>
              <a:buFont typeface="Wingdings"/>
              <a:buChar char=""/>
              <a:defRPr/>
            </a:pPr>
            <a:endParaRPr lang="en-US" dirty="0"/>
          </a:p>
        </p:txBody>
      </p:sp>
      <p:sp>
        <p:nvSpPr>
          <p:cNvPr id="7270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04DD3AD-0D92-4E50-97FA-1A2538A8E37D}" type="slidenum">
              <a:rPr lang="en-US" smtClean="0"/>
              <a:pPr fontAlgn="base">
                <a:spcBef>
                  <a:spcPct val="0"/>
                </a:spcBef>
                <a:spcAft>
                  <a:spcPct val="0"/>
                </a:spcAft>
                <a:defRPr/>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p:txBody>
          <a:bodyPr/>
          <a:lstStyle/>
          <a:p>
            <a:pPr eaLnBrk="1" hangingPunct="1"/>
            <a:endParaRPr lang="en-US" smtClean="0"/>
          </a:p>
        </p:txBody>
      </p:sp>
      <p:pic>
        <p:nvPicPr>
          <p:cNvPr id="66563" name="Picture 2" descr="component"/>
          <p:cNvPicPr>
            <a:picLocks noChangeAspect="1" noChangeArrowheads="1"/>
          </p:cNvPicPr>
          <p:nvPr/>
        </p:nvPicPr>
        <p:blipFill>
          <a:blip r:embed="rId2" cstate="print"/>
          <a:srcRect/>
          <a:stretch>
            <a:fillRect/>
          </a:stretch>
        </p:blipFill>
        <p:spPr bwMode="auto">
          <a:xfrm>
            <a:off x="533400" y="1828800"/>
            <a:ext cx="8382000" cy="4191000"/>
          </a:xfrm>
          <a:prstGeom prst="rect">
            <a:avLst/>
          </a:prstGeom>
          <a:noFill/>
          <a:ln w="9525">
            <a:noFill/>
            <a:miter lim="800000"/>
            <a:headEnd/>
            <a:tailEnd/>
          </a:ln>
        </p:spPr>
      </p:pic>
      <p:sp>
        <p:nvSpPr>
          <p:cNvPr id="7373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6E1522-C7B8-4123-964F-C4BE87CF2FA7}" type="slidenum">
              <a:rPr lang="en-US" smtClean="0"/>
              <a:pPr fontAlgn="base">
                <a:spcBef>
                  <a:spcPct val="0"/>
                </a:spcBef>
                <a:spcAft>
                  <a:spcPct val="0"/>
                </a:spcAft>
                <a:defRPr/>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5.	Component Assembly Model </a:t>
            </a:r>
            <a:r>
              <a:rPr lang="en-US" b="1" dirty="0" err="1" smtClean="0">
                <a:solidFill>
                  <a:schemeClr val="tx2">
                    <a:satMod val="200000"/>
                  </a:schemeClr>
                </a:solidFill>
              </a:rPr>
              <a:t>contd</a:t>
            </a:r>
            <a:r>
              <a:rPr lang="en-US" b="1" dirty="0" smtClean="0">
                <a:solidFill>
                  <a:schemeClr val="tx2">
                    <a:satMod val="200000"/>
                  </a:schemeClr>
                </a:solidFill>
              </a:rPr>
              <a:t>…</a:t>
            </a: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70000" lnSpcReduction="20000"/>
          </a:bodyPr>
          <a:lstStyle/>
          <a:p>
            <a:pPr marL="411480" eaLnBrk="1" fontAlgn="auto" hangingPunct="1">
              <a:spcAft>
                <a:spcPts val="0"/>
              </a:spcAft>
              <a:buFont typeface="Wingdings"/>
              <a:buChar char=""/>
              <a:defRPr/>
            </a:pPr>
            <a:r>
              <a:rPr lang="en-US" b="1" dirty="0" smtClean="0"/>
              <a:t>Accomplished by examining the data that are to be manipulated by the application and the algorithms that will be applied to accomplish manipulation these data and code are packaged to form a software component or a class</a:t>
            </a:r>
            <a:endParaRPr lang="en-US" dirty="0" smtClean="0"/>
          </a:p>
          <a:p>
            <a:pPr marL="411480" eaLnBrk="1" fontAlgn="auto" hangingPunct="1">
              <a:spcAft>
                <a:spcPts val="0"/>
              </a:spcAft>
              <a:buFont typeface="Wingdings"/>
              <a:buChar char=""/>
              <a:defRPr/>
            </a:pPr>
            <a:r>
              <a:rPr lang="en-US" b="1" dirty="0" smtClean="0"/>
              <a:t>Old classes are stored in class libraries</a:t>
            </a:r>
            <a:endParaRPr lang="en-US" dirty="0" smtClean="0"/>
          </a:p>
          <a:p>
            <a:pPr marL="411480" eaLnBrk="1" fontAlgn="auto" hangingPunct="1">
              <a:spcAft>
                <a:spcPts val="0"/>
              </a:spcAft>
              <a:buFont typeface="Wingdings"/>
              <a:buChar char=""/>
              <a:defRPr/>
            </a:pPr>
            <a:r>
              <a:rPr lang="en-US" b="1" dirty="0" smtClean="0"/>
              <a:t>This model leads to software reuse</a:t>
            </a:r>
            <a:endParaRPr lang="en-US" dirty="0" smtClean="0"/>
          </a:p>
          <a:p>
            <a:pPr marL="411480" eaLnBrk="1" fontAlgn="auto" hangingPunct="1">
              <a:spcAft>
                <a:spcPts val="0"/>
              </a:spcAft>
              <a:buFont typeface="Wingdings"/>
              <a:buChar char=""/>
              <a:defRPr/>
            </a:pPr>
            <a:r>
              <a:rPr lang="en-US" b="1" dirty="0" smtClean="0"/>
              <a:t>Reusability provides measurable benefits to software engineering processes</a:t>
            </a:r>
            <a:endParaRPr lang="en-US" dirty="0" smtClean="0"/>
          </a:p>
          <a:p>
            <a:pPr marL="411480" eaLnBrk="1" fontAlgn="auto" hangingPunct="1">
              <a:spcAft>
                <a:spcPts val="0"/>
              </a:spcAft>
              <a:buFont typeface="Wingdings"/>
              <a:buChar char=""/>
              <a:defRPr/>
            </a:pPr>
            <a:r>
              <a:rPr lang="en-US" b="1" dirty="0" smtClean="0"/>
              <a:t>QSM Inc. report indicates:</a:t>
            </a:r>
            <a:endParaRPr lang="en-US" dirty="0" smtClean="0"/>
          </a:p>
          <a:p>
            <a:pPr marL="411480" eaLnBrk="1" fontAlgn="auto" hangingPunct="1">
              <a:spcAft>
                <a:spcPts val="0"/>
              </a:spcAft>
              <a:buFont typeface="Wingdings"/>
              <a:buChar char=""/>
              <a:defRPr/>
            </a:pPr>
            <a:r>
              <a:rPr lang="en-US" b="1" dirty="0" smtClean="0"/>
              <a:t>70% reduction in development cycle time</a:t>
            </a:r>
            <a:endParaRPr lang="en-US" dirty="0" smtClean="0"/>
          </a:p>
          <a:p>
            <a:pPr marL="411480" eaLnBrk="1" fontAlgn="auto" hangingPunct="1">
              <a:spcAft>
                <a:spcPts val="0"/>
              </a:spcAft>
              <a:buFont typeface="Wingdings"/>
              <a:buChar char=""/>
              <a:defRPr/>
            </a:pPr>
            <a:r>
              <a:rPr lang="en-US" b="1" dirty="0" smtClean="0"/>
              <a:t>84% reduction in project cost</a:t>
            </a:r>
            <a:endParaRPr lang="en-US" dirty="0" smtClean="0"/>
          </a:p>
          <a:p>
            <a:pPr marL="411480" eaLnBrk="1" fontAlgn="auto" hangingPunct="1">
              <a:spcAft>
                <a:spcPts val="0"/>
              </a:spcAft>
              <a:buFont typeface="Wingdings"/>
              <a:buChar char=""/>
              <a:defRPr/>
            </a:pPr>
            <a:r>
              <a:rPr lang="en-US" b="1" dirty="0" smtClean="0"/>
              <a:t>26.2% productivity index versus 16.9 as industry norm</a:t>
            </a:r>
            <a:endParaRPr lang="en-US" dirty="0" smtClean="0"/>
          </a:p>
          <a:p>
            <a:pPr marL="411480" eaLnBrk="1" fontAlgn="auto" hangingPunct="1">
              <a:spcAft>
                <a:spcPts val="0"/>
              </a:spcAft>
              <a:buFont typeface="Wingdings"/>
              <a:buChar char=""/>
              <a:defRPr/>
            </a:pPr>
            <a:endParaRPr lang="en-US" dirty="0"/>
          </a:p>
        </p:txBody>
      </p:sp>
      <p:sp>
        <p:nvSpPr>
          <p:cNvPr id="7475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9597B2A-43EE-4FC4-9B9B-F411258D660E}" type="slidenum">
              <a:rPr lang="en-US" smtClean="0"/>
              <a:pPr fontAlgn="base">
                <a:spcBef>
                  <a:spcPct val="0"/>
                </a:spcBef>
                <a:spcAft>
                  <a:spcPct val="0"/>
                </a:spcAft>
                <a:defRPr/>
              </a:pPr>
              <a:t>68</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Laboratory Exercise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Lab1:  Installation of Rational Rose </a:t>
            </a:r>
          </a:p>
          <a:p>
            <a:r>
              <a:rPr lang="en-US" dirty="0" smtClean="0"/>
              <a:t>Lab2: Preparation of Use Case Diagrams using a tool for different scenarios </a:t>
            </a:r>
          </a:p>
          <a:p>
            <a:r>
              <a:rPr lang="en-US" dirty="0" smtClean="0"/>
              <a:t>Lab3: Preparation of  Sequence Diagrams using a tool for different scenarios</a:t>
            </a:r>
          </a:p>
          <a:p>
            <a:r>
              <a:rPr lang="en-US" dirty="0" smtClean="0"/>
              <a:t>Lab4: Preparation of  Class Diagrams using a tool for different scenarios </a:t>
            </a:r>
          </a:p>
          <a:p>
            <a:r>
              <a:rPr lang="en-US" dirty="0" smtClean="0"/>
              <a:t>Lab5: Preparation of  state transition diagrams using a tool for different scenarios </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Reference Books</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err="1" smtClean="0">
                <a:solidFill>
                  <a:srgbClr val="0070C0"/>
                </a:solidFill>
              </a:rPr>
              <a:t>Larman</a:t>
            </a:r>
            <a:r>
              <a:rPr lang="en-US" dirty="0" smtClean="0">
                <a:solidFill>
                  <a:srgbClr val="0070C0"/>
                </a:solidFill>
              </a:rPr>
              <a:t>, C., </a:t>
            </a:r>
            <a:r>
              <a:rPr lang="en-US" i="1" dirty="0" smtClean="0">
                <a:solidFill>
                  <a:srgbClr val="0070C0"/>
                </a:solidFill>
              </a:rPr>
              <a:t>Applying UML and Patterns</a:t>
            </a:r>
            <a:r>
              <a:rPr lang="en-US" dirty="0" smtClean="0">
                <a:solidFill>
                  <a:srgbClr val="0070C0"/>
                </a:solidFill>
              </a:rPr>
              <a:t>, Pearson Education Asia, 2008.</a:t>
            </a:r>
          </a:p>
          <a:p>
            <a:r>
              <a:rPr lang="en-US" dirty="0" smtClean="0">
                <a:solidFill>
                  <a:srgbClr val="0070C0"/>
                </a:solidFill>
              </a:rPr>
              <a:t>Stevens, P., </a:t>
            </a:r>
            <a:r>
              <a:rPr lang="en-US" dirty="0" err="1" smtClean="0">
                <a:solidFill>
                  <a:srgbClr val="0070C0"/>
                </a:solidFill>
              </a:rPr>
              <a:t>Pooley</a:t>
            </a:r>
            <a:r>
              <a:rPr lang="en-US" dirty="0" smtClean="0">
                <a:solidFill>
                  <a:srgbClr val="0070C0"/>
                </a:solidFill>
              </a:rPr>
              <a:t>, R., </a:t>
            </a:r>
            <a:r>
              <a:rPr lang="en-US" i="1" dirty="0" smtClean="0">
                <a:solidFill>
                  <a:srgbClr val="0070C0"/>
                </a:solidFill>
              </a:rPr>
              <a:t>Using UML: Software Engineering with Objects and Components, </a:t>
            </a:r>
            <a:r>
              <a:rPr lang="en-US" dirty="0" err="1" smtClean="0">
                <a:solidFill>
                  <a:srgbClr val="0070C0"/>
                </a:solidFill>
              </a:rPr>
              <a:t>Addision</a:t>
            </a:r>
            <a:r>
              <a:rPr lang="en-US" dirty="0" smtClean="0">
                <a:solidFill>
                  <a:srgbClr val="0070C0"/>
                </a:solidFill>
              </a:rPr>
              <a:t>-Wesley, 2007.</a:t>
            </a:r>
          </a:p>
          <a:p>
            <a:r>
              <a:rPr lang="en-US" dirty="0" err="1" smtClean="0">
                <a:solidFill>
                  <a:srgbClr val="0070C0"/>
                </a:solidFill>
              </a:rPr>
              <a:t>Booch</a:t>
            </a:r>
            <a:r>
              <a:rPr lang="en-US" dirty="0" smtClean="0">
                <a:solidFill>
                  <a:srgbClr val="0070C0"/>
                </a:solidFill>
              </a:rPr>
              <a:t>, G., Jacobson, I., </a:t>
            </a:r>
            <a:r>
              <a:rPr lang="en-US" dirty="0" err="1" smtClean="0">
                <a:solidFill>
                  <a:srgbClr val="0070C0"/>
                </a:solidFill>
              </a:rPr>
              <a:t>Rumbaugh</a:t>
            </a:r>
            <a:r>
              <a:rPr lang="en-US" dirty="0" smtClean="0">
                <a:solidFill>
                  <a:srgbClr val="0070C0"/>
                </a:solidFill>
              </a:rPr>
              <a:t>, J., </a:t>
            </a:r>
            <a:r>
              <a:rPr lang="en-US" i="1" dirty="0" smtClean="0">
                <a:solidFill>
                  <a:srgbClr val="0070C0"/>
                </a:solidFill>
              </a:rPr>
              <a:t>The Unified Software Development Process, </a:t>
            </a:r>
            <a:r>
              <a:rPr lang="en-US" dirty="0" err="1" smtClean="0">
                <a:solidFill>
                  <a:srgbClr val="0070C0"/>
                </a:solidFill>
              </a:rPr>
              <a:t>Addision</a:t>
            </a:r>
            <a:r>
              <a:rPr lang="en-US" dirty="0" smtClean="0">
                <a:solidFill>
                  <a:srgbClr val="0070C0"/>
                </a:solidFill>
              </a:rPr>
              <a:t>-Wesley, 2009.</a:t>
            </a:r>
          </a:p>
          <a:p>
            <a:r>
              <a:rPr lang="en-US" dirty="0" err="1" smtClean="0">
                <a:solidFill>
                  <a:srgbClr val="0070C0"/>
                </a:solidFill>
              </a:rPr>
              <a:t>Booch</a:t>
            </a:r>
            <a:r>
              <a:rPr lang="en-US" dirty="0" smtClean="0">
                <a:solidFill>
                  <a:srgbClr val="0070C0"/>
                </a:solidFill>
              </a:rPr>
              <a:t>, G., Jacobson, I., </a:t>
            </a:r>
            <a:r>
              <a:rPr lang="en-US" dirty="0" err="1" smtClean="0">
                <a:solidFill>
                  <a:srgbClr val="0070C0"/>
                </a:solidFill>
              </a:rPr>
              <a:t>Rumbaugh</a:t>
            </a:r>
            <a:r>
              <a:rPr lang="en-US" dirty="0" smtClean="0">
                <a:solidFill>
                  <a:srgbClr val="0070C0"/>
                </a:solidFill>
              </a:rPr>
              <a:t>, J., </a:t>
            </a:r>
            <a:r>
              <a:rPr lang="en-US" i="1" dirty="0" smtClean="0">
                <a:solidFill>
                  <a:srgbClr val="0070C0"/>
                </a:solidFill>
              </a:rPr>
              <a:t>The Unified Modeling Language User Guide, </a:t>
            </a:r>
            <a:r>
              <a:rPr lang="en-US" dirty="0" err="1" smtClean="0">
                <a:solidFill>
                  <a:srgbClr val="0070C0"/>
                </a:solidFill>
              </a:rPr>
              <a:t>Addision</a:t>
            </a:r>
            <a:r>
              <a:rPr lang="en-US" dirty="0" smtClean="0">
                <a:solidFill>
                  <a:srgbClr val="0070C0"/>
                </a:solidFill>
              </a:rPr>
              <a:t>-Wesley, 2008.</a:t>
            </a:r>
          </a:p>
          <a:p>
            <a:r>
              <a:rPr lang="en-US" dirty="0" smtClean="0">
                <a:solidFill>
                  <a:srgbClr val="0070C0"/>
                </a:solidFill>
              </a:rPr>
              <a:t>Jacobson I., </a:t>
            </a:r>
            <a:r>
              <a:rPr lang="en-US" i="1" dirty="0" smtClean="0">
                <a:solidFill>
                  <a:srgbClr val="0070C0"/>
                </a:solidFill>
              </a:rPr>
              <a:t>Object-Oriented Software Engineering- A Use Case driven Approach, </a:t>
            </a:r>
            <a:r>
              <a:rPr lang="en-US" dirty="0" err="1" smtClean="0">
                <a:solidFill>
                  <a:srgbClr val="0070C0"/>
                </a:solidFill>
              </a:rPr>
              <a:t>Addision</a:t>
            </a:r>
            <a:r>
              <a:rPr lang="en-US" dirty="0" smtClean="0">
                <a:solidFill>
                  <a:srgbClr val="0070C0"/>
                </a:solidFill>
              </a:rPr>
              <a:t>-Wesley, 2009.</a:t>
            </a:r>
            <a:r>
              <a:rPr lang="en-US" i="1" dirty="0" smtClean="0">
                <a:solidFill>
                  <a:srgbClr val="0070C0"/>
                </a:solidFill>
              </a:rPr>
              <a:t> </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Objective</a:t>
            </a:r>
            <a:endParaRPr lang="en-US" dirty="0"/>
          </a:p>
        </p:txBody>
      </p:sp>
      <p:sp>
        <p:nvSpPr>
          <p:cNvPr id="3" name="Content Placeholder 2"/>
          <p:cNvSpPr>
            <a:spLocks noGrp="1"/>
          </p:cNvSpPr>
          <p:nvPr>
            <p:ph idx="1"/>
          </p:nvPr>
        </p:nvSpPr>
        <p:spPr/>
        <p:txBody>
          <a:bodyPr/>
          <a:lstStyle/>
          <a:p>
            <a:r>
              <a:rPr lang="en-US" dirty="0" smtClean="0"/>
              <a:t>To provide overview of Software Engineering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2589</Words>
  <Application>Microsoft Office PowerPoint</Application>
  <PresentationFormat>On-screen Show (4:3)</PresentationFormat>
  <Paragraphs>451</Paragraphs>
  <Slides>68</Slides>
  <Notes>1</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Object Oriented Analysis And Design</vt:lpstr>
      <vt:lpstr>Course Objectives</vt:lpstr>
      <vt:lpstr>1. Object Oriented Fundamentals  [10Hrs- 18Marks]</vt:lpstr>
      <vt:lpstr>2. Object Oriented Analysis [8Hrs-14Marks]</vt:lpstr>
      <vt:lpstr>3 .Object Oriented Design [12Hrs-21Marks]</vt:lpstr>
      <vt:lpstr>4. Implementation [15Hrs-27Marks]</vt:lpstr>
      <vt:lpstr>Laboratory Exercise</vt:lpstr>
      <vt:lpstr>Reference Books</vt:lpstr>
      <vt:lpstr>Today’s Objective</vt:lpstr>
      <vt:lpstr>Slide 10</vt:lpstr>
      <vt:lpstr>Software Engineering/System Engineering </vt:lpstr>
      <vt:lpstr>Software Process</vt:lpstr>
      <vt:lpstr>Software Process Model</vt:lpstr>
      <vt:lpstr>Costs of Software Engineering</vt:lpstr>
      <vt:lpstr>Software Failure Curve</vt:lpstr>
      <vt:lpstr>What is CASE  (Computer-Aided Software Engineering)</vt:lpstr>
      <vt:lpstr>What are the attributes of good software?</vt:lpstr>
      <vt:lpstr>What are the key challenges facing software engineering?</vt:lpstr>
      <vt:lpstr>Need of Software Engineering</vt:lpstr>
      <vt:lpstr>Software Myths/Reality:</vt:lpstr>
      <vt:lpstr>Soft Myths/Reality: </vt:lpstr>
      <vt:lpstr>Software Myths/Reality:</vt:lpstr>
      <vt:lpstr>Software Myths/Reality:</vt:lpstr>
      <vt:lpstr>Software Process Models (Software Engineering Paradigm) </vt:lpstr>
      <vt:lpstr>Types of software process models : </vt:lpstr>
      <vt:lpstr>1. Waterfall model phases   (Linear Sequential Model)</vt:lpstr>
      <vt:lpstr>Slide 27</vt:lpstr>
      <vt:lpstr>Slide 28</vt:lpstr>
      <vt:lpstr>Slide 29</vt:lpstr>
      <vt:lpstr>Slide 30</vt:lpstr>
      <vt:lpstr>Waterfall Model (Linear Sequential Model)</vt:lpstr>
      <vt:lpstr>Slide 32</vt:lpstr>
      <vt:lpstr>Prototyping Model  </vt:lpstr>
      <vt:lpstr>Prototyping Model  </vt:lpstr>
      <vt:lpstr>Prototyping Model  </vt:lpstr>
      <vt:lpstr>Problematic Aspects of Prototyping</vt:lpstr>
      <vt:lpstr>Problematic Aspects of Prototyping</vt:lpstr>
      <vt:lpstr>Problematic aspects of Prototyping </vt:lpstr>
      <vt:lpstr>The RAD Model  (Rapid Application Development)</vt:lpstr>
      <vt:lpstr>Phases of RAD process  </vt:lpstr>
      <vt:lpstr>Slide 41</vt:lpstr>
      <vt:lpstr>Drawbacks of RAD Model: </vt:lpstr>
      <vt:lpstr>Evolutionary Software Process Models: </vt:lpstr>
      <vt:lpstr>Evolutionary Software Process Models: </vt:lpstr>
      <vt:lpstr>Slide 45</vt:lpstr>
      <vt:lpstr> - Incremental Model  - Spiral Model - Win Win Spiral Model - Concurrent development   Model </vt:lpstr>
      <vt:lpstr>Incremental Model </vt:lpstr>
      <vt:lpstr>Slide 48</vt:lpstr>
      <vt:lpstr>Slide 49</vt:lpstr>
      <vt:lpstr>Slide 50</vt:lpstr>
      <vt:lpstr>4 b. Spiral Model (Proposed by Bohem) </vt:lpstr>
      <vt:lpstr>Slide 52</vt:lpstr>
      <vt:lpstr>Slide 53</vt:lpstr>
      <vt:lpstr>Slide 54</vt:lpstr>
      <vt:lpstr>Slide 55</vt:lpstr>
      <vt:lpstr>Slide 56</vt:lpstr>
      <vt:lpstr>Slide 57</vt:lpstr>
      <vt:lpstr>4 c. Win-Win Spiral Model </vt:lpstr>
      <vt:lpstr>Slide 59</vt:lpstr>
      <vt:lpstr>Slide 60</vt:lpstr>
      <vt:lpstr>4 d. Concurrent Development Model (by Davis and Sitaram) </vt:lpstr>
      <vt:lpstr>Slide 62</vt:lpstr>
      <vt:lpstr>Slide 63</vt:lpstr>
      <vt:lpstr>Slide 64</vt:lpstr>
      <vt:lpstr>Slide 65</vt:lpstr>
      <vt:lpstr>5. Component Assembly Model </vt:lpstr>
      <vt:lpstr>Slide 67</vt:lpstr>
      <vt:lpstr>5. Component Assembly Model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KIRAT</dc:creator>
  <cp:lastModifiedBy>Corporate Edition</cp:lastModifiedBy>
  <cp:revision>49</cp:revision>
  <dcterms:created xsi:type="dcterms:W3CDTF">2006-08-16T00:00:00Z</dcterms:created>
  <dcterms:modified xsi:type="dcterms:W3CDTF">2015-07-08T13:09:58Z</dcterms:modified>
</cp:coreProperties>
</file>