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8"/>
  </p:notesMasterIdLst>
  <p:sldIdLst>
    <p:sldId id="280" r:id="rId2"/>
    <p:sldId id="273" r:id="rId3"/>
    <p:sldId id="257" r:id="rId4"/>
    <p:sldId id="292" r:id="rId5"/>
    <p:sldId id="260" r:id="rId6"/>
    <p:sldId id="295" r:id="rId7"/>
    <p:sldId id="261" r:id="rId8"/>
    <p:sldId id="263" r:id="rId9"/>
    <p:sldId id="277" r:id="rId10"/>
    <p:sldId id="272" r:id="rId11"/>
    <p:sldId id="274" r:id="rId12"/>
    <p:sldId id="275" r:id="rId13"/>
    <p:sldId id="276" r:id="rId14"/>
    <p:sldId id="294" r:id="rId15"/>
    <p:sldId id="278" r:id="rId16"/>
    <p:sldId id="281" r:id="rId17"/>
    <p:sldId id="283" r:id="rId18"/>
    <p:sldId id="284" r:id="rId19"/>
    <p:sldId id="285" r:id="rId20"/>
    <p:sldId id="286" r:id="rId21"/>
    <p:sldId id="287" r:id="rId22"/>
    <p:sldId id="288" r:id="rId23"/>
    <p:sldId id="289" r:id="rId24"/>
    <p:sldId id="290" r:id="rId25"/>
    <p:sldId id="291"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7DCC48-9DEA-4756-A7E7-0213642BDF4A}" type="datetimeFigureOut">
              <a:rPr lang="en-US" smtClean="0"/>
              <a:t>10/6/2022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ABB42-E3EA-4ECB-A128-FB8436DE5390}" type="slidenum">
              <a:rPr lang="en-US" smtClean="0"/>
              <a:t>‹#›</a:t>
            </a:fld>
            <a:endParaRPr lang="en-US" dirty="0"/>
          </a:p>
        </p:txBody>
      </p:sp>
    </p:spTree>
    <p:extLst>
      <p:ext uri="{BB962C8B-B14F-4D97-AF65-F5344CB8AC3E}">
        <p14:creationId xmlns:p14="http://schemas.microsoft.com/office/powerpoint/2010/main" val="39408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8027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8580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113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6903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8928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96497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793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7523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8751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6268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5039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9025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8750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5383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4961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17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10/6/2022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49294997"/>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alphavantage.com/" TargetMode="External"/><Relationship Id="rId2" Type="http://schemas.openxmlformats.org/officeDocument/2006/relationships/hyperlink" Target="http://www.msn.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rices.org/" TargetMode="External"/><Relationship Id="rId2" Type="http://schemas.openxmlformats.org/officeDocument/2006/relationships/hyperlink" Target="http://www.coinmarketcap.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mutualfundindia.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ndiapost.gov.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083050-F1D1-4ED0-B143-2DCA40161623}"/>
              </a:ext>
            </a:extLst>
          </p:cNvPr>
          <p:cNvSpPr>
            <a:spLocks noGrp="1"/>
          </p:cNvSpPr>
          <p:nvPr>
            <p:ph idx="1"/>
          </p:nvPr>
        </p:nvSpPr>
        <p:spPr>
          <a:xfrm>
            <a:off x="604837" y="419100"/>
            <a:ext cx="8081963" cy="6019800"/>
          </a:xfrm>
        </p:spPr>
        <p:txBody>
          <a:bodyPr>
            <a:normAutofit fontScale="77500" lnSpcReduction="20000"/>
          </a:bodyPr>
          <a:lstStyle/>
          <a:p>
            <a:pPr marL="114300" indent="0" algn="ctr">
              <a:buNone/>
            </a:pPr>
            <a:endParaRPr lang="en-IN" sz="1900" b="1" dirty="0"/>
          </a:p>
          <a:p>
            <a:pPr marL="114300" indent="0" algn="ctr">
              <a:buNone/>
            </a:pPr>
            <a:r>
              <a:rPr lang="en-IN" sz="1900" b="1" dirty="0"/>
              <a:t>Project Stage-I </a:t>
            </a:r>
          </a:p>
          <a:p>
            <a:pPr marL="114300" indent="0" algn="ctr">
              <a:buNone/>
            </a:pPr>
            <a:r>
              <a:rPr lang="en-IN" sz="1900" i="1" dirty="0"/>
              <a:t>on</a:t>
            </a:r>
          </a:p>
          <a:p>
            <a:pPr marL="114300" indent="0" algn="ctr">
              <a:buNone/>
            </a:pPr>
            <a:r>
              <a:rPr lang="en-US" sz="2600" b="1" dirty="0"/>
              <a:t>“Diversified Investment Portfolio Experience </a:t>
            </a:r>
          </a:p>
          <a:p>
            <a:pPr marL="114300" indent="0" algn="ctr">
              <a:buNone/>
            </a:pPr>
            <a:r>
              <a:rPr lang="en-US" sz="2600" b="1" dirty="0"/>
              <a:t>using Data Analytics”</a:t>
            </a:r>
          </a:p>
          <a:p>
            <a:pPr marL="114300" indent="0" algn="ctr">
              <a:buNone/>
            </a:pPr>
            <a:r>
              <a:rPr lang="en-IN" sz="1900" dirty="0"/>
              <a:t>Submitted to</a:t>
            </a:r>
          </a:p>
          <a:p>
            <a:pPr marL="114300" indent="0" algn="ctr">
              <a:buNone/>
            </a:pPr>
            <a:r>
              <a:rPr lang="en-US" b="1" dirty="0"/>
              <a:t> VISHWAKARMA UNIVERSITY – Pune</a:t>
            </a:r>
            <a:endParaRPr lang="en-IN" dirty="0"/>
          </a:p>
          <a:p>
            <a:pPr marL="0" indent="0">
              <a:buNone/>
            </a:pPr>
            <a:r>
              <a:rPr lang="en-IN" sz="2100" dirty="0"/>
              <a:t>             In Partial fulfilment of the requirements for the award of degree      </a:t>
            </a:r>
          </a:p>
          <a:p>
            <a:pPr marL="0" indent="0">
              <a:buNone/>
            </a:pPr>
            <a:r>
              <a:rPr lang="en-IN" sz="2300" b="1" dirty="0"/>
              <a:t>                    Bachelor of Technology (Computer Engineering)</a:t>
            </a:r>
          </a:p>
          <a:p>
            <a:pPr marL="0" indent="0">
              <a:buNone/>
            </a:pPr>
            <a:r>
              <a:rPr lang="en-IN" sz="2100" dirty="0"/>
              <a:t>                                   Department of Computer Engineering </a:t>
            </a:r>
          </a:p>
          <a:p>
            <a:pPr marL="0" indent="0">
              <a:buNone/>
            </a:pPr>
            <a:r>
              <a:rPr lang="en-IN" sz="2100" dirty="0"/>
              <a:t>                                     Faculty of Science and Technology </a:t>
            </a:r>
          </a:p>
          <a:p>
            <a:pPr marL="0" indent="0">
              <a:buNone/>
            </a:pPr>
            <a:r>
              <a:rPr lang="en-US" sz="4000" b="1" dirty="0"/>
              <a:t>      </a:t>
            </a:r>
          </a:p>
          <a:p>
            <a:pPr marL="0" indent="0">
              <a:buNone/>
            </a:pPr>
            <a:r>
              <a:rPr lang="en-US" sz="2300" b="1" dirty="0"/>
              <a:t>           </a:t>
            </a:r>
            <a:r>
              <a:rPr lang="en-IN" sz="2300" dirty="0"/>
              <a:t>Under the Guidance of                                                    By</a:t>
            </a:r>
          </a:p>
          <a:p>
            <a:pPr marL="0" indent="0">
              <a:buNone/>
            </a:pPr>
            <a:r>
              <a:rPr lang="en-IN" sz="2300" b="1" dirty="0"/>
              <a:t>             Prof. </a:t>
            </a:r>
            <a:r>
              <a:rPr lang="en-IN" sz="2300" b="1" dirty="0" err="1"/>
              <a:t>Tareek</a:t>
            </a:r>
            <a:r>
              <a:rPr lang="en-IN" sz="2300" b="1" dirty="0"/>
              <a:t> </a:t>
            </a:r>
            <a:r>
              <a:rPr lang="en-IN" sz="2300" b="1" dirty="0" err="1"/>
              <a:t>Pattewar</a:t>
            </a:r>
            <a:r>
              <a:rPr lang="en-IN" sz="2300" b="1" dirty="0"/>
              <a:t>                                           </a:t>
            </a:r>
            <a:r>
              <a:rPr lang="en-US" sz="1900" b="1" dirty="0"/>
              <a:t>Ashish Kumar (A02)</a:t>
            </a:r>
          </a:p>
          <a:p>
            <a:pPr marL="0" indent="0">
              <a:buNone/>
            </a:pPr>
            <a:r>
              <a:rPr lang="en-US" sz="1900" b="1" dirty="0"/>
              <a:t>                                                                                                    </a:t>
            </a:r>
            <a:r>
              <a:rPr lang="en-US" sz="1900" b="1" dirty="0" err="1"/>
              <a:t>Mohd</a:t>
            </a:r>
            <a:r>
              <a:rPr lang="en-US" sz="1900" b="1" dirty="0"/>
              <a:t> Salman Khan (B32)   </a:t>
            </a:r>
          </a:p>
          <a:p>
            <a:pPr marL="0" indent="0">
              <a:buNone/>
            </a:pPr>
            <a:r>
              <a:rPr lang="en-US" sz="1900" b="1" dirty="0"/>
              <a:t>                                                                                                              Pratik </a:t>
            </a:r>
            <a:r>
              <a:rPr lang="en-US" sz="1900" b="1" dirty="0" err="1" smtClean="0"/>
              <a:t>Bhutada</a:t>
            </a:r>
            <a:r>
              <a:rPr lang="en-US" sz="1900" b="1" dirty="0" smtClean="0"/>
              <a:t>(A05</a:t>
            </a:r>
            <a:r>
              <a:rPr lang="en-US" sz="1900" b="1" dirty="0"/>
              <a:t>)</a:t>
            </a:r>
          </a:p>
          <a:p>
            <a:pPr marL="0" indent="0">
              <a:buNone/>
            </a:pPr>
            <a:r>
              <a:rPr lang="en-US" sz="1900" b="1" dirty="0"/>
              <a:t>                                                                                                              Saleem Attar (A03)</a:t>
            </a:r>
          </a:p>
          <a:p>
            <a:pPr marL="0" indent="0">
              <a:buNone/>
            </a:pPr>
            <a:r>
              <a:rPr lang="en-US" sz="1900" b="1" dirty="0"/>
              <a:t>                                                                                                                     S. </a:t>
            </a:r>
            <a:r>
              <a:rPr lang="en-US" sz="1900" b="1" dirty="0" err="1"/>
              <a:t>Sanjith</a:t>
            </a:r>
            <a:r>
              <a:rPr lang="en-US" sz="1900" b="1" dirty="0"/>
              <a:t> (A47)</a:t>
            </a:r>
          </a:p>
          <a:p>
            <a:pPr marL="114300" indent="0" algn="r">
              <a:buNone/>
            </a:pPr>
            <a:endParaRPr lang="en-IN" sz="1500" b="1" dirty="0"/>
          </a:p>
        </p:txBody>
      </p:sp>
      <p:pic>
        <p:nvPicPr>
          <p:cNvPr id="4" name="Picture 3">
            <a:extLst>
              <a:ext uri="{FF2B5EF4-FFF2-40B4-BE49-F238E27FC236}">
                <a16:creationId xmlns:a16="http://schemas.microsoft.com/office/drawing/2014/main" xmlns="" id="{285CEB2F-B12D-4CF6-A909-1CC66D6A2F50}"/>
              </a:ext>
            </a:extLst>
          </p:cNvPr>
          <p:cNvPicPr/>
          <p:nvPr/>
        </p:nvPicPr>
        <p:blipFill>
          <a:blip r:embed="rId2"/>
          <a:stretch>
            <a:fillRect/>
          </a:stretch>
        </p:blipFill>
        <p:spPr>
          <a:xfrm>
            <a:off x="7543800" y="304800"/>
            <a:ext cx="1143000" cy="838200"/>
          </a:xfrm>
          <a:prstGeom prst="rect">
            <a:avLst/>
          </a:prstGeom>
        </p:spPr>
      </p:pic>
    </p:spTree>
    <p:extLst>
      <p:ext uri="{BB962C8B-B14F-4D97-AF65-F5344CB8AC3E}">
        <p14:creationId xmlns:p14="http://schemas.microsoft.com/office/powerpoint/2010/main" val="3559426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animEffect transition="in" filter="fade">
                                      <p:cBhvr>
                                        <p:cTn id="8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688D8A-1BE2-47A2-973E-9697B2A3C659}"/>
              </a:ext>
            </a:extLst>
          </p:cNvPr>
          <p:cNvSpPr>
            <a:spLocks noGrp="1"/>
          </p:cNvSpPr>
          <p:nvPr>
            <p:ph idx="1"/>
          </p:nvPr>
        </p:nvSpPr>
        <p:spPr>
          <a:xfrm>
            <a:off x="1066800" y="381000"/>
            <a:ext cx="8000999" cy="6019800"/>
          </a:xfrm>
        </p:spPr>
        <p:txBody>
          <a:bodyPr>
            <a:normAutofit lnSpcReduction="10000"/>
          </a:bodyPr>
          <a:lstStyle/>
          <a:p>
            <a:pPr marL="0" indent="0" algn="l">
              <a:buNone/>
            </a:pPr>
            <a:endParaRPr lang="en-US" sz="3600" b="1" i="0" dirty="0">
              <a:effectLst/>
              <a:latin typeface="TTFors"/>
            </a:endParaRPr>
          </a:p>
          <a:p>
            <a:pPr marL="0" indent="0" algn="ctr">
              <a:buNone/>
            </a:pPr>
            <a:r>
              <a:rPr lang="en-US" sz="3600" b="1" i="0" dirty="0">
                <a:effectLst/>
                <a:latin typeface="TTFors"/>
              </a:rPr>
              <a:t> What is the objectives of investment portfolio?</a:t>
            </a:r>
          </a:p>
          <a:p>
            <a:pPr algn="l"/>
            <a:endParaRPr lang="en-US" b="0" i="0" dirty="0">
              <a:effectLst/>
              <a:latin typeface="TTFors"/>
            </a:endParaRPr>
          </a:p>
          <a:p>
            <a:pPr algn="l"/>
            <a:endParaRPr lang="en-US" b="0" i="0" dirty="0">
              <a:effectLst/>
              <a:latin typeface="TTFors"/>
            </a:endParaRPr>
          </a:p>
          <a:p>
            <a:pPr algn="l">
              <a:buFont typeface="Wingdings" panose="05000000000000000000" pitchFamily="2" charset="2"/>
              <a:buChar char="Ø"/>
            </a:pPr>
            <a:r>
              <a:rPr lang="en-US" sz="2400" b="0" i="0" dirty="0">
                <a:effectLst/>
                <a:latin typeface="TTFors"/>
              </a:rPr>
              <a:t>Creating wealth through capital appreciation</a:t>
            </a:r>
          </a:p>
          <a:p>
            <a:pPr>
              <a:buFont typeface="Wingdings" panose="05000000000000000000" pitchFamily="2" charset="2"/>
              <a:buChar char="Ø"/>
            </a:pPr>
            <a:r>
              <a:rPr lang="en-US" sz="2400" b="0" i="0" dirty="0">
                <a:effectLst/>
                <a:latin typeface="TTFors"/>
              </a:rPr>
              <a:t>Optimizing the risk</a:t>
            </a:r>
          </a:p>
          <a:p>
            <a:pPr algn="l">
              <a:buFont typeface="Wingdings" panose="05000000000000000000" pitchFamily="2" charset="2"/>
              <a:buChar char="Ø"/>
            </a:pPr>
            <a:r>
              <a:rPr lang="en-US" sz="2400" b="0" i="0" dirty="0">
                <a:effectLst/>
                <a:latin typeface="TTFors"/>
              </a:rPr>
              <a:t>Protecting your earnings from market volatility</a:t>
            </a:r>
          </a:p>
          <a:p>
            <a:pPr algn="l">
              <a:buFont typeface="Wingdings" panose="05000000000000000000" pitchFamily="2" charset="2"/>
              <a:buChar char="Ø"/>
            </a:pPr>
            <a:r>
              <a:rPr lang="en-US" sz="2400" b="0" i="0" dirty="0">
                <a:effectLst/>
                <a:latin typeface="TTFors"/>
              </a:rPr>
              <a:t>Maximizing returns on investment</a:t>
            </a:r>
          </a:p>
          <a:p>
            <a:pPr algn="l">
              <a:buFont typeface="Wingdings" panose="05000000000000000000" pitchFamily="2" charset="2"/>
              <a:buChar char="Ø"/>
            </a:pPr>
            <a:r>
              <a:rPr lang="en-US" sz="2400" b="0" i="0" dirty="0">
                <a:effectLst/>
                <a:latin typeface="TTFors"/>
              </a:rPr>
              <a:t>Offering flexibility within your investment portfolio</a:t>
            </a:r>
          </a:p>
          <a:p>
            <a:pPr algn="l">
              <a:buFont typeface="Wingdings" panose="05000000000000000000" pitchFamily="2" charset="2"/>
              <a:buChar char="Ø"/>
            </a:pPr>
            <a:r>
              <a:rPr lang="en-US" sz="2400" b="0" i="0" dirty="0">
                <a:effectLst/>
                <a:latin typeface="TTFors"/>
              </a:rPr>
              <a:t>Improving the proficiency of your investments</a:t>
            </a:r>
          </a:p>
          <a:p>
            <a:pPr algn="l">
              <a:buFont typeface="Wingdings" panose="05000000000000000000" pitchFamily="2" charset="2"/>
              <a:buChar char="Ø"/>
            </a:pPr>
            <a:r>
              <a:rPr lang="en-US" sz="2400" b="0" i="0" dirty="0">
                <a:effectLst/>
                <a:latin typeface="TTFors"/>
              </a:rPr>
              <a:t>Allocating available resources optimally</a:t>
            </a:r>
          </a:p>
          <a:p>
            <a:endParaRPr lang="en-IN" dirty="0"/>
          </a:p>
          <a:p>
            <a:pPr marL="0" indent="0">
              <a:buNone/>
            </a:pPr>
            <a:endParaRPr lang="en-IN" dirty="0"/>
          </a:p>
        </p:txBody>
      </p:sp>
    </p:spTree>
    <p:extLst>
      <p:ext uri="{BB962C8B-B14F-4D97-AF65-F5344CB8AC3E}">
        <p14:creationId xmlns:p14="http://schemas.microsoft.com/office/powerpoint/2010/main" val="252233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8C6269-90E7-4465-982D-A39F984E0830}"/>
              </a:ext>
            </a:extLst>
          </p:cNvPr>
          <p:cNvSpPr>
            <a:spLocks noGrp="1"/>
          </p:cNvSpPr>
          <p:nvPr>
            <p:ph idx="1"/>
          </p:nvPr>
        </p:nvSpPr>
        <p:spPr>
          <a:xfrm>
            <a:off x="1219200" y="304800"/>
            <a:ext cx="6781800" cy="6248399"/>
          </a:xfrm>
        </p:spPr>
        <p:txBody>
          <a:bodyPr/>
          <a:lstStyle/>
          <a:p>
            <a:pPr>
              <a:buFont typeface="+mj-lt"/>
              <a:buAutoNum type="arabicPeriod"/>
            </a:pPr>
            <a:endParaRPr lang="en-US" b="0" i="0" dirty="0">
              <a:effectLst/>
              <a:latin typeface="charter"/>
            </a:endParaRPr>
          </a:p>
          <a:p>
            <a:pPr marL="0" indent="0">
              <a:buNone/>
            </a:pPr>
            <a:r>
              <a:rPr lang="en-US" sz="3600" b="1" dirty="0">
                <a:latin typeface="charter"/>
              </a:rPr>
              <a:t>                     </a:t>
            </a:r>
          </a:p>
          <a:p>
            <a:pPr marL="0" indent="0">
              <a:buNone/>
            </a:pPr>
            <a:r>
              <a:rPr lang="en-US" sz="3600" b="1" dirty="0">
                <a:latin typeface="charter"/>
              </a:rPr>
              <a:t>        Our Approach:</a:t>
            </a:r>
          </a:p>
          <a:p>
            <a:pPr marL="0" indent="0">
              <a:buNone/>
            </a:pPr>
            <a:endParaRPr lang="en-US" sz="3600" dirty="0">
              <a:latin typeface="charter"/>
            </a:endParaRPr>
          </a:p>
          <a:p>
            <a:pPr>
              <a:buFont typeface="+mj-lt"/>
              <a:buAutoNum type="arabicPeriod"/>
            </a:pPr>
            <a:r>
              <a:rPr lang="en-US" sz="2400" b="0" i="0" dirty="0">
                <a:effectLst/>
                <a:latin typeface="charter"/>
              </a:rPr>
              <a:t>Getting accurate and valid data.</a:t>
            </a:r>
          </a:p>
          <a:p>
            <a:pPr>
              <a:buFont typeface="+mj-lt"/>
              <a:buAutoNum type="arabicPeriod"/>
            </a:pPr>
            <a:r>
              <a:rPr lang="en-US" sz="2400" b="0" i="0" dirty="0">
                <a:effectLst/>
                <a:latin typeface="charter"/>
              </a:rPr>
              <a:t>Prepare data for training and testing.</a:t>
            </a:r>
          </a:p>
          <a:p>
            <a:pPr>
              <a:buFont typeface="+mj-lt"/>
              <a:buAutoNum type="arabicPeriod"/>
            </a:pPr>
            <a:r>
              <a:rPr lang="en-US" sz="2400" b="0" i="0" dirty="0">
                <a:effectLst/>
                <a:latin typeface="charter"/>
              </a:rPr>
              <a:t>Predict the prices.</a:t>
            </a:r>
          </a:p>
          <a:p>
            <a:pPr>
              <a:buFont typeface="+mj-lt"/>
              <a:buAutoNum type="arabicPeriod"/>
            </a:pPr>
            <a:r>
              <a:rPr lang="en-US" sz="2400" dirty="0">
                <a:latin typeface="charter"/>
              </a:rPr>
              <a:t>Combining data of various assets.</a:t>
            </a:r>
            <a:endParaRPr lang="en-US" sz="2400" b="0" i="0" dirty="0">
              <a:effectLst/>
              <a:latin typeface="charter"/>
            </a:endParaRPr>
          </a:p>
          <a:p>
            <a:pPr>
              <a:buFont typeface="+mj-lt"/>
              <a:buAutoNum type="arabicPeriod"/>
            </a:pPr>
            <a:r>
              <a:rPr lang="en-US" sz="2400" b="0" i="0" dirty="0">
                <a:effectLst/>
                <a:latin typeface="charter"/>
              </a:rPr>
              <a:t>Visualize the prediction results.</a:t>
            </a:r>
          </a:p>
          <a:p>
            <a:pPr>
              <a:buFont typeface="+mj-lt"/>
              <a:buAutoNum type="arabicPeriod"/>
            </a:pPr>
            <a:r>
              <a:rPr lang="en-US" sz="2400" b="0" i="0" dirty="0">
                <a:effectLst/>
                <a:latin typeface="charter"/>
              </a:rPr>
              <a:t>Showing the most precise results.</a:t>
            </a:r>
            <a:r>
              <a:rPr lang="en-US" sz="2400" b="0" i="0" dirty="0">
                <a:effectLst/>
                <a:latin typeface="medium-content-sans-serif-font"/>
              </a:rPr>
              <a:t/>
            </a:r>
            <a:br>
              <a:rPr lang="en-US" sz="2400" b="0" i="0" dirty="0">
                <a:effectLst/>
                <a:latin typeface="medium-content-sans-serif-font"/>
              </a:rPr>
            </a:br>
            <a:endParaRPr lang="en-IN" sz="2400" dirty="0"/>
          </a:p>
        </p:txBody>
      </p:sp>
    </p:spTree>
    <p:extLst>
      <p:ext uri="{BB962C8B-B14F-4D97-AF65-F5344CB8AC3E}">
        <p14:creationId xmlns:p14="http://schemas.microsoft.com/office/powerpoint/2010/main" val="27605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B9D9CB-297E-4DD3-9ACD-CCD09E70C8DE}"/>
              </a:ext>
            </a:extLst>
          </p:cNvPr>
          <p:cNvSpPr>
            <a:spLocks noGrp="1"/>
          </p:cNvSpPr>
          <p:nvPr>
            <p:ph idx="1"/>
          </p:nvPr>
        </p:nvSpPr>
        <p:spPr>
          <a:xfrm>
            <a:off x="1219200" y="248529"/>
            <a:ext cx="7467600" cy="6248399"/>
          </a:xfrm>
        </p:spPr>
        <p:txBody>
          <a:bodyPr/>
          <a:lstStyle/>
          <a:p>
            <a:pPr marL="0" indent="0">
              <a:buNone/>
            </a:pPr>
            <a:endParaRPr lang="en-US" sz="3600" b="1" dirty="0"/>
          </a:p>
          <a:p>
            <a:pPr marL="0" indent="0">
              <a:buNone/>
            </a:pPr>
            <a:r>
              <a:rPr lang="en-US" sz="3200" b="1" dirty="0"/>
              <a:t>    ARCHITECTURE OF APPLICATION</a:t>
            </a:r>
          </a:p>
          <a:p>
            <a:pPr marL="0" indent="0">
              <a:buNone/>
            </a:pPr>
            <a:endParaRPr lang="en-US" sz="3200" b="1" dirty="0"/>
          </a:p>
          <a:p>
            <a:pPr>
              <a:buFont typeface="Wingdings" panose="05000000000000000000" pitchFamily="2" charset="2"/>
              <a:buChar char="Ø"/>
            </a:pPr>
            <a:r>
              <a:rPr lang="en-US" sz="2000" dirty="0"/>
              <a:t>This project aims at predicting future prices by using various datasets in order to improve quality of output.</a:t>
            </a:r>
          </a:p>
          <a:p>
            <a:pPr>
              <a:buFont typeface="Wingdings" panose="05000000000000000000" pitchFamily="2" charset="2"/>
              <a:buChar char="Ø"/>
            </a:pPr>
            <a:r>
              <a:rPr lang="en-US" sz="2000" dirty="0"/>
              <a:t>We are combining data mining time series analysis and machine learning algorithms such as Artificial Neural Network which is trained using algorithms.</a:t>
            </a:r>
          </a:p>
          <a:p>
            <a:pPr>
              <a:buFont typeface="Wingdings" panose="05000000000000000000" pitchFamily="2" charset="2"/>
              <a:buChar char="Ø"/>
            </a:pPr>
            <a:r>
              <a:rPr lang="en-US" sz="2000" dirty="0"/>
              <a:t>Also, rich variety of on-line information and news make it an attractive resource from which to mine knowledge. Data mining and analysis of such financial information can aid market predictions.</a:t>
            </a:r>
            <a:endParaRPr lang="en-IN" sz="2000" dirty="0"/>
          </a:p>
        </p:txBody>
      </p:sp>
    </p:spTree>
    <p:extLst>
      <p:ext uri="{BB962C8B-B14F-4D97-AF65-F5344CB8AC3E}">
        <p14:creationId xmlns:p14="http://schemas.microsoft.com/office/powerpoint/2010/main" val="40246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0A00E9-B462-41B4-BCEE-5A3F3E7E2512}"/>
              </a:ext>
            </a:extLst>
          </p:cNvPr>
          <p:cNvSpPr>
            <a:spLocks noGrp="1"/>
          </p:cNvSpPr>
          <p:nvPr>
            <p:ph idx="1"/>
          </p:nvPr>
        </p:nvSpPr>
        <p:spPr>
          <a:xfrm>
            <a:off x="1219200" y="266700"/>
            <a:ext cx="7620000" cy="6324599"/>
          </a:xfrm>
        </p:spPr>
        <p:txBody>
          <a:bodyPr/>
          <a:lstStyle/>
          <a:p>
            <a:pPr marL="0" indent="0">
              <a:buNone/>
            </a:pPr>
            <a:endParaRPr lang="en-US" sz="2800" b="1" dirty="0"/>
          </a:p>
          <a:p>
            <a:pPr marL="0" indent="0">
              <a:buNone/>
            </a:pPr>
            <a:r>
              <a:rPr lang="en-US" sz="2800" b="1" dirty="0"/>
              <a:t>           BENEFITS OF THE TOOL :</a:t>
            </a:r>
          </a:p>
          <a:p>
            <a:pPr marL="0" indent="0">
              <a:buNone/>
            </a:pPr>
            <a:endParaRPr lang="en-US" sz="2800" dirty="0"/>
          </a:p>
          <a:p>
            <a:pPr>
              <a:buFont typeface="Wingdings" panose="05000000000000000000" pitchFamily="2" charset="2"/>
              <a:buChar char="Ø"/>
            </a:pPr>
            <a:r>
              <a:rPr lang="en-US" sz="2000" dirty="0"/>
              <a:t>Data mining techniques are effective for forecasting future by applying various algorithms over data.</a:t>
            </a:r>
          </a:p>
          <a:p>
            <a:pPr>
              <a:buFont typeface="Wingdings" panose="05000000000000000000" pitchFamily="2" charset="2"/>
              <a:buChar char="Ø"/>
            </a:pPr>
            <a:r>
              <a:rPr lang="en-US" sz="2000" dirty="0"/>
              <a:t>Help traders/investers by providing supportive information such as the future market direction.</a:t>
            </a:r>
          </a:p>
          <a:p>
            <a:pPr>
              <a:buFont typeface="Wingdings" panose="05000000000000000000" pitchFamily="2" charset="2"/>
              <a:buChar char="Ø"/>
            </a:pPr>
            <a:r>
              <a:rPr lang="en-US" sz="2000" dirty="0"/>
              <a:t>Provide the research of the market development a new thought.</a:t>
            </a:r>
          </a:p>
          <a:p>
            <a:pPr>
              <a:buFont typeface="Wingdings" panose="05000000000000000000" pitchFamily="2" charset="2"/>
              <a:buChar char="Ø"/>
            </a:pPr>
            <a:r>
              <a:rPr lang="en-US" sz="2000" dirty="0"/>
              <a:t>Financial analysts can use this prediction model to take decision by observing market behaviour.</a:t>
            </a:r>
            <a:endParaRPr lang="en-IN" sz="2000" dirty="0"/>
          </a:p>
        </p:txBody>
      </p:sp>
    </p:spTree>
    <p:extLst>
      <p:ext uri="{BB962C8B-B14F-4D97-AF65-F5344CB8AC3E}">
        <p14:creationId xmlns:p14="http://schemas.microsoft.com/office/powerpoint/2010/main" val="29160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522B3554-78B1-4441-BB0C-CCA4EFB0F979}"/>
              </a:ext>
            </a:extLst>
          </p:cNvPr>
          <p:cNvPicPr>
            <a:picLocks noGrp="1" noChangeAspect="1"/>
          </p:cNvPicPr>
          <p:nvPr>
            <p:ph idx="1"/>
          </p:nvPr>
        </p:nvPicPr>
        <p:blipFill>
          <a:blip r:embed="rId2"/>
          <a:stretch>
            <a:fillRect/>
          </a:stretch>
        </p:blipFill>
        <p:spPr>
          <a:xfrm>
            <a:off x="1580379" y="1219200"/>
            <a:ext cx="7278641" cy="4876800"/>
          </a:xfrm>
        </p:spPr>
      </p:pic>
      <p:sp>
        <p:nvSpPr>
          <p:cNvPr id="8" name="TextBox 7">
            <a:extLst>
              <a:ext uri="{FF2B5EF4-FFF2-40B4-BE49-F238E27FC236}">
                <a16:creationId xmlns:a16="http://schemas.microsoft.com/office/drawing/2014/main" xmlns="" id="{9B9A6C42-C8C0-4A48-A00F-ED37BB9EEE87}"/>
              </a:ext>
            </a:extLst>
          </p:cNvPr>
          <p:cNvSpPr txBox="1"/>
          <p:nvPr/>
        </p:nvSpPr>
        <p:spPr>
          <a:xfrm flipH="1">
            <a:off x="1563967" y="609600"/>
            <a:ext cx="5107745" cy="523220"/>
          </a:xfrm>
          <a:prstGeom prst="rect">
            <a:avLst/>
          </a:prstGeom>
          <a:noFill/>
        </p:spPr>
        <p:txBody>
          <a:bodyPr wrap="square" rtlCol="0">
            <a:spAutoFit/>
          </a:bodyPr>
          <a:lstStyle/>
          <a:p>
            <a:pPr>
              <a:spcBef>
                <a:spcPts val="1000"/>
              </a:spcBef>
              <a:buClr>
                <a:schemeClr val="accent1"/>
              </a:buClr>
            </a:pPr>
            <a:r>
              <a:rPr lang="en-IN" sz="2800" b="1" dirty="0">
                <a:solidFill>
                  <a:schemeClr val="tx1">
                    <a:lumMod val="75000"/>
                    <a:lumOff val="25000"/>
                  </a:schemeClr>
                </a:solidFill>
              </a:rPr>
              <a:t>            Sequence Diagram:</a:t>
            </a:r>
          </a:p>
        </p:txBody>
      </p:sp>
    </p:spTree>
    <p:extLst>
      <p:ext uri="{BB962C8B-B14F-4D97-AF65-F5344CB8AC3E}">
        <p14:creationId xmlns:p14="http://schemas.microsoft.com/office/powerpoint/2010/main" val="243439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30">
            <a:extLst>
              <a:ext uri="{FF2B5EF4-FFF2-40B4-BE49-F238E27FC236}">
                <a16:creationId xmlns:a16="http://schemas.microsoft.com/office/drawing/2014/main" xmlns="" id="{F47361F4-50F7-435E-9271-E0F37FAE27F2}"/>
              </a:ext>
            </a:extLst>
          </p:cNvPr>
          <p:cNvPicPr>
            <a:picLocks noGrp="1" noChangeAspect="1"/>
          </p:cNvPicPr>
          <p:nvPr>
            <p:ph idx="1"/>
          </p:nvPr>
        </p:nvPicPr>
        <p:blipFill>
          <a:blip r:embed="rId2"/>
          <a:stretch>
            <a:fillRect/>
          </a:stretch>
        </p:blipFill>
        <p:spPr>
          <a:xfrm rot="16669396">
            <a:off x="1996711" y="1543095"/>
            <a:ext cx="853514" cy="999831"/>
          </a:xfrm>
          <a:prstGeom prst="rect">
            <a:avLst/>
          </a:prstGeom>
        </p:spPr>
      </p:pic>
      <p:sp>
        <p:nvSpPr>
          <p:cNvPr id="5" name="Rectangle: Rounded Corners 4">
            <a:extLst>
              <a:ext uri="{FF2B5EF4-FFF2-40B4-BE49-F238E27FC236}">
                <a16:creationId xmlns:a16="http://schemas.microsoft.com/office/drawing/2014/main" xmlns="" id="{D8BEA404-BA90-48FC-B95B-AB3E993D3A89}"/>
              </a:ext>
            </a:extLst>
          </p:cNvPr>
          <p:cNvSpPr/>
          <p:nvPr/>
        </p:nvSpPr>
        <p:spPr>
          <a:xfrm>
            <a:off x="1401758" y="1066800"/>
            <a:ext cx="1417642"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Stocks</a:t>
            </a:r>
          </a:p>
        </p:txBody>
      </p:sp>
      <p:sp>
        <p:nvSpPr>
          <p:cNvPr id="6" name="Rectangle: Rounded Corners 5">
            <a:extLst>
              <a:ext uri="{FF2B5EF4-FFF2-40B4-BE49-F238E27FC236}">
                <a16:creationId xmlns:a16="http://schemas.microsoft.com/office/drawing/2014/main" xmlns="" id="{EDE1C2E6-404F-41F0-BA23-544DA86F555D}"/>
              </a:ext>
            </a:extLst>
          </p:cNvPr>
          <p:cNvSpPr/>
          <p:nvPr/>
        </p:nvSpPr>
        <p:spPr>
          <a:xfrm>
            <a:off x="1524000" y="5867400"/>
            <a:ext cx="7086600"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Final Prediction</a:t>
            </a:r>
          </a:p>
        </p:txBody>
      </p:sp>
      <p:sp>
        <p:nvSpPr>
          <p:cNvPr id="7" name="Rectangle: Rounded Corners 6">
            <a:extLst>
              <a:ext uri="{FF2B5EF4-FFF2-40B4-BE49-F238E27FC236}">
                <a16:creationId xmlns:a16="http://schemas.microsoft.com/office/drawing/2014/main" xmlns="" id="{F7A55A4A-335F-4D18-94CC-556A168EDEAC}"/>
              </a:ext>
            </a:extLst>
          </p:cNvPr>
          <p:cNvSpPr/>
          <p:nvPr/>
        </p:nvSpPr>
        <p:spPr>
          <a:xfrm>
            <a:off x="2819400" y="4326901"/>
            <a:ext cx="3657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Comparisons</a:t>
            </a:r>
          </a:p>
        </p:txBody>
      </p:sp>
      <p:sp>
        <p:nvSpPr>
          <p:cNvPr id="8" name="Rectangle: Rounded Corners 7">
            <a:extLst>
              <a:ext uri="{FF2B5EF4-FFF2-40B4-BE49-F238E27FC236}">
                <a16:creationId xmlns:a16="http://schemas.microsoft.com/office/drawing/2014/main" xmlns="" id="{B1B0812C-8EB4-4741-91EA-AD5A643B601C}"/>
              </a:ext>
            </a:extLst>
          </p:cNvPr>
          <p:cNvSpPr/>
          <p:nvPr/>
        </p:nvSpPr>
        <p:spPr>
          <a:xfrm>
            <a:off x="3886200" y="1066800"/>
            <a:ext cx="1828800" cy="381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Crypto</a:t>
            </a:r>
          </a:p>
        </p:txBody>
      </p:sp>
      <p:sp>
        <p:nvSpPr>
          <p:cNvPr id="10" name="Rectangle: Rounded Corners 9">
            <a:extLst>
              <a:ext uri="{FF2B5EF4-FFF2-40B4-BE49-F238E27FC236}">
                <a16:creationId xmlns:a16="http://schemas.microsoft.com/office/drawing/2014/main" xmlns="" id="{28B0B3E3-D1EE-4088-A320-C77C1763C9AE}"/>
              </a:ext>
            </a:extLst>
          </p:cNvPr>
          <p:cNvSpPr/>
          <p:nvPr/>
        </p:nvSpPr>
        <p:spPr>
          <a:xfrm>
            <a:off x="6523042" y="1046284"/>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Others</a:t>
            </a:r>
          </a:p>
        </p:txBody>
      </p:sp>
      <p:sp>
        <p:nvSpPr>
          <p:cNvPr id="11" name="Rectangle: Rounded Corners 10">
            <a:extLst>
              <a:ext uri="{FF2B5EF4-FFF2-40B4-BE49-F238E27FC236}">
                <a16:creationId xmlns:a16="http://schemas.microsoft.com/office/drawing/2014/main" xmlns="" id="{9D2CB375-3E1E-4F3F-888F-7E9E113FA7BF}"/>
              </a:ext>
            </a:extLst>
          </p:cNvPr>
          <p:cNvSpPr/>
          <p:nvPr/>
        </p:nvSpPr>
        <p:spPr>
          <a:xfrm>
            <a:off x="2209800" y="2702168"/>
            <a:ext cx="533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algorithms depending on the nature</a:t>
            </a:r>
          </a:p>
        </p:txBody>
      </p:sp>
      <p:sp>
        <p:nvSpPr>
          <p:cNvPr id="12" name="Rectangle: Rounded Corners 11">
            <a:extLst>
              <a:ext uri="{FF2B5EF4-FFF2-40B4-BE49-F238E27FC236}">
                <a16:creationId xmlns:a16="http://schemas.microsoft.com/office/drawing/2014/main" xmlns="" id="{43822DC5-8880-46B1-B5A5-E13CD4926DDB}"/>
              </a:ext>
            </a:extLst>
          </p:cNvPr>
          <p:cNvSpPr/>
          <p:nvPr/>
        </p:nvSpPr>
        <p:spPr>
          <a:xfrm>
            <a:off x="874494" y="3695699"/>
            <a:ext cx="125910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Bonds</a:t>
            </a:r>
          </a:p>
        </p:txBody>
      </p:sp>
      <p:sp>
        <p:nvSpPr>
          <p:cNvPr id="13" name="Rectangle: Rounded Corners 12">
            <a:extLst>
              <a:ext uri="{FF2B5EF4-FFF2-40B4-BE49-F238E27FC236}">
                <a16:creationId xmlns:a16="http://schemas.microsoft.com/office/drawing/2014/main" xmlns="" id="{7D7250E4-90FF-4B40-A51B-8C434624807A}"/>
              </a:ext>
            </a:extLst>
          </p:cNvPr>
          <p:cNvSpPr/>
          <p:nvPr/>
        </p:nvSpPr>
        <p:spPr>
          <a:xfrm>
            <a:off x="7239000" y="3666393"/>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FDs</a:t>
            </a:r>
          </a:p>
        </p:txBody>
      </p:sp>
      <p:sp>
        <p:nvSpPr>
          <p:cNvPr id="24" name="Arrow: Down 23">
            <a:extLst>
              <a:ext uri="{FF2B5EF4-FFF2-40B4-BE49-F238E27FC236}">
                <a16:creationId xmlns:a16="http://schemas.microsoft.com/office/drawing/2014/main" xmlns="" id="{FF74A36E-86E5-4A52-A68D-A3A061B0DEBF}"/>
              </a:ext>
            </a:extLst>
          </p:cNvPr>
          <p:cNvSpPr/>
          <p:nvPr/>
        </p:nvSpPr>
        <p:spPr>
          <a:xfrm>
            <a:off x="4648200" y="5124991"/>
            <a:ext cx="274319" cy="578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Down 24">
            <a:extLst>
              <a:ext uri="{FF2B5EF4-FFF2-40B4-BE49-F238E27FC236}">
                <a16:creationId xmlns:a16="http://schemas.microsoft.com/office/drawing/2014/main" xmlns="" id="{BF87875E-ABFB-4BD4-A58E-7CF4FFA6A5AB}"/>
              </a:ext>
            </a:extLst>
          </p:cNvPr>
          <p:cNvSpPr/>
          <p:nvPr/>
        </p:nvSpPr>
        <p:spPr>
          <a:xfrm>
            <a:off x="4593395" y="3636162"/>
            <a:ext cx="274319" cy="578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4CE496E2-7D46-42DB-9EE3-BEB5A72CE851}"/>
              </a:ext>
            </a:extLst>
          </p:cNvPr>
          <p:cNvSpPr/>
          <p:nvPr/>
        </p:nvSpPr>
        <p:spPr>
          <a:xfrm>
            <a:off x="4621765" y="1641890"/>
            <a:ext cx="245949" cy="845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Down 29">
            <a:extLst>
              <a:ext uri="{FF2B5EF4-FFF2-40B4-BE49-F238E27FC236}">
                <a16:creationId xmlns:a16="http://schemas.microsoft.com/office/drawing/2014/main" xmlns="" id="{BBC8219B-C3A3-4588-8FAC-DDF6F6409648}"/>
              </a:ext>
            </a:extLst>
          </p:cNvPr>
          <p:cNvSpPr/>
          <p:nvPr/>
        </p:nvSpPr>
        <p:spPr>
          <a:xfrm rot="2372840">
            <a:off x="6691546" y="1386503"/>
            <a:ext cx="177363" cy="1231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32" name="Arrow: Down 31">
            <a:extLst>
              <a:ext uri="{FF2B5EF4-FFF2-40B4-BE49-F238E27FC236}">
                <a16:creationId xmlns:a16="http://schemas.microsoft.com/office/drawing/2014/main" xmlns="" id="{3A6BC766-A021-4EAD-92D4-74F9C0AAFE79}"/>
              </a:ext>
            </a:extLst>
          </p:cNvPr>
          <p:cNvSpPr/>
          <p:nvPr/>
        </p:nvSpPr>
        <p:spPr>
          <a:xfrm rot="2372840">
            <a:off x="6892406" y="3994199"/>
            <a:ext cx="135246" cy="840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Arrow: Down 32">
            <a:extLst>
              <a:ext uri="{FF2B5EF4-FFF2-40B4-BE49-F238E27FC236}">
                <a16:creationId xmlns:a16="http://schemas.microsoft.com/office/drawing/2014/main" xmlns="" id="{4E84AB1B-2806-4C2D-B542-478C22F33DBB}"/>
              </a:ext>
            </a:extLst>
          </p:cNvPr>
          <p:cNvSpPr/>
          <p:nvPr/>
        </p:nvSpPr>
        <p:spPr>
          <a:xfrm rot="18709770">
            <a:off x="2355845" y="3987027"/>
            <a:ext cx="135246" cy="8409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7477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24" grpId="0" animBg="1"/>
      <p:bldP spid="25" grpId="0" animBg="1"/>
      <p:bldP spid="27" grpId="0" animBg="1"/>
      <p:bldP spid="30" grpId="0" animBg="1"/>
      <p:bldP spid="32"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6183D-7714-4675-887C-1F7E1EB1371B}"/>
              </a:ext>
            </a:extLst>
          </p:cNvPr>
          <p:cNvSpPr>
            <a:spLocks noGrp="1"/>
          </p:cNvSpPr>
          <p:nvPr>
            <p:ph type="title"/>
          </p:nvPr>
        </p:nvSpPr>
        <p:spPr>
          <a:xfrm>
            <a:off x="57727" y="381000"/>
            <a:ext cx="7269480" cy="1325562"/>
          </a:xfrm>
        </p:spPr>
        <p:txBody>
          <a:bodyPr>
            <a:normAutofit fontScale="90000"/>
          </a:bodyPr>
          <a:lstStyle/>
          <a:p>
            <a:r>
              <a:rPr lang="en-US" sz="2800" dirty="0"/>
              <a:t>                   </a:t>
            </a:r>
            <a:br>
              <a:rPr lang="en-US" sz="2800" dirty="0"/>
            </a:br>
            <a:r>
              <a:rPr lang="en-US" sz="2800" dirty="0"/>
              <a:t>                                   </a:t>
            </a:r>
            <a:r>
              <a:rPr lang="en-US" sz="2800" b="1" dirty="0"/>
              <a:t>Comparison :</a:t>
            </a:r>
            <a:r>
              <a:rPr lang="en-US" dirty="0"/>
              <a:t/>
            </a:r>
            <a:br>
              <a:rPr lang="en-US" dirty="0"/>
            </a:br>
            <a:endParaRPr lang="en-IN" dirty="0"/>
          </a:p>
        </p:txBody>
      </p:sp>
      <p:pic>
        <p:nvPicPr>
          <p:cNvPr id="4" name="Content Placeholder 4">
            <a:extLst>
              <a:ext uri="{FF2B5EF4-FFF2-40B4-BE49-F238E27FC236}">
                <a16:creationId xmlns:a16="http://schemas.microsoft.com/office/drawing/2014/main" xmlns="" id="{92F2D3D4-EE17-499D-950E-0E0BB3D70EDC}"/>
              </a:ext>
            </a:extLst>
          </p:cNvPr>
          <p:cNvPicPr>
            <a:picLocks noGrp="1" noChangeAspect="1"/>
          </p:cNvPicPr>
          <p:nvPr>
            <p:ph idx="1"/>
          </p:nvPr>
        </p:nvPicPr>
        <p:blipFill>
          <a:blip r:embed="rId2"/>
          <a:stretch>
            <a:fillRect/>
          </a:stretch>
        </p:blipFill>
        <p:spPr>
          <a:xfrm>
            <a:off x="1718986" y="1706562"/>
            <a:ext cx="6739214" cy="4253198"/>
          </a:xfrm>
        </p:spPr>
      </p:pic>
    </p:spTree>
    <p:extLst>
      <p:ext uri="{BB962C8B-B14F-4D97-AF65-F5344CB8AC3E}">
        <p14:creationId xmlns:p14="http://schemas.microsoft.com/office/powerpoint/2010/main" val="48401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3B175-AF4D-48A8-BE33-9D973A284291}"/>
              </a:ext>
            </a:extLst>
          </p:cNvPr>
          <p:cNvSpPr>
            <a:spLocks noGrp="1"/>
          </p:cNvSpPr>
          <p:nvPr>
            <p:ph type="title"/>
          </p:nvPr>
        </p:nvSpPr>
        <p:spPr>
          <a:xfrm>
            <a:off x="96982" y="365760"/>
            <a:ext cx="8742218" cy="701040"/>
          </a:xfrm>
        </p:spPr>
        <p:txBody>
          <a:bodyPr>
            <a:normAutofit fontScale="90000"/>
          </a:bodyPr>
          <a:lstStyle/>
          <a:p>
            <a:r>
              <a:rPr lang="en-US" sz="2800" dirty="0"/>
              <a:t>              </a:t>
            </a:r>
            <a:br>
              <a:rPr lang="en-US" sz="2800" dirty="0"/>
            </a:br>
            <a:r>
              <a:rPr lang="en-US" sz="2800" b="1" dirty="0"/>
              <a:t>                       Investment in Companies for 10 years: </a:t>
            </a:r>
            <a:endParaRPr lang="en-IN" sz="2800" b="1" dirty="0"/>
          </a:p>
        </p:txBody>
      </p:sp>
      <p:pic>
        <p:nvPicPr>
          <p:cNvPr id="4" name="Content Placeholder 4">
            <a:extLst>
              <a:ext uri="{FF2B5EF4-FFF2-40B4-BE49-F238E27FC236}">
                <a16:creationId xmlns:a16="http://schemas.microsoft.com/office/drawing/2014/main" xmlns="" id="{A1700AAF-0C8E-473A-87C3-AD75AB0A83DF}"/>
              </a:ext>
            </a:extLst>
          </p:cNvPr>
          <p:cNvPicPr>
            <a:picLocks noGrp="1" noChangeAspect="1"/>
          </p:cNvPicPr>
          <p:nvPr>
            <p:ph idx="1"/>
          </p:nvPr>
        </p:nvPicPr>
        <p:blipFill>
          <a:blip r:embed="rId2"/>
          <a:stretch>
            <a:fillRect/>
          </a:stretch>
        </p:blipFill>
        <p:spPr>
          <a:xfrm>
            <a:off x="1981200" y="1331167"/>
            <a:ext cx="6404543" cy="4917233"/>
          </a:xfrm>
        </p:spPr>
      </p:pic>
    </p:spTree>
    <p:extLst>
      <p:ext uri="{BB962C8B-B14F-4D97-AF65-F5344CB8AC3E}">
        <p14:creationId xmlns:p14="http://schemas.microsoft.com/office/powerpoint/2010/main" val="272444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94824-5492-4050-9E20-B88ABAD0BDD9}"/>
              </a:ext>
            </a:extLst>
          </p:cNvPr>
          <p:cNvSpPr>
            <a:spLocks noGrp="1"/>
          </p:cNvSpPr>
          <p:nvPr>
            <p:ph type="title"/>
          </p:nvPr>
        </p:nvSpPr>
        <p:spPr>
          <a:xfrm>
            <a:off x="76200" y="365760"/>
            <a:ext cx="8139684" cy="624840"/>
          </a:xfrm>
        </p:spPr>
        <p:txBody>
          <a:bodyPr>
            <a:normAutofit fontScale="90000"/>
          </a:bodyPr>
          <a:lstStyle/>
          <a:p>
            <a:r>
              <a:rPr lang="en-US" sz="2800" dirty="0"/>
              <a:t>                 </a:t>
            </a:r>
            <a:br>
              <a:rPr lang="en-US" sz="2800" dirty="0"/>
            </a:br>
            <a:r>
              <a:rPr lang="en-US" sz="2800" b="1" dirty="0"/>
              <a:t>                            Portfolio Diversification:</a:t>
            </a:r>
            <a:endParaRPr lang="en-IN" sz="2800" b="1" dirty="0"/>
          </a:p>
        </p:txBody>
      </p:sp>
      <p:pic>
        <p:nvPicPr>
          <p:cNvPr id="4" name="Content Placeholder 4">
            <a:extLst>
              <a:ext uri="{FF2B5EF4-FFF2-40B4-BE49-F238E27FC236}">
                <a16:creationId xmlns:a16="http://schemas.microsoft.com/office/drawing/2014/main" xmlns="" id="{60F13C78-7BFE-4CB0-8D6F-B14AD86D762F}"/>
              </a:ext>
            </a:extLst>
          </p:cNvPr>
          <p:cNvPicPr>
            <a:picLocks noGrp="1" noChangeAspect="1"/>
          </p:cNvPicPr>
          <p:nvPr>
            <p:ph idx="1"/>
          </p:nvPr>
        </p:nvPicPr>
        <p:blipFill>
          <a:blip r:embed="rId2"/>
          <a:stretch>
            <a:fillRect/>
          </a:stretch>
        </p:blipFill>
        <p:spPr>
          <a:xfrm>
            <a:off x="990600" y="1600200"/>
            <a:ext cx="7696200" cy="4578572"/>
          </a:xfrm>
        </p:spPr>
      </p:pic>
    </p:spTree>
    <p:extLst>
      <p:ext uri="{BB962C8B-B14F-4D97-AF65-F5344CB8AC3E}">
        <p14:creationId xmlns:p14="http://schemas.microsoft.com/office/powerpoint/2010/main" val="24026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A07BF-1F2C-4125-9824-F1312D8DAAD1}"/>
              </a:ext>
            </a:extLst>
          </p:cNvPr>
          <p:cNvSpPr>
            <a:spLocks noGrp="1"/>
          </p:cNvSpPr>
          <p:nvPr>
            <p:ph type="title"/>
          </p:nvPr>
        </p:nvSpPr>
        <p:spPr>
          <a:xfrm>
            <a:off x="0" y="365760"/>
            <a:ext cx="8215884" cy="624840"/>
          </a:xfrm>
        </p:spPr>
        <p:txBody>
          <a:bodyPr>
            <a:normAutofit fontScale="90000"/>
          </a:bodyPr>
          <a:lstStyle/>
          <a:p>
            <a:r>
              <a:rPr lang="en-US" sz="2800" dirty="0"/>
              <a:t>                </a:t>
            </a:r>
            <a:br>
              <a:rPr lang="en-US" sz="2800" dirty="0"/>
            </a:br>
            <a:r>
              <a:rPr lang="en-US" sz="2800" dirty="0"/>
              <a:t>                      </a:t>
            </a:r>
            <a:r>
              <a:rPr lang="en-US" sz="2800" b="1" dirty="0"/>
              <a:t>Analysis of Different Aspects:</a:t>
            </a:r>
            <a:endParaRPr lang="en-IN" sz="2800" b="1" dirty="0"/>
          </a:p>
        </p:txBody>
      </p:sp>
      <p:pic>
        <p:nvPicPr>
          <p:cNvPr id="4" name="Content Placeholder 4">
            <a:extLst>
              <a:ext uri="{FF2B5EF4-FFF2-40B4-BE49-F238E27FC236}">
                <a16:creationId xmlns:a16="http://schemas.microsoft.com/office/drawing/2014/main" xmlns="" id="{A17C1A00-59F5-495C-8367-D9F661BB7288}"/>
              </a:ext>
            </a:extLst>
          </p:cNvPr>
          <p:cNvPicPr>
            <a:picLocks noGrp="1" noChangeAspect="1"/>
          </p:cNvPicPr>
          <p:nvPr>
            <p:ph idx="1"/>
          </p:nvPr>
        </p:nvPicPr>
        <p:blipFill>
          <a:blip r:embed="rId2"/>
          <a:stretch>
            <a:fillRect/>
          </a:stretch>
        </p:blipFill>
        <p:spPr>
          <a:xfrm>
            <a:off x="685800" y="1600200"/>
            <a:ext cx="8317260" cy="4724400"/>
          </a:xfrm>
        </p:spPr>
      </p:pic>
    </p:spTree>
    <p:extLst>
      <p:ext uri="{BB962C8B-B14F-4D97-AF65-F5344CB8AC3E}">
        <p14:creationId xmlns:p14="http://schemas.microsoft.com/office/powerpoint/2010/main" val="409818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D74580-6B6A-477C-BE4F-C4833D3A4C4A}"/>
              </a:ext>
            </a:extLst>
          </p:cNvPr>
          <p:cNvSpPr>
            <a:spLocks noGrp="1"/>
          </p:cNvSpPr>
          <p:nvPr>
            <p:ph idx="1"/>
          </p:nvPr>
        </p:nvSpPr>
        <p:spPr>
          <a:xfrm>
            <a:off x="1066800" y="228600"/>
            <a:ext cx="7848600" cy="6324599"/>
          </a:xfrm>
        </p:spPr>
        <p:txBody>
          <a:bodyPr/>
          <a:lstStyle/>
          <a:p>
            <a:pPr marL="0" indent="0">
              <a:buNone/>
            </a:pPr>
            <a:endParaRPr lang="en-IN" sz="3600" dirty="0"/>
          </a:p>
          <a:p>
            <a:pPr marL="0" indent="0">
              <a:buNone/>
            </a:pPr>
            <a:endParaRPr lang="en-IN" sz="3600" dirty="0"/>
          </a:p>
          <a:p>
            <a:pPr marL="0" indent="0">
              <a:buNone/>
            </a:pPr>
            <a:r>
              <a:rPr lang="en-IN" sz="3600" b="1" dirty="0"/>
              <a:t>        What Is an Investment?</a:t>
            </a:r>
            <a:endParaRPr lang="en-IN" sz="3600" b="1" dirty="0">
              <a:solidFill>
                <a:schemeClr val="tx1"/>
              </a:solidFill>
            </a:endParaRPr>
          </a:p>
          <a:p>
            <a:endParaRPr lang="en-IN" sz="1800" dirty="0">
              <a:solidFill>
                <a:schemeClr val="tx1"/>
              </a:solidFill>
            </a:endParaRPr>
          </a:p>
          <a:p>
            <a:pPr marL="0" indent="0" algn="ctr">
              <a:buNone/>
            </a:pPr>
            <a:r>
              <a:rPr lang="en-IN" sz="2400" dirty="0">
                <a:solidFill>
                  <a:schemeClr val="tx1"/>
                </a:solidFill>
              </a:rPr>
              <a:t>An asset or item acquired where intent is not to consume the good but rather to use it in the future to create wealth and generate income, an increase in the value of an asset over time.</a:t>
            </a:r>
            <a:endParaRPr lang="en-US" sz="2400" dirty="0">
              <a:solidFill>
                <a:schemeClr val="tx1"/>
              </a:solidFill>
            </a:endParaRPr>
          </a:p>
          <a:p>
            <a:pPr marL="0" indent="0">
              <a:buNone/>
            </a:pPr>
            <a:endParaRPr lang="en-IN" dirty="0"/>
          </a:p>
        </p:txBody>
      </p:sp>
    </p:spTree>
    <p:extLst>
      <p:ext uri="{BB962C8B-B14F-4D97-AF65-F5344CB8AC3E}">
        <p14:creationId xmlns:p14="http://schemas.microsoft.com/office/powerpoint/2010/main" val="38387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1325562"/>
          </a:xfrm>
        </p:spPr>
        <p:txBody>
          <a:bodyPr>
            <a:normAutofit fontScale="90000"/>
          </a:bodyPr>
          <a:lstStyle/>
          <a:p>
            <a:pPr algn="ctr"/>
            <a:r>
              <a:rPr lang="en-US" dirty="0"/>
              <a:t>        </a:t>
            </a:r>
            <a:br>
              <a:rPr lang="en-US" dirty="0"/>
            </a:br>
            <a:r>
              <a:rPr lang="en-US" dirty="0"/>
              <a:t>  </a:t>
            </a:r>
            <a:br>
              <a:rPr lang="en-US" dirty="0"/>
            </a:br>
            <a:r>
              <a:rPr lang="en-US" dirty="0"/>
              <a:t/>
            </a:r>
            <a:br>
              <a:rPr lang="en-US" dirty="0"/>
            </a:br>
            <a:r>
              <a:rPr lang="en-US" dirty="0"/>
              <a:t/>
            </a:r>
            <a:br>
              <a:rPr lang="en-US" dirty="0"/>
            </a:br>
            <a:r>
              <a:rPr lang="en-US" b="1" dirty="0"/>
              <a:t>Data Sources For Different           Investments Portfolio </a:t>
            </a:r>
            <a:br>
              <a:rPr lang="en-US" b="1" dirty="0"/>
            </a:br>
            <a:r>
              <a:rPr lang="en-US" b="1" dirty="0"/>
              <a:t/>
            </a:r>
            <a:br>
              <a:rPr lang="en-US" b="1" dirty="0"/>
            </a:br>
            <a:endParaRPr lang="en-IN" sz="2200" b="1" dirty="0"/>
          </a:p>
        </p:txBody>
      </p:sp>
    </p:spTree>
    <p:extLst>
      <p:ext uri="{BB962C8B-B14F-4D97-AF65-F5344CB8AC3E}">
        <p14:creationId xmlns:p14="http://schemas.microsoft.com/office/powerpoint/2010/main" val="229554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207" y="609600"/>
            <a:ext cx="6589199" cy="1280890"/>
          </a:xfrm>
        </p:spPr>
        <p:txBody>
          <a:bodyPr/>
          <a:lstStyle/>
          <a:p>
            <a:r>
              <a:rPr lang="en-US" dirty="0"/>
              <a:t>Stock </a:t>
            </a:r>
            <a:endParaRPr lang="en-IN" dirty="0"/>
          </a:p>
        </p:txBody>
      </p:sp>
      <p:sp>
        <p:nvSpPr>
          <p:cNvPr id="3" name="Content Placeholder 2"/>
          <p:cNvSpPr>
            <a:spLocks noGrp="1"/>
          </p:cNvSpPr>
          <p:nvPr>
            <p:ph idx="1"/>
          </p:nvPr>
        </p:nvSpPr>
        <p:spPr/>
        <p:txBody>
          <a:bodyPr>
            <a:normAutofit/>
          </a:bodyPr>
          <a:lstStyle/>
          <a:p>
            <a:r>
              <a:rPr lang="en-US" dirty="0"/>
              <a:t>Websites :</a:t>
            </a:r>
          </a:p>
          <a:p>
            <a:pPr marL="342900" indent="-342900">
              <a:buFont typeface="+mj-lt"/>
              <a:buAutoNum type="arabicPeriod"/>
            </a:pPr>
            <a:r>
              <a:rPr lang="en-US" dirty="0"/>
              <a:t>MSN India :  </a:t>
            </a:r>
            <a:r>
              <a:rPr lang="en-US" dirty="0">
                <a:hlinkClick r:id="rId2"/>
              </a:rPr>
              <a:t>www.msn.com</a:t>
            </a:r>
            <a:endParaRPr lang="en-US" dirty="0"/>
          </a:p>
          <a:p>
            <a:pPr marL="342900" indent="-342900">
              <a:buFont typeface="+mj-lt"/>
              <a:buAutoNum type="arabicPeriod"/>
            </a:pPr>
            <a:r>
              <a:rPr lang="en-US" dirty="0"/>
              <a:t>Alpha Vantage : </a:t>
            </a:r>
            <a:r>
              <a:rPr lang="en-US" dirty="0">
                <a:hlinkClick r:id="rId3"/>
              </a:rPr>
              <a:t>www.alphavantage.com</a:t>
            </a:r>
            <a:endParaRPr lang="en-US" dirty="0"/>
          </a:p>
          <a:p>
            <a:pPr marL="0" indent="0">
              <a:buNone/>
            </a:pPr>
            <a:endParaRPr lang="en-US" dirty="0"/>
          </a:p>
          <a:p>
            <a:r>
              <a:rPr lang="en-US" dirty="0"/>
              <a:t>Applications :</a:t>
            </a:r>
          </a:p>
          <a:p>
            <a:pPr marL="342900" indent="-342900">
              <a:buFont typeface="+mj-lt"/>
              <a:buAutoNum type="arabicPeriod"/>
            </a:pPr>
            <a:r>
              <a:rPr lang="en-US" dirty="0"/>
              <a:t>Groww</a:t>
            </a:r>
          </a:p>
          <a:p>
            <a:pPr marL="342900" indent="-342900">
              <a:buFont typeface="+mj-lt"/>
              <a:buAutoNum type="arabicPeriod"/>
            </a:pPr>
            <a:r>
              <a:rPr lang="en-US" dirty="0"/>
              <a:t>Upstox</a:t>
            </a:r>
          </a:p>
          <a:p>
            <a:pPr marL="342900" indent="-342900">
              <a:buFont typeface="+mj-lt"/>
              <a:buAutoNum type="arabicPeriod"/>
            </a:pPr>
            <a:r>
              <a:rPr lang="en-US" dirty="0"/>
              <a:t>5paisa</a:t>
            </a:r>
            <a:endParaRPr lang="en-IN" dirty="0"/>
          </a:p>
        </p:txBody>
      </p:sp>
    </p:spTree>
    <p:extLst>
      <p:ext uri="{BB962C8B-B14F-4D97-AF65-F5344CB8AC3E}">
        <p14:creationId xmlns:p14="http://schemas.microsoft.com/office/powerpoint/2010/main" val="10870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Cryptocurrency</a:t>
            </a:r>
            <a:endParaRPr lang="en-IN" dirty="0"/>
          </a:p>
        </p:txBody>
      </p:sp>
      <p:sp>
        <p:nvSpPr>
          <p:cNvPr id="3" name="Content Placeholder 2"/>
          <p:cNvSpPr>
            <a:spLocks noGrp="1"/>
          </p:cNvSpPr>
          <p:nvPr>
            <p:ph idx="1"/>
          </p:nvPr>
        </p:nvSpPr>
        <p:spPr/>
        <p:txBody>
          <a:bodyPr>
            <a:normAutofit/>
          </a:bodyPr>
          <a:lstStyle/>
          <a:p>
            <a:r>
              <a:rPr lang="en-US" dirty="0"/>
              <a:t>Websites:</a:t>
            </a:r>
          </a:p>
          <a:p>
            <a:pPr marL="342900" indent="-342900">
              <a:buFont typeface="+mj-lt"/>
              <a:buAutoNum type="arabicPeriod"/>
            </a:pPr>
            <a:r>
              <a:rPr lang="en-US" dirty="0">
                <a:hlinkClick r:id="rId2"/>
              </a:rPr>
              <a:t>www.coinmarketcap.com</a:t>
            </a:r>
            <a:endParaRPr lang="en-US" dirty="0"/>
          </a:p>
          <a:p>
            <a:pPr marL="342900" indent="-342900">
              <a:buFont typeface="+mj-lt"/>
              <a:buAutoNum type="arabicPeriod"/>
            </a:pPr>
            <a:r>
              <a:rPr lang="en-US" dirty="0">
                <a:hlinkClick r:id="rId3"/>
              </a:rPr>
              <a:t>www.prices.org</a:t>
            </a:r>
            <a:endParaRPr lang="en-US" dirty="0"/>
          </a:p>
          <a:p>
            <a:pPr marL="342900" indent="-342900">
              <a:buFont typeface="+mj-lt"/>
              <a:buAutoNum type="arabicPeriod"/>
            </a:pPr>
            <a:r>
              <a:rPr lang="en-US" dirty="0"/>
              <a:t>www.dogecoin.com</a:t>
            </a:r>
          </a:p>
          <a:p>
            <a:pPr marL="0" indent="0">
              <a:buNone/>
            </a:pPr>
            <a:endParaRPr lang="en-US" dirty="0"/>
          </a:p>
          <a:p>
            <a:r>
              <a:rPr lang="en-US" dirty="0"/>
              <a:t>Applications :</a:t>
            </a:r>
          </a:p>
          <a:p>
            <a:pPr marL="342900" indent="-342900">
              <a:buFont typeface="+mj-lt"/>
              <a:buAutoNum type="arabicPeriod"/>
            </a:pPr>
            <a:r>
              <a:rPr lang="en-US" dirty="0"/>
              <a:t>Coinbase</a:t>
            </a:r>
          </a:p>
          <a:p>
            <a:pPr marL="342900" indent="-342900">
              <a:buFont typeface="+mj-lt"/>
              <a:buAutoNum type="arabicPeriod"/>
            </a:pPr>
            <a:r>
              <a:rPr lang="en-US" dirty="0"/>
              <a:t>Binance</a:t>
            </a:r>
          </a:p>
          <a:p>
            <a:pPr marL="342900" indent="-342900">
              <a:buFont typeface="+mj-lt"/>
              <a:buAutoNum type="arabicPeriod"/>
            </a:pPr>
            <a:r>
              <a:rPr lang="en-US" dirty="0"/>
              <a:t>WazirX</a:t>
            </a:r>
            <a:endParaRPr lang="en-IN" dirty="0"/>
          </a:p>
        </p:txBody>
      </p:sp>
    </p:spTree>
    <p:extLst>
      <p:ext uri="{BB962C8B-B14F-4D97-AF65-F5344CB8AC3E}">
        <p14:creationId xmlns:p14="http://schemas.microsoft.com/office/powerpoint/2010/main" val="32067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Fund</a:t>
            </a:r>
            <a:endParaRPr lang="en-IN" dirty="0"/>
          </a:p>
        </p:txBody>
      </p:sp>
      <p:sp>
        <p:nvSpPr>
          <p:cNvPr id="3" name="Content Placeholder 2"/>
          <p:cNvSpPr>
            <a:spLocks noGrp="1"/>
          </p:cNvSpPr>
          <p:nvPr>
            <p:ph idx="1"/>
          </p:nvPr>
        </p:nvSpPr>
        <p:spPr/>
        <p:txBody>
          <a:bodyPr>
            <a:normAutofit/>
          </a:bodyPr>
          <a:lstStyle/>
          <a:p>
            <a:r>
              <a:rPr lang="en-US" dirty="0"/>
              <a:t>Webistes :</a:t>
            </a:r>
          </a:p>
          <a:p>
            <a:pPr marL="342900" indent="-342900">
              <a:buFont typeface="+mj-lt"/>
              <a:buAutoNum type="arabicPeriod"/>
            </a:pPr>
            <a:r>
              <a:rPr lang="en-US" dirty="0"/>
              <a:t>AMFI</a:t>
            </a:r>
          </a:p>
          <a:p>
            <a:pPr marL="342900" indent="-342900">
              <a:buFont typeface="+mj-lt"/>
              <a:buAutoNum type="arabicPeriod"/>
            </a:pPr>
            <a:r>
              <a:rPr lang="en-US" dirty="0">
                <a:hlinkClick r:id="rId2"/>
              </a:rPr>
              <a:t>www.mutualfundindia.com</a:t>
            </a:r>
            <a:endParaRPr lang="en-US" dirty="0"/>
          </a:p>
          <a:p>
            <a:pPr marL="0" indent="0">
              <a:buNone/>
            </a:pPr>
            <a:endParaRPr lang="en-US" dirty="0"/>
          </a:p>
          <a:p>
            <a:pPr marL="0" indent="0">
              <a:buNone/>
            </a:pPr>
            <a:r>
              <a:rPr lang="en-US" dirty="0"/>
              <a:t>Applications :</a:t>
            </a:r>
          </a:p>
          <a:p>
            <a:pPr marL="342900" indent="-342900">
              <a:buFont typeface="+mj-lt"/>
              <a:buAutoNum type="arabicPeriod"/>
            </a:pPr>
            <a:r>
              <a:rPr lang="en-US" dirty="0"/>
              <a:t>Groww</a:t>
            </a:r>
          </a:p>
          <a:p>
            <a:pPr marL="342900" indent="-342900">
              <a:buFont typeface="+mj-lt"/>
              <a:buAutoNum type="arabicPeriod"/>
            </a:pPr>
            <a:r>
              <a:rPr lang="en-US" dirty="0"/>
              <a:t>Paytm money </a:t>
            </a:r>
            <a:endParaRPr lang="en-IN" dirty="0"/>
          </a:p>
        </p:txBody>
      </p:sp>
    </p:spTree>
    <p:extLst>
      <p:ext uri="{BB962C8B-B14F-4D97-AF65-F5344CB8AC3E}">
        <p14:creationId xmlns:p14="http://schemas.microsoft.com/office/powerpoint/2010/main" val="315128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Deposit</a:t>
            </a:r>
            <a:endParaRPr lang="en-IN" dirty="0"/>
          </a:p>
        </p:txBody>
      </p:sp>
      <p:sp>
        <p:nvSpPr>
          <p:cNvPr id="3" name="Content Placeholder 2"/>
          <p:cNvSpPr>
            <a:spLocks noGrp="1"/>
          </p:cNvSpPr>
          <p:nvPr>
            <p:ph idx="1"/>
          </p:nvPr>
        </p:nvSpPr>
        <p:spPr/>
        <p:txBody>
          <a:bodyPr/>
          <a:lstStyle/>
          <a:p>
            <a:r>
              <a:rPr lang="en-US" dirty="0"/>
              <a:t>Bank / Company :</a:t>
            </a:r>
          </a:p>
          <a:p>
            <a:pPr marL="342900" indent="-342900">
              <a:buFont typeface="+mj-lt"/>
              <a:buAutoNum type="arabicPeriod"/>
            </a:pPr>
            <a:r>
              <a:rPr lang="en-US" dirty="0"/>
              <a:t>Mahindra Finance</a:t>
            </a:r>
          </a:p>
          <a:p>
            <a:pPr marL="342900" indent="-342900">
              <a:buFont typeface="+mj-lt"/>
              <a:buAutoNum type="arabicPeriod"/>
            </a:pPr>
            <a:r>
              <a:rPr lang="en-US" dirty="0"/>
              <a:t>Axis Bank</a:t>
            </a:r>
          </a:p>
          <a:p>
            <a:pPr marL="342900" indent="-342900">
              <a:buFont typeface="+mj-lt"/>
              <a:buAutoNum type="arabicPeriod"/>
            </a:pPr>
            <a:r>
              <a:rPr lang="en-US" dirty="0"/>
              <a:t>Punjab Bank</a:t>
            </a:r>
          </a:p>
          <a:p>
            <a:pPr marL="342900" indent="-342900">
              <a:buFont typeface="+mj-lt"/>
              <a:buAutoNum type="arabicPeriod"/>
            </a:pPr>
            <a:r>
              <a:rPr lang="en-US" dirty="0"/>
              <a:t>Yes Bank</a:t>
            </a:r>
          </a:p>
          <a:p>
            <a:pPr marL="342900" indent="-342900">
              <a:buFont typeface="+mj-lt"/>
              <a:buAutoNum type="arabicPeriod"/>
            </a:pPr>
            <a:r>
              <a:rPr lang="en-US" dirty="0"/>
              <a:t>Canara Bank</a:t>
            </a:r>
            <a:endParaRPr lang="en-IN" dirty="0"/>
          </a:p>
        </p:txBody>
      </p:sp>
    </p:spTree>
    <p:extLst>
      <p:ext uri="{BB962C8B-B14F-4D97-AF65-F5344CB8AC3E}">
        <p14:creationId xmlns:p14="http://schemas.microsoft.com/office/powerpoint/2010/main" val="18386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Pension System</a:t>
            </a:r>
            <a:endParaRPr lang="en-IN" dirty="0"/>
          </a:p>
        </p:txBody>
      </p:sp>
      <p:sp>
        <p:nvSpPr>
          <p:cNvPr id="3" name="Content Placeholder 2"/>
          <p:cNvSpPr>
            <a:spLocks noGrp="1"/>
          </p:cNvSpPr>
          <p:nvPr>
            <p:ph idx="1"/>
          </p:nvPr>
        </p:nvSpPr>
        <p:spPr/>
        <p:txBody>
          <a:bodyPr/>
          <a:lstStyle/>
          <a:p>
            <a:r>
              <a:rPr lang="en-US" dirty="0"/>
              <a:t>Website :</a:t>
            </a:r>
          </a:p>
          <a:p>
            <a:pPr marL="342900" indent="-342900">
              <a:buFont typeface="+mj-lt"/>
              <a:buAutoNum type="arabicPeriod"/>
            </a:pPr>
            <a:r>
              <a:rPr lang="en-US" dirty="0"/>
              <a:t>Official government site</a:t>
            </a:r>
            <a:r>
              <a:rPr lang="en-IN" dirty="0"/>
              <a:t> :  </a:t>
            </a:r>
            <a:r>
              <a:rPr lang="en-IN" dirty="0">
                <a:hlinkClick r:id="rId2"/>
              </a:rPr>
              <a:t>www.indiapost.gov.in</a:t>
            </a:r>
            <a:endParaRPr lang="en-US" dirty="0"/>
          </a:p>
          <a:p>
            <a:pPr marL="342900" indent="-342900">
              <a:buFont typeface="+mj-lt"/>
              <a:buAutoNum type="arabicPeriod"/>
            </a:pPr>
            <a:r>
              <a:rPr lang="en-US" dirty="0"/>
              <a:t>NPS Trust : enps.nsdl.com</a:t>
            </a:r>
          </a:p>
        </p:txBody>
      </p:sp>
    </p:spTree>
    <p:extLst>
      <p:ext uri="{BB962C8B-B14F-4D97-AF65-F5344CB8AC3E}">
        <p14:creationId xmlns:p14="http://schemas.microsoft.com/office/powerpoint/2010/main" val="327958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D43BE3-7D9B-4A82-8E39-C9BC358FBD28}"/>
              </a:ext>
            </a:extLst>
          </p:cNvPr>
          <p:cNvSpPr>
            <a:spLocks noGrp="1"/>
          </p:cNvSpPr>
          <p:nvPr>
            <p:ph idx="1"/>
          </p:nvPr>
        </p:nvSpPr>
        <p:spPr>
          <a:xfrm>
            <a:off x="381000" y="304800"/>
            <a:ext cx="7772400" cy="6324599"/>
          </a:xfrm>
        </p:spPr>
        <p:txBody>
          <a:bodyPr>
            <a:normAutofit/>
          </a:bodyPr>
          <a:lstStyle/>
          <a:p>
            <a:pPr marL="0" indent="0">
              <a:buNone/>
            </a:pPr>
            <a:endParaRPr lang="en-IN" sz="4800" dirty="0"/>
          </a:p>
          <a:p>
            <a:pPr marL="0" indent="0">
              <a:buNone/>
            </a:pPr>
            <a:endParaRPr lang="en-IN" sz="4800" dirty="0"/>
          </a:p>
          <a:p>
            <a:pPr marL="0" indent="0">
              <a:buNone/>
            </a:pPr>
            <a:endParaRPr lang="en-IN" sz="4800" dirty="0"/>
          </a:p>
          <a:p>
            <a:pPr marL="0" indent="0">
              <a:buNone/>
            </a:pPr>
            <a:r>
              <a:rPr lang="en-IN" sz="4800" dirty="0"/>
              <a:t>           THANK YOU</a:t>
            </a:r>
          </a:p>
        </p:txBody>
      </p:sp>
    </p:spTree>
    <p:extLst>
      <p:ext uri="{BB962C8B-B14F-4D97-AF65-F5344CB8AC3E}">
        <p14:creationId xmlns:p14="http://schemas.microsoft.com/office/powerpoint/2010/main" val="1001387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1219200"/>
          </a:xfrm>
        </p:spPr>
        <p:txBody>
          <a:bodyPr>
            <a:normAutofit fontScale="90000"/>
          </a:bodyPr>
          <a:lstStyle/>
          <a:p>
            <a:r>
              <a:rPr lang="en-IN" sz="4000" b="1" dirty="0"/>
              <a:t>                </a:t>
            </a:r>
            <a:br>
              <a:rPr lang="en-IN" sz="4000" b="1" dirty="0"/>
            </a:br>
            <a:r>
              <a:rPr lang="en-IN" sz="4000" b="1" dirty="0"/>
              <a:t>            </a:t>
            </a:r>
            <a:r>
              <a:rPr lang="en-IN" b="1" dirty="0"/>
              <a:t>What Is Portfolio Diversification?</a:t>
            </a:r>
            <a:r>
              <a:rPr lang="en-IN" b="1" dirty="0">
                <a:solidFill>
                  <a:schemeClr val="tx1"/>
                </a:solidFill>
              </a:rPr>
              <a:t/>
            </a:r>
            <a:br>
              <a:rPr lang="en-IN" b="1" dirty="0">
                <a:solidFill>
                  <a:schemeClr val="tx1"/>
                </a:solidFill>
              </a:rPr>
            </a:br>
            <a:r>
              <a:rPr lang="en-IN" dirty="0"/>
              <a:t/>
            </a:r>
            <a:br>
              <a:rPr lang="en-IN" dirty="0"/>
            </a:br>
            <a:endParaRPr lang="en-US" sz="4000" b="1" dirty="0"/>
          </a:p>
        </p:txBody>
      </p:sp>
      <p:sp>
        <p:nvSpPr>
          <p:cNvPr id="3" name="Content Placeholder 2"/>
          <p:cNvSpPr>
            <a:spLocks noGrp="1"/>
          </p:cNvSpPr>
          <p:nvPr>
            <p:ph idx="1"/>
          </p:nvPr>
        </p:nvSpPr>
        <p:spPr/>
        <p:txBody>
          <a:bodyPr>
            <a:normAutofit/>
          </a:bodyPr>
          <a:lstStyle/>
          <a:p>
            <a:pPr marL="0" indent="0" algn="ctr">
              <a:buNone/>
            </a:pPr>
            <a:endParaRPr lang="en-US" sz="2400" dirty="0">
              <a:solidFill>
                <a:schemeClr val="tx1"/>
              </a:solidFill>
            </a:endParaRPr>
          </a:p>
          <a:p>
            <a:pPr marL="0" indent="0" algn="ctr">
              <a:buNone/>
            </a:pPr>
            <a:r>
              <a:rPr lang="en-US" sz="2400" dirty="0">
                <a:solidFill>
                  <a:schemeClr val="tx1"/>
                </a:solidFill>
              </a:rPr>
              <a:t>Portfolio diversification is the process of investing your money in different asset classes and securities in order to minimize the overall risk of the portfolio.</a:t>
            </a:r>
          </a:p>
        </p:txBody>
      </p:sp>
    </p:spTree>
    <p:extLst>
      <p:ext uri="{BB962C8B-B14F-4D97-AF65-F5344CB8AC3E}">
        <p14:creationId xmlns:p14="http://schemas.microsoft.com/office/powerpoint/2010/main" val="170806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4FDC1-1134-4412-893A-B702A0236575}"/>
              </a:ext>
            </a:extLst>
          </p:cNvPr>
          <p:cNvSpPr>
            <a:spLocks noGrp="1"/>
          </p:cNvSpPr>
          <p:nvPr>
            <p:ph type="title"/>
          </p:nvPr>
        </p:nvSpPr>
        <p:spPr/>
        <p:txBody>
          <a:bodyPr>
            <a:normAutofit fontScale="90000"/>
          </a:bodyPr>
          <a:lstStyle/>
          <a:p>
            <a:r>
              <a:rPr lang="en-IN" b="0" i="0" dirty="0">
                <a:solidFill>
                  <a:srgbClr val="353B3F"/>
                </a:solidFill>
                <a:effectLst/>
                <a:latin typeface="OswaldRegular"/>
              </a:rPr>
              <a:t>Purpose of portfolio diversification</a:t>
            </a:r>
            <a:br>
              <a:rPr lang="en-IN" b="0" i="0" dirty="0">
                <a:solidFill>
                  <a:srgbClr val="353B3F"/>
                </a:solidFill>
                <a:effectLst/>
                <a:latin typeface="OswaldRegular"/>
              </a:rPr>
            </a:br>
            <a:endParaRPr lang="en-IN" dirty="0"/>
          </a:p>
        </p:txBody>
      </p:sp>
      <p:sp>
        <p:nvSpPr>
          <p:cNvPr id="3" name="Content Placeholder 2">
            <a:extLst>
              <a:ext uri="{FF2B5EF4-FFF2-40B4-BE49-F238E27FC236}">
                <a16:creationId xmlns:a16="http://schemas.microsoft.com/office/drawing/2014/main" xmlns="" id="{4FE6EC70-6536-4E16-AB97-612129670C01}"/>
              </a:ext>
            </a:extLst>
          </p:cNvPr>
          <p:cNvSpPr>
            <a:spLocks noGrp="1"/>
          </p:cNvSpPr>
          <p:nvPr>
            <p:ph idx="1"/>
          </p:nvPr>
        </p:nvSpPr>
        <p:spPr>
          <a:xfrm>
            <a:off x="1600200" y="2057400"/>
            <a:ext cx="6934200" cy="3777622"/>
          </a:xfrm>
        </p:spPr>
        <p:txBody>
          <a:bodyPr>
            <a:normAutofit fontScale="92500"/>
          </a:bodyPr>
          <a:lstStyle/>
          <a:p>
            <a:pPr>
              <a:buFont typeface="Wingdings" panose="05000000000000000000" pitchFamily="2" charset="2"/>
              <a:buChar char="Ø"/>
            </a:pPr>
            <a:r>
              <a:rPr lang="en-US" sz="2400" dirty="0">
                <a:solidFill>
                  <a:schemeClr val="tx1"/>
                </a:solidFill>
              </a:rPr>
              <a:t>The fundamental purpose of portfolio diversification is to minimize the risk on your investments; specifically unsystematic risk.</a:t>
            </a:r>
          </a:p>
          <a:p>
            <a:pPr>
              <a:buFont typeface="Wingdings" panose="05000000000000000000" pitchFamily="2" charset="2"/>
              <a:buChar char="Ø"/>
            </a:pPr>
            <a:endParaRPr lang="en-US" sz="2400" dirty="0">
              <a:solidFill>
                <a:schemeClr val="tx1"/>
              </a:solidFill>
            </a:endParaRPr>
          </a:p>
          <a:p>
            <a:pPr>
              <a:buFont typeface="Wingdings" panose="05000000000000000000" pitchFamily="2" charset="2"/>
              <a:buChar char="Ø"/>
            </a:pPr>
            <a:r>
              <a:rPr lang="en-US" sz="2400" dirty="0">
                <a:solidFill>
                  <a:schemeClr val="tx1"/>
                </a:solidFill>
              </a:rPr>
              <a:t>Unsystematic risk also known as specific risk is risk that is related to a specific company or market segment. By diversifying your portfolio, this is the risk you hope to cut. This way, all your investments would not be uniformly affected in the same way by market events.</a:t>
            </a:r>
          </a:p>
          <a:p>
            <a:pPr marL="0" indent="0">
              <a:buNone/>
            </a:pPr>
            <a:endParaRPr lang="en-IN" dirty="0"/>
          </a:p>
        </p:txBody>
      </p:sp>
    </p:spTree>
    <p:extLst>
      <p:ext uri="{BB962C8B-B14F-4D97-AF65-F5344CB8AC3E}">
        <p14:creationId xmlns:p14="http://schemas.microsoft.com/office/powerpoint/2010/main" val="68581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2529"/>
            <a:ext cx="8229600" cy="1143000"/>
          </a:xfrm>
        </p:spPr>
        <p:txBody>
          <a:bodyPr>
            <a:normAutofit fontScale="90000"/>
          </a:bodyPr>
          <a:lstStyle/>
          <a:p>
            <a:r>
              <a:rPr lang="en-IN" sz="4000" b="1" dirty="0"/>
              <a:t>        </a:t>
            </a:r>
            <a:br>
              <a:rPr lang="en-IN" sz="4000" b="1" dirty="0"/>
            </a:br>
            <a:r>
              <a:rPr lang="en-IN" sz="4000" b="1" dirty="0"/>
              <a:t>     </a:t>
            </a:r>
            <a:r>
              <a:rPr lang="en-IN" b="1" dirty="0"/>
              <a:t>Major investments available in India: </a:t>
            </a:r>
            <a:r>
              <a:rPr lang="en-US" dirty="0"/>
              <a:t/>
            </a:r>
            <a:br>
              <a:rPr lang="en-US" dirty="0"/>
            </a:br>
            <a:endParaRPr lang="en-US" dirty="0"/>
          </a:p>
        </p:txBody>
      </p:sp>
      <p:sp>
        <p:nvSpPr>
          <p:cNvPr id="3" name="Content Placeholder 2"/>
          <p:cNvSpPr>
            <a:spLocks noGrp="1"/>
          </p:cNvSpPr>
          <p:nvPr>
            <p:ph idx="1"/>
          </p:nvPr>
        </p:nvSpPr>
        <p:spPr>
          <a:xfrm>
            <a:off x="914400" y="2590800"/>
            <a:ext cx="7772400" cy="3535363"/>
          </a:xfrm>
        </p:spPr>
        <p:txBody>
          <a:bodyPr>
            <a:normAutofit/>
          </a:bodyPr>
          <a:lstStyle/>
          <a:p>
            <a:r>
              <a:rPr lang="en-IN" sz="2400" dirty="0"/>
              <a:t>     Stocks</a:t>
            </a:r>
            <a:endParaRPr lang="en-US" sz="2400" dirty="0"/>
          </a:p>
          <a:p>
            <a:r>
              <a:rPr lang="en-IN" sz="2400" dirty="0"/>
              <a:t>     Cryptocurrency</a:t>
            </a:r>
          </a:p>
          <a:p>
            <a:r>
              <a:rPr lang="en-IN" sz="2400" dirty="0"/>
              <a:t>     Bonds</a:t>
            </a:r>
            <a:endParaRPr lang="en-US" sz="2400" dirty="0"/>
          </a:p>
          <a:p>
            <a:r>
              <a:rPr lang="en-IN" sz="2400" dirty="0"/>
              <a:t>     Real Estate</a:t>
            </a:r>
            <a:endParaRPr lang="en-US" sz="2400" dirty="0"/>
          </a:p>
          <a:p>
            <a:r>
              <a:rPr lang="en-IN" sz="2400" dirty="0"/>
              <a:t>     Fixed Diposits</a:t>
            </a:r>
            <a:endParaRPr lang="en-US" sz="2400" dirty="0"/>
          </a:p>
          <a:p>
            <a:r>
              <a:rPr lang="en-IN" sz="2400" dirty="0"/>
              <a:t>     Mutual Funds</a:t>
            </a:r>
            <a:endParaRPr lang="en-US" sz="2400" dirty="0"/>
          </a:p>
          <a:p>
            <a:r>
              <a:rPr lang="en-IN" sz="2400" dirty="0"/>
              <a:t>     Public Provident Fund (PPF)</a:t>
            </a:r>
            <a:endParaRPr lang="en-US" sz="2400" dirty="0"/>
          </a:p>
          <a:p>
            <a:pPr algn="ctr"/>
            <a:endParaRPr lang="en-US" dirty="0"/>
          </a:p>
        </p:txBody>
      </p:sp>
    </p:spTree>
    <p:extLst>
      <p:ext uri="{BB962C8B-B14F-4D97-AF65-F5344CB8AC3E}">
        <p14:creationId xmlns:p14="http://schemas.microsoft.com/office/powerpoint/2010/main" val="32818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0799B5-F36C-449F-888A-07E75037B53F}"/>
              </a:ext>
            </a:extLst>
          </p:cNvPr>
          <p:cNvSpPr>
            <a:spLocks noGrp="1"/>
          </p:cNvSpPr>
          <p:nvPr>
            <p:ph type="title"/>
          </p:nvPr>
        </p:nvSpPr>
        <p:spPr/>
        <p:txBody>
          <a:bodyPr/>
          <a:lstStyle/>
          <a:p>
            <a:r>
              <a:rPr lang="en-US" sz="3600" dirty="0">
                <a:latin typeface="Arial Black" panose="020B0A04020102020204" pitchFamily="34" charset="0"/>
              </a:rPr>
              <a:t>          Motivation</a:t>
            </a:r>
            <a:endParaRPr lang="en-IN" dirty="0"/>
          </a:p>
        </p:txBody>
      </p:sp>
      <p:sp>
        <p:nvSpPr>
          <p:cNvPr id="3" name="Content Placeholder 2">
            <a:extLst>
              <a:ext uri="{FF2B5EF4-FFF2-40B4-BE49-F238E27FC236}">
                <a16:creationId xmlns:a16="http://schemas.microsoft.com/office/drawing/2014/main" xmlns="" id="{C1C2D745-A560-46AA-AE58-1285C64A0D82}"/>
              </a:ext>
            </a:extLst>
          </p:cNvPr>
          <p:cNvSpPr>
            <a:spLocks noGrp="1"/>
          </p:cNvSpPr>
          <p:nvPr>
            <p:ph idx="1"/>
          </p:nvPr>
        </p:nvSpPr>
        <p:spPr>
          <a:xfrm>
            <a:off x="1942415" y="2133600"/>
            <a:ext cx="6744385" cy="4100290"/>
          </a:xfrm>
        </p:spPr>
        <p:txBody>
          <a:bodyPr/>
          <a:lstStyle/>
          <a:p>
            <a:pPr marL="342900" indent="-342900">
              <a:buFont typeface="Wingdings" panose="05000000000000000000" pitchFamily="2" charset="2"/>
              <a:buChar char="Ø"/>
            </a:pPr>
            <a:r>
              <a:rPr lang="en-US" sz="1800" dirty="0">
                <a:solidFill>
                  <a:schemeClr val="tx1"/>
                </a:solidFill>
              </a:rPr>
              <a:t> Diversification is a strategy that mixes a wide variety of investments within a portfolio. </a:t>
            </a:r>
          </a:p>
          <a:p>
            <a:pPr marL="342900" indent="-342900">
              <a:buFont typeface="Wingdings" panose="05000000000000000000" pitchFamily="2" charset="2"/>
              <a:buChar char="Ø"/>
            </a:pPr>
            <a:r>
              <a:rPr lang="en-US" sz="1800" dirty="0">
                <a:solidFill>
                  <a:schemeClr val="tx1"/>
                </a:solidFill>
              </a:rPr>
              <a:t> Portfolio holdings can be diversified across asset classes and within classes, and also geographically </a:t>
            </a:r>
          </a:p>
          <a:p>
            <a:pPr marL="342900" indent="-342900">
              <a:buFont typeface="Wingdings" panose="05000000000000000000" pitchFamily="2" charset="2"/>
              <a:buChar char="Ø"/>
            </a:pPr>
            <a:r>
              <a:rPr lang="en-US" sz="1800" dirty="0">
                <a:solidFill>
                  <a:schemeClr val="tx1"/>
                </a:solidFill>
              </a:rPr>
              <a:t> By investing in both domestic and foreign markets. </a:t>
            </a:r>
          </a:p>
          <a:p>
            <a:pPr marL="342900" indent="-342900">
              <a:buFont typeface="Wingdings" panose="05000000000000000000" pitchFamily="2" charset="2"/>
              <a:buChar char="Ø"/>
            </a:pPr>
            <a:r>
              <a:rPr lang="en-US" sz="1800" dirty="0">
                <a:solidFill>
                  <a:schemeClr val="tx1"/>
                </a:solidFill>
              </a:rPr>
              <a:t>Diversification limits portfolio risk but can also mitigate performance, at least in the short term. </a:t>
            </a:r>
            <a:endParaRPr lang="en-IN" sz="1800" dirty="0">
              <a:solidFill>
                <a:schemeClr val="tx1"/>
              </a:solidFill>
            </a:endParaRPr>
          </a:p>
          <a:p>
            <a:endParaRPr lang="en-IN" dirty="0"/>
          </a:p>
        </p:txBody>
      </p:sp>
    </p:spTree>
    <p:extLst>
      <p:ext uri="{BB962C8B-B14F-4D97-AF65-F5344CB8AC3E}">
        <p14:creationId xmlns:p14="http://schemas.microsoft.com/office/powerpoint/2010/main" val="13150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a:bodyPr>
          <a:lstStyle/>
          <a:p>
            <a:pPr marL="0" indent="0">
              <a:buNone/>
            </a:pPr>
            <a:r>
              <a:rPr lang="en-IN" sz="2400" dirty="0"/>
              <a:t>  </a:t>
            </a:r>
          </a:p>
          <a:p>
            <a:pPr marL="0" indent="0">
              <a:buNone/>
            </a:pPr>
            <a:r>
              <a:rPr lang="en-IN" sz="2400" dirty="0"/>
              <a:t>                                </a:t>
            </a:r>
            <a:r>
              <a:rPr lang="en-IN" sz="3600" b="1" dirty="0"/>
              <a:t>Stocks:</a:t>
            </a:r>
          </a:p>
          <a:p>
            <a:pPr marL="0" indent="0" algn="ctr">
              <a:buNone/>
            </a:pPr>
            <a:r>
              <a:rPr lang="en-IN" sz="2400" dirty="0"/>
              <a:t>Also known as shares or equities. Buying an ownership stake in a publicly traded company.</a:t>
            </a:r>
          </a:p>
          <a:p>
            <a:pPr marL="0" indent="0" algn="ctr">
              <a:buNone/>
            </a:pPr>
            <a:endParaRPr lang="en-IN" sz="2400" dirty="0"/>
          </a:p>
          <a:p>
            <a:pPr marL="0" indent="0" algn="ctr">
              <a:buNone/>
            </a:pPr>
            <a:endParaRPr lang="en-IN" sz="2400" dirty="0"/>
          </a:p>
          <a:p>
            <a:pPr marL="0" indent="0">
              <a:buNone/>
            </a:pPr>
            <a:r>
              <a:rPr lang="en-IN" sz="3600" dirty="0"/>
              <a:t>             </a:t>
            </a:r>
            <a:r>
              <a:rPr lang="en-IN" sz="3600" b="1" dirty="0"/>
              <a:t>Cryptocurrencies:</a:t>
            </a:r>
            <a:endParaRPr lang="en-IN" sz="2400" b="1" dirty="0"/>
          </a:p>
          <a:p>
            <a:pPr marL="0" indent="0" algn="ctr">
              <a:buNone/>
            </a:pPr>
            <a:r>
              <a:rPr lang="en-IN" sz="2400" dirty="0"/>
              <a:t>These are newest form of investment, digital currencies that don’t have any government backing operated through exchanges.</a:t>
            </a:r>
            <a:endParaRPr lang="en-US" sz="2400" dirty="0"/>
          </a:p>
          <a:p>
            <a:pPr marL="0" indent="0" algn="ctr">
              <a:buNone/>
            </a:pPr>
            <a:endParaRPr lang="en-IN" sz="2400" dirty="0"/>
          </a:p>
          <a:p>
            <a:pPr marL="0" indent="0" algn="ctr">
              <a:buNone/>
            </a:pPr>
            <a:endParaRPr lang="en-IN" sz="2400" dirty="0"/>
          </a:p>
          <a:p>
            <a:pPr marL="0" indent="0" algn="ctr">
              <a:buNone/>
            </a:pPr>
            <a:endParaRPr lang="en-IN" sz="2400" dirty="0"/>
          </a:p>
        </p:txBody>
      </p:sp>
    </p:spTree>
    <p:extLst>
      <p:ext uri="{BB962C8B-B14F-4D97-AF65-F5344CB8AC3E}">
        <p14:creationId xmlns:p14="http://schemas.microsoft.com/office/powerpoint/2010/main" val="263496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534400" cy="5821363"/>
          </a:xfrm>
        </p:spPr>
        <p:txBody>
          <a:bodyPr>
            <a:normAutofit/>
          </a:bodyPr>
          <a:lstStyle/>
          <a:p>
            <a:pPr marL="0" indent="0">
              <a:buNone/>
            </a:pPr>
            <a:r>
              <a:rPr lang="en-IN" sz="3600" b="1" dirty="0"/>
              <a:t>              </a:t>
            </a:r>
          </a:p>
          <a:p>
            <a:pPr marL="0" indent="0">
              <a:buNone/>
            </a:pPr>
            <a:r>
              <a:rPr lang="en-IN" sz="3600" b="1" dirty="0"/>
              <a:t>                   Mutual Funds</a:t>
            </a:r>
            <a:r>
              <a:rPr lang="en-US" sz="2000" dirty="0"/>
              <a:t/>
            </a:r>
            <a:br>
              <a:rPr lang="en-US" sz="2000" dirty="0"/>
            </a:br>
            <a:endParaRPr lang="en-IN" sz="2000" dirty="0"/>
          </a:p>
          <a:p>
            <a:pPr marL="0" indent="0" algn="ctr">
              <a:buNone/>
            </a:pPr>
            <a:r>
              <a:rPr lang="en-IN" sz="2400" dirty="0"/>
              <a:t>  Pool of many investors’ money that is invested broadly in a number of companies. Mutual funds can be actively managed or passively managed.</a:t>
            </a:r>
          </a:p>
          <a:p>
            <a:pPr marL="0" indent="0" algn="ctr">
              <a:buNone/>
            </a:pPr>
            <a:endParaRPr lang="en-IN" sz="2400" dirty="0"/>
          </a:p>
          <a:p>
            <a:pPr marL="0" indent="0">
              <a:buNone/>
            </a:pPr>
            <a:r>
              <a:rPr lang="en-IN" sz="2400" dirty="0"/>
              <a:t>                                      </a:t>
            </a:r>
            <a:r>
              <a:rPr lang="en-IN" sz="3600" b="1" dirty="0"/>
              <a:t>Bonds:</a:t>
            </a:r>
          </a:p>
          <a:p>
            <a:pPr marL="0" indent="0" algn="ctr">
              <a:buNone/>
            </a:pPr>
            <a:r>
              <a:rPr lang="en-IN" sz="3600" dirty="0"/>
              <a:t>     </a:t>
            </a:r>
            <a:r>
              <a:rPr lang="en-IN" sz="2400" dirty="0"/>
              <a:t>Essentially lending money to an entity for interest          payments until the agreed maturity period.</a:t>
            </a:r>
            <a:endParaRPr lang="en-US" sz="2400" dirty="0"/>
          </a:p>
        </p:txBody>
      </p:sp>
    </p:spTree>
    <p:extLst>
      <p:ext uri="{BB962C8B-B14F-4D97-AF65-F5344CB8AC3E}">
        <p14:creationId xmlns:p14="http://schemas.microsoft.com/office/powerpoint/2010/main" val="41803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FC26CA-4F7F-4DE0-9FA0-C0D4FAB0D492}"/>
              </a:ext>
            </a:extLst>
          </p:cNvPr>
          <p:cNvSpPr>
            <a:spLocks noGrp="1"/>
          </p:cNvSpPr>
          <p:nvPr>
            <p:ph idx="1"/>
          </p:nvPr>
        </p:nvSpPr>
        <p:spPr>
          <a:xfrm>
            <a:off x="1066800" y="190500"/>
            <a:ext cx="7772400" cy="6476999"/>
          </a:xfrm>
        </p:spPr>
        <p:txBody>
          <a:bodyPr/>
          <a:lstStyle/>
          <a:p>
            <a:pPr marL="0" indent="0">
              <a:buNone/>
            </a:pPr>
            <a:endParaRPr lang="en-US" sz="2800" dirty="0"/>
          </a:p>
          <a:p>
            <a:pPr marL="0" indent="0">
              <a:buNone/>
            </a:pPr>
            <a:endParaRPr lang="en-US" sz="3200" b="1" dirty="0"/>
          </a:p>
          <a:p>
            <a:pPr marL="0" indent="0">
              <a:buNone/>
            </a:pPr>
            <a:r>
              <a:rPr lang="en-US" sz="3200" b="1" dirty="0"/>
              <a:t>                       PREDICTION :</a:t>
            </a:r>
          </a:p>
          <a:p>
            <a:pPr marL="0" indent="0">
              <a:buNone/>
            </a:pPr>
            <a:r>
              <a:rPr lang="en-US" sz="2400" dirty="0"/>
              <a:t>It comprises of the neural network trained using the data science techniques and algorithms.  </a:t>
            </a:r>
          </a:p>
          <a:p>
            <a:pPr marL="0" indent="0" algn="just">
              <a:buNone/>
            </a:pPr>
            <a:r>
              <a:rPr lang="en-US" sz="2400" dirty="0"/>
              <a:t>Given data for stocks and crypto such as a day's open index, day's high, day's low, volume traded and the close values the predictor module will predict a index value for a given date. </a:t>
            </a:r>
            <a:endParaRPr lang="en-IN" sz="2400" dirty="0"/>
          </a:p>
        </p:txBody>
      </p:sp>
    </p:spTree>
    <p:extLst>
      <p:ext uri="{BB962C8B-B14F-4D97-AF65-F5344CB8AC3E}">
        <p14:creationId xmlns:p14="http://schemas.microsoft.com/office/powerpoint/2010/main" val="422001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577</TotalTime>
  <Words>721</Words>
  <Application>Microsoft Office PowerPoint</Application>
  <PresentationFormat>On-screen Show (4:3)</PresentationFormat>
  <Paragraphs>152</Paragraphs>
  <Slides>26</Slides>
  <Notes>0</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PowerPoint Presentation</vt:lpstr>
      <vt:lpstr>PowerPoint Presentation</vt:lpstr>
      <vt:lpstr>                             What Is Portfolio Diversification?  </vt:lpstr>
      <vt:lpstr>Purpose of portfolio diversification </vt:lpstr>
      <vt:lpstr>              Major investments available in India:  </vt:lpstr>
      <vt:lpstr>          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Comparison : </vt:lpstr>
      <vt:lpstr>                                      Investment in Companies for 10 years: </vt:lpstr>
      <vt:lpstr>                                              Portfolio Diversification:</vt:lpstr>
      <vt:lpstr>                                       Analysis of Different Aspects:</vt:lpstr>
      <vt:lpstr>              Data Sources For Different           Investments Portfolio   </vt:lpstr>
      <vt:lpstr>Stock </vt:lpstr>
      <vt:lpstr>Cryptocurrency</vt:lpstr>
      <vt:lpstr>Mutual Fund</vt:lpstr>
      <vt:lpstr>Fixed Deposit</vt:lpstr>
      <vt:lpstr>National Pension System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Investment?</dc:title>
  <dc:creator>hp</dc:creator>
  <cp:lastModifiedBy>hp</cp:lastModifiedBy>
  <cp:revision>38</cp:revision>
  <dcterms:created xsi:type="dcterms:W3CDTF">2006-08-16T00:00:00Z</dcterms:created>
  <dcterms:modified xsi:type="dcterms:W3CDTF">2022-10-06T09:52:31Z</dcterms:modified>
</cp:coreProperties>
</file>