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1" r:id="rId1"/>
  </p:sldMasterIdLst>
  <p:notesMasterIdLst>
    <p:notesMasterId r:id="rId17"/>
  </p:notesMasterIdLst>
  <p:sldIdLst>
    <p:sldId id="256" r:id="rId2"/>
    <p:sldId id="257" r:id="rId3"/>
    <p:sldId id="258" r:id="rId4"/>
    <p:sldId id="269" r:id="rId5"/>
    <p:sldId id="259" r:id="rId6"/>
    <p:sldId id="266" r:id="rId7"/>
    <p:sldId id="267" r:id="rId8"/>
    <p:sldId id="261" r:id="rId9"/>
    <p:sldId id="274" r:id="rId10"/>
    <p:sldId id="275" r:id="rId11"/>
    <p:sldId id="271" r:id="rId12"/>
    <p:sldId id="270" r:id="rId13"/>
    <p:sldId id="272" r:id="rId14"/>
    <p:sldId id="276" r:id="rId15"/>
    <p:sldId id="26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5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6514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2070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7428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60497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935894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11517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79147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62036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993885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2787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2266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6512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99300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6079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3803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783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852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10/7/2021</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02476163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5395068"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CYCLIST BIKE-SHARE</a:t>
            </a:r>
            <a:endParaRPr dirty="0"/>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sp>
        <p:nvSpPr>
          <p:cNvPr id="113" name="Shape 58"/>
          <p:cNvSpPr/>
          <p:nvPr/>
        </p:nvSpPr>
        <p:spPr>
          <a:xfrm>
            <a:off x="537900" y="3666599"/>
            <a:ext cx="6862360" cy="369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IN" dirty="0"/>
              <a:t>Marketing analyst team</a:t>
            </a:r>
            <a:r>
              <a:rPr dirty="0"/>
              <a:t>] - [</a:t>
            </a:r>
            <a:r>
              <a:rPr lang="en-IN" dirty="0"/>
              <a:t>Manager-Lily Moreno</a:t>
            </a:r>
            <a:r>
              <a:rPr dirty="0"/>
              <a:t>], [</a:t>
            </a:r>
            <a:r>
              <a:rPr lang="en-IN" dirty="0"/>
              <a:t> </a:t>
            </a:r>
            <a:r>
              <a:rPr dirty="0"/>
              <a:t>Junio</a:t>
            </a:r>
            <a:r>
              <a:rPr lang="en-IN" dirty="0"/>
              <a:t>r Data Analyst-Pratik Salgaonkar</a:t>
            </a:r>
            <a:r>
              <a:rPr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5" name="TextBox 4">
            <a:extLst>
              <a:ext uri="{FF2B5EF4-FFF2-40B4-BE49-F238E27FC236}">
                <a16:creationId xmlns:a16="http://schemas.microsoft.com/office/drawing/2014/main" id="{A8B3BB13-E7BB-4847-A09A-80B41CD4B018}"/>
              </a:ext>
            </a:extLst>
          </p:cNvPr>
          <p:cNvSpPr txBox="1"/>
          <p:nvPr/>
        </p:nvSpPr>
        <p:spPr>
          <a:xfrm>
            <a:off x="2899145" y="2027274"/>
            <a:ext cx="2523460" cy="769441"/>
          </a:xfrm>
          <a:prstGeom prst="rect">
            <a:avLst/>
          </a:prstGeom>
          <a:noFill/>
        </p:spPr>
        <p:txBody>
          <a:bodyPr wrap="square" rtlCol="0">
            <a:spAutoFit/>
          </a:bodyPr>
          <a:lstStyle/>
          <a:p>
            <a:r>
              <a:rPr lang="en-IN" sz="4400" b="1" dirty="0"/>
              <a:t>Strategy</a:t>
            </a:r>
            <a:endParaRPr lang="en-IN" b="1" dirty="0"/>
          </a:p>
        </p:txBody>
      </p:sp>
    </p:spTree>
    <p:extLst>
      <p:ext uri="{BB962C8B-B14F-4D97-AF65-F5344CB8AC3E}">
        <p14:creationId xmlns:p14="http://schemas.microsoft.com/office/powerpoint/2010/main" val="1228627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97">
            <a:extLst>
              <a:ext uri="{FF2B5EF4-FFF2-40B4-BE49-F238E27FC236}">
                <a16:creationId xmlns:a16="http://schemas.microsoft.com/office/drawing/2014/main" id="{95A82E17-FE89-4F6C-818F-BF6ED9A2426A}"/>
              </a:ext>
            </a:extLst>
          </p:cNvPr>
          <p:cNvSpPr/>
          <p:nvPr/>
        </p:nvSpPr>
        <p:spPr>
          <a:xfrm>
            <a:off x="-23701" y="-6407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b="1" dirty="0"/>
          </a:p>
          <a:p>
            <a:r>
              <a:rPr lang="en-IN" sz="2000" b="1" dirty="0"/>
              <a:t>Strategy</a:t>
            </a:r>
            <a:endParaRPr sz="2000" b="1" dirty="0"/>
          </a:p>
        </p:txBody>
      </p:sp>
      <p:sp>
        <p:nvSpPr>
          <p:cNvPr id="3" name="TextBox 2">
            <a:extLst>
              <a:ext uri="{FF2B5EF4-FFF2-40B4-BE49-F238E27FC236}">
                <a16:creationId xmlns:a16="http://schemas.microsoft.com/office/drawing/2014/main" id="{0CD62A82-34E7-4B1E-89BA-30FA46A258A1}"/>
              </a:ext>
            </a:extLst>
          </p:cNvPr>
          <p:cNvSpPr txBox="1"/>
          <p:nvPr/>
        </p:nvSpPr>
        <p:spPr>
          <a:xfrm>
            <a:off x="786808" y="1261729"/>
            <a:ext cx="7180521" cy="2554545"/>
          </a:xfrm>
          <a:prstGeom prst="rect">
            <a:avLst/>
          </a:prstGeom>
          <a:noFill/>
        </p:spPr>
        <p:txBody>
          <a:bodyPr wrap="square" rtlCol="0">
            <a:spAutoFit/>
          </a:bodyPr>
          <a:lstStyle/>
          <a:p>
            <a:r>
              <a:rPr lang="en-IN" sz="2000" b="1" dirty="0">
                <a:solidFill>
                  <a:srgbClr val="002060"/>
                </a:solidFill>
              </a:rPr>
              <a:t>Target Customer</a:t>
            </a:r>
            <a:r>
              <a:rPr lang="en-IN" sz="2000" b="1" dirty="0"/>
              <a:t> = Casual Member.</a:t>
            </a:r>
          </a:p>
          <a:p>
            <a:endParaRPr lang="en-IN" sz="2000" b="1" dirty="0"/>
          </a:p>
          <a:p>
            <a:r>
              <a:rPr lang="en-IN" sz="2000" b="1" dirty="0">
                <a:solidFill>
                  <a:srgbClr val="002060"/>
                </a:solidFill>
              </a:rPr>
              <a:t>Goal</a:t>
            </a:r>
            <a:r>
              <a:rPr lang="en-IN" sz="2000" b="1" dirty="0"/>
              <a:t> = To convert casual members into Annual member.</a:t>
            </a:r>
          </a:p>
          <a:p>
            <a:endParaRPr lang="en-IN" sz="2000" b="1" dirty="0"/>
          </a:p>
          <a:p>
            <a:r>
              <a:rPr lang="en-IN" sz="2000" b="1" dirty="0">
                <a:solidFill>
                  <a:srgbClr val="002060"/>
                </a:solidFill>
              </a:rPr>
              <a:t>How</a:t>
            </a:r>
            <a:r>
              <a:rPr lang="en-IN" sz="2000" b="1" dirty="0"/>
              <a:t> = By creating awareness about cyclistic program’s new offers about Annual membership to existing causal members.</a:t>
            </a:r>
          </a:p>
          <a:p>
            <a:endParaRPr lang="en-IN" sz="2000" b="1" dirty="0"/>
          </a:p>
        </p:txBody>
      </p:sp>
    </p:spTree>
    <p:extLst>
      <p:ext uri="{BB962C8B-B14F-4D97-AF65-F5344CB8AC3E}">
        <p14:creationId xmlns:p14="http://schemas.microsoft.com/office/powerpoint/2010/main" val="140268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6C8427-ADEE-42D2-B127-D73E14A2081D}"/>
              </a:ext>
            </a:extLst>
          </p:cNvPr>
          <p:cNvSpPr txBox="1"/>
          <p:nvPr/>
        </p:nvSpPr>
        <p:spPr>
          <a:xfrm>
            <a:off x="489098" y="1552353"/>
            <a:ext cx="8272130"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Pricing Flexibility – Single ride passes, Full – day passes, Annual Membership.</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Building General awareness about </a:t>
            </a:r>
            <a:r>
              <a:rPr lang="en-IN" b="1" dirty="0" err="1"/>
              <a:t>Cyclistic</a:t>
            </a:r>
            <a:r>
              <a:rPr lang="en-IN" b="1" dirty="0"/>
              <a:t> Program.</a:t>
            </a:r>
          </a:p>
        </p:txBody>
      </p:sp>
      <p:sp>
        <p:nvSpPr>
          <p:cNvPr id="5" name="Shape 97">
            <a:extLst>
              <a:ext uri="{FF2B5EF4-FFF2-40B4-BE49-F238E27FC236}">
                <a16:creationId xmlns:a16="http://schemas.microsoft.com/office/drawing/2014/main" id="{95A82E17-FE89-4F6C-818F-BF6ED9A2426A}"/>
              </a:ext>
            </a:extLst>
          </p:cNvPr>
          <p:cNvSpPr/>
          <p:nvPr/>
        </p:nvSpPr>
        <p:spPr>
          <a:xfrm>
            <a:off x="-23701" y="-6407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b="1" dirty="0"/>
          </a:p>
          <a:p>
            <a:r>
              <a:rPr lang="en-IN" sz="2000" b="1" dirty="0"/>
              <a:t>Currant Strategy</a:t>
            </a:r>
            <a:endParaRPr sz="2000" b="1" dirty="0"/>
          </a:p>
        </p:txBody>
      </p:sp>
    </p:spTree>
    <p:extLst>
      <p:ext uri="{BB962C8B-B14F-4D97-AF65-F5344CB8AC3E}">
        <p14:creationId xmlns:p14="http://schemas.microsoft.com/office/powerpoint/2010/main" val="407772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6C8427-ADEE-42D2-B127-D73E14A2081D}"/>
              </a:ext>
            </a:extLst>
          </p:cNvPr>
          <p:cNvSpPr txBox="1"/>
          <p:nvPr/>
        </p:nvSpPr>
        <p:spPr>
          <a:xfrm>
            <a:off x="308345" y="804034"/>
            <a:ext cx="8272130" cy="3831818"/>
          </a:xfrm>
          <a:prstGeom prst="rect">
            <a:avLst/>
          </a:prstGeom>
          <a:noFill/>
        </p:spPr>
        <p:txBody>
          <a:bodyPr wrap="square" rtlCol="0">
            <a:spAutoFit/>
          </a:bodyPr>
          <a:lstStyle/>
          <a:p>
            <a:pPr marL="285750" indent="-285750">
              <a:buFont typeface="Arial" panose="020B0604020202020204" pitchFamily="34" charset="0"/>
              <a:buChar char="•"/>
            </a:pPr>
            <a:r>
              <a:rPr lang="en-IN" b="1" dirty="0"/>
              <a:t>Developing New pricing model and exciting offers for existing casual members like discount on Annual membership, free ride once in a month for new annual members.</a:t>
            </a:r>
          </a:p>
          <a:p>
            <a:pPr>
              <a:lnSpc>
                <a:spcPct val="150000"/>
              </a:lnSpc>
            </a:pPr>
            <a:endParaRPr lang="en-IN" b="1" dirty="0"/>
          </a:p>
          <a:p>
            <a:pPr marL="285750" indent="-285750">
              <a:buFont typeface="Arial" panose="020B0604020202020204" pitchFamily="34" charset="0"/>
              <a:buChar char="•"/>
            </a:pPr>
            <a:r>
              <a:rPr lang="en-IN" b="1" dirty="0"/>
              <a:t>Building awareness among existing casual members about new payment schemes and exciting offers available for  Annual membership with the help of digital media like Social Media marketing, E-Mail marketing etc.</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Furthermore even if they refuse to go for annual membership we should receive the feedback from casual riders about the whole </a:t>
            </a:r>
            <a:r>
              <a:rPr lang="en-IN" b="1" dirty="0" err="1"/>
              <a:t>Cyclistic</a:t>
            </a:r>
            <a:r>
              <a:rPr lang="en-IN" b="1" dirty="0"/>
              <a:t> program and the things which are stopping them from getting an annual membership so that we can design much better strategy.</a:t>
            </a:r>
          </a:p>
        </p:txBody>
      </p:sp>
      <p:sp>
        <p:nvSpPr>
          <p:cNvPr id="5" name="Shape 97">
            <a:extLst>
              <a:ext uri="{FF2B5EF4-FFF2-40B4-BE49-F238E27FC236}">
                <a16:creationId xmlns:a16="http://schemas.microsoft.com/office/drawing/2014/main" id="{95A82E17-FE89-4F6C-818F-BF6ED9A2426A}"/>
              </a:ext>
            </a:extLst>
          </p:cNvPr>
          <p:cNvSpPr/>
          <p:nvPr/>
        </p:nvSpPr>
        <p:spPr>
          <a:xfrm>
            <a:off x="-23701" y="-64077"/>
            <a:ext cx="9191402" cy="772914"/>
          </a:xfrm>
          <a:prstGeom prst="rect">
            <a:avLst/>
          </a:prstGeom>
          <a:gradFill>
            <a:gsLst>
              <a:gs pos="0">
                <a:srgbClr val="1077D2"/>
              </a:gs>
              <a:gs pos="100000">
                <a:srgbClr val="093153"/>
              </a:gs>
            </a:gsLst>
            <a:lin ang="12000143"/>
          </a:gradFill>
          <a:ln w="12700">
            <a:miter lim="400000"/>
          </a:ln>
        </p:spPr>
        <p:txBody>
          <a:bodyPr lIns="45719" rIns="45719" anchor="ctr"/>
          <a:lstStyle/>
          <a:p>
            <a:endParaRPr lang="en-IN" sz="2000" b="1" dirty="0"/>
          </a:p>
          <a:p>
            <a:r>
              <a:rPr lang="en-IN" sz="2000" b="1" dirty="0"/>
              <a:t>New Strategy</a:t>
            </a:r>
            <a:endParaRPr sz="2000" b="1" dirty="0"/>
          </a:p>
        </p:txBody>
      </p:sp>
    </p:spTree>
    <p:extLst>
      <p:ext uri="{BB962C8B-B14F-4D97-AF65-F5344CB8AC3E}">
        <p14:creationId xmlns:p14="http://schemas.microsoft.com/office/powerpoint/2010/main" val="158169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07"/>
          <p:cNvSpPr/>
          <p:nvPr/>
        </p:nvSpPr>
        <p:spPr>
          <a:xfrm>
            <a:off x="2806178" y="2079472"/>
            <a:ext cx="2680222"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Tree>
    <p:extLst>
      <p:ext uri="{BB962C8B-B14F-4D97-AF65-F5344CB8AC3E}">
        <p14:creationId xmlns:p14="http://schemas.microsoft.com/office/powerpoint/2010/main" val="318198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8275586" cy="15781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Introduction</a:t>
            </a:r>
            <a:r>
              <a:rPr lang="en-IN" dirty="0"/>
              <a:t> to Cyclist program and problem we trying to solve.</a:t>
            </a:r>
            <a:endParaRPr dirty="0"/>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Data </a:t>
            </a:r>
            <a:r>
              <a:rPr lang="en-IN" dirty="0"/>
              <a:t>insights</a:t>
            </a:r>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Summary</a:t>
            </a:r>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Strategy </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111052" y="1014065"/>
            <a:ext cx="8423347"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Cyclistic is a </a:t>
            </a:r>
            <a:r>
              <a:rPr lang="en-US" dirty="0"/>
              <a:t>bike-share program that features more than 5,800 bicycles and 600 docking stations. Cyclistic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Cyclistic users are more likely to ride for leisure, but about 30% use them to commute to work each day. There are two types of riders or members in this bike sharing program which are Casual riders and Annual members, Customers who purchase single-ride or full-day passes are referred to as casual riders. Customers who purchase annual memberships are </a:t>
            </a:r>
            <a:r>
              <a:rPr lang="en-US" dirty="0" err="1"/>
              <a:t>Cyclistic</a:t>
            </a:r>
            <a:r>
              <a:rPr lang="en-US" dirty="0"/>
              <a:t> members. </a:t>
            </a:r>
            <a:r>
              <a:rPr lang="en-US" b="1" dirty="0">
                <a:solidFill>
                  <a:schemeClr val="bg1"/>
                </a:solidFill>
              </a:rPr>
              <a:t>This analysis is perform to find out how differently the casual members have used the bikes than annual members in past 12 months? &amp; how can we convert casual members into annual members?</a:t>
            </a:r>
            <a:endParaRPr dirty="0">
              <a:solidFill>
                <a:schemeClr val="bg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55"/>
          <p:cNvSpPr/>
          <p:nvPr/>
        </p:nvSpPr>
        <p:spPr>
          <a:xfrm>
            <a:off x="2595449" y="2065296"/>
            <a:ext cx="3372960"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Data Insights</a:t>
            </a:r>
            <a:endParaRPr dirty="0"/>
          </a:p>
        </p:txBody>
      </p:sp>
    </p:spTree>
    <p:extLst>
      <p:ext uri="{BB962C8B-B14F-4D97-AF65-F5344CB8AC3E}">
        <p14:creationId xmlns:p14="http://schemas.microsoft.com/office/powerpoint/2010/main" val="350585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IN" dirty="0"/>
              <a:t>Insights</a:t>
            </a:r>
            <a:endParaRPr dirty="0"/>
          </a:p>
        </p:txBody>
      </p:sp>
      <p:sp>
        <p:nvSpPr>
          <p:cNvPr id="132" name="Shape 81"/>
          <p:cNvSpPr/>
          <p:nvPr/>
        </p:nvSpPr>
        <p:spPr>
          <a:xfrm>
            <a:off x="205025" y="832077"/>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Ride length comparison between the causals vs annual members</a:t>
            </a:r>
            <a:r>
              <a:rPr dirty="0"/>
              <a:t>.</a:t>
            </a:r>
          </a:p>
        </p:txBody>
      </p:sp>
      <p:sp>
        <p:nvSpPr>
          <p:cNvPr id="133" name="Shape 82"/>
          <p:cNvSpPr/>
          <p:nvPr/>
        </p:nvSpPr>
        <p:spPr>
          <a:xfrm>
            <a:off x="205024" y="1567985"/>
            <a:ext cx="4437859"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While analysing we have found that the annual member uses the bikes to ride more often than the casual members </a:t>
            </a:r>
            <a:r>
              <a:rPr dirty="0"/>
              <a:t>.</a:t>
            </a:r>
            <a:endParaRPr lang="en-IN" dirty="0"/>
          </a:p>
          <a:p>
            <a:endParaRPr lang="en-IN" dirty="0"/>
          </a:p>
          <a:p>
            <a:r>
              <a:rPr lang="en-IN" dirty="0"/>
              <a:t>In the next bar chart we can see that the ride length of the annual members is very high which is 57% of total ride length in past 12 months as compared to the casual members which is 43%.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1025" name="Picture 1" descr="Percentage of ride length by Member Rider &amp; Casual Riders">
            <a:extLst>
              <a:ext uri="{FF2B5EF4-FFF2-40B4-BE49-F238E27FC236}">
                <a16:creationId xmlns:a16="http://schemas.microsoft.com/office/drawing/2014/main" id="{E293721C-BA28-4A9C-AE90-A4A2B51F2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73" y="1488558"/>
            <a:ext cx="3800652" cy="33254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IN" dirty="0"/>
              <a:t>Insights</a:t>
            </a:r>
            <a:endParaRPr dirty="0"/>
          </a:p>
        </p:txBody>
      </p:sp>
      <p:sp>
        <p:nvSpPr>
          <p:cNvPr id="132" name="Shape 81"/>
          <p:cNvSpPr/>
          <p:nvPr/>
        </p:nvSpPr>
        <p:spPr>
          <a:xfrm>
            <a:off x="205025" y="820525"/>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Everyday use of bikes between the causals vs annual members</a:t>
            </a:r>
            <a:r>
              <a:rPr dirty="0"/>
              <a:t>.</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10" name="Picture 2" descr="Daywise Use of bikes by Casual riders &amp; Member Riders">
            <a:extLst>
              <a:ext uri="{FF2B5EF4-FFF2-40B4-BE49-F238E27FC236}">
                <a16:creationId xmlns:a16="http://schemas.microsoft.com/office/drawing/2014/main" id="{A7D726EA-DDEE-4B69-8712-B3C1F6C21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884" y="1261730"/>
            <a:ext cx="4355419" cy="35522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26952B-2EE0-42F4-BACE-48AFB75016FB}"/>
              </a:ext>
            </a:extLst>
          </p:cNvPr>
          <p:cNvSpPr txBox="1"/>
          <p:nvPr/>
        </p:nvSpPr>
        <p:spPr>
          <a:xfrm>
            <a:off x="205025" y="1765005"/>
            <a:ext cx="4296092"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When it comes to everyday use of bikes we can see in the chart that the casual members tend to use bike more on weekends.</a:t>
            </a:r>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r>
              <a:rPr lang="en-IN" dirty="0">
                <a:sym typeface="Arial"/>
              </a:rPr>
              <a:t>Whereas the annual members use bike more on weekdays most of them use it to commute to work each day.</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534775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a:t>
            </a:r>
            <a:r>
              <a:rPr lang="en-IN" dirty="0"/>
              <a:t>Insights</a:t>
            </a:r>
            <a:endParaRPr dirty="0"/>
          </a:p>
        </p:txBody>
      </p:sp>
      <p:sp>
        <p:nvSpPr>
          <p:cNvPr id="132" name="Shape 81"/>
          <p:cNvSpPr/>
          <p:nvPr/>
        </p:nvSpPr>
        <p:spPr>
          <a:xfrm>
            <a:off x="205025" y="82052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Type of bike use between the causals vs annual members</a:t>
            </a:r>
            <a:r>
              <a:rPr dirty="0"/>
              <a:t>.</a:t>
            </a:r>
          </a:p>
        </p:txBody>
      </p:sp>
      <p:sp>
        <p:nvSpPr>
          <p:cNvPr id="2" name="TextBox 1">
            <a:extLst>
              <a:ext uri="{FF2B5EF4-FFF2-40B4-BE49-F238E27FC236}">
                <a16:creationId xmlns:a16="http://schemas.microsoft.com/office/drawing/2014/main" id="{3026952B-2EE0-42F4-BACE-48AFB75016FB}"/>
              </a:ext>
            </a:extLst>
          </p:cNvPr>
          <p:cNvSpPr txBox="1"/>
          <p:nvPr/>
        </p:nvSpPr>
        <p:spPr>
          <a:xfrm>
            <a:off x="389322" y="1663810"/>
            <a:ext cx="4296092" cy="27392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ym typeface="Arial"/>
              </a:rPr>
              <a:t>With the next chart we can see </a:t>
            </a:r>
            <a:r>
              <a:rPr lang="en-IN" dirty="0"/>
              <a:t>that both casual and annual members use the docked bike the most which is 35% and 46% respectively. </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IN" dirty="0"/>
              <a:t>When it comes to electric bike it is 7% and 10%</a:t>
            </a:r>
          </a:p>
          <a:p>
            <a:pPr defTabSz="914400" hangingPunct="0"/>
            <a:r>
              <a:rPr lang="en-IN" dirty="0">
                <a:sym typeface="Arial"/>
              </a:rPr>
              <a:t>And for classic bike it is 1% and 2%</a:t>
            </a:r>
            <a:r>
              <a:rPr lang="en-IN" dirty="0"/>
              <a:t>.</a:t>
            </a:r>
            <a:endParaRPr lang="en-IN" dirty="0">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12" name="Picture 3" descr="Percentage of Bike Type Used by the Casual Riders &amp; Member Riders">
            <a:extLst>
              <a:ext uri="{FF2B5EF4-FFF2-40B4-BE49-F238E27FC236}">
                <a16:creationId xmlns:a16="http://schemas.microsoft.com/office/drawing/2014/main" id="{C61415AB-6749-463F-83FE-C292D7876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03" y="1251308"/>
            <a:ext cx="3725148" cy="357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1265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5" name="TextBox 4">
            <a:extLst>
              <a:ext uri="{FF2B5EF4-FFF2-40B4-BE49-F238E27FC236}">
                <a16:creationId xmlns:a16="http://schemas.microsoft.com/office/drawing/2014/main" id="{A8B3BB13-E7BB-4847-A09A-80B41CD4B018}"/>
              </a:ext>
            </a:extLst>
          </p:cNvPr>
          <p:cNvSpPr txBox="1"/>
          <p:nvPr/>
        </p:nvSpPr>
        <p:spPr>
          <a:xfrm>
            <a:off x="2899145" y="2027274"/>
            <a:ext cx="3012558" cy="769441"/>
          </a:xfrm>
          <a:prstGeom prst="rect">
            <a:avLst/>
          </a:prstGeom>
          <a:noFill/>
        </p:spPr>
        <p:txBody>
          <a:bodyPr wrap="square" rtlCol="0">
            <a:spAutoFit/>
          </a:bodyPr>
          <a:lstStyle/>
          <a:p>
            <a:r>
              <a:rPr lang="en-IN" sz="4400" b="1" dirty="0"/>
              <a:t>Summary</a:t>
            </a:r>
            <a:endParaRPr lang="en-IN" b="1"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701" y="-8361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Summary</a:t>
            </a:r>
            <a:endParaRPr dirty="0"/>
          </a:p>
        </p:txBody>
      </p:sp>
      <p:sp>
        <p:nvSpPr>
          <p:cNvPr id="4" name="TextBox 3">
            <a:extLst>
              <a:ext uri="{FF2B5EF4-FFF2-40B4-BE49-F238E27FC236}">
                <a16:creationId xmlns:a16="http://schemas.microsoft.com/office/drawing/2014/main" id="{055161BA-51C0-4EA7-9D88-B46016959CC0}"/>
              </a:ext>
            </a:extLst>
          </p:cNvPr>
          <p:cNvSpPr txBox="1"/>
          <p:nvPr/>
        </p:nvSpPr>
        <p:spPr>
          <a:xfrm>
            <a:off x="326065" y="1219200"/>
            <a:ext cx="8080744" cy="3785652"/>
          </a:xfrm>
          <a:prstGeom prst="rect">
            <a:avLst/>
          </a:prstGeom>
          <a:noFill/>
        </p:spPr>
        <p:txBody>
          <a:bodyPr wrap="square" rtlCol="0">
            <a:spAutoFit/>
          </a:bodyPr>
          <a:lstStyle/>
          <a:p>
            <a:r>
              <a:rPr lang="en-IN" sz="1600" b="1" dirty="0"/>
              <a:t>The </a:t>
            </a:r>
            <a:r>
              <a:rPr lang="en-US" sz="1600" b="1" dirty="0" err="1"/>
              <a:t>Cyclistic’s</a:t>
            </a:r>
            <a:r>
              <a:rPr lang="en-US" sz="1600" b="1" dirty="0"/>
              <a:t> finance analysts have concluded that annual members are much more profitable than casual riders also the director of marketing believes that there is a very good chance to convert casual riders into annual members </a:t>
            </a:r>
          </a:p>
          <a:p>
            <a:endParaRPr lang="en-IN" sz="1600" b="1" dirty="0"/>
          </a:p>
          <a:p>
            <a:endParaRPr lang="en-IN" sz="1600" b="1" dirty="0"/>
          </a:p>
          <a:p>
            <a:r>
              <a:rPr lang="en-IN" sz="1600" b="1" dirty="0"/>
              <a:t>From the analysis it has been found that the casual members uses the bikes very less as compared to the annual members, they use the bikes mostly on weekends. There ride length is shorter than the Annual members. Both the members uses the docked bike mostly as compared to the other ride options.</a:t>
            </a:r>
            <a:r>
              <a:rPr lang="en-US" sz="1600" b="1" dirty="0"/>
              <a:t> casual riders are already aware of the </a:t>
            </a:r>
            <a:r>
              <a:rPr lang="en-US" sz="1600" b="1" dirty="0" err="1"/>
              <a:t>Cyclistic</a:t>
            </a:r>
            <a:r>
              <a:rPr lang="en-US" sz="1600" b="1" dirty="0"/>
              <a:t> program and have chosen </a:t>
            </a:r>
            <a:r>
              <a:rPr lang="en-US" sz="1600" b="1" dirty="0" err="1"/>
              <a:t>Cyclistic</a:t>
            </a:r>
            <a:r>
              <a:rPr lang="en-US" sz="1600" b="1" dirty="0"/>
              <a:t> for their mobility needs. To convert the casual riders to annual members we need to introduce new payment or pricing strategies and attractive offers which will appeal or motivate the casual riders to go for annual membership program.</a:t>
            </a:r>
            <a:endParaRPr lang="en-IN" sz="1600" b="1" dirty="0"/>
          </a:p>
          <a:p>
            <a:endParaRPr lang="en-IN" sz="1600" b="1" dirty="0"/>
          </a:p>
        </p:txBody>
      </p:sp>
    </p:spTree>
    <p:extLst>
      <p:ext uri="{BB962C8B-B14F-4D97-AF65-F5344CB8AC3E}">
        <p14:creationId xmlns:p14="http://schemas.microsoft.com/office/powerpoint/2010/main" val="2469810851"/>
      </p:ext>
    </p:extLst>
  </p:cSld>
  <p:clrMapOvr>
    <a:masterClrMapping/>
  </p:clrMapOvr>
  <p:transition spd="med"/>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1297</TotalTime>
  <Words>755</Words>
  <Application>Microsoft Office PowerPoint</Application>
  <PresentationFormat>On-screen Show (16:9)</PresentationFormat>
  <Paragraphs>58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Open Sans</vt:lpstr>
      <vt:lpstr>Open Sans Extrabold</vt:lpstr>
      <vt:lpstr>Open Sans Light</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dc:creator>
  <cp:lastModifiedBy>Pratik Salgaonkar</cp:lastModifiedBy>
  <cp:revision>35</cp:revision>
  <dcterms:modified xsi:type="dcterms:W3CDTF">2021-10-07T12:34:09Z</dcterms:modified>
</cp:coreProperties>
</file>