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30F9E9-4E01-4A11-B7C5-74EBE27DAA26}">
  <a:tblStyle styleId="{0B30F9E9-4E01-4A11-B7C5-74EBE27DAA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a161af4b9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a161af4b9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5974990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5974990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5974990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5974990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59749907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59749907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59749907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59749907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5b35354f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5b35354f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5b35354f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5b35354f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5b35354f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5b35354f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5b35354f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5b35354f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5b35354f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5b35354f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6252de4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6252de4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e7bd368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e7bd368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e7bd368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e7bd368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7650" y="128490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40">
                <a:latin typeface="Calibri"/>
                <a:ea typeface="Calibri"/>
                <a:cs typeface="Calibri"/>
                <a:sym typeface="Calibri"/>
              </a:rPr>
              <a:t>Modern Education Society’s </a:t>
            </a:r>
            <a:endParaRPr sz="21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40">
                <a:latin typeface="Calibri"/>
                <a:ea typeface="Calibri"/>
                <a:cs typeface="Calibri"/>
                <a:sym typeface="Calibri"/>
              </a:rPr>
              <a:t>Wadia College of Engineering, Pune</a:t>
            </a:r>
            <a:endParaRPr sz="214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2290575"/>
            <a:ext cx="7688700" cy="26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50">
                <a:solidFill>
                  <a:schemeClr val="dk2"/>
                </a:solidFill>
              </a:rPr>
              <a:t>BE Project Group No. 54</a:t>
            </a:r>
            <a:endParaRPr b="1" sz="325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chemeClr val="dk2"/>
                </a:solidFill>
              </a:rPr>
              <a:t>Group members :</a:t>
            </a:r>
            <a:endParaRPr sz="215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chemeClr val="dk2"/>
                </a:solidFill>
              </a:rPr>
              <a:t>Satyam Vhora, BE-I (F20111035)</a:t>
            </a:r>
            <a:endParaRPr sz="215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chemeClr val="dk2"/>
                </a:solidFill>
              </a:rPr>
              <a:t>Pratik Kshirsagar, BE-I (F20111027)</a:t>
            </a:r>
            <a:endParaRPr sz="215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chemeClr val="dk2"/>
                </a:solidFill>
              </a:rPr>
              <a:t>Abhishek Musale, BE-I (F20111056)</a:t>
            </a:r>
            <a:endParaRPr sz="21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50">
                <a:solidFill>
                  <a:schemeClr val="dk2"/>
                </a:solidFill>
              </a:rPr>
              <a:t>Guided by : Prof.S.S.Raksar ma’am</a:t>
            </a:r>
            <a:endParaRPr sz="21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85725" y="20365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SYSTEM IMPLEMENTATION PLAN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723300" y="7880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2"/>
                </a:solidFill>
              </a:rPr>
              <a:t>PROJECT TIMELINE</a:t>
            </a:r>
            <a:endParaRPr b="1" sz="2400">
              <a:solidFill>
                <a:schemeClr val="dk2"/>
              </a:solidFill>
            </a:endParaRPr>
          </a:p>
        </p:txBody>
      </p:sp>
      <p:graphicFrame>
        <p:nvGraphicFramePr>
          <p:cNvPr id="145" name="Google Shape;145;p23"/>
          <p:cNvGraphicFramePr/>
          <p:nvPr/>
        </p:nvGraphicFramePr>
        <p:xfrm>
          <a:off x="843725" y="7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{0B30F9E9-4E01-4A11-B7C5-74EBE27DAA26}</a:tableStyleId>
              </a:tblPr>
              <a:tblGrid>
                <a:gridCol w="2020050"/>
                <a:gridCol w="1778625"/>
                <a:gridCol w="3789525"/>
              </a:tblGrid>
              <a:tr h="58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TASK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TIME ESTIMATE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OBJECTIVE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0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1. Project Initiation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 week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Define the project scope, goals, and roles of team members.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1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2. Technology Research and Selection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2-3 week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Research and select the appropriate AR technology stack, development tools, and third-party libraries based on project requirements.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7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3. Software Requirements Gathering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1-2 week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Collect, analyze, and document the software requirements to ensure a clear understanding of the application's functionality and features.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7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4. Hardware Requirements Gathering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1-2 week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Identify and document the hardware requirements, including devices and sensors, needed to support the AR application's functionality.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8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5. Design and Architecture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2-3  week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Develop the high-level system architecture and design the user interface for a seamless learning experience.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24"/>
          <p:cNvGraphicFramePr/>
          <p:nvPr/>
        </p:nvGraphicFramePr>
        <p:xfrm>
          <a:off x="603575" y="6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{0B30F9E9-4E01-4A11-B7C5-74EBE27DAA26}</a:tableStyleId>
              </a:tblPr>
              <a:tblGrid>
                <a:gridCol w="2063875"/>
                <a:gridCol w="1513600"/>
                <a:gridCol w="4359350"/>
              </a:tblGrid>
              <a:tr h="41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TASK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TIME ESTIMATE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OBJECTIVE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2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6. Model Development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2-3 week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Create 3D models and animations for data structures visualization and simulations within the AR application.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8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7. Development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2-3 week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Implement AR features, including object recognition and simulations. Develop backend and database for content management.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8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</a:t>
                      </a:r>
                      <a:r>
                        <a:rPr lang="en-GB" sz="1200"/>
                        <a:t>. Testing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3-4 week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Conduct unit, integration, and user acceptance testing to ensure the application's functionality and quality.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8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</a:t>
                      </a:r>
                      <a:r>
                        <a:rPr lang="en-GB" sz="1200"/>
                        <a:t>. Data Collection &amp; Preparation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 week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Collect and curate data related to data structures, such as text, images, and multimedia content. Prepare the data for integration into the application.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8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10</a:t>
                      </a:r>
                      <a:r>
                        <a:rPr lang="en-GB" sz="1200"/>
                        <a:t>. User Documentation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 week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Create user guides and tutorials for students and instructors.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25"/>
          <p:cNvGraphicFramePr/>
          <p:nvPr/>
        </p:nvGraphicFramePr>
        <p:xfrm>
          <a:off x="762863" y="79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{0B30F9E9-4E01-4A11-B7C5-74EBE27DAA26}</a:tableStyleId>
              </a:tblPr>
              <a:tblGrid>
                <a:gridCol w="1658100"/>
                <a:gridCol w="1691425"/>
                <a:gridCol w="4268750"/>
              </a:tblGrid>
              <a:tr h="77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TASK 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TIME ESTIMATE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OBJECTIVE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11. Deployment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 week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Launch a beta version for limited user testing and gather feedback for improvements.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12. Refinement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2-3 week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Address issues and apply feedback for an enhanced user experience.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13. Final Testing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 week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Ensure the application meets quality and performance standards.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9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14. Launch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 week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Submit the application to relevant app stores and commence marketing and promotion.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Index</a:t>
            </a:r>
            <a:endParaRPr sz="24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 Requirement Specification 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Flow Diagrams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 diagrams 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UML diagrams 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 Implementation Plan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36500" y="2444150"/>
            <a:ext cx="7671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GB" sz="2400"/>
              <a:t>SOFTWARE REQUIREMENT SPECIFICATION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Hardware Requirements</a:t>
            </a:r>
            <a:endParaRPr sz="180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929100"/>
            <a:ext cx="7916700" cy="3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-GB" sz="5200">
                <a:solidFill>
                  <a:schemeClr val="dk2"/>
                </a:solidFill>
              </a:rPr>
              <a:t>AR-Ready Device :</a:t>
            </a:r>
            <a:r>
              <a:rPr lang="en-GB" sz="5200">
                <a:solidFill>
                  <a:schemeClr val="dk2"/>
                </a:solidFill>
              </a:rPr>
              <a:t> Supported devices include smartphones, tablets, and AR glasses. Must have AR capabilities for tracking and rendering.</a:t>
            </a:r>
            <a:endParaRPr sz="5200">
              <a:solidFill>
                <a:schemeClr val="dk2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-GB" sz="5200">
                <a:solidFill>
                  <a:schemeClr val="dk2"/>
                </a:solidFill>
              </a:rPr>
              <a:t>Processor :  </a:t>
            </a:r>
            <a:r>
              <a:rPr lang="en-GB" sz="5200">
                <a:solidFill>
                  <a:schemeClr val="dk2"/>
                </a:solidFill>
              </a:rPr>
              <a:t>A multi-core processor (e.g., quad-core) for handling AR rendering and interactions.</a:t>
            </a:r>
            <a:endParaRPr sz="5200">
              <a:solidFill>
                <a:schemeClr val="dk2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-GB" sz="5200">
                <a:solidFill>
                  <a:schemeClr val="dk2"/>
                </a:solidFill>
              </a:rPr>
              <a:t>Memory (RAM) :</a:t>
            </a:r>
            <a:r>
              <a:rPr lang="en-GB" sz="5200">
                <a:solidFill>
                  <a:schemeClr val="dk2"/>
                </a:solidFill>
              </a:rPr>
              <a:t> A minimum of 8GB RAM is required for smooth performance, but higher is recommended for complex simulations.</a:t>
            </a:r>
            <a:endParaRPr sz="5200">
              <a:solidFill>
                <a:schemeClr val="dk2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-GB" sz="5200">
                <a:solidFill>
                  <a:schemeClr val="dk2"/>
                </a:solidFill>
              </a:rPr>
              <a:t>Storage :</a:t>
            </a:r>
            <a:r>
              <a:rPr lang="en-GB" sz="5200">
                <a:solidFill>
                  <a:schemeClr val="dk2"/>
                </a:solidFill>
              </a:rPr>
              <a:t> Adequate storage space (at least 32GB) for the application and content.</a:t>
            </a:r>
            <a:endParaRPr sz="5200">
              <a:solidFill>
                <a:schemeClr val="dk2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-GB" sz="5200">
                <a:solidFill>
                  <a:schemeClr val="dk2"/>
                </a:solidFill>
              </a:rPr>
              <a:t>Sensors : </a:t>
            </a:r>
            <a:r>
              <a:rPr lang="en-GB" sz="5200">
                <a:solidFill>
                  <a:schemeClr val="dk2"/>
                </a:solidFill>
              </a:rPr>
              <a:t>High-quality camera for object recognition and tracking.</a:t>
            </a:r>
            <a:endParaRPr sz="5200">
              <a:solidFill>
                <a:schemeClr val="dk2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-GB" sz="5200">
                <a:solidFill>
                  <a:schemeClr val="dk2"/>
                </a:solidFill>
              </a:rPr>
              <a:t>Battery Life :</a:t>
            </a:r>
            <a:r>
              <a:rPr lang="en-GB" sz="5200">
                <a:solidFill>
                  <a:schemeClr val="dk2"/>
                </a:solidFill>
              </a:rPr>
              <a:t> Optimization for conserving battery life, as AR can be resource-intensive.</a:t>
            </a:r>
            <a:endParaRPr sz="5200">
              <a:solidFill>
                <a:schemeClr val="dk2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Software Requirements</a:t>
            </a:r>
            <a:endParaRPr sz="180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1939450"/>
            <a:ext cx="8085300" cy="30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7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25"/>
              <a:buChar char="●"/>
            </a:pPr>
            <a:r>
              <a:rPr b="1" lang="en-GB" sz="1325">
                <a:solidFill>
                  <a:schemeClr val="dk2"/>
                </a:solidFill>
              </a:rPr>
              <a:t>Development Environment:</a:t>
            </a:r>
            <a:endParaRPr b="1" sz="1325">
              <a:solidFill>
                <a:schemeClr val="dk2"/>
              </a:solidFill>
            </a:endParaRPr>
          </a:p>
          <a:p>
            <a:pPr indent="-306387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25"/>
              <a:buAutoNum type="arabicPeriod"/>
            </a:pPr>
            <a:r>
              <a:rPr lang="en-GB" sz="1225">
                <a:solidFill>
                  <a:schemeClr val="dk2"/>
                </a:solidFill>
              </a:rPr>
              <a:t>Integrated Development Environment (IDE): Popular choices include Unity 3D, Unreal Engine, or ARKit/ARCore for mobile development.</a:t>
            </a:r>
            <a:endParaRPr sz="1225">
              <a:solidFill>
                <a:schemeClr val="dk2"/>
              </a:solidFill>
            </a:endParaRPr>
          </a:p>
          <a:p>
            <a:pPr indent="-306387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25"/>
              <a:buAutoNum type="arabicPeriod"/>
            </a:pPr>
            <a:r>
              <a:rPr lang="en-GB" sz="1225">
                <a:solidFill>
                  <a:schemeClr val="dk2"/>
                </a:solidFill>
              </a:rPr>
              <a:t>Code Editors: Text editors like Visual Studio Code for scripting and coding tasks.</a:t>
            </a:r>
            <a:endParaRPr sz="1225">
              <a:solidFill>
                <a:schemeClr val="dk2"/>
              </a:solidFill>
            </a:endParaRPr>
          </a:p>
          <a:p>
            <a:pPr indent="-3127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25"/>
              <a:buChar char="●"/>
            </a:pPr>
            <a:r>
              <a:rPr b="1" lang="en-GB" sz="1325">
                <a:solidFill>
                  <a:schemeClr val="dk2"/>
                </a:solidFill>
              </a:rPr>
              <a:t>AR SDKs (Software Development Kits):</a:t>
            </a:r>
            <a:endParaRPr b="1" sz="1325">
              <a:solidFill>
                <a:schemeClr val="dk2"/>
              </a:solidFill>
            </a:endParaRPr>
          </a:p>
          <a:p>
            <a:pPr indent="-306387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25"/>
              <a:buAutoNum type="arabicPeriod"/>
            </a:pPr>
            <a:r>
              <a:rPr lang="en-GB" sz="1225">
                <a:solidFill>
                  <a:schemeClr val="dk2"/>
                </a:solidFill>
              </a:rPr>
              <a:t>ARKit (for iOS development)</a:t>
            </a:r>
            <a:endParaRPr sz="1225">
              <a:solidFill>
                <a:schemeClr val="dk2"/>
              </a:solidFill>
            </a:endParaRPr>
          </a:p>
          <a:p>
            <a:pPr indent="-306387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25"/>
              <a:buAutoNum type="arabicPeriod"/>
            </a:pPr>
            <a:r>
              <a:rPr lang="en-GB" sz="1225">
                <a:solidFill>
                  <a:schemeClr val="dk2"/>
                </a:solidFill>
              </a:rPr>
              <a:t>ARCore (for Android development)</a:t>
            </a:r>
            <a:endParaRPr sz="1225">
              <a:solidFill>
                <a:schemeClr val="dk2"/>
              </a:solidFill>
            </a:endParaRPr>
          </a:p>
          <a:p>
            <a:pPr indent="-306387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25"/>
              <a:buAutoNum type="arabicPeriod"/>
            </a:pPr>
            <a:r>
              <a:rPr lang="en-GB" sz="1225">
                <a:solidFill>
                  <a:schemeClr val="dk2"/>
                </a:solidFill>
              </a:rPr>
              <a:t>Vuforia (for cross-platform AR development)</a:t>
            </a:r>
            <a:endParaRPr sz="1225">
              <a:solidFill>
                <a:schemeClr val="dk2"/>
              </a:solidFill>
            </a:endParaRPr>
          </a:p>
          <a:p>
            <a:pPr indent="-306387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25"/>
              <a:buAutoNum type="arabicPeriod"/>
            </a:pPr>
            <a:r>
              <a:rPr lang="en-GB" sz="1225">
                <a:solidFill>
                  <a:schemeClr val="dk2"/>
                </a:solidFill>
              </a:rPr>
              <a:t>AR Foundation (for Unity development)</a:t>
            </a:r>
            <a:endParaRPr sz="1225">
              <a:solidFill>
                <a:schemeClr val="dk2"/>
              </a:solidFill>
            </a:endParaRPr>
          </a:p>
          <a:p>
            <a:pPr indent="-3127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25"/>
              <a:buChar char="●"/>
            </a:pPr>
            <a:r>
              <a:rPr b="1" lang="en-GB" sz="1325">
                <a:solidFill>
                  <a:schemeClr val="dk2"/>
                </a:solidFill>
              </a:rPr>
              <a:t>Operating System :</a:t>
            </a:r>
            <a:r>
              <a:rPr lang="en-GB" sz="1325">
                <a:solidFill>
                  <a:schemeClr val="dk2"/>
                </a:solidFill>
              </a:rPr>
              <a:t> Supported OS (e.g., Android, iOS, or specific AR platforms like HoloLens OS).</a:t>
            </a:r>
            <a:endParaRPr sz="1325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Software Requirements</a:t>
            </a:r>
            <a:endParaRPr sz="18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7650" y="1943825"/>
            <a:ext cx="7688700" cy="28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b="1" lang="en-GB">
                <a:solidFill>
                  <a:srgbClr val="1A1A1A"/>
                </a:solidFill>
              </a:rPr>
              <a:t>3D Modeling and Animation Software :</a:t>
            </a:r>
            <a:r>
              <a:rPr lang="en-GB">
                <a:solidFill>
                  <a:srgbClr val="1A1A1A"/>
                </a:solidFill>
              </a:rPr>
              <a:t> Software such as Blender, Autodesk Maya, or 3ds Max to create 3D models and animations for AR objects.</a:t>
            </a:r>
            <a:endParaRPr>
              <a:solidFill>
                <a:srgbClr val="1A1A1A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b="1" lang="en-GB">
                <a:solidFill>
                  <a:srgbClr val="1A1A1A"/>
                </a:solidFill>
              </a:rPr>
              <a:t>Version Control :</a:t>
            </a:r>
            <a:r>
              <a:rPr lang="en-GB">
                <a:solidFill>
                  <a:srgbClr val="1A1A1A"/>
                </a:solidFill>
              </a:rPr>
              <a:t> Tools like Git and GitHub for source code management and collaboration.</a:t>
            </a:r>
            <a:endParaRPr>
              <a:solidFill>
                <a:srgbClr val="1A1A1A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b="1" lang="en-GB">
                <a:solidFill>
                  <a:srgbClr val="1A1A1A"/>
                </a:solidFill>
              </a:rPr>
              <a:t>Backend and Server Components : </a:t>
            </a:r>
            <a:r>
              <a:rPr lang="en-GB">
                <a:solidFill>
                  <a:srgbClr val="1A1A1A"/>
                </a:solidFill>
              </a:rPr>
              <a:t>Web servers or cloud services for hosting data, user profiles, and tracking progress.</a:t>
            </a:r>
            <a:endParaRPr>
              <a:solidFill>
                <a:srgbClr val="1A1A1A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b="1" lang="en-GB">
                <a:solidFill>
                  <a:srgbClr val="1A1A1A"/>
                </a:solidFill>
              </a:rPr>
              <a:t>Database Management System : </a:t>
            </a:r>
            <a:r>
              <a:rPr lang="en-GB">
                <a:solidFill>
                  <a:srgbClr val="1A1A1A"/>
                </a:solidFill>
              </a:rPr>
              <a:t>Database software like MySQL, MongoDB, or NoSQL for storing user data, progress, and content. </a:t>
            </a:r>
            <a:endParaRPr>
              <a:solidFill>
                <a:srgbClr val="1A1A1A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Char char="●"/>
            </a:pPr>
            <a:r>
              <a:rPr b="1" lang="en-GB">
                <a:solidFill>
                  <a:srgbClr val="1A1A1A"/>
                </a:solidFill>
              </a:rPr>
              <a:t>Web Technologies : </a:t>
            </a:r>
            <a:r>
              <a:rPr lang="en-GB">
                <a:solidFill>
                  <a:srgbClr val="1A1A1A"/>
                </a:solidFill>
              </a:rPr>
              <a:t>If our  application integrates with a web component (e.g., user profiles), we might need HTML, CSS, JavaScript, and web frameworks like React or Angular.</a:t>
            </a:r>
            <a:endParaRPr>
              <a:solidFill>
                <a:srgbClr val="1A1A1A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780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Flow Diagram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338" y="535200"/>
            <a:ext cx="4431324" cy="45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7800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 Diagram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925" y="612275"/>
            <a:ext cx="4798676" cy="44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7800" y="0"/>
            <a:ext cx="76884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Diagram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500" y="747325"/>
            <a:ext cx="5030950" cy="439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