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200">
          <p15:clr>
            <a:srgbClr val="A4A3A4"/>
          </p15:clr>
        </p15:guide>
        <p15:guide id="2" orient="horz" pos="3408">
          <p15:clr>
            <a:srgbClr val="A4A3A4"/>
          </p15:clr>
        </p15:guide>
        <p15:guide id="3" pos="6936">
          <p15:clr>
            <a:srgbClr val="A4A3A4"/>
          </p15:clr>
        </p15:guide>
        <p15:guide id="4" pos="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200" orient="horz"/>
        <p:guide pos="3408" orient="horz"/>
        <p:guide pos="6936"/>
        <p:guide pos="74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n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n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n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n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n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"/>
          <p:cNvSpPr/>
          <p:nvPr/>
        </p:nvSpPr>
        <p:spPr>
          <a:xfrm>
            <a:off x="4000500" y="1087403"/>
            <a:ext cx="8191500" cy="5770597"/>
          </a:xfrm>
          <a:custGeom>
            <a:rect b="b" l="l" r="r" t="t"/>
            <a:pathLst>
              <a:path extrusionOk="0" h="5770597" w="8191500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" name="Google Shape;42;p2"/>
          <p:cNvCxnSpPr/>
          <p:nvPr/>
        </p:nvCxnSpPr>
        <p:spPr>
          <a:xfrm>
            <a:off x="406241" y="183933"/>
            <a:ext cx="0" cy="1597800"/>
          </a:xfrm>
          <a:prstGeom prst="straightConnector1">
            <a:avLst/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3" name="Google Shape;43;p2"/>
          <p:cNvSpPr/>
          <p:nvPr/>
        </p:nvSpPr>
        <p:spPr>
          <a:xfrm>
            <a:off x="5292348" y="1"/>
            <a:ext cx="2279742" cy="1267785"/>
          </a:xfrm>
          <a:custGeom>
            <a:rect b="b" l="l" r="r" t="t"/>
            <a:pathLst>
              <a:path extrusionOk="0" h="1267785" w="2279742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1569044" y="514898"/>
            <a:ext cx="2393400" cy="2328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"/>
          <p:cNvSpPr/>
          <p:nvPr/>
        </p:nvSpPr>
        <p:spPr>
          <a:xfrm flipH="1">
            <a:off x="0" y="2949740"/>
            <a:ext cx="1186451" cy="1771650"/>
          </a:xfrm>
          <a:custGeom>
            <a:rect b="b" l="l" r="r" t="t"/>
            <a:pathLst>
              <a:path extrusionOk="0" h="1771650" w="1186451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"/>
          <p:cNvSpPr/>
          <p:nvPr/>
        </p:nvSpPr>
        <p:spPr>
          <a:xfrm rot="-5400000">
            <a:off x="1539683" y="4203560"/>
            <a:ext cx="4083300" cy="40833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"/>
          <p:cNvSpPr txBox="1"/>
          <p:nvPr>
            <p:ph type="ctrTitle"/>
          </p:nvPr>
        </p:nvSpPr>
        <p:spPr>
          <a:xfrm>
            <a:off x="5093208" y="2743200"/>
            <a:ext cx="6592800" cy="23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"/>
          <p:cNvSpPr txBox="1"/>
          <p:nvPr>
            <p:ph idx="1" type="subTitle"/>
          </p:nvPr>
        </p:nvSpPr>
        <p:spPr>
          <a:xfrm>
            <a:off x="5093208" y="5221224"/>
            <a:ext cx="65928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 with picture">
  <p:cSld name="Quote slide with pictur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/>
          <p:nvPr>
            <p:ph idx="2" type="pic"/>
          </p:nvPr>
        </p:nvSpPr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11"/>
          <p:cNvSpPr txBox="1"/>
          <p:nvPr>
            <p:ph type="title"/>
          </p:nvPr>
        </p:nvSpPr>
        <p:spPr>
          <a:xfrm>
            <a:off x="3111500" y="370600"/>
            <a:ext cx="5923800" cy="5923800"/>
          </a:xfrm>
          <a:prstGeom prst="rect">
            <a:avLst/>
          </a:prstGeom>
          <a:solidFill>
            <a:schemeClr val="lt1">
              <a:alpha val="94900"/>
            </a:schemeClr>
          </a:solidFill>
          <a:ln>
            <a:noFill/>
          </a:ln>
        </p:spPr>
        <p:txBody>
          <a:bodyPr anchorCtr="0" anchor="b" bIns="2331700" lIns="457200" spcFirstLastPara="1" rIns="457200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1"/>
          <p:cNvSpPr txBox="1"/>
          <p:nvPr>
            <p:ph idx="1" type="body"/>
          </p:nvPr>
        </p:nvSpPr>
        <p:spPr>
          <a:xfrm>
            <a:off x="3575304" y="4379976"/>
            <a:ext cx="50382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2" name="Google Shape;132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2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12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2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2"/>
          <p:cNvSpPr/>
          <p:nvPr/>
        </p:nvSpPr>
        <p:spPr>
          <a:xfrm>
            <a:off x="10494433" y="2"/>
            <a:ext cx="848462" cy="357303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ith 2 medium pictures">
  <p:cSld name="Title and Content with 2 medium picture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>
            <p:ph idx="2" type="pic"/>
          </p:nvPr>
        </p:nvSpPr>
        <p:spPr>
          <a:xfrm>
            <a:off x="7901259" y="2727729"/>
            <a:ext cx="4290600" cy="413040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13"/>
          <p:cNvSpPr/>
          <p:nvPr>
            <p:ph idx="3" type="pic"/>
          </p:nvPr>
        </p:nvSpPr>
        <p:spPr>
          <a:xfrm>
            <a:off x="6261609" y="0"/>
            <a:ext cx="3519300" cy="300780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3"/>
          <p:cNvSpPr/>
          <p:nvPr/>
        </p:nvSpPr>
        <p:spPr>
          <a:xfrm>
            <a:off x="10420569" y="1364732"/>
            <a:ext cx="947400" cy="92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3"/>
          <p:cNvSpPr/>
          <p:nvPr/>
        </p:nvSpPr>
        <p:spPr>
          <a:xfrm flipH="1" rot="-6041023">
            <a:off x="6034191" y="-673215"/>
            <a:ext cx="4021307" cy="4021307"/>
          </a:xfrm>
          <a:prstGeom prst="arc">
            <a:avLst>
              <a:gd fmla="val 16200000" name="adj1"/>
              <a:gd fmla="val 20093138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3"/>
          <p:cNvSpPr txBox="1"/>
          <p:nvPr>
            <p:ph type="title"/>
          </p:nvPr>
        </p:nvSpPr>
        <p:spPr>
          <a:xfrm>
            <a:off x="841248" y="365760"/>
            <a:ext cx="5120700" cy="13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13"/>
          <p:cNvSpPr txBox="1"/>
          <p:nvPr>
            <p:ph idx="1" type="body"/>
          </p:nvPr>
        </p:nvSpPr>
        <p:spPr>
          <a:xfrm>
            <a:off x="841248" y="1828800"/>
            <a:ext cx="5093100" cy="43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14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10494433" y="2"/>
            <a:ext cx="848462" cy="357303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15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10494433" y="2"/>
            <a:ext cx="848462" cy="357303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6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70" name="Google Shape;170;p16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1" name="Google Shape;171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6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10494433" y="2"/>
            <a:ext cx="848462" cy="357303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7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17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80" name="Google Shape;180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17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0494433" y="2"/>
            <a:ext cx="848462" cy="357303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/>
          <p:nvPr/>
        </p:nvSpPr>
        <p:spPr>
          <a:xfrm>
            <a:off x="489189" y="1119031"/>
            <a:ext cx="4620000" cy="462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"/>
          <p:cNvSpPr/>
          <p:nvPr/>
        </p:nvSpPr>
        <p:spPr>
          <a:xfrm rot="-1790987">
            <a:off x="8683714" y="941128"/>
            <a:ext cx="2987779" cy="2987779"/>
          </a:xfrm>
          <a:prstGeom prst="arc">
            <a:avLst>
              <a:gd fmla="val 15817365" name="adj1"/>
              <a:gd fmla="val 178138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910048" y="4780992"/>
            <a:ext cx="546000" cy="54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 txBox="1"/>
          <p:nvPr>
            <p:ph type="title"/>
          </p:nvPr>
        </p:nvSpPr>
        <p:spPr>
          <a:xfrm>
            <a:off x="1170432" y="1399032"/>
            <a:ext cx="32370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wentieth Century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"/>
          <p:cNvSpPr txBox="1"/>
          <p:nvPr>
            <p:ph idx="1" type="body"/>
          </p:nvPr>
        </p:nvSpPr>
        <p:spPr>
          <a:xfrm>
            <a:off x="5788152" y="1527048"/>
            <a:ext cx="5111400" cy="39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 small pictures">
  <p:cSld name="Title and Content 2 small picture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>
            <p:ph idx="2" type="pic"/>
          </p:nvPr>
        </p:nvSpPr>
        <p:spPr>
          <a:xfrm>
            <a:off x="7200479" y="1150210"/>
            <a:ext cx="2207100" cy="22041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4"/>
          <p:cNvSpPr/>
          <p:nvPr>
            <p:ph idx="3" type="pic"/>
          </p:nvPr>
        </p:nvSpPr>
        <p:spPr>
          <a:xfrm>
            <a:off x="8444632" y="2579683"/>
            <a:ext cx="3096900" cy="30969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4"/>
          <p:cNvSpPr txBox="1"/>
          <p:nvPr>
            <p:ph type="title"/>
          </p:nvPr>
        </p:nvSpPr>
        <p:spPr>
          <a:xfrm>
            <a:off x="539496" y="365124"/>
            <a:ext cx="5806500" cy="13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"/>
          <p:cNvSpPr txBox="1"/>
          <p:nvPr>
            <p:ph idx="1" type="body"/>
          </p:nvPr>
        </p:nvSpPr>
        <p:spPr>
          <a:xfrm>
            <a:off x="539496" y="1825625"/>
            <a:ext cx="5806500" cy="43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42900" lvl="4" marL="228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10249620" y="1555068"/>
            <a:ext cx="819300" cy="79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7590089" y="4034393"/>
            <a:ext cx="876600" cy="876600"/>
          </a:xfrm>
          <a:prstGeom prst="rect">
            <a:avLst/>
          </a:prstGeom>
          <a:noFill/>
          <a:ln cap="flat" cmpd="sng" w="1270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/>
          <p:nvPr>
            <p:ph type="title"/>
          </p:nvPr>
        </p:nvSpPr>
        <p:spPr>
          <a:xfrm>
            <a:off x="539496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"/>
          <p:cNvSpPr txBox="1"/>
          <p:nvPr>
            <p:ph idx="1" type="body"/>
          </p:nvPr>
        </p:nvSpPr>
        <p:spPr>
          <a:xfrm>
            <a:off x="1179576" y="1911096"/>
            <a:ext cx="9829800" cy="3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10494433" y="2"/>
            <a:ext cx="848462" cy="357303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5"/>
          <p:cNvSpPr/>
          <p:nvPr/>
        </p:nvSpPr>
        <p:spPr>
          <a:xfrm flipH="1">
            <a:off x="123536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0" name="Google Shape;80;p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" name="Google Shape;82;p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6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6"/>
          <p:cNvSpPr/>
          <p:nvPr/>
        </p:nvSpPr>
        <p:spPr>
          <a:xfrm>
            <a:off x="10494433" y="2"/>
            <a:ext cx="848462" cy="357303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 and Content 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7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10494433" y="2"/>
            <a:ext cx="848462" cy="357303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 txBox="1"/>
          <p:nvPr>
            <p:ph idx="1" type="body"/>
          </p:nvPr>
        </p:nvSpPr>
        <p:spPr>
          <a:xfrm>
            <a:off x="838200" y="1911096"/>
            <a:ext cx="10515600" cy="3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3 column">
  <p:cSld name="Comparison 3 colum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8"/>
          <p:cNvSpPr txBox="1"/>
          <p:nvPr>
            <p:ph idx="1" type="body"/>
          </p:nvPr>
        </p:nvSpPr>
        <p:spPr>
          <a:xfrm>
            <a:off x="839788" y="1681163"/>
            <a:ext cx="3291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8"/>
          <p:cNvSpPr txBox="1"/>
          <p:nvPr>
            <p:ph idx="2" type="body"/>
          </p:nvPr>
        </p:nvSpPr>
        <p:spPr>
          <a:xfrm>
            <a:off x="839788" y="2505075"/>
            <a:ext cx="3291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8"/>
          <p:cNvSpPr txBox="1"/>
          <p:nvPr>
            <p:ph idx="3" type="body"/>
          </p:nvPr>
        </p:nvSpPr>
        <p:spPr>
          <a:xfrm>
            <a:off x="4453128" y="1681163"/>
            <a:ext cx="3291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1" name="Google Shape;101;p8"/>
          <p:cNvSpPr txBox="1"/>
          <p:nvPr>
            <p:ph idx="4" type="body"/>
          </p:nvPr>
        </p:nvSpPr>
        <p:spPr>
          <a:xfrm>
            <a:off x="4453128" y="2505075"/>
            <a:ext cx="3291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8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8"/>
          <p:cNvSpPr/>
          <p:nvPr/>
        </p:nvSpPr>
        <p:spPr>
          <a:xfrm>
            <a:off x="10494433" y="2"/>
            <a:ext cx="848462" cy="357303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 txBox="1"/>
          <p:nvPr>
            <p:ph idx="5" type="body"/>
          </p:nvPr>
        </p:nvSpPr>
        <p:spPr>
          <a:xfrm>
            <a:off x="8065008" y="1681163"/>
            <a:ext cx="3291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8" name="Google Shape;108;p8"/>
          <p:cNvSpPr txBox="1"/>
          <p:nvPr>
            <p:ph idx="6" type="body"/>
          </p:nvPr>
        </p:nvSpPr>
        <p:spPr>
          <a:xfrm>
            <a:off x="8065008" y="2505075"/>
            <a:ext cx="3291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/>
          <p:nvPr/>
        </p:nvSpPr>
        <p:spPr>
          <a:xfrm>
            <a:off x="707393" y="847600"/>
            <a:ext cx="4620000" cy="462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9"/>
          <p:cNvSpPr/>
          <p:nvPr/>
        </p:nvSpPr>
        <p:spPr>
          <a:xfrm flipH="1">
            <a:off x="530529" y="0"/>
            <a:ext cx="1155142" cy="591009"/>
          </a:xfrm>
          <a:custGeom>
            <a:rect b="b" l="l" r="r" t="t"/>
            <a:pathLst>
              <a:path extrusionOk="0" h="591009" w="1155142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9"/>
          <p:cNvSpPr/>
          <p:nvPr/>
        </p:nvSpPr>
        <p:spPr>
          <a:xfrm flipH="1">
            <a:off x="3961511" y="-1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9"/>
          <p:cNvSpPr/>
          <p:nvPr/>
        </p:nvSpPr>
        <p:spPr>
          <a:xfrm flipH="1">
            <a:off x="0" y="2936831"/>
            <a:ext cx="159741" cy="552996"/>
          </a:xfrm>
          <a:custGeom>
            <a:rect b="b" l="l" r="r" t="t"/>
            <a:pathLst>
              <a:path extrusionOk="0" h="552996" w="159741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9"/>
          <p:cNvSpPr/>
          <p:nvPr/>
        </p:nvSpPr>
        <p:spPr>
          <a:xfrm flipH="1">
            <a:off x="0" y="5835649"/>
            <a:ext cx="1548180" cy="1022351"/>
          </a:xfrm>
          <a:custGeom>
            <a:rect b="b" l="l" r="r" t="t"/>
            <a:pathLst>
              <a:path extrusionOk="0" h="1022351" w="154818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9"/>
          <p:cNvSpPr/>
          <p:nvPr/>
        </p:nvSpPr>
        <p:spPr>
          <a:xfrm flipH="1">
            <a:off x="3405056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 flipH="1">
            <a:off x="4132972" y="6258755"/>
            <a:ext cx="1565940" cy="599245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 txBox="1"/>
          <p:nvPr>
            <p:ph type="title"/>
          </p:nvPr>
        </p:nvSpPr>
        <p:spPr>
          <a:xfrm>
            <a:off x="1389888" y="1234440"/>
            <a:ext cx="32370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wentieth Century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9"/>
          <p:cNvSpPr txBox="1"/>
          <p:nvPr>
            <p:ph idx="10" type="dt"/>
          </p:nvPr>
        </p:nvSpPr>
        <p:spPr>
          <a:xfrm>
            <a:off x="1682496" y="6356350"/>
            <a:ext cx="1545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9"/>
          <p:cNvSpPr txBox="1"/>
          <p:nvPr>
            <p:ph idx="11" type="ftr"/>
          </p:nvPr>
        </p:nvSpPr>
        <p:spPr>
          <a:xfrm>
            <a:off x="6099048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9"/>
          <p:cNvSpPr txBox="1"/>
          <p:nvPr>
            <p:ph idx="12" type="sldNum"/>
          </p:nvPr>
        </p:nvSpPr>
        <p:spPr>
          <a:xfrm>
            <a:off x="10506456" y="6356350"/>
            <a:ext cx="85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9"/>
          <p:cNvSpPr txBox="1"/>
          <p:nvPr>
            <p:ph idx="1" type="body"/>
          </p:nvPr>
        </p:nvSpPr>
        <p:spPr>
          <a:xfrm>
            <a:off x="6665976" y="2551176"/>
            <a:ext cx="4709100" cy="17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/>
          <p:nvPr/>
        </p:nvSpPr>
        <p:spPr>
          <a:xfrm>
            <a:off x="2815929" y="148929"/>
            <a:ext cx="6560100" cy="6560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0"/>
          <p:cNvSpPr/>
          <p:nvPr/>
        </p:nvSpPr>
        <p:spPr>
          <a:xfrm flipH="1" rot="-1577528">
            <a:off x="2494144" y="-28541"/>
            <a:ext cx="6816149" cy="6816149"/>
          </a:xfrm>
          <a:prstGeom prst="arc">
            <a:avLst>
              <a:gd fmla="val 16200000" name="adj1"/>
              <a:gd fmla="val 20093138" name="adj2"/>
            </a:avLst>
          </a:prstGeom>
          <a:noFill/>
          <a:ln cap="rnd" cmpd="sng" w="127000">
            <a:solidFill>
              <a:schemeClr val="accent4">
                <a:alpha val="94900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0"/>
          <p:cNvSpPr/>
          <p:nvPr/>
        </p:nvSpPr>
        <p:spPr>
          <a:xfrm>
            <a:off x="8165417" y="5241988"/>
            <a:ext cx="759300" cy="73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0"/>
          <p:cNvSpPr txBox="1"/>
          <p:nvPr>
            <p:ph type="title"/>
          </p:nvPr>
        </p:nvSpPr>
        <p:spPr>
          <a:xfrm>
            <a:off x="3319272" y="1380744"/>
            <a:ext cx="5559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0"/>
          <p:cNvSpPr txBox="1"/>
          <p:nvPr>
            <p:ph idx="1" type="body"/>
          </p:nvPr>
        </p:nvSpPr>
        <p:spPr>
          <a:xfrm>
            <a:off x="3319272" y="4078224"/>
            <a:ext cx="55596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8" name="Google Shape;38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9" name="Google Shape;39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>
            <p:ph type="ctrTitle"/>
          </p:nvPr>
        </p:nvSpPr>
        <p:spPr>
          <a:xfrm>
            <a:off x="4615135" y="2235708"/>
            <a:ext cx="7538100" cy="23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Twentieth Century"/>
              <a:buNone/>
            </a:pPr>
            <a:r>
              <a:rPr lang="en-US">
                <a:solidFill>
                  <a:srgbClr val="FFFFFF"/>
                </a:solidFill>
              </a:rPr>
              <a:t>Telecom Churn Analysis EDA</a:t>
            </a:r>
            <a:endParaRPr/>
          </a:p>
        </p:txBody>
      </p:sp>
      <p:sp>
        <p:nvSpPr>
          <p:cNvPr id="190" name="Google Shape;190;p18"/>
          <p:cNvSpPr txBox="1"/>
          <p:nvPr>
            <p:ph idx="1" type="subTitle"/>
          </p:nvPr>
        </p:nvSpPr>
        <p:spPr>
          <a:xfrm>
            <a:off x="5560413" y="4622292"/>
            <a:ext cx="6592800" cy="20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u="sng">
                <a:solidFill>
                  <a:srgbClr val="FFFFFF"/>
                </a:solidFill>
              </a:rPr>
              <a:t>Presented By</a:t>
            </a:r>
            <a:r>
              <a:rPr lang="en-US">
                <a:solidFill>
                  <a:srgbClr val="FFFFFF"/>
                </a:solidFill>
              </a:rPr>
              <a:t>: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Aman Sharma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Mattaparty Harish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Pratik Thorat</a:t>
            </a:r>
            <a:endParaRPr/>
          </a:p>
        </p:txBody>
      </p:sp>
      <p:sp>
        <p:nvSpPr>
          <p:cNvPr id="191" name="Google Shape;191;p18"/>
          <p:cNvSpPr txBox="1"/>
          <p:nvPr/>
        </p:nvSpPr>
        <p:spPr>
          <a:xfrm>
            <a:off x="4296090" y="1544640"/>
            <a:ext cx="7538100" cy="138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Twentieth Century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Capstone Project - I</a:t>
            </a:r>
            <a:endParaRPr b="0" i="0" sz="6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/>
          <p:nvPr>
            <p:ph type="title"/>
          </p:nvPr>
        </p:nvSpPr>
        <p:spPr>
          <a:xfrm>
            <a:off x="598217" y="19848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 u="sng"/>
              <a:t>CUSTOMERS WHO OPTED FOR INTERNATIONAL PLAN OR VOICE PLAN</a:t>
            </a:r>
            <a:r>
              <a:rPr lang="en-US"/>
              <a:t>-</a:t>
            </a:r>
            <a:endParaRPr/>
          </a:p>
        </p:txBody>
      </p:sp>
      <p:pic>
        <p:nvPicPr>
          <p:cNvPr id="277" name="Google Shape;277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15239"/>
          <a:stretch/>
        </p:blipFill>
        <p:spPr>
          <a:xfrm>
            <a:off x="6335984" y="1487596"/>
            <a:ext cx="5623500" cy="324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279" name="Google Shape;279;p27"/>
          <p:cNvPicPr preferRelativeResize="0"/>
          <p:nvPr/>
        </p:nvPicPr>
        <p:blipFill rotWithShape="1">
          <a:blip r:embed="rId4">
            <a:alphaModFix/>
          </a:blip>
          <a:srcRect b="0" l="0" r="0" t="14405"/>
          <a:stretch/>
        </p:blipFill>
        <p:spPr>
          <a:xfrm>
            <a:off x="319284" y="1487596"/>
            <a:ext cx="5410899" cy="324209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7"/>
          <p:cNvSpPr txBox="1"/>
          <p:nvPr/>
        </p:nvSpPr>
        <p:spPr>
          <a:xfrm>
            <a:off x="539496" y="4687620"/>
            <a:ext cx="609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Around 28% of the total customers opted for voice mail plans. So voice mail service is the most popular service opted by the customers.</a:t>
            </a:r>
            <a:endParaRPr/>
          </a:p>
        </p:txBody>
      </p:sp>
      <p:sp>
        <p:nvSpPr>
          <p:cNvPr id="281" name="Google Shape;281;p27"/>
          <p:cNvSpPr txBox="1"/>
          <p:nvPr/>
        </p:nvSpPr>
        <p:spPr>
          <a:xfrm>
            <a:off x="6710494" y="4687620"/>
            <a:ext cx="5481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 around 10% of the total customers opted for International plan.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"/>
          <p:cNvSpPr txBox="1"/>
          <p:nvPr>
            <p:ph type="title"/>
          </p:nvPr>
        </p:nvSpPr>
        <p:spPr>
          <a:xfrm>
            <a:off x="1826003" y="2087784"/>
            <a:ext cx="8540100" cy="26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Font typeface="Twentieth Century"/>
              <a:buNone/>
            </a:pPr>
            <a:r>
              <a:rPr lang="en-US" sz="8000">
                <a:solidFill>
                  <a:schemeClr val="accent2"/>
                </a:solidFill>
              </a:rPr>
              <a:t>Bivariate</a:t>
            </a:r>
            <a:r>
              <a:rPr lang="en-US" sz="8000">
                <a:solidFill>
                  <a:srgbClr val="FA6400"/>
                </a:solidFill>
              </a:rPr>
              <a:t> </a:t>
            </a:r>
            <a:r>
              <a:rPr lang="en-US" sz="8000">
                <a:solidFill>
                  <a:schemeClr val="accent2"/>
                </a:solidFill>
              </a:rPr>
              <a:t>Analysis</a:t>
            </a:r>
            <a:endParaRPr/>
          </a:p>
        </p:txBody>
      </p:sp>
      <p:sp>
        <p:nvSpPr>
          <p:cNvPr id="287" name="Google Shape;287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/>
          <p:nvPr>
            <p:ph type="title"/>
          </p:nvPr>
        </p:nvSpPr>
        <p:spPr>
          <a:xfrm>
            <a:off x="539496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 u="sng"/>
              <a:t>CUSTOMERS WHO SUBSCRIBED BOTH PLANS</a:t>
            </a:r>
            <a:r>
              <a:rPr lang="en-US"/>
              <a:t>-</a:t>
            </a:r>
            <a:endParaRPr/>
          </a:p>
        </p:txBody>
      </p:sp>
      <p:pic>
        <p:nvPicPr>
          <p:cNvPr id="293" name="Google Shape;293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7287" y="1425331"/>
            <a:ext cx="6556500" cy="47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295" name="Google Shape;295;p29"/>
          <p:cNvSpPr txBox="1"/>
          <p:nvPr/>
        </p:nvSpPr>
        <p:spPr>
          <a:xfrm>
            <a:off x="185530" y="2529581"/>
            <a:ext cx="54408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sng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Insights Found: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customers who subscribed both plans are 92.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>
            <p:ph type="title"/>
          </p:nvPr>
        </p:nvSpPr>
        <p:spPr>
          <a:xfrm>
            <a:off x="731345" y="478325"/>
            <a:ext cx="10515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r>
              <a:rPr lang="en-US" sz="4900" u="sng"/>
              <a:t>CHURN RATE AMONG INTERNATIONAL </a:t>
            </a:r>
            <a:br>
              <a:rPr lang="en-US" sz="4900" u="sng"/>
            </a:br>
            <a:r>
              <a:rPr lang="en-US" sz="4900" u="sng"/>
              <a:t>SUBSCRIBERS WITH LOWER CALL COUNTS</a:t>
            </a:r>
            <a:r>
              <a:rPr lang="en-US" sz="4900"/>
              <a:t>-</a:t>
            </a:r>
            <a:endParaRPr/>
          </a:p>
        </p:txBody>
      </p:sp>
      <p:sp>
        <p:nvSpPr>
          <p:cNvPr id="301" name="Google Shape;301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302" name="Google Shape;302;p30"/>
          <p:cNvPicPr preferRelativeResize="0"/>
          <p:nvPr/>
        </p:nvPicPr>
        <p:blipFill rotWithShape="1">
          <a:blip r:embed="rId3">
            <a:alphaModFix/>
          </a:blip>
          <a:srcRect b="9633" l="9974" r="0" t="11471"/>
          <a:stretch/>
        </p:blipFill>
        <p:spPr>
          <a:xfrm>
            <a:off x="5088835" y="1934659"/>
            <a:ext cx="6274942" cy="4240852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0"/>
          <p:cNvSpPr txBox="1"/>
          <p:nvPr/>
        </p:nvSpPr>
        <p:spPr>
          <a:xfrm>
            <a:off x="731345" y="2259449"/>
            <a:ext cx="4751700" cy="23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Insights Found: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0" i="0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ustomers who have made less than 6 international calls are most likely to churn.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309" name="Google Shape;309;p31"/>
          <p:cNvSpPr txBox="1"/>
          <p:nvPr>
            <p:ph type="title"/>
          </p:nvPr>
        </p:nvSpPr>
        <p:spPr>
          <a:xfrm>
            <a:off x="522719" y="49095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b="0" lang="en-US" sz="4400" u="sng"/>
              <a:t>CHURN RATE AMONG VOICE MAIL PLAN </a:t>
            </a:r>
            <a:br>
              <a:rPr b="0" lang="en-US" sz="4400" u="sng"/>
            </a:br>
            <a:r>
              <a:rPr b="0" lang="en-US" sz="4400" u="sng"/>
              <a:t>SUBSCRIBERS WITH LOWER MAIL COUNT</a:t>
            </a:r>
            <a:r>
              <a:rPr b="0" lang="en-US" sz="4400"/>
              <a:t>-</a:t>
            </a:r>
            <a:endParaRPr/>
          </a:p>
        </p:txBody>
      </p:sp>
      <p:pic>
        <p:nvPicPr>
          <p:cNvPr id="310" name="Google Shape;310;p31"/>
          <p:cNvPicPr preferRelativeResize="0"/>
          <p:nvPr/>
        </p:nvPicPr>
        <p:blipFill rotWithShape="1">
          <a:blip r:embed="rId3">
            <a:alphaModFix/>
          </a:blip>
          <a:srcRect b="12229" l="15225" r="0" t="13564"/>
          <a:stretch/>
        </p:blipFill>
        <p:spPr>
          <a:xfrm>
            <a:off x="6202016" y="1948069"/>
            <a:ext cx="5680378" cy="3882888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1"/>
          <p:cNvSpPr txBox="1"/>
          <p:nvPr/>
        </p:nvSpPr>
        <p:spPr>
          <a:xfrm>
            <a:off x="522719" y="2349049"/>
            <a:ext cx="60945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Insights Found: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voice mail plan subscription has almost negligible effect on churn rate.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/>
          <p:nvPr>
            <p:ph type="title"/>
          </p:nvPr>
        </p:nvSpPr>
        <p:spPr>
          <a:xfrm>
            <a:off x="539496" y="-5802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 u="sng"/>
              <a:t>CHURN BY CUSTOMER TYPE</a:t>
            </a:r>
            <a:r>
              <a:rPr lang="en-US"/>
              <a:t>-</a:t>
            </a:r>
            <a:endParaRPr/>
          </a:p>
        </p:txBody>
      </p:sp>
      <p:pic>
        <p:nvPicPr>
          <p:cNvPr id="317" name="Google Shape;317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11652"/>
          <a:stretch/>
        </p:blipFill>
        <p:spPr>
          <a:xfrm>
            <a:off x="1961322" y="940904"/>
            <a:ext cx="8163300" cy="46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319" name="Google Shape;319;p32"/>
          <p:cNvSpPr txBox="1"/>
          <p:nvPr/>
        </p:nvSpPr>
        <p:spPr>
          <a:xfrm>
            <a:off x="2372138" y="5383477"/>
            <a:ext cx="8587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Insights Found: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More percent of churns can be observed from the older &amp; intermediate customers.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>
            <p:ph type="title"/>
          </p:nvPr>
        </p:nvSpPr>
        <p:spPr>
          <a:xfrm>
            <a:off x="720754" y="234892"/>
            <a:ext cx="99165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r>
              <a:rPr lang="en-US" sz="4900" u="sng"/>
              <a:t>STATE WISE CUSTOMERS DISTRIBUTION</a:t>
            </a:r>
            <a:r>
              <a:rPr lang="en-US" sz="4900"/>
              <a:t>-</a:t>
            </a:r>
            <a:br>
              <a:rPr b="0"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</p:txBody>
      </p:sp>
      <p:pic>
        <p:nvPicPr>
          <p:cNvPr id="325" name="Google Shape;325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004" y="847288"/>
            <a:ext cx="11249700" cy="43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327" name="Google Shape;327;p33"/>
          <p:cNvSpPr txBox="1"/>
          <p:nvPr/>
        </p:nvSpPr>
        <p:spPr>
          <a:xfrm>
            <a:off x="1049323" y="5090259"/>
            <a:ext cx="105966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Insights Found: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 of 51 States, </a:t>
            </a: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West </a:t>
            </a:r>
            <a:r>
              <a:rPr b="0" i="0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Virginia, Minnesota, New jersey has maximum number of customers distribution respectively. </a:t>
            </a: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West </a:t>
            </a:r>
            <a:r>
              <a:rPr b="0" i="0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Virginia, Montana, New jersey has maximum number of new customer while states of </a:t>
            </a: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West </a:t>
            </a:r>
            <a:r>
              <a:rPr b="0" i="0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Virginia,</a:t>
            </a:r>
            <a:r>
              <a:rPr b="0" i="0" lang="en-US" sz="1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 Minnesota</a:t>
            </a:r>
            <a:r>
              <a:rPr b="0" i="0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,Kansas has maximum number of old customers.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"/>
          <p:cNvSpPr txBox="1"/>
          <p:nvPr>
            <p:ph type="title"/>
          </p:nvPr>
        </p:nvSpPr>
        <p:spPr>
          <a:xfrm>
            <a:off x="148308" y="157826"/>
            <a:ext cx="10515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 u="sng"/>
              <a:t>CUSTOMER CHURN BY STATES</a:t>
            </a:r>
            <a:r>
              <a:rPr lang="en-US"/>
              <a:t>-</a:t>
            </a:r>
            <a:endParaRPr/>
          </a:p>
        </p:txBody>
      </p:sp>
      <p:sp>
        <p:nvSpPr>
          <p:cNvPr id="333" name="Google Shape;333;p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334" name="Google Shape;334;p34"/>
          <p:cNvPicPr preferRelativeResize="0"/>
          <p:nvPr/>
        </p:nvPicPr>
        <p:blipFill rotWithShape="1">
          <a:blip r:embed="rId3">
            <a:alphaModFix/>
          </a:blip>
          <a:srcRect b="11339" l="19021" r="0" t="12196"/>
          <a:stretch/>
        </p:blipFill>
        <p:spPr>
          <a:xfrm>
            <a:off x="5947794" y="1432013"/>
            <a:ext cx="6144200" cy="4924337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4"/>
          <p:cNvSpPr txBox="1"/>
          <p:nvPr/>
        </p:nvSpPr>
        <p:spPr>
          <a:xfrm>
            <a:off x="508268" y="1510317"/>
            <a:ext cx="55878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Insights Found: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Maximum percentage of churn rate can be observed from the states of New Jersey, California &amp; Texas.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5"/>
          <p:cNvSpPr txBox="1"/>
          <p:nvPr>
            <p:ph type="title"/>
          </p:nvPr>
        </p:nvSpPr>
        <p:spPr>
          <a:xfrm>
            <a:off x="539496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 u="sng"/>
              <a:t>CHARGES PER MINUTES</a:t>
            </a:r>
            <a:r>
              <a:rPr lang="en-US"/>
              <a:t>-</a:t>
            </a:r>
            <a:endParaRPr/>
          </a:p>
        </p:txBody>
      </p:sp>
      <p:pic>
        <p:nvPicPr>
          <p:cNvPr id="341" name="Google Shape;341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8579" y="1384184"/>
            <a:ext cx="5923800" cy="40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343" name="Google Shape;343;p35"/>
          <p:cNvSpPr txBox="1"/>
          <p:nvPr/>
        </p:nvSpPr>
        <p:spPr>
          <a:xfrm>
            <a:off x="229706" y="1690688"/>
            <a:ext cx="60945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Insights Found: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charges are maximum for international calls and lowest for local night calls.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6"/>
          <p:cNvSpPr txBox="1"/>
          <p:nvPr>
            <p:ph type="title"/>
          </p:nvPr>
        </p:nvSpPr>
        <p:spPr>
          <a:xfrm>
            <a:off x="708870" y="3857"/>
            <a:ext cx="105156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 u="sng"/>
              <a:t>CUSTOMER SERVICE CALLS DISTRIBUTION</a:t>
            </a:r>
            <a:r>
              <a:rPr lang="en-US"/>
              <a:t>-</a:t>
            </a:r>
            <a:endParaRPr/>
          </a:p>
        </p:txBody>
      </p:sp>
      <p:sp>
        <p:nvSpPr>
          <p:cNvPr id="349" name="Google Shape;349;p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350" name="Google Shape;350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530" y="940903"/>
            <a:ext cx="10257000" cy="45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6"/>
          <p:cNvSpPr txBox="1"/>
          <p:nvPr/>
        </p:nvSpPr>
        <p:spPr>
          <a:xfrm>
            <a:off x="838200" y="5108985"/>
            <a:ext cx="11161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Insights Found: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Maximum service calls are made from WV and NY but churn rate in WV is 9.43% and NY is 18.07%.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/>
          <p:nvPr>
            <p:ph type="title"/>
          </p:nvPr>
        </p:nvSpPr>
        <p:spPr>
          <a:xfrm>
            <a:off x="1170432" y="1399032"/>
            <a:ext cx="32370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FFFFFF"/>
                </a:solidFill>
              </a:rPr>
              <a:t>Objective</a:t>
            </a:r>
            <a:endParaRPr/>
          </a:p>
        </p:txBody>
      </p:sp>
      <p:sp>
        <p:nvSpPr>
          <p:cNvPr id="197" name="Google Shape;197;p19"/>
          <p:cNvSpPr txBox="1"/>
          <p:nvPr>
            <p:ph idx="1" type="body"/>
          </p:nvPr>
        </p:nvSpPr>
        <p:spPr>
          <a:xfrm>
            <a:off x="5274365" y="1527048"/>
            <a:ext cx="6079500" cy="39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Exploring and analyzing the data of Orange S.A., to discover key factors responsible for customer churn and come up with recommendations to ensure customer retention.</a:t>
            </a:r>
            <a:endParaRPr/>
          </a:p>
        </p:txBody>
      </p:sp>
      <p:sp>
        <p:nvSpPr>
          <p:cNvPr id="198" name="Google Shape;198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7"/>
          <p:cNvSpPr txBox="1"/>
          <p:nvPr>
            <p:ph type="title"/>
          </p:nvPr>
        </p:nvSpPr>
        <p:spPr>
          <a:xfrm>
            <a:off x="1568741" y="2087784"/>
            <a:ext cx="8797200" cy="26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Font typeface="Twentieth Century"/>
              <a:buNone/>
            </a:pPr>
            <a:r>
              <a:rPr lang="en-US" sz="8000">
                <a:solidFill>
                  <a:schemeClr val="accent2"/>
                </a:solidFill>
              </a:rPr>
              <a:t>Multivariate</a:t>
            </a:r>
            <a:r>
              <a:rPr lang="en-US" sz="8000">
                <a:solidFill>
                  <a:srgbClr val="FA6400"/>
                </a:solidFill>
              </a:rPr>
              <a:t> </a:t>
            </a:r>
            <a:r>
              <a:rPr lang="en-US" sz="8000">
                <a:solidFill>
                  <a:schemeClr val="accent2"/>
                </a:solidFill>
              </a:rPr>
              <a:t>Analysis</a:t>
            </a:r>
            <a:endParaRPr/>
          </a:p>
        </p:txBody>
      </p:sp>
      <p:sp>
        <p:nvSpPr>
          <p:cNvPr id="357" name="Google Shape;357;p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"/>
          <p:cNvSpPr txBox="1"/>
          <p:nvPr>
            <p:ph type="title"/>
          </p:nvPr>
        </p:nvSpPr>
        <p:spPr>
          <a:xfrm>
            <a:off x="561363" y="-617"/>
            <a:ext cx="10570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 u="sng"/>
              <a:t>CORRELATION BETWEEN CHURN AND CUSTOMER SERVICE CALLS</a:t>
            </a:r>
            <a:r>
              <a:rPr lang="en-US"/>
              <a:t>-</a:t>
            </a:r>
            <a:endParaRPr/>
          </a:p>
        </p:txBody>
      </p:sp>
      <p:sp>
        <p:nvSpPr>
          <p:cNvPr id="363" name="Google Shape;363;p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364" name="Google Shape;364;p38"/>
          <p:cNvPicPr preferRelativeResize="0"/>
          <p:nvPr/>
        </p:nvPicPr>
        <p:blipFill rotWithShape="1">
          <a:blip r:embed="rId3">
            <a:alphaModFix/>
          </a:blip>
          <a:srcRect b="7257" l="3840" r="1327" t="9892"/>
          <a:stretch/>
        </p:blipFill>
        <p:spPr>
          <a:xfrm>
            <a:off x="5211660" y="1262052"/>
            <a:ext cx="6797880" cy="432033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8"/>
          <p:cNvSpPr txBox="1"/>
          <p:nvPr/>
        </p:nvSpPr>
        <p:spPr>
          <a:xfrm>
            <a:off x="1238774" y="5690790"/>
            <a:ext cx="10115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0" i="0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hurn rate is positively corelated to number of customer service calls made. </a:t>
            </a: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After number of calls cross 3 there is significant rise in churn percentage.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6" name="Google Shape;366;p38"/>
          <p:cNvSpPr txBox="1"/>
          <p:nvPr/>
        </p:nvSpPr>
        <p:spPr>
          <a:xfrm>
            <a:off x="1238774" y="5130936"/>
            <a:ext cx="609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Insights Found: </a:t>
            </a:r>
            <a:endParaRPr/>
          </a:p>
        </p:txBody>
      </p:sp>
      <p:pic>
        <p:nvPicPr>
          <p:cNvPr id="367" name="Google Shape;36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363" y="1386232"/>
            <a:ext cx="4442602" cy="3805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 txBox="1"/>
          <p:nvPr>
            <p:ph type="title"/>
          </p:nvPr>
        </p:nvSpPr>
        <p:spPr>
          <a:xfrm>
            <a:off x="539496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4400"/>
              <a:buFont typeface="Roboto"/>
              <a:buNone/>
            </a:pPr>
            <a:br>
              <a:rPr b="0" i="0" lang="en-US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73" name="Google Shape;373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4438" y="2481593"/>
            <a:ext cx="6731100" cy="35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375" name="Google Shape;375;p39"/>
          <p:cNvSpPr txBox="1"/>
          <p:nvPr/>
        </p:nvSpPr>
        <p:spPr>
          <a:xfrm>
            <a:off x="362649" y="2436759"/>
            <a:ext cx="4781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="0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</a:t>
            </a: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 evident that maximum churn percentage  is</a:t>
            </a:r>
            <a:r>
              <a:rPr b="0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 long duration calls. </a:t>
            </a:r>
            <a:endParaRPr/>
          </a:p>
        </p:txBody>
      </p:sp>
      <p:sp>
        <p:nvSpPr>
          <p:cNvPr id="376" name="Google Shape;376;p39"/>
          <p:cNvSpPr txBox="1"/>
          <p:nvPr/>
        </p:nvSpPr>
        <p:spPr>
          <a:xfrm>
            <a:off x="362649" y="1804553"/>
            <a:ext cx="609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Insights Found: </a:t>
            </a:r>
            <a:endParaRPr/>
          </a:p>
        </p:txBody>
      </p:sp>
      <p:sp>
        <p:nvSpPr>
          <p:cNvPr id="377" name="Google Shape;377;p39"/>
          <p:cNvSpPr txBox="1"/>
          <p:nvPr/>
        </p:nvSpPr>
        <p:spPr>
          <a:xfrm>
            <a:off x="362649" y="58609"/>
            <a:ext cx="111552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CHURN PERCENTAGE ON THE BASIS OF CALL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DURATION</a:t>
            </a:r>
            <a:r>
              <a:rPr b="0" lang="en-US" sz="4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</a:t>
            </a:r>
            <a:endParaRPr/>
          </a:p>
        </p:txBody>
      </p:sp>
      <p:sp>
        <p:nvSpPr>
          <p:cNvPr id="378" name="Google Shape;378;p39"/>
          <p:cNvSpPr txBox="1"/>
          <p:nvPr/>
        </p:nvSpPr>
        <p:spPr>
          <a:xfrm>
            <a:off x="362649" y="3127924"/>
            <a:ext cx="47817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Also service calls made by long duration callers </a:t>
            </a: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="0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 to 3 calls which might be possible due to the reason that customer support that were unable to resolve their issues leading to higher churn rate.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"/>
          <p:cNvSpPr txBox="1"/>
          <p:nvPr>
            <p:ph type="title"/>
          </p:nvPr>
        </p:nvSpPr>
        <p:spPr>
          <a:xfrm>
            <a:off x="304604" y="-10079"/>
            <a:ext cx="105156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b="0" i="0" lang="en-US" u="sng"/>
              <a:t>CORRELATION</a:t>
            </a:r>
            <a:r>
              <a:rPr b="0" i="0" lang="en-US" u="sng">
                <a:latin typeface="Roboto"/>
                <a:ea typeface="Roboto"/>
                <a:cs typeface="Roboto"/>
                <a:sym typeface="Roboto"/>
              </a:rPr>
              <a:t> HEATMAP</a:t>
            </a:r>
            <a:r>
              <a:rPr b="0" i="0" lang="en-US">
                <a:latin typeface="Roboto"/>
                <a:ea typeface="Roboto"/>
                <a:cs typeface="Roboto"/>
                <a:sym typeface="Roboto"/>
              </a:rPr>
              <a:t>-</a:t>
            </a:r>
            <a:endParaRPr/>
          </a:p>
        </p:txBody>
      </p:sp>
      <p:pic>
        <p:nvPicPr>
          <p:cNvPr id="384" name="Google Shape;384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224" y="664826"/>
            <a:ext cx="10703100" cy="619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"/>
          <p:cNvSpPr txBox="1"/>
          <p:nvPr>
            <p:ph type="title"/>
          </p:nvPr>
        </p:nvSpPr>
        <p:spPr>
          <a:xfrm>
            <a:off x="184558" y="0"/>
            <a:ext cx="120075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4400"/>
              <a:buFont typeface="Twentieth Century"/>
              <a:buNone/>
            </a:pPr>
            <a:r>
              <a:rPr i="0" lang="en-US" u="sng">
                <a:solidFill>
                  <a:srgbClr val="202124"/>
                </a:solidFill>
              </a:rPr>
              <a:t>INSIGHTS FOUND FROM CORRELATION HEATMAP</a:t>
            </a:r>
            <a:r>
              <a:rPr lang="en-US">
                <a:solidFill>
                  <a:srgbClr val="202124"/>
                </a:solidFill>
              </a:rPr>
              <a:t>-</a:t>
            </a:r>
            <a:endParaRPr/>
          </a:p>
        </p:txBody>
      </p:sp>
      <p:sp>
        <p:nvSpPr>
          <p:cNvPr id="391" name="Google Shape;391;p41"/>
          <p:cNvSpPr txBox="1"/>
          <p:nvPr>
            <p:ph idx="1" type="body"/>
          </p:nvPr>
        </p:nvSpPr>
        <p:spPr>
          <a:xfrm>
            <a:off x="675537" y="1291904"/>
            <a:ext cx="10840800" cy="45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31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i="0" lang="en-US" sz="2900">
                <a:latin typeface="Roboto"/>
                <a:ea typeface="Roboto"/>
                <a:cs typeface="Roboto"/>
                <a:sym typeface="Roboto"/>
              </a:rPr>
              <a:t>There is no major effect on churn with the number of voice mail subscribers.</a:t>
            </a:r>
            <a:endParaRPr/>
          </a:p>
          <a:p>
            <a:pPr indent="-228631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9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0" i="0" lang="en-US" sz="2900">
                <a:latin typeface="Roboto"/>
                <a:ea typeface="Roboto"/>
                <a:cs typeface="Roboto"/>
                <a:sym typeface="Roboto"/>
              </a:rPr>
              <a:t>here is positive correlation between 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 sz="2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 sz="2900">
              <a:latin typeface="Roboto"/>
              <a:ea typeface="Roboto"/>
              <a:cs typeface="Roboto"/>
              <a:sym typeface="Roboto"/>
            </a:endParaRPr>
          </a:p>
          <a:p>
            <a:pPr indent="-228631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9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="0" i="0" lang="en-US" sz="2900">
                <a:latin typeface="Roboto"/>
                <a:ea typeface="Roboto"/>
                <a:cs typeface="Roboto"/>
                <a:sym typeface="Roboto"/>
              </a:rPr>
              <a:t>t seems that churn rate is correlated with international plans due to high charges associated with the service.</a:t>
            </a:r>
            <a:endParaRPr/>
          </a:p>
          <a:p>
            <a:pPr indent="-228631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i="0" lang="en-US" sz="2900">
                <a:latin typeface="Roboto"/>
                <a:ea typeface="Roboto"/>
                <a:cs typeface="Roboto"/>
                <a:sym typeface="Roboto"/>
              </a:rPr>
              <a:t>Similar issue can be assumed for </a:t>
            </a:r>
            <a:r>
              <a:rPr lang="en-US" sz="2900">
                <a:latin typeface="Roboto"/>
                <a:ea typeface="Roboto"/>
                <a:cs typeface="Roboto"/>
                <a:sym typeface="Roboto"/>
              </a:rPr>
              <a:t>high </a:t>
            </a:r>
            <a:r>
              <a:rPr b="0" i="0" lang="en-US" sz="2900">
                <a:latin typeface="Roboto"/>
                <a:ea typeface="Roboto"/>
                <a:cs typeface="Roboto"/>
                <a:sym typeface="Roboto"/>
              </a:rPr>
              <a:t>day call charges.</a:t>
            </a:r>
            <a:endParaRPr/>
          </a:p>
          <a:p>
            <a:pPr indent="-6413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92" name="Google Shape;392;p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393" name="Google Shape;393;p41"/>
          <p:cNvSpPr txBox="1"/>
          <p:nvPr/>
        </p:nvSpPr>
        <p:spPr>
          <a:xfrm>
            <a:off x="1292087" y="2898184"/>
            <a:ext cx="6258300" cy="13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0" i="0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hurn rate and international plan opted. </a:t>
            </a:r>
            <a:endParaRPr/>
          </a:p>
          <a:p>
            <a:pPr indent="-285750" lvl="0" marL="2857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Churn rate and t</a:t>
            </a:r>
            <a:r>
              <a:rPr b="0" i="0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otal day charges. </a:t>
            </a:r>
            <a:endParaRPr/>
          </a:p>
          <a:p>
            <a:pPr indent="-285750" lvl="0" marL="2857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Churn rate and customer service calls.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2"/>
          <p:cNvSpPr txBox="1"/>
          <p:nvPr>
            <p:ph type="title"/>
          </p:nvPr>
        </p:nvSpPr>
        <p:spPr>
          <a:xfrm>
            <a:off x="455802" y="-108373"/>
            <a:ext cx="4200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 u="sng"/>
              <a:t>PAIR PLOT</a:t>
            </a:r>
            <a:r>
              <a:rPr lang="en-US"/>
              <a:t>-</a:t>
            </a:r>
            <a:endParaRPr/>
          </a:p>
        </p:txBody>
      </p:sp>
      <p:pic>
        <p:nvPicPr>
          <p:cNvPr id="399" name="Google Shape;399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5077" y="360727"/>
            <a:ext cx="7511100" cy="6081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401" name="Google Shape;401;p42"/>
          <p:cNvSpPr txBox="1"/>
          <p:nvPr/>
        </p:nvSpPr>
        <p:spPr>
          <a:xfrm>
            <a:off x="455802" y="1599334"/>
            <a:ext cx="3579300" cy="28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0" i="0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here is positive correlation between total number of mins and number of service calls.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Also there is positive correlation of churn rate with customer service calls which might be due to the reason that customer support were unable to resolve customer issue.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2" name="Google Shape;402;p42"/>
          <p:cNvSpPr txBox="1"/>
          <p:nvPr/>
        </p:nvSpPr>
        <p:spPr>
          <a:xfrm>
            <a:off x="455802" y="983704"/>
            <a:ext cx="289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Insights Found: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3"/>
          <p:cNvSpPr txBox="1"/>
          <p:nvPr>
            <p:ph type="title"/>
          </p:nvPr>
        </p:nvSpPr>
        <p:spPr>
          <a:xfrm>
            <a:off x="370514" y="0"/>
            <a:ext cx="9444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 u="sng"/>
              <a:t>SUGGESTIONS TO ACHIEVE BUSINESS </a:t>
            </a:r>
            <a:br>
              <a:rPr lang="en-US" u="sng"/>
            </a:br>
            <a:r>
              <a:rPr lang="en-US" u="sng"/>
              <a:t>OBJECTIVE</a:t>
            </a:r>
            <a:r>
              <a:rPr lang="en-US"/>
              <a:t>-</a:t>
            </a:r>
            <a:endParaRPr/>
          </a:p>
        </p:txBody>
      </p:sp>
      <p:sp>
        <p:nvSpPr>
          <p:cNvPr id="408" name="Google Shape;408;p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3"/>
          <p:cNvSpPr txBox="1"/>
          <p:nvPr/>
        </p:nvSpPr>
        <p:spPr>
          <a:xfrm>
            <a:off x="370515" y="1325563"/>
            <a:ext cx="11451000" cy="48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0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Day charges are significantly higher than Night and Evening call charges which can be reason for higher </a:t>
            </a: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churn rate, So it is suggested to reduce the day call charges and can consider providing happy hours kind of offer </a:t>
            </a:r>
            <a:r>
              <a:rPr b="0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 there is least call traffic during the day.</a:t>
            </a:r>
            <a:endParaRPr/>
          </a:p>
          <a:p>
            <a:pPr indent="-342900" lvl="0" marL="34290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0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Customers opting international plans are quite low (only 9.69%) so there is quite huge market to capture.</a:t>
            </a:r>
            <a:endParaRPr/>
          </a:p>
          <a:p>
            <a:pPr indent="-342900" lvl="0" marL="34290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0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 28% percent of the customers have opted for voice mail plan which can be marketed further for increasing revenue.</a:t>
            </a:r>
            <a:endParaRPr/>
          </a:p>
          <a:p>
            <a:pPr indent="-342900" lvl="0" marL="34290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0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Among the customers who have opted international plan &amp; made lesser calls the churn rate is quite high (i.e. 45.58%), so it is suggested to provide better customer support &amp; rebate on call tariffs for better retention as acquiring </a:t>
            </a: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 times more</a:t>
            </a:r>
            <a:r>
              <a:rPr b="0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costlier than retaining the old ones.</a:t>
            </a:r>
            <a:endParaRPr/>
          </a:p>
          <a:p>
            <a:pPr indent="-342900" lvl="0" marL="34290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0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 few states the churn rate is quite high where more customer service calls were made. Maximum churn percentage is also observed in long duration calls &amp; service calls made by long duration callers is up to three calls. Possible reason for this might be poor customer support.</a:t>
            </a:r>
            <a:endParaRPr/>
          </a:p>
          <a:p>
            <a:pPr indent="-342900" lvl="0" marL="34290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0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such state West Virginia customer support model can be adopted where the number of service calls were highest but churn has been comparatively lower.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4"/>
          <p:cNvSpPr txBox="1"/>
          <p:nvPr>
            <p:ph type="title"/>
          </p:nvPr>
        </p:nvSpPr>
        <p:spPr>
          <a:xfrm>
            <a:off x="736609" y="-16778"/>
            <a:ext cx="9444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i="0" lang="en-US" u="sng"/>
              <a:t>LIMITATIONS IN ANALYSIS</a:t>
            </a:r>
            <a:r>
              <a:rPr i="0" lang="en-US"/>
              <a:t>-</a:t>
            </a:r>
            <a:endParaRPr/>
          </a:p>
        </p:txBody>
      </p:sp>
      <p:sp>
        <p:nvSpPr>
          <p:cNvPr id="415" name="Google Shape;415;p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4"/>
          <p:cNvSpPr txBox="1"/>
          <p:nvPr/>
        </p:nvSpPr>
        <p:spPr>
          <a:xfrm>
            <a:off x="736608" y="1103605"/>
            <a:ext cx="10001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Limited dataset with similar distribution on call total charges and total call mins.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Weak correlation found between churn and some other variables.</a:t>
            </a:r>
            <a:endParaRPr/>
          </a:p>
        </p:txBody>
      </p:sp>
      <p:sp>
        <p:nvSpPr>
          <p:cNvPr id="417" name="Google Shape;417;p44"/>
          <p:cNvSpPr txBox="1"/>
          <p:nvPr/>
        </p:nvSpPr>
        <p:spPr>
          <a:xfrm>
            <a:off x="736608" y="4456651"/>
            <a:ext cx="100014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 more data regarding customer like (age, sex), internet service, payment method, competitors information, congestion hours and other important factors from which we could draw more insights from the 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b="0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8" name="Google Shape;418;p44"/>
          <p:cNvSpPr txBox="1"/>
          <p:nvPr/>
        </p:nvSpPr>
        <p:spPr>
          <a:xfrm>
            <a:off x="736608" y="2801050"/>
            <a:ext cx="10353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i="0" lang="en-US" sz="44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RECOMMENDATION FOR ORANGE S.A. FOR FUTURE EDA</a:t>
            </a:r>
            <a:r>
              <a:rPr i="0" lang="en-US" sz="4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5"/>
          <p:cNvSpPr txBox="1"/>
          <p:nvPr>
            <p:ph type="title"/>
          </p:nvPr>
        </p:nvSpPr>
        <p:spPr>
          <a:xfrm>
            <a:off x="1389888" y="1234440"/>
            <a:ext cx="32370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wentieth Century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424" name="Google Shape;424;p45"/>
          <p:cNvSpPr txBox="1"/>
          <p:nvPr>
            <p:ph idx="12" type="sldNum"/>
          </p:nvPr>
        </p:nvSpPr>
        <p:spPr>
          <a:xfrm>
            <a:off x="10506456" y="6356350"/>
            <a:ext cx="85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>
            <p:ph type="title"/>
          </p:nvPr>
        </p:nvSpPr>
        <p:spPr>
          <a:xfrm>
            <a:off x="539496" y="365124"/>
            <a:ext cx="5806500" cy="13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04" name="Google Shape;204;p20"/>
          <p:cNvSpPr txBox="1"/>
          <p:nvPr>
            <p:ph idx="1" type="body"/>
          </p:nvPr>
        </p:nvSpPr>
        <p:spPr>
          <a:xfrm>
            <a:off x="539496" y="1691004"/>
            <a:ext cx="9577500" cy="31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Churn prediction is one of the most popular use cases in business. It consists of detecting customers who are likely to cancel a subscription to a service.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Churn is a problem for telecom companies because it is 5 times more expensive to acquire a new customer than to keep your existing one from leaving.</a:t>
            </a:r>
            <a:endParaRPr/>
          </a:p>
        </p:txBody>
      </p:sp>
      <p:sp>
        <p:nvSpPr>
          <p:cNvPr id="205" name="Google Shape;205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type="title"/>
          </p:nvPr>
        </p:nvSpPr>
        <p:spPr>
          <a:xfrm>
            <a:off x="539496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Timeline</a:t>
            </a:r>
            <a:endParaRPr/>
          </a:p>
        </p:txBody>
      </p:sp>
      <p:grpSp>
        <p:nvGrpSpPr>
          <p:cNvPr id="211" name="Google Shape;211;p21"/>
          <p:cNvGrpSpPr/>
          <p:nvPr/>
        </p:nvGrpSpPr>
        <p:grpSpPr>
          <a:xfrm>
            <a:off x="999858" y="1663114"/>
            <a:ext cx="10794445" cy="3522349"/>
            <a:chOff x="3163" y="81202"/>
            <a:chExt cx="10794445" cy="3522349"/>
          </a:xfrm>
        </p:grpSpPr>
        <p:sp>
          <p:nvSpPr>
            <p:cNvPr id="212" name="Google Shape;212;p21"/>
            <p:cNvSpPr/>
            <p:nvPr/>
          </p:nvSpPr>
          <p:spPr>
            <a:xfrm>
              <a:off x="16389" y="89951"/>
              <a:ext cx="2509500" cy="3513600"/>
            </a:xfrm>
            <a:prstGeom prst="rect">
              <a:avLst/>
            </a:prstGeom>
            <a:solidFill>
              <a:srgbClr val="FBE2DE">
                <a:alpha val="8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1"/>
            <p:cNvSpPr txBox="1"/>
            <p:nvPr/>
          </p:nvSpPr>
          <p:spPr>
            <a:xfrm>
              <a:off x="16389" y="1425074"/>
              <a:ext cx="2509500" cy="21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95650" spcFirstLastPara="1" rIns="195650" wrap="square" tIns="330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600"/>
                <a:buFont typeface="Avenir"/>
                <a:buNone/>
              </a:pPr>
              <a:r>
                <a:rPr b="0" i="0" lang="en-US" sz="2600" u="none" cap="none" strike="noStrike">
                  <a:solidFill>
                    <a:schemeClr val="dk2"/>
                  </a:solidFill>
                  <a:latin typeface="Avenir"/>
                  <a:ea typeface="Avenir"/>
                  <a:cs typeface="Avenir"/>
                  <a:sym typeface="Avenir"/>
                </a:rPr>
                <a:t>Univariate Analysis</a:t>
              </a: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730956" y="432550"/>
              <a:ext cx="1053900" cy="105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1"/>
            <p:cNvSpPr txBox="1"/>
            <p:nvPr/>
          </p:nvSpPr>
          <p:spPr>
            <a:xfrm>
              <a:off x="885317" y="586911"/>
              <a:ext cx="745200" cy="74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82175" spcFirstLastPara="1" rIns="82175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venir"/>
                <a:buNone/>
              </a:pPr>
              <a:r>
                <a:rPr b="0" i="0" lang="en-US" sz="4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1</a:t>
              </a:r>
              <a:endParaRPr b="0" i="0" sz="4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3163" y="3594613"/>
              <a:ext cx="2509500" cy="0"/>
            </a:xfrm>
            <a:prstGeom prst="rect">
              <a:avLst/>
            </a:prstGeom>
            <a:solidFill>
              <a:srgbClr val="5A5260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2763757" y="81202"/>
              <a:ext cx="2509500" cy="3513600"/>
            </a:xfrm>
            <a:prstGeom prst="rect">
              <a:avLst/>
            </a:prstGeom>
            <a:solidFill>
              <a:srgbClr val="D9E8FC">
                <a:alpha val="8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1"/>
            <p:cNvSpPr txBox="1"/>
            <p:nvPr/>
          </p:nvSpPr>
          <p:spPr>
            <a:xfrm>
              <a:off x="2763757" y="1416326"/>
              <a:ext cx="2509500" cy="21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95650" spcFirstLastPara="1" rIns="195650" wrap="square" tIns="330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600"/>
                <a:buFont typeface="Avenir"/>
                <a:buNone/>
              </a:pPr>
              <a:r>
                <a:rPr b="0" i="0" lang="en-US" sz="2600" u="none" cap="none" strike="noStrike">
                  <a:solidFill>
                    <a:schemeClr val="dk2"/>
                  </a:solidFill>
                  <a:latin typeface="Avenir"/>
                  <a:ea typeface="Avenir"/>
                  <a:cs typeface="Avenir"/>
                  <a:sym typeface="Avenir"/>
                </a:rPr>
                <a:t>Bivariate Analysis</a:t>
              </a: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3491550" y="432550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1"/>
            <p:cNvSpPr txBox="1"/>
            <p:nvPr/>
          </p:nvSpPr>
          <p:spPr>
            <a:xfrm>
              <a:off x="3645911" y="586911"/>
              <a:ext cx="745200" cy="74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82175" spcFirstLastPara="1" rIns="82175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venir"/>
                <a:buNone/>
              </a:pPr>
              <a:r>
                <a:rPr b="0" i="0" lang="en-US" sz="4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2</a:t>
              </a:r>
              <a:endParaRPr b="0" i="0" sz="4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2763757" y="3594613"/>
              <a:ext cx="2509500" cy="0"/>
            </a:xfrm>
            <a:prstGeom prst="rect">
              <a:avLst/>
            </a:prstGeom>
            <a:solidFill>
              <a:srgbClr val="BE96F6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5548468" y="89951"/>
              <a:ext cx="2509500" cy="3513600"/>
            </a:xfrm>
            <a:prstGeom prst="rect">
              <a:avLst/>
            </a:prstGeom>
            <a:solidFill>
              <a:srgbClr val="D1F5F2">
                <a:alpha val="8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1"/>
            <p:cNvSpPr txBox="1"/>
            <p:nvPr/>
          </p:nvSpPr>
          <p:spPr>
            <a:xfrm>
              <a:off x="5548468" y="1425074"/>
              <a:ext cx="2509500" cy="21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95650" spcFirstLastPara="1" rIns="195650" wrap="square" tIns="330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600"/>
                <a:buFont typeface="Avenir"/>
                <a:buNone/>
              </a:pPr>
              <a:r>
                <a:rPr b="0" i="0" lang="en-US" sz="2600" u="none" cap="none" strike="noStrike">
                  <a:solidFill>
                    <a:schemeClr val="dk2"/>
                  </a:solidFill>
                  <a:latin typeface="Avenir"/>
                  <a:ea typeface="Avenir"/>
                  <a:cs typeface="Avenir"/>
                  <a:sym typeface="Avenir"/>
                </a:rPr>
                <a:t>Multivariate Analysis</a:t>
              </a: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6252143" y="432550"/>
              <a:ext cx="1053900" cy="1053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1"/>
            <p:cNvSpPr txBox="1"/>
            <p:nvPr/>
          </p:nvSpPr>
          <p:spPr>
            <a:xfrm>
              <a:off x="6406504" y="586911"/>
              <a:ext cx="745200" cy="74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82175" spcFirstLastPara="1" rIns="82175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venir"/>
                <a:buNone/>
              </a:pPr>
              <a:r>
                <a:rPr b="0" i="0" lang="en-US" sz="4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3</a:t>
              </a:r>
              <a:endParaRPr b="0" i="0" sz="4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5524351" y="3594613"/>
              <a:ext cx="2509500" cy="0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8288108" y="89951"/>
              <a:ext cx="2509500" cy="3513600"/>
            </a:xfrm>
            <a:prstGeom prst="rect">
              <a:avLst/>
            </a:prstGeom>
            <a:solidFill>
              <a:srgbClr val="D1F5F2">
                <a:alpha val="8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1"/>
            <p:cNvSpPr txBox="1"/>
            <p:nvPr/>
          </p:nvSpPr>
          <p:spPr>
            <a:xfrm>
              <a:off x="8288108" y="1425074"/>
              <a:ext cx="2509500" cy="21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95650" spcFirstLastPara="1" rIns="195650" wrap="square" tIns="330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600"/>
                <a:buFont typeface="Avenir"/>
                <a:buNone/>
              </a:pPr>
              <a:r>
                <a:rPr b="0" i="0" lang="en-US" sz="2600" u="none" cap="none" strike="noStrike">
                  <a:solidFill>
                    <a:schemeClr val="dk2"/>
                  </a:solidFill>
                  <a:latin typeface="Avenir"/>
                  <a:ea typeface="Avenir"/>
                  <a:cs typeface="Avenir"/>
                  <a:sym typeface="Avenir"/>
                </a:rPr>
                <a:t>Business Suggestion</a:t>
              </a: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9012737" y="432550"/>
              <a:ext cx="1053900" cy="1053900"/>
            </a:xfrm>
            <a:prstGeom prst="ellipse">
              <a:avLst/>
            </a:prstGeom>
            <a:solidFill>
              <a:srgbClr val="5A5260"/>
            </a:solidFill>
            <a:ln cap="flat" cmpd="sng" w="12700">
              <a:solidFill>
                <a:srgbClr val="5A52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1"/>
            <p:cNvSpPr txBox="1"/>
            <p:nvPr/>
          </p:nvSpPr>
          <p:spPr>
            <a:xfrm>
              <a:off x="9167098" y="586911"/>
              <a:ext cx="745200" cy="74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82175" spcFirstLastPara="1" rIns="82175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venir"/>
                <a:buNone/>
              </a:pPr>
              <a:r>
                <a:rPr b="0" i="0" lang="en-US" sz="4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4</a:t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8284944" y="3594613"/>
              <a:ext cx="2509500" cy="0"/>
            </a:xfrm>
            <a:prstGeom prst="rect">
              <a:avLst/>
            </a:prstGeom>
            <a:solidFill>
              <a:srgbClr val="2AC2B1"/>
            </a:solidFill>
            <a:ln cap="flat" cmpd="sng" w="12700">
              <a:solidFill>
                <a:srgbClr val="2AC2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/>
          <p:nvPr>
            <p:ph type="title"/>
          </p:nvPr>
        </p:nvSpPr>
        <p:spPr>
          <a:xfrm>
            <a:off x="526056" y="219351"/>
            <a:ext cx="5809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 u="sng"/>
              <a:t>DATASET DESCRIPTION</a:t>
            </a:r>
            <a:r>
              <a:rPr lang="en-US"/>
              <a:t>-</a:t>
            </a:r>
            <a:endParaRPr/>
          </a:p>
        </p:txBody>
      </p:sp>
      <p:sp>
        <p:nvSpPr>
          <p:cNvPr id="238" name="Google Shape;238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2"/>
          <p:cNvSpPr txBox="1"/>
          <p:nvPr>
            <p:ph idx="1" type="body"/>
          </p:nvPr>
        </p:nvSpPr>
        <p:spPr>
          <a:xfrm>
            <a:off x="1179575" y="1431235"/>
            <a:ext cx="10336500" cy="4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Source dataset is in csv format.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Dataset contains 3333 rows and 20 columns.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Columns has data in form of 16 Numeric Variables,3 Categorical variables &amp; 1 Boolean Variable.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There is no missing values for the provided input dataset.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Only Churn column has Boolean values, which indicates weather the customer has churned or not.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All States are divided by three Area codes which are common.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The values in column international plan and voice mail plan are yes or no which can be considered as Boolean values for analytical purpose.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/>
          <p:nvPr>
            <p:ph type="title"/>
          </p:nvPr>
        </p:nvSpPr>
        <p:spPr>
          <a:xfrm>
            <a:off x="555771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 u="sng"/>
              <a:t>CHECKING FOR OUTLIERS</a:t>
            </a:r>
            <a:r>
              <a:rPr lang="en-US"/>
              <a:t>-</a:t>
            </a:r>
            <a:endParaRPr/>
          </a:p>
        </p:txBody>
      </p:sp>
      <p:pic>
        <p:nvPicPr>
          <p:cNvPr id="245" name="Google Shape;245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3314" l="3432" r="12014" t="0"/>
          <a:stretch/>
        </p:blipFill>
        <p:spPr>
          <a:xfrm>
            <a:off x="6680433" y="1169717"/>
            <a:ext cx="3420300" cy="35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247" name="Google Shape;247;p23"/>
          <p:cNvPicPr preferRelativeResize="0"/>
          <p:nvPr/>
        </p:nvPicPr>
        <p:blipFill rotWithShape="1">
          <a:blip r:embed="rId4">
            <a:alphaModFix/>
          </a:blip>
          <a:srcRect b="10897" l="0" r="5410" t="0"/>
          <a:stretch/>
        </p:blipFill>
        <p:spPr>
          <a:xfrm>
            <a:off x="2091276" y="1169718"/>
            <a:ext cx="3722295" cy="3506597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3"/>
          <p:cNvSpPr txBox="1"/>
          <p:nvPr/>
        </p:nvSpPr>
        <p:spPr>
          <a:xfrm>
            <a:off x="2155727" y="4599920"/>
            <a:ext cx="95049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Outliers related to customer account length is ignored by taking them as old customers as that can be a possible scenario.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Similarly outliers in customer service calls are ignored as there might be more number of calls due to poorer service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b="0" i="0" sz="20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 txBox="1"/>
          <p:nvPr>
            <p:ph type="title"/>
          </p:nvPr>
        </p:nvSpPr>
        <p:spPr>
          <a:xfrm>
            <a:off x="493776" y="136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 u="sng"/>
              <a:t>DATA MANIPULATION</a:t>
            </a:r>
            <a:r>
              <a:rPr lang="en-US"/>
              <a:t>-</a:t>
            </a:r>
            <a:endParaRPr/>
          </a:p>
        </p:txBody>
      </p:sp>
      <p:sp>
        <p:nvSpPr>
          <p:cNvPr id="254" name="Google Shape;254;p24"/>
          <p:cNvSpPr txBox="1"/>
          <p:nvPr>
            <p:ph idx="1" type="body"/>
          </p:nvPr>
        </p:nvSpPr>
        <p:spPr>
          <a:xfrm>
            <a:off x="1179575" y="1462088"/>
            <a:ext cx="9829800" cy="46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Added a new column as customer id and values inserted in serial numbers from 1 to 3333, considering it as primary key.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Added a new column as "avg_calls_duration" which is average duration of total calls &amp;"Call_duration" on the basis of duration of call, criteria for sorting is  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    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Added a new column as "customer_type" on the basis of days of subscription, criteria for sorting is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                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We have created a copy of data frame and converted international plan and voice mail plans into Boolean values to find correlations.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256" name="Google Shape;256;p24"/>
          <p:cNvSpPr txBox="1"/>
          <p:nvPr/>
        </p:nvSpPr>
        <p:spPr>
          <a:xfrm>
            <a:off x="3054758" y="2701834"/>
            <a:ext cx="5393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Above 2.5, Long duration                     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between 1.9 to 2.5, Medium duration                     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Below 1.9, Short duration</a:t>
            </a:r>
            <a:endParaRPr/>
          </a:p>
        </p:txBody>
      </p:sp>
      <p:sp>
        <p:nvSpPr>
          <p:cNvPr id="257" name="Google Shape;257;p24"/>
          <p:cNvSpPr txBox="1"/>
          <p:nvPr/>
        </p:nvSpPr>
        <p:spPr>
          <a:xfrm>
            <a:off x="3054757" y="4362854"/>
            <a:ext cx="5393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Above 120, old customer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between 75 &amp; 120, intermediate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Below 75, new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/>
          <p:nvPr>
            <p:ph type="title"/>
          </p:nvPr>
        </p:nvSpPr>
        <p:spPr>
          <a:xfrm>
            <a:off x="1826003" y="2087784"/>
            <a:ext cx="8540100" cy="26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Font typeface="Twentieth Century"/>
              <a:buNone/>
            </a:pPr>
            <a:r>
              <a:rPr lang="en-US" sz="8000">
                <a:solidFill>
                  <a:schemeClr val="accent2"/>
                </a:solidFill>
              </a:rPr>
              <a:t>Univariate</a:t>
            </a:r>
            <a:r>
              <a:rPr lang="en-US" sz="8000">
                <a:solidFill>
                  <a:srgbClr val="FA6400"/>
                </a:solidFill>
              </a:rPr>
              <a:t> </a:t>
            </a:r>
            <a:r>
              <a:rPr lang="en-US" sz="8000">
                <a:solidFill>
                  <a:schemeClr val="accent2"/>
                </a:solidFill>
              </a:rPr>
              <a:t>Analysis</a:t>
            </a:r>
            <a:endParaRPr/>
          </a:p>
        </p:txBody>
      </p:sp>
      <p:sp>
        <p:nvSpPr>
          <p:cNvPr id="263" name="Google Shape;263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 txBox="1"/>
          <p:nvPr>
            <p:ph type="title"/>
          </p:nvPr>
        </p:nvSpPr>
        <p:spPr>
          <a:xfrm>
            <a:off x="539496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 u="sng"/>
              <a:t>CUSTOMER DISTRIBUTION BY TYPE</a:t>
            </a:r>
            <a:r>
              <a:rPr lang="en-US"/>
              <a:t>-</a:t>
            </a:r>
            <a:endParaRPr/>
          </a:p>
        </p:txBody>
      </p:sp>
      <p:pic>
        <p:nvPicPr>
          <p:cNvPr id="269" name="Google Shape;269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9941" l="7131" r="129" t="15537"/>
          <a:stretch/>
        </p:blipFill>
        <p:spPr>
          <a:xfrm>
            <a:off x="4882393" y="1690688"/>
            <a:ext cx="7209000" cy="38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271" name="Google Shape;271;p26"/>
          <p:cNvSpPr txBox="1"/>
          <p:nvPr/>
        </p:nvSpPr>
        <p:spPr>
          <a:xfrm>
            <a:off x="539496" y="2259449"/>
            <a:ext cx="4751700" cy="23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 cap="none" strike="noStrik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Insights Found: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Intermediate</a:t>
            </a:r>
            <a:r>
              <a:rPr b="0" i="0" lang="en-US" sz="20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 customers grab the greater chunk of customer distribution, followed by older customers.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apesVTI">
  <a:themeElements>
    <a:clrScheme name="Shapes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