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62" r:id="rId7"/>
    <p:sldId id="261"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6610-718E-9CCB-0181-449EA36B18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5BA4C6-B2A3-676F-A085-E5556090B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401BD7-A9E8-092D-DA99-E9ED0E80AA06}"/>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14CB7CF3-010B-DBF6-37A3-001A16D33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3D9E2-73DC-F93C-22A3-AF28F65D590B}"/>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3274156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52320-9983-A724-F6FD-D146D92DDF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921FE4-01AE-7740-F779-1EF8F3731E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480AC-0C71-82BB-43D8-D3E3A2F67B56}"/>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EBCA5EE8-3615-3C84-455E-9F82A7CF3B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BCA01-91CC-791E-058C-B0413420740D}"/>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1872341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62F82-FBE7-9BCF-2B9D-E93C1189C1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2CBFDB-2491-B5AF-DCCB-8AC79BDB89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BC6A98-C853-7ABF-72D8-C2D750D0506F}"/>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687D1072-20A4-CFA9-8F38-ADA0D517F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A4F52F-22DF-F364-9DB7-D5857899A010}"/>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123963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BC1A-0EFF-5FDF-5368-57D18D4D31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61929-750C-3970-AE8B-CDECEC53B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3B6A52-E41D-B043-2187-782F0BDA97C0}"/>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EF489DDE-AE88-D1A7-6119-9D3D0AD0F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7C458-638E-F7C6-FB11-AC97816BE03F}"/>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30314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FBE39-B754-6A8E-E69C-3C44970942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CDA0EE-1EA0-EBA9-7D6A-5A51AA8F3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7605C-82D8-A066-3D57-E255AA18894F}"/>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48B1EAED-D652-F63A-EF7C-338A2FCCE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421B4-D4FC-AA46-BD5E-725CC5581AC8}"/>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202066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A7FF-D2CC-32A4-A153-A67F0DDEFB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50E7D2-3F88-E963-E455-38558DDC6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BC13CC-F65C-6226-6DA1-E490E3CACD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97164D-ADC4-7324-76A4-5B4479216448}"/>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6" name="Footer Placeholder 5">
            <a:extLst>
              <a:ext uri="{FF2B5EF4-FFF2-40B4-BE49-F238E27FC236}">
                <a16:creationId xmlns:a16="http://schemas.microsoft.com/office/drawing/2014/main" id="{DFFCFFE5-7BA1-D2B7-8F40-2C7BF1384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95EFDB-F483-7410-30CE-8FE909868E7F}"/>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381978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DC891-DC82-79AE-E27B-D1DAC03E14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D990C2-D987-AADC-8B5B-A7A95B4284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6324C-EE5F-6E53-A4BB-BBA05FC367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8BBB5D-145A-963C-F057-624891CCF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CA6CC0-BC64-312A-DF2D-F3B7383474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59A33F-D08A-2143-D66A-390F097E98E3}"/>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8" name="Footer Placeholder 7">
            <a:extLst>
              <a:ext uri="{FF2B5EF4-FFF2-40B4-BE49-F238E27FC236}">
                <a16:creationId xmlns:a16="http://schemas.microsoft.com/office/drawing/2014/main" id="{4E618800-D43C-821F-F472-0B708AF452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624B2D-FC91-419B-D8D6-C5208A05A4E3}"/>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237156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6F606-7EBC-73A7-8579-17FC3611BE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0397AE-5F79-E6A7-BB50-C539421EA9C9}"/>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4" name="Footer Placeholder 3">
            <a:extLst>
              <a:ext uri="{FF2B5EF4-FFF2-40B4-BE49-F238E27FC236}">
                <a16:creationId xmlns:a16="http://schemas.microsoft.com/office/drawing/2014/main" id="{3C8EFF80-0D9B-44B9-F327-9258A2EFC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7C42F2-F99F-92A0-E3EA-6D644337C85E}"/>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636260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8AD14-06A7-285C-9F86-43EA9132F992}"/>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3" name="Footer Placeholder 2">
            <a:extLst>
              <a:ext uri="{FF2B5EF4-FFF2-40B4-BE49-F238E27FC236}">
                <a16:creationId xmlns:a16="http://schemas.microsoft.com/office/drawing/2014/main" id="{E2BB16F5-1688-C22A-6E63-BF85A74200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93E171-A405-C4C2-8B90-EB40F0BE4FFC}"/>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14215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6E70-EA61-2137-8126-862B8C07C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0D423C-C558-3CCD-7580-610F5FAF65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EA3A72-1388-01A1-1A0D-719B2774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14033-20A9-5815-D697-D0841E77EFDC}"/>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6" name="Footer Placeholder 5">
            <a:extLst>
              <a:ext uri="{FF2B5EF4-FFF2-40B4-BE49-F238E27FC236}">
                <a16:creationId xmlns:a16="http://schemas.microsoft.com/office/drawing/2014/main" id="{675457F4-292C-1740-62EF-09CEC3C4FD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830154-D669-0B91-6436-0F04E7EF9E80}"/>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77156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8B769-0910-B270-73DC-C1247B261B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0D035A-9EA0-1EFC-5BFD-8B7FB2E95D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CD280FB-6F95-7CAC-1440-67E9D782D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5D7DE-E7AB-39D3-7429-BEBECCBD2EC9}"/>
              </a:ext>
            </a:extLst>
          </p:cNvPr>
          <p:cNvSpPr>
            <a:spLocks noGrp="1"/>
          </p:cNvSpPr>
          <p:nvPr>
            <p:ph type="dt" sz="half" idx="10"/>
          </p:nvPr>
        </p:nvSpPr>
        <p:spPr/>
        <p:txBody>
          <a:bodyPr/>
          <a:lstStyle/>
          <a:p>
            <a:fld id="{B8D695B1-A41C-4CCA-BBA7-B53F519D2774}" type="datetimeFigureOut">
              <a:rPr lang="en-IN" smtClean="0"/>
              <a:t>12-01-2023</a:t>
            </a:fld>
            <a:endParaRPr lang="en-IN"/>
          </a:p>
        </p:txBody>
      </p:sp>
      <p:sp>
        <p:nvSpPr>
          <p:cNvPr id="6" name="Footer Placeholder 5">
            <a:extLst>
              <a:ext uri="{FF2B5EF4-FFF2-40B4-BE49-F238E27FC236}">
                <a16:creationId xmlns:a16="http://schemas.microsoft.com/office/drawing/2014/main" id="{43FAB438-F09D-5BC8-6698-DD0D3D2B2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55777-7BD3-15FD-8554-8BE52C96EFBB}"/>
              </a:ext>
            </a:extLst>
          </p:cNvPr>
          <p:cNvSpPr>
            <a:spLocks noGrp="1"/>
          </p:cNvSpPr>
          <p:nvPr>
            <p:ph type="sldNum" sz="quarter" idx="12"/>
          </p:nvPr>
        </p:nvSpPr>
        <p:spPr/>
        <p:txBody>
          <a:bodyPr/>
          <a:lstStyle/>
          <a:p>
            <a:fld id="{4DDC40AB-DF85-4A64-85FD-0EF413E45219}" type="slidenum">
              <a:rPr lang="en-IN" smtClean="0"/>
              <a:t>‹#›</a:t>
            </a:fld>
            <a:endParaRPr lang="en-IN"/>
          </a:p>
        </p:txBody>
      </p:sp>
    </p:spTree>
    <p:extLst>
      <p:ext uri="{BB962C8B-B14F-4D97-AF65-F5344CB8AC3E}">
        <p14:creationId xmlns:p14="http://schemas.microsoft.com/office/powerpoint/2010/main" val="82141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A78E02-DD01-9FD4-A9FB-49026A0C36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72E5D6-ACB7-2E75-53EF-82EFB487A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72BC4-86CC-0E20-8256-9E20E31D6B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D695B1-A41C-4CCA-BBA7-B53F519D2774}" type="datetimeFigureOut">
              <a:rPr lang="en-IN" smtClean="0"/>
              <a:t>12-01-2023</a:t>
            </a:fld>
            <a:endParaRPr lang="en-IN"/>
          </a:p>
        </p:txBody>
      </p:sp>
      <p:sp>
        <p:nvSpPr>
          <p:cNvPr id="5" name="Footer Placeholder 4">
            <a:extLst>
              <a:ext uri="{FF2B5EF4-FFF2-40B4-BE49-F238E27FC236}">
                <a16:creationId xmlns:a16="http://schemas.microsoft.com/office/drawing/2014/main" id="{4445334D-8B77-BD40-3189-667DEF7CE3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DF348C-2D43-9431-144B-20E5648C6A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C40AB-DF85-4A64-85FD-0EF413E45219}" type="slidenum">
              <a:rPr lang="en-IN" smtClean="0"/>
              <a:t>‹#›</a:t>
            </a:fld>
            <a:endParaRPr lang="en-IN"/>
          </a:p>
        </p:txBody>
      </p:sp>
    </p:spTree>
    <p:extLst>
      <p:ext uri="{BB962C8B-B14F-4D97-AF65-F5344CB8AC3E}">
        <p14:creationId xmlns:p14="http://schemas.microsoft.com/office/powerpoint/2010/main" val="93113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xoniq.io/downloa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axoniq.io/reference-guide/axon-server/administration/admin-configuration/configura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98EC-48CE-1117-4FD6-68B406DF3B86}"/>
              </a:ext>
            </a:extLst>
          </p:cNvPr>
          <p:cNvSpPr>
            <a:spLocks noGrp="1"/>
          </p:cNvSpPr>
          <p:nvPr>
            <p:ph type="ctrTitle"/>
          </p:nvPr>
        </p:nvSpPr>
        <p:spPr/>
        <p:txBody>
          <a:bodyPr>
            <a:normAutofit fontScale="90000"/>
          </a:bodyPr>
          <a:lstStyle/>
          <a:p>
            <a:r>
              <a:rPr lang="en-US" dirty="0"/>
              <a:t>Axon Server</a:t>
            </a:r>
            <a:br>
              <a:rPr lang="en-US" dirty="0"/>
            </a:br>
            <a:r>
              <a:rPr lang="en-US" dirty="0"/>
              <a:t>By</a:t>
            </a:r>
            <a:br>
              <a:rPr lang="en-US" dirty="0"/>
            </a:br>
            <a:r>
              <a:rPr lang="en-US" dirty="0"/>
              <a:t>Pratik Dandare</a:t>
            </a:r>
            <a:endParaRPr lang="en-IN" dirty="0"/>
          </a:p>
        </p:txBody>
      </p:sp>
    </p:spTree>
    <p:extLst>
      <p:ext uri="{BB962C8B-B14F-4D97-AF65-F5344CB8AC3E}">
        <p14:creationId xmlns:p14="http://schemas.microsoft.com/office/powerpoint/2010/main" val="8991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BBC5-35EF-633A-BDBC-0AA706A6B10F}"/>
              </a:ext>
            </a:extLst>
          </p:cNvPr>
          <p:cNvSpPr>
            <a:spLocks noGrp="1"/>
          </p:cNvSpPr>
          <p:nvPr>
            <p:ph type="title"/>
          </p:nvPr>
        </p:nvSpPr>
        <p:spPr/>
        <p:txBody>
          <a:bodyPr/>
          <a:lstStyle/>
          <a:p>
            <a:r>
              <a:rPr lang="en-US" dirty="0"/>
              <a:t>What is Axon Server ??</a:t>
            </a:r>
            <a:endParaRPr lang="en-IN" dirty="0"/>
          </a:p>
        </p:txBody>
      </p:sp>
      <p:sp>
        <p:nvSpPr>
          <p:cNvPr id="3" name="Content Placeholder 2">
            <a:extLst>
              <a:ext uri="{FF2B5EF4-FFF2-40B4-BE49-F238E27FC236}">
                <a16:creationId xmlns:a16="http://schemas.microsoft.com/office/drawing/2014/main" id="{72DC7830-6E3F-4784-1383-8007389DCD56}"/>
              </a:ext>
            </a:extLst>
          </p:cNvPr>
          <p:cNvSpPr>
            <a:spLocks noGrp="1"/>
          </p:cNvSpPr>
          <p:nvPr>
            <p:ph idx="1"/>
          </p:nvPr>
        </p:nvSpPr>
        <p:spPr/>
        <p:txBody>
          <a:bodyPr/>
          <a:lstStyle/>
          <a:p>
            <a:r>
              <a:rPr lang="en-US" b="0" i="0" dirty="0">
                <a:solidFill>
                  <a:srgbClr val="374151"/>
                </a:solidFill>
                <a:effectLst/>
                <a:latin typeface="Söhne"/>
              </a:rPr>
              <a:t>Axon Server is a tool for managing and scaling distributed systems based on the Axon Framework, an open-source library for building event-driven, microservice-based systems in Java. </a:t>
            </a:r>
          </a:p>
          <a:p>
            <a:r>
              <a:rPr lang="en-US" b="0" i="0" dirty="0">
                <a:solidFill>
                  <a:srgbClr val="374151"/>
                </a:solidFill>
                <a:effectLst/>
                <a:latin typeface="Söhne"/>
              </a:rPr>
              <a:t>It provides features such as event storage, event processing, and command handling, and allows multiple instances of an application to share data and communicate with each other. </a:t>
            </a:r>
          </a:p>
          <a:p>
            <a:r>
              <a:rPr lang="en-US" b="0" i="0" dirty="0">
                <a:solidFill>
                  <a:srgbClr val="374151"/>
                </a:solidFill>
                <a:effectLst/>
                <a:latin typeface="Söhne"/>
              </a:rPr>
              <a:t>This makes it useful for building systems that are highly scalable and highly available, and that can be easily deployed across multiple machines and data centers.</a:t>
            </a:r>
            <a:endParaRPr lang="en-IN" dirty="0"/>
          </a:p>
        </p:txBody>
      </p:sp>
    </p:spTree>
    <p:extLst>
      <p:ext uri="{BB962C8B-B14F-4D97-AF65-F5344CB8AC3E}">
        <p14:creationId xmlns:p14="http://schemas.microsoft.com/office/powerpoint/2010/main" val="282440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4BEF-136B-13CF-4C65-31DF9E664167}"/>
              </a:ext>
            </a:extLst>
          </p:cNvPr>
          <p:cNvSpPr>
            <a:spLocks noGrp="1"/>
          </p:cNvSpPr>
          <p:nvPr>
            <p:ph type="title"/>
          </p:nvPr>
        </p:nvSpPr>
        <p:spPr/>
        <p:txBody>
          <a:bodyPr/>
          <a:lstStyle/>
          <a:p>
            <a:r>
              <a:rPr lang="en-IN" dirty="0"/>
              <a:t>Why to choose axon server ? (1)</a:t>
            </a:r>
          </a:p>
        </p:txBody>
      </p:sp>
      <p:sp>
        <p:nvSpPr>
          <p:cNvPr id="3" name="Content Placeholder 2">
            <a:extLst>
              <a:ext uri="{FF2B5EF4-FFF2-40B4-BE49-F238E27FC236}">
                <a16:creationId xmlns:a16="http://schemas.microsoft.com/office/drawing/2014/main" id="{05878CA7-C08E-515A-116D-AB77824FC5D9}"/>
              </a:ext>
            </a:extLst>
          </p:cNvPr>
          <p:cNvSpPr>
            <a:spLocks noGrp="1"/>
          </p:cNvSpPr>
          <p:nvPr>
            <p:ph idx="1"/>
          </p:nvPr>
        </p:nvSpPr>
        <p:spPr/>
        <p:txBody>
          <a:bodyPr>
            <a:normAutofit fontScale="77500" lnSpcReduction="20000"/>
          </a:bodyPr>
          <a:lstStyle/>
          <a:p>
            <a:r>
              <a:rPr lang="en-US" dirty="0"/>
              <a:t>There are several reasons why you might choose to use Axon Server when building a distributed system:</a:t>
            </a:r>
          </a:p>
          <a:p>
            <a:endParaRPr lang="en-US" dirty="0"/>
          </a:p>
          <a:p>
            <a:pPr marL="0" indent="0">
              <a:buNone/>
            </a:pPr>
            <a:r>
              <a:rPr lang="en-US" dirty="0"/>
              <a:t>1. Scalability: Axon Server allows you to scale your application horizontally by adding more instances of the application. This allows you to easily handle an increase in traffic or data volume.</a:t>
            </a:r>
          </a:p>
          <a:p>
            <a:endParaRPr lang="en-US" dirty="0"/>
          </a:p>
          <a:p>
            <a:pPr marL="0" indent="0">
              <a:buNone/>
            </a:pPr>
            <a:r>
              <a:rPr lang="en-US" dirty="0"/>
              <a:t>2. High availability: Axon Server provides features such as automatic failover and replication to ensure that your application remains available even in the event of failures or network issues.</a:t>
            </a:r>
          </a:p>
          <a:p>
            <a:endParaRPr lang="en-US" dirty="0"/>
          </a:p>
          <a:p>
            <a:pPr marL="0" indent="0">
              <a:buNone/>
            </a:pPr>
            <a:r>
              <a:rPr lang="en-US" dirty="0"/>
              <a:t>3. CQRS and event sourcing support: Axon Server is built with CQRS (Command Query Responsibility Segregation) and event sourcing in mind, which makes it well suited for building systems that use these architectural patterns.</a:t>
            </a:r>
          </a:p>
          <a:p>
            <a:endParaRPr lang="en-US" dirty="0"/>
          </a:p>
        </p:txBody>
      </p:sp>
    </p:spTree>
    <p:extLst>
      <p:ext uri="{BB962C8B-B14F-4D97-AF65-F5344CB8AC3E}">
        <p14:creationId xmlns:p14="http://schemas.microsoft.com/office/powerpoint/2010/main" val="99455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A0A07-66F9-63E4-ACBC-DCFD3E882745}"/>
              </a:ext>
            </a:extLst>
          </p:cNvPr>
          <p:cNvSpPr>
            <a:spLocks noGrp="1"/>
          </p:cNvSpPr>
          <p:nvPr>
            <p:ph type="title"/>
          </p:nvPr>
        </p:nvSpPr>
        <p:spPr/>
        <p:txBody>
          <a:bodyPr/>
          <a:lstStyle/>
          <a:p>
            <a:r>
              <a:rPr lang="en-IN" dirty="0"/>
              <a:t>Why to choose axon server ? (2)</a:t>
            </a:r>
          </a:p>
        </p:txBody>
      </p:sp>
      <p:sp>
        <p:nvSpPr>
          <p:cNvPr id="3" name="Content Placeholder 2">
            <a:extLst>
              <a:ext uri="{FF2B5EF4-FFF2-40B4-BE49-F238E27FC236}">
                <a16:creationId xmlns:a16="http://schemas.microsoft.com/office/drawing/2014/main" id="{776C0FC6-49D9-8404-1977-60B2661633C1}"/>
              </a:ext>
            </a:extLst>
          </p:cNvPr>
          <p:cNvSpPr>
            <a:spLocks noGrp="1"/>
          </p:cNvSpPr>
          <p:nvPr>
            <p:ph idx="1"/>
          </p:nvPr>
        </p:nvSpPr>
        <p:spPr/>
        <p:txBody>
          <a:bodyPr>
            <a:normAutofit fontScale="70000" lnSpcReduction="20000"/>
          </a:bodyPr>
          <a:lstStyle/>
          <a:p>
            <a:pPr marL="0" indent="0">
              <a:buNone/>
            </a:pPr>
            <a:r>
              <a:rPr lang="en-US" dirty="0"/>
              <a:t>4  . Inter-application communication: Axon Server provides a built-in event bus, which allows different instances of your application to communicate with each other. This can be useful for building systems that need to share data and perform coordinated actions.</a:t>
            </a:r>
          </a:p>
          <a:p>
            <a:pPr marL="0" indent="0">
              <a:buNone/>
            </a:pPr>
            <a:endParaRPr lang="en-US" dirty="0"/>
          </a:p>
          <a:p>
            <a:pPr marL="0" indent="0">
              <a:buNone/>
            </a:pPr>
            <a:r>
              <a:rPr lang="en-US" dirty="0"/>
              <a:t>5. Operations: Axon server provides monitoring, management, and security features that help you to operate and manage your distributed system. It also provide advanced features like Cluster management, Event Store, Event Bus, Command Bus, Query Bus, Distributed Sagas, Dead Letter Queue, and REST API.</a:t>
            </a:r>
          </a:p>
          <a:p>
            <a:pPr marL="0" indent="0">
              <a:buNone/>
            </a:pPr>
            <a:endParaRPr lang="en-US" dirty="0"/>
          </a:p>
          <a:p>
            <a:pPr marL="0" indent="0">
              <a:buNone/>
            </a:pPr>
            <a:r>
              <a:rPr lang="en-US" dirty="0"/>
              <a:t>6. Integration: Axon Server is built on top of Spring Boot and Spring Cloud for easy integration with the Spring ecosystem, and supports various transports (TCP, AMQP, JMS) and stores (SQL, NoSQL)</a:t>
            </a:r>
          </a:p>
          <a:p>
            <a:endParaRPr lang="en-US" dirty="0"/>
          </a:p>
          <a:p>
            <a:pPr marL="0" indent="0">
              <a:buNone/>
            </a:pPr>
            <a:r>
              <a:rPr lang="en-US" dirty="0"/>
              <a:t>7. Open Source: Axon Server is open source and has a strong community behind it, which means that you can benefit from the knowledge and experience of other users, and contribute to the development of the project if you wish to.</a:t>
            </a:r>
            <a:endParaRPr lang="en-IN" dirty="0"/>
          </a:p>
          <a:p>
            <a:endParaRPr lang="en-IN" dirty="0"/>
          </a:p>
        </p:txBody>
      </p:sp>
    </p:spTree>
    <p:extLst>
      <p:ext uri="{BB962C8B-B14F-4D97-AF65-F5344CB8AC3E}">
        <p14:creationId xmlns:p14="http://schemas.microsoft.com/office/powerpoint/2010/main" val="3321477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55F1-D0B6-845E-396B-6D15AC4C90BB}"/>
              </a:ext>
            </a:extLst>
          </p:cNvPr>
          <p:cNvSpPr>
            <a:spLocks noGrp="1"/>
          </p:cNvSpPr>
          <p:nvPr>
            <p:ph type="title"/>
          </p:nvPr>
        </p:nvSpPr>
        <p:spPr/>
        <p:txBody>
          <a:bodyPr/>
          <a:lstStyle/>
          <a:p>
            <a:r>
              <a:rPr lang="en-IN" dirty="0"/>
              <a:t>Benefits of axon server</a:t>
            </a:r>
          </a:p>
        </p:txBody>
      </p:sp>
      <p:sp>
        <p:nvSpPr>
          <p:cNvPr id="3" name="Content Placeholder 2">
            <a:extLst>
              <a:ext uri="{FF2B5EF4-FFF2-40B4-BE49-F238E27FC236}">
                <a16:creationId xmlns:a16="http://schemas.microsoft.com/office/drawing/2014/main" id="{BA70086D-0655-1F9F-2AB3-23D00B7C92DC}"/>
              </a:ext>
            </a:extLst>
          </p:cNvPr>
          <p:cNvSpPr>
            <a:spLocks noGrp="1"/>
          </p:cNvSpPr>
          <p:nvPr>
            <p:ph idx="1"/>
          </p:nvPr>
        </p:nvSpPr>
        <p:spPr/>
        <p:txBody>
          <a:bodyPr>
            <a:normAutofit fontScale="62500" lnSpcReduction="20000"/>
          </a:bodyPr>
          <a:lstStyle/>
          <a:p>
            <a:pPr algn="l"/>
            <a:r>
              <a:rPr lang="en-US" b="0" i="0" dirty="0">
                <a:solidFill>
                  <a:srgbClr val="374151"/>
                </a:solidFill>
                <a:effectLst/>
                <a:latin typeface="Söhne"/>
              </a:rPr>
              <a:t>Axon Server is a tool for managing event-sourced systems. Some benefits of using Axon Server include:</a:t>
            </a:r>
          </a:p>
          <a:p>
            <a:pPr algn="l">
              <a:buFont typeface="+mj-lt"/>
              <a:buAutoNum type="arabicPeriod"/>
            </a:pPr>
            <a:r>
              <a:rPr lang="en-US" b="0" i="0" dirty="0">
                <a:solidFill>
                  <a:srgbClr val="374151"/>
                </a:solidFill>
                <a:effectLst/>
                <a:latin typeface="Söhne"/>
              </a:rPr>
              <a:t>Centralized event management: Axon Server allows for the centralized management of events across multiple microservices, making it easier to handle and track the flow of events within a system.</a:t>
            </a:r>
          </a:p>
          <a:p>
            <a:pPr algn="l">
              <a:buFont typeface="+mj-lt"/>
              <a:buAutoNum type="arabicPeriod"/>
            </a:pPr>
            <a:r>
              <a:rPr lang="en-US" b="0" i="0" dirty="0">
                <a:solidFill>
                  <a:srgbClr val="374151"/>
                </a:solidFill>
                <a:effectLst/>
                <a:latin typeface="Söhne"/>
              </a:rPr>
              <a:t>Scalability: Axon Server allows for horizontal scaling, meaning that as the load on the system increases, more instances of the server can be added to handle the additional load.</a:t>
            </a:r>
          </a:p>
          <a:p>
            <a:pPr algn="l">
              <a:buFont typeface="+mj-lt"/>
              <a:buAutoNum type="arabicPeriod"/>
            </a:pPr>
            <a:r>
              <a:rPr lang="en-US" b="0" i="0" dirty="0">
                <a:solidFill>
                  <a:srgbClr val="374151"/>
                </a:solidFill>
                <a:effectLst/>
                <a:latin typeface="Söhne"/>
              </a:rPr>
              <a:t>Event replay: Axon Server allows for events to be replayed, which can be useful for testing and debugging, as well as for adding new functionality to a system without having to manually recreate past events.</a:t>
            </a:r>
          </a:p>
          <a:p>
            <a:pPr algn="l">
              <a:buFont typeface="+mj-lt"/>
              <a:buAutoNum type="arabicPeriod"/>
            </a:pPr>
            <a:r>
              <a:rPr lang="en-US" b="0" i="0" dirty="0">
                <a:solidFill>
                  <a:srgbClr val="374151"/>
                </a:solidFill>
                <a:effectLst/>
                <a:latin typeface="Söhne"/>
              </a:rPr>
              <a:t>Security: Axon Server provides built-in security features such as Role-Based Access Control, which allows you to secure your event store by controlling access to streams of events.</a:t>
            </a:r>
          </a:p>
          <a:p>
            <a:pPr algn="l">
              <a:buFont typeface="+mj-lt"/>
              <a:buAutoNum type="arabicPeriod"/>
            </a:pPr>
            <a:r>
              <a:rPr lang="en-US" b="0" i="0" dirty="0">
                <a:solidFill>
                  <a:srgbClr val="374151"/>
                </a:solidFill>
                <a:effectLst/>
                <a:latin typeface="Söhne"/>
              </a:rPr>
              <a:t>Monitoring: The axon server provides monitoring capability to the underlying event-sourced systems, It helps the user to understand the health of the systems and identify the bottlenecks or issues.</a:t>
            </a:r>
          </a:p>
          <a:p>
            <a:pPr algn="l">
              <a:buFont typeface="+mj-lt"/>
              <a:buAutoNum type="arabicPeriod"/>
            </a:pPr>
            <a:r>
              <a:rPr lang="en-US" b="0" i="0" dirty="0">
                <a:solidFill>
                  <a:srgbClr val="374151"/>
                </a:solidFill>
                <a:effectLst/>
                <a:latin typeface="Söhne"/>
              </a:rPr>
              <a:t>Support for multiple languages: Axon Server supports multiple programming languages, such as Java, Kotlin, and .NET, making it easier for teams with different language preferences to work together.</a:t>
            </a:r>
          </a:p>
          <a:p>
            <a:pPr algn="l">
              <a:buFont typeface="+mj-lt"/>
              <a:buAutoNum type="arabicPeriod"/>
            </a:pPr>
            <a:r>
              <a:rPr lang="en-US" b="0" i="0" dirty="0">
                <a:solidFill>
                  <a:srgbClr val="374151"/>
                </a:solidFill>
                <a:effectLst/>
                <a:latin typeface="Söhne"/>
              </a:rPr>
              <a:t>Interoperability: Axon Server provides features for easy integration with other popular tools such as Apache Kafka, Elasticsearch, and Spring Boot.</a:t>
            </a:r>
          </a:p>
        </p:txBody>
      </p:sp>
    </p:spTree>
    <p:extLst>
      <p:ext uri="{BB962C8B-B14F-4D97-AF65-F5344CB8AC3E}">
        <p14:creationId xmlns:p14="http://schemas.microsoft.com/office/powerpoint/2010/main" val="2888308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7285-B28C-459E-772D-61E7CDC70A84}"/>
              </a:ext>
            </a:extLst>
          </p:cNvPr>
          <p:cNvSpPr>
            <a:spLocks noGrp="1"/>
          </p:cNvSpPr>
          <p:nvPr>
            <p:ph type="title"/>
          </p:nvPr>
        </p:nvSpPr>
        <p:spPr/>
        <p:txBody>
          <a:bodyPr/>
          <a:lstStyle/>
          <a:p>
            <a:r>
              <a:rPr lang="en-IN" dirty="0"/>
              <a:t>How to download axon server?</a:t>
            </a:r>
          </a:p>
        </p:txBody>
      </p:sp>
      <p:sp>
        <p:nvSpPr>
          <p:cNvPr id="3" name="Content Placeholder 2">
            <a:extLst>
              <a:ext uri="{FF2B5EF4-FFF2-40B4-BE49-F238E27FC236}">
                <a16:creationId xmlns:a16="http://schemas.microsoft.com/office/drawing/2014/main" id="{6AF2AA2B-FA1B-687F-CBCF-462BDE583F24}"/>
              </a:ext>
            </a:extLst>
          </p:cNvPr>
          <p:cNvSpPr>
            <a:spLocks noGrp="1"/>
          </p:cNvSpPr>
          <p:nvPr>
            <p:ph idx="1"/>
          </p:nvPr>
        </p:nvSpPr>
        <p:spPr/>
        <p:txBody>
          <a:bodyPr/>
          <a:lstStyle/>
          <a:p>
            <a:r>
              <a:rPr lang="en-IN" dirty="0"/>
              <a:t>https://developer.axoniq.io/</a:t>
            </a:r>
          </a:p>
          <a:p>
            <a:r>
              <a:rPr lang="en-IN" dirty="0">
                <a:hlinkClick r:id="rId2"/>
              </a:rPr>
              <a:t>https://developer.axoniq.io/download</a:t>
            </a:r>
            <a:endParaRPr lang="en-IN" dirty="0"/>
          </a:p>
          <a:p>
            <a:r>
              <a:rPr lang="en-IN" dirty="0"/>
              <a:t>https://docs.axoniq.io/reference-guide/</a:t>
            </a:r>
          </a:p>
        </p:txBody>
      </p:sp>
    </p:spTree>
    <p:extLst>
      <p:ext uri="{BB962C8B-B14F-4D97-AF65-F5344CB8AC3E}">
        <p14:creationId xmlns:p14="http://schemas.microsoft.com/office/powerpoint/2010/main" val="373996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B784C-218D-5921-9B5F-CFBBF6B69464}"/>
              </a:ext>
            </a:extLst>
          </p:cNvPr>
          <p:cNvSpPr>
            <a:spLocks noGrp="1"/>
          </p:cNvSpPr>
          <p:nvPr>
            <p:ph type="title"/>
          </p:nvPr>
        </p:nvSpPr>
        <p:spPr/>
        <p:txBody>
          <a:bodyPr>
            <a:normAutofit/>
          </a:bodyPr>
          <a:lstStyle/>
          <a:p>
            <a:r>
              <a:rPr lang="en-IN" dirty="0"/>
              <a:t>How to add configuration properties for axon server ?</a:t>
            </a:r>
          </a:p>
        </p:txBody>
      </p:sp>
      <p:sp>
        <p:nvSpPr>
          <p:cNvPr id="3" name="Content Placeholder 2">
            <a:extLst>
              <a:ext uri="{FF2B5EF4-FFF2-40B4-BE49-F238E27FC236}">
                <a16:creationId xmlns:a16="http://schemas.microsoft.com/office/drawing/2014/main" id="{2598C857-4089-D52A-450B-BB63070B3991}"/>
              </a:ext>
            </a:extLst>
          </p:cNvPr>
          <p:cNvSpPr>
            <a:spLocks noGrp="1"/>
          </p:cNvSpPr>
          <p:nvPr>
            <p:ph idx="1"/>
          </p:nvPr>
        </p:nvSpPr>
        <p:spPr/>
        <p:txBody>
          <a:bodyPr/>
          <a:lstStyle/>
          <a:p>
            <a:r>
              <a:rPr lang="en-IN" dirty="0">
                <a:hlinkClick r:id="rId2"/>
              </a:rPr>
              <a:t>https://docs.axoniq.io/reference-guide/axon-server/administration/admin-configuration/configuration</a:t>
            </a:r>
            <a:endParaRPr lang="en-IN" dirty="0"/>
          </a:p>
          <a:p>
            <a:endParaRPr lang="en-IN" dirty="0"/>
          </a:p>
          <a:p>
            <a:endParaRPr lang="en-IN" dirty="0"/>
          </a:p>
          <a:p>
            <a:r>
              <a:rPr lang="en-IN" dirty="0"/>
              <a:t>Use “./</a:t>
            </a:r>
            <a:r>
              <a:rPr lang="en-IN" dirty="0" err="1"/>
              <a:t>axonserver.properties</a:t>
            </a:r>
            <a:r>
              <a:rPr lang="en-IN" dirty="0"/>
              <a:t>” for common settings.</a:t>
            </a:r>
          </a:p>
          <a:p>
            <a:r>
              <a:rPr lang="en-IN" dirty="0"/>
              <a:t>Use “./config/</a:t>
            </a:r>
            <a:r>
              <a:rPr lang="en-IN" dirty="0" err="1"/>
              <a:t>axonserver.properties</a:t>
            </a:r>
            <a:r>
              <a:rPr lang="en-IN" dirty="0"/>
              <a:t>” for environment/node-specific overrides.</a:t>
            </a:r>
          </a:p>
          <a:p>
            <a:r>
              <a:rPr lang="en-IN" dirty="0"/>
              <a:t>Use “-D” or environment variables for one-time settings.</a:t>
            </a:r>
          </a:p>
        </p:txBody>
      </p:sp>
    </p:spTree>
    <p:extLst>
      <p:ext uri="{BB962C8B-B14F-4D97-AF65-F5344CB8AC3E}">
        <p14:creationId xmlns:p14="http://schemas.microsoft.com/office/powerpoint/2010/main" val="94772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D636-E3DB-B381-DF85-574F17155F2B}"/>
              </a:ext>
            </a:extLst>
          </p:cNvPr>
          <p:cNvSpPr>
            <a:spLocks noGrp="1"/>
          </p:cNvSpPr>
          <p:nvPr>
            <p:ph type="title"/>
          </p:nvPr>
        </p:nvSpPr>
        <p:spPr/>
        <p:txBody>
          <a:bodyPr/>
          <a:lstStyle/>
          <a:p>
            <a:r>
              <a:rPr lang="en-US" dirty="0" err="1"/>
              <a:t>dependancy</a:t>
            </a:r>
            <a:endParaRPr lang="en-IN" dirty="0"/>
          </a:p>
        </p:txBody>
      </p:sp>
      <p:sp>
        <p:nvSpPr>
          <p:cNvPr id="3" name="Content Placeholder 2">
            <a:extLst>
              <a:ext uri="{FF2B5EF4-FFF2-40B4-BE49-F238E27FC236}">
                <a16:creationId xmlns:a16="http://schemas.microsoft.com/office/drawing/2014/main" id="{B92FCE3C-1A30-AF78-BC1B-F63B6D2A25B8}"/>
              </a:ext>
            </a:extLst>
          </p:cNvPr>
          <p:cNvSpPr>
            <a:spLocks noGrp="1"/>
          </p:cNvSpPr>
          <p:nvPr>
            <p:ph idx="1"/>
          </p:nvPr>
        </p:nvSpPr>
        <p:spPr/>
        <p:txBody>
          <a:bodyPr/>
          <a:lstStyle/>
          <a:p>
            <a:pPr marL="0" indent="0">
              <a:buNone/>
            </a:pPr>
            <a:r>
              <a:rPr lang="en-IN" dirty="0"/>
              <a:t>		&lt;dependency&gt;</a:t>
            </a:r>
          </a:p>
          <a:p>
            <a:pPr marL="0" indent="0">
              <a:buNone/>
            </a:pPr>
            <a:r>
              <a:rPr lang="en-IN" dirty="0"/>
              <a:t>			&lt;</a:t>
            </a:r>
            <a:r>
              <a:rPr lang="en-IN" dirty="0" err="1"/>
              <a:t>groupId</a:t>
            </a:r>
            <a:r>
              <a:rPr lang="en-IN" dirty="0"/>
              <a:t>&gt;</a:t>
            </a:r>
            <a:r>
              <a:rPr lang="en-IN" dirty="0" err="1"/>
              <a:t>org.axonframework</a:t>
            </a:r>
            <a:r>
              <a:rPr lang="en-IN" dirty="0"/>
              <a:t>&lt;/</a:t>
            </a:r>
            <a:r>
              <a:rPr lang="en-IN" dirty="0" err="1"/>
              <a:t>groupId</a:t>
            </a:r>
            <a:r>
              <a:rPr lang="en-IN" dirty="0"/>
              <a:t>&gt;</a:t>
            </a:r>
          </a:p>
          <a:p>
            <a:pPr marL="0" indent="0">
              <a:buNone/>
            </a:pPr>
            <a:r>
              <a:rPr lang="en-IN" dirty="0"/>
              <a:t>			&lt;</a:t>
            </a:r>
            <a:r>
              <a:rPr lang="en-IN" dirty="0" err="1"/>
              <a:t>artifactId</a:t>
            </a:r>
            <a:r>
              <a:rPr lang="en-IN" dirty="0"/>
              <a:t>&gt;axon-spring-boot-starter&lt;/</a:t>
            </a:r>
            <a:r>
              <a:rPr lang="en-IN" dirty="0" err="1"/>
              <a:t>artifactId</a:t>
            </a:r>
            <a:r>
              <a:rPr lang="en-IN" dirty="0"/>
              <a:t>&gt;</a:t>
            </a:r>
          </a:p>
          <a:p>
            <a:pPr marL="0" indent="0">
              <a:buNone/>
            </a:pPr>
            <a:r>
              <a:rPr lang="en-IN" dirty="0"/>
              <a:t>			&lt;version&gt;4.6.3&lt;/version&gt;</a:t>
            </a:r>
          </a:p>
          <a:p>
            <a:pPr marL="0" indent="0">
              <a:buNone/>
            </a:pPr>
            <a:r>
              <a:rPr lang="en-IN" dirty="0"/>
              <a:t>		&lt;/dependency&gt;</a:t>
            </a:r>
          </a:p>
        </p:txBody>
      </p:sp>
    </p:spTree>
    <p:extLst>
      <p:ext uri="{BB962C8B-B14F-4D97-AF65-F5344CB8AC3E}">
        <p14:creationId xmlns:p14="http://schemas.microsoft.com/office/powerpoint/2010/main" val="270832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5DF1-781A-A95C-6602-D694CCFA98EA}"/>
              </a:ext>
            </a:extLst>
          </p:cNvPr>
          <p:cNvSpPr>
            <a:spLocks noGrp="1"/>
          </p:cNvSpPr>
          <p:nvPr>
            <p:ph type="title"/>
          </p:nvPr>
        </p:nvSpPr>
        <p:spPr/>
        <p:txBody>
          <a:bodyPr/>
          <a:lstStyle/>
          <a:p>
            <a:r>
              <a:rPr lang="en-US" dirty="0"/>
              <a:t>Axon server configuration property {</a:t>
            </a:r>
            <a:r>
              <a:rPr lang="en-US" b="1" dirty="0"/>
              <a:t>Spring Boot</a:t>
            </a:r>
            <a:r>
              <a:rPr lang="en-US" dirty="0"/>
              <a:t>}</a:t>
            </a:r>
            <a:endParaRPr lang="en-IN" dirty="0"/>
          </a:p>
        </p:txBody>
      </p:sp>
      <p:sp>
        <p:nvSpPr>
          <p:cNvPr id="3" name="Content Placeholder 2">
            <a:extLst>
              <a:ext uri="{FF2B5EF4-FFF2-40B4-BE49-F238E27FC236}">
                <a16:creationId xmlns:a16="http://schemas.microsoft.com/office/drawing/2014/main" id="{5F9D57CA-0AA3-C7F5-EEC1-7C054C0112F7}"/>
              </a:ext>
            </a:extLst>
          </p:cNvPr>
          <p:cNvSpPr>
            <a:spLocks noGrp="1"/>
          </p:cNvSpPr>
          <p:nvPr>
            <p:ph idx="1"/>
          </p:nvPr>
        </p:nvSpPr>
        <p:spPr/>
        <p:txBody>
          <a:bodyPr/>
          <a:lstStyle/>
          <a:p>
            <a:pPr marL="0" indent="0">
              <a:buNone/>
            </a:pPr>
            <a:endParaRPr lang="en-IN" dirty="0"/>
          </a:p>
          <a:p>
            <a:pPr marL="0" indent="0">
              <a:buNone/>
            </a:pPr>
            <a:endParaRPr lang="en-IN" dirty="0"/>
          </a:p>
          <a:p>
            <a:pPr marL="0" indent="0">
              <a:buNone/>
            </a:pPr>
            <a:r>
              <a:rPr lang="en-IN" dirty="0" err="1"/>
              <a:t>axon.axonserver.servers</a:t>
            </a:r>
            <a:r>
              <a:rPr lang="en-IN" dirty="0"/>
              <a:t>=localhost:8124</a:t>
            </a:r>
          </a:p>
        </p:txBody>
      </p:sp>
    </p:spTree>
    <p:extLst>
      <p:ext uri="{BB962C8B-B14F-4D97-AF65-F5344CB8AC3E}">
        <p14:creationId xmlns:p14="http://schemas.microsoft.com/office/powerpoint/2010/main" val="2507765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2531</TotalTime>
  <Words>832</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Axon Server By Pratik Dandare</vt:lpstr>
      <vt:lpstr>What is Axon Server ??</vt:lpstr>
      <vt:lpstr>Why to choose axon server ? (1)</vt:lpstr>
      <vt:lpstr>Why to choose axon server ? (2)</vt:lpstr>
      <vt:lpstr>Benefits of axon server</vt:lpstr>
      <vt:lpstr>How to download axon server?</vt:lpstr>
      <vt:lpstr>How to add configuration properties for axon server ?</vt:lpstr>
      <vt:lpstr>dependancy</vt:lpstr>
      <vt:lpstr>Axon server configuration property {Spring Boot}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Axon Server By Pratik Dandare</dc:title>
  <dc:creator>Pratik Dandare</dc:creator>
  <cp:lastModifiedBy>Pratik Dandare</cp:lastModifiedBy>
  <cp:revision>10</cp:revision>
  <dcterms:created xsi:type="dcterms:W3CDTF">2023-01-09T12:39:27Z</dcterms:created>
  <dcterms:modified xsi:type="dcterms:W3CDTF">2023-01-12T05:53:08Z</dcterms:modified>
</cp:coreProperties>
</file>