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yDS58MCxITNIFtFgDL2BEW45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W-1217\Downloads\Project%20file%204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.xlsx]PRICE DISTRIBUTION(COUNTRYWISE)!PivotTable1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PRICE DISTRIBUTION(COUNTRYWISE)</a:t>
            </a:r>
          </a:p>
          <a:p>
            <a:pPr algn="ctr" rtl="0"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1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206260091182576"/>
          <c:y val="0.20920474085315471"/>
          <c:w val="0.68166722636288368"/>
          <c:h val="0.5667293162602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'PRICE DISTRIBUTION(COUNTRYWISE)'!$B$7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'PRICE DISTRIBUTION(COUNTRYWISE)'!$A$8:$A$19</c:f>
              <c:strCache>
                <c:ptCount val="11"/>
                <c:pt idx="0">
                  <c:v>Spain</c:v>
                </c:pt>
                <c:pt idx="1">
                  <c:v>Australia</c:v>
                </c:pt>
                <c:pt idx="2">
                  <c:v>Finlad</c:v>
                </c:pt>
                <c:pt idx="3">
                  <c:v>Poland</c:v>
                </c:pt>
                <c:pt idx="4">
                  <c:v>Swiden</c:v>
                </c:pt>
                <c:pt idx="5">
                  <c:v>USA</c:v>
                </c:pt>
                <c:pt idx="6">
                  <c:v>Germany</c:v>
                </c:pt>
                <c:pt idx="7">
                  <c:v>Greece</c:v>
                </c:pt>
                <c:pt idx="8">
                  <c:v>India</c:v>
                </c:pt>
                <c:pt idx="9">
                  <c:v>Irac</c:v>
                </c:pt>
                <c:pt idx="10">
                  <c:v>Norvey</c:v>
                </c:pt>
              </c:strCache>
            </c:strRef>
          </c:cat>
          <c:val>
            <c:numRef>
              <c:f>'PRICE DISTRIBUTION(COUNTRYWISE)'!$B$8:$B$19</c:f>
              <c:numCache>
                <c:formatCode>0</c:formatCode>
                <c:ptCount val="11"/>
                <c:pt idx="0">
                  <c:v>430</c:v>
                </c:pt>
                <c:pt idx="1">
                  <c:v>284</c:v>
                </c:pt>
                <c:pt idx="2">
                  <c:v>284</c:v>
                </c:pt>
                <c:pt idx="3">
                  <c:v>289</c:v>
                </c:pt>
                <c:pt idx="4">
                  <c:v>284</c:v>
                </c:pt>
                <c:pt idx="5">
                  <c:v>146</c:v>
                </c:pt>
                <c:pt idx="6">
                  <c:v>144</c:v>
                </c:pt>
                <c:pt idx="7">
                  <c:v>148</c:v>
                </c:pt>
                <c:pt idx="8">
                  <c:v>144</c:v>
                </c:pt>
                <c:pt idx="9">
                  <c:v>137</c:v>
                </c:pt>
                <c:pt idx="1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8-40FB-8899-F9E3537E2585}"/>
            </c:ext>
          </c:extLst>
        </c:ser>
        <c:ser>
          <c:idx val="1"/>
          <c:order val="1"/>
          <c:tx>
            <c:strRef>
              <c:f>'PRICE DISTRIBUTION(COUNTRYWISE)'!$C$7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'PRICE DISTRIBUTION(COUNTRYWISE)'!$A$8:$A$19</c:f>
              <c:strCache>
                <c:ptCount val="11"/>
                <c:pt idx="0">
                  <c:v>Spain</c:v>
                </c:pt>
                <c:pt idx="1">
                  <c:v>Australia</c:v>
                </c:pt>
                <c:pt idx="2">
                  <c:v>Finlad</c:v>
                </c:pt>
                <c:pt idx="3">
                  <c:v>Poland</c:v>
                </c:pt>
                <c:pt idx="4">
                  <c:v>Swiden</c:v>
                </c:pt>
                <c:pt idx="5">
                  <c:v>USA</c:v>
                </c:pt>
                <c:pt idx="6">
                  <c:v>Germany</c:v>
                </c:pt>
                <c:pt idx="7">
                  <c:v>Greece</c:v>
                </c:pt>
                <c:pt idx="8">
                  <c:v>India</c:v>
                </c:pt>
                <c:pt idx="9">
                  <c:v>Irac</c:v>
                </c:pt>
                <c:pt idx="10">
                  <c:v>Norvey</c:v>
                </c:pt>
              </c:strCache>
            </c:strRef>
          </c:cat>
          <c:val>
            <c:numRef>
              <c:f>'PRICE DISTRIBUTION(COUNTRYWISE)'!$C$8:$C$19</c:f>
              <c:numCache>
                <c:formatCode>_("$"* #,##0.00_);_("$"* \(#,##0.00\);_("$"* "-"??_);_(@_)</c:formatCode>
                <c:ptCount val="11"/>
                <c:pt idx="0">
                  <c:v>9524378</c:v>
                </c:pt>
                <c:pt idx="1">
                  <c:v>6190534</c:v>
                </c:pt>
                <c:pt idx="2">
                  <c:v>6143595</c:v>
                </c:pt>
                <c:pt idx="3">
                  <c:v>5857635</c:v>
                </c:pt>
                <c:pt idx="4">
                  <c:v>5835274</c:v>
                </c:pt>
                <c:pt idx="5">
                  <c:v>3127980</c:v>
                </c:pt>
                <c:pt idx="6">
                  <c:v>3124658</c:v>
                </c:pt>
                <c:pt idx="7">
                  <c:v>3042694</c:v>
                </c:pt>
                <c:pt idx="8">
                  <c:v>3028802</c:v>
                </c:pt>
                <c:pt idx="9">
                  <c:v>2998399</c:v>
                </c:pt>
                <c:pt idx="10">
                  <c:v>2988424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8-40FB-8899-F9E3537E25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7953567"/>
        <c:axId val="287934015"/>
      </c:barChart>
      <c:catAx>
        <c:axId val="28795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34015"/>
        <c:crosses val="autoZero"/>
        <c:auto val="1"/>
        <c:lblAlgn val="ctr"/>
        <c:lblOffset val="100"/>
        <c:noMultiLvlLbl val="0"/>
      </c:catAx>
      <c:valAx>
        <c:axId val="28793401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35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15038955557784"/>
          <c:y val="0.2676368975091718"/>
          <c:w val="0.12668681897954107"/>
          <c:h val="0.17029903770335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.xlsx]Highest&amp;lowest Price(FuelType)!PivotTable1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Highest&amp;lowest Total Price of Cars(FuelType)</a:t>
            </a:r>
          </a:p>
        </c:rich>
      </c:tx>
      <c:layout>
        <c:manualLayout>
          <c:xMode val="edge"/>
          <c:yMode val="edge"/>
          <c:x val="0.24611111111111106"/>
          <c:y val="9.1571886847477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'Highest&amp;lowest Price(FuelType)'!$B$9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elete val="1"/>
          </c:dLbls>
          <c:cat>
            <c:strRef>
              <c:f>'Highest&amp;lowest Price(FuelType)'!$A$10:$A$15</c:f>
              <c:strCache>
                <c:ptCount val="5"/>
                <c:pt idx="0">
                  <c:v>Diesel</c:v>
                </c:pt>
                <c:pt idx="1">
                  <c:v>Petrol</c:v>
                </c:pt>
                <c:pt idx="2">
                  <c:v>Other</c:v>
                </c:pt>
                <c:pt idx="3">
                  <c:v>Hybrid</c:v>
                </c:pt>
                <c:pt idx="4">
                  <c:v>Electric</c:v>
                </c:pt>
              </c:strCache>
            </c:strRef>
          </c:cat>
          <c:val>
            <c:numRef>
              <c:f>'Highest&amp;lowest Price(FuelType)'!$B$10:$B$15</c:f>
              <c:numCache>
                <c:formatCode>"$"#,##0.00</c:formatCode>
                <c:ptCount val="5"/>
                <c:pt idx="0">
                  <c:v>25442905</c:v>
                </c:pt>
                <c:pt idx="1">
                  <c:v>22059798</c:v>
                </c:pt>
                <c:pt idx="2">
                  <c:v>4149367</c:v>
                </c:pt>
                <c:pt idx="3">
                  <c:v>123430</c:v>
                </c:pt>
                <c:pt idx="4">
                  <c:v>86873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2-4A6D-99D4-DCF5EB4DB215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9710304"/>
        <c:axId val="1579719872"/>
      </c:lineChart>
      <c:catAx>
        <c:axId val="157971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19872"/>
        <c:crosses val="autoZero"/>
        <c:auto val="1"/>
        <c:lblAlgn val="ctr"/>
        <c:lblOffset val="100"/>
        <c:noMultiLvlLbl val="0"/>
      </c:catAx>
      <c:valAx>
        <c:axId val="1579719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 w="9525" cap="flat" cmpd="sng" algn="ctr">
      <a:noFill/>
      <a:round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 file 4 .xlsx]TransmissionWise No of Cars!PivotTable1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MODEL (TRANSMISSIONWISE)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'TransmissionWise No of Cars'!$B$7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22-43A6-B79C-D3EB834A775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2-43A6-B79C-D3EB834A775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2-43A6-B79C-D3EB834A7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'TransmissionWise No of Cars'!$A$8:$A$11</c:f>
              <c:strCache>
                <c:ptCount val="3"/>
                <c:pt idx="0">
                  <c:v>Manual</c:v>
                </c:pt>
                <c:pt idx="1">
                  <c:v>Semi-Auto</c:v>
                </c:pt>
                <c:pt idx="2">
                  <c:v>Automatic</c:v>
                </c:pt>
              </c:strCache>
            </c:strRef>
          </c:cat>
          <c:val>
            <c:numRef>
              <c:f>'TransmissionWise No of Cars'!$B$8:$B$11</c:f>
              <c:numCache>
                <c:formatCode>General</c:formatCode>
                <c:ptCount val="3"/>
                <c:pt idx="0">
                  <c:v>1044</c:v>
                </c:pt>
                <c:pt idx="1">
                  <c:v>884</c:v>
                </c:pt>
                <c:pt idx="2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22-43A6-B79C-D3EB834A77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.xlsx]FuelTypeWise No of Cars!PivotTable1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COUNT OF MODEL (FUEL TYPEWISE)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'FuelTypeWise No of Cars'!$B$8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'FuelTypeWise No of Cars'!$A$9:$A$14</c:f>
              <c:strCache>
                <c:ptCount val="5"/>
                <c:pt idx="0">
                  <c:v>Diesel</c:v>
                </c:pt>
                <c:pt idx="1">
                  <c:v>Petrol</c:v>
                </c:pt>
                <c:pt idx="2">
                  <c:v>Other</c:v>
                </c:pt>
                <c:pt idx="3">
                  <c:v>Electric</c:v>
                </c:pt>
                <c:pt idx="4">
                  <c:v>Hybrid</c:v>
                </c:pt>
              </c:strCache>
            </c:strRef>
          </c:cat>
          <c:val>
            <c:numRef>
              <c:f>'FuelTypeWise No of Cars'!$B$9:$B$14</c:f>
              <c:numCache>
                <c:formatCode>General</c:formatCode>
                <c:ptCount val="5"/>
                <c:pt idx="0">
                  <c:v>1141</c:v>
                </c:pt>
                <c:pt idx="1">
                  <c:v>1048</c:v>
                </c:pt>
                <c:pt idx="2">
                  <c:v>239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6-42D4-A52A-4FE5A8BE770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6224015"/>
        <c:axId val="786227343"/>
      </c:lineChart>
      <c:catAx>
        <c:axId val="78622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227343"/>
        <c:crosses val="autoZero"/>
        <c:auto val="1"/>
        <c:lblAlgn val="ctr"/>
        <c:lblOffset val="100"/>
        <c:noMultiLvlLbl val="0"/>
      </c:catAx>
      <c:valAx>
        <c:axId val="78622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22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/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.xlsx]CompanyWise No of Cars!PivotTable1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MODEL (COMPANYWISE)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'CompanyWise No of Cars'!$B$7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'CompanyWise No of Cars'!$A$8:$A$15</c:f>
              <c:strCache>
                <c:ptCount val="7"/>
                <c:pt idx="0">
                  <c:v>audi</c:v>
                </c:pt>
                <c:pt idx="1">
                  <c:v>toyota</c:v>
                </c:pt>
                <c:pt idx="2">
                  <c:v>vw</c:v>
                </c:pt>
                <c:pt idx="3">
                  <c:v>BMW</c:v>
                </c:pt>
                <c:pt idx="4">
                  <c:v>skoda</c:v>
                </c:pt>
                <c:pt idx="5">
                  <c:v>Ford</c:v>
                </c:pt>
                <c:pt idx="6">
                  <c:v>Hyundai</c:v>
                </c:pt>
              </c:strCache>
            </c:strRef>
          </c:cat>
          <c:val>
            <c:numRef>
              <c:f>'CompanyWise No of Cars'!$B$8:$B$15</c:f>
              <c:numCache>
                <c:formatCode>General</c:formatCode>
                <c:ptCount val="7"/>
                <c:pt idx="0">
                  <c:v>2192</c:v>
                </c:pt>
                <c:pt idx="1">
                  <c:v>105</c:v>
                </c:pt>
                <c:pt idx="2">
                  <c:v>87</c:v>
                </c:pt>
                <c:pt idx="3">
                  <c:v>39</c:v>
                </c:pt>
                <c:pt idx="4">
                  <c:v>9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D-4044-A040-17C7DA8B92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7948991"/>
        <c:axId val="287938175"/>
      </c:barChart>
      <c:catAx>
        <c:axId val="287948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38175"/>
        <c:crosses val="autoZero"/>
        <c:auto val="1"/>
        <c:lblAlgn val="ctr"/>
        <c:lblOffset val="100"/>
        <c:noMultiLvlLbl val="0"/>
      </c:catAx>
      <c:valAx>
        <c:axId val="28793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4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.xlsx]Model Distribution(YearWise)!PivotTable1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 WISE DISTRIBUTION(MODEL)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Distribution(YearWise)'!$B$6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Distribution(YearWise)'!$A$7:$A$17</c:f>
              <c:strCache>
                <c:ptCount val="10"/>
                <c:pt idx="0">
                  <c:v>2019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2018</c:v>
                </c:pt>
                <c:pt idx="5">
                  <c:v>2020</c:v>
                </c:pt>
                <c:pt idx="6">
                  <c:v>2014</c:v>
                </c:pt>
                <c:pt idx="7">
                  <c:v>2013</c:v>
                </c:pt>
                <c:pt idx="8">
                  <c:v>2011</c:v>
                </c:pt>
                <c:pt idx="9">
                  <c:v>2008</c:v>
                </c:pt>
              </c:strCache>
            </c:strRef>
          </c:cat>
          <c:val>
            <c:numRef>
              <c:f>'Model Distribution(YearWise)'!$B$7:$B$17</c:f>
              <c:numCache>
                <c:formatCode>#,##0_);\(#,##0\)</c:formatCode>
                <c:ptCount val="10"/>
                <c:pt idx="0">
                  <c:v>620</c:v>
                </c:pt>
                <c:pt idx="1">
                  <c:v>538</c:v>
                </c:pt>
                <c:pt idx="2">
                  <c:v>530</c:v>
                </c:pt>
                <c:pt idx="3">
                  <c:v>267</c:v>
                </c:pt>
                <c:pt idx="4">
                  <c:v>213</c:v>
                </c:pt>
                <c:pt idx="5">
                  <c:v>108</c:v>
                </c:pt>
                <c:pt idx="6">
                  <c:v>103</c:v>
                </c:pt>
                <c:pt idx="7">
                  <c:v>54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1-41FB-9D5A-9140ECE1D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096831"/>
        <c:axId val="194094335"/>
      </c:barChart>
      <c:catAx>
        <c:axId val="1940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4335"/>
        <c:crosses val="autoZero"/>
        <c:auto val="1"/>
        <c:lblAlgn val="ctr"/>
        <c:lblOffset val="100"/>
        <c:noMultiLvlLbl val="0"/>
      </c:catAx>
      <c:valAx>
        <c:axId val="19409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.xlsx]Model Price(Highest &amp; Lowest)!PivotTable1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PRICE (HIGHER AND LOWEST)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Price(Highest &amp; Lowest)'!$B$8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'Model Price(Highest &amp; Lowest)'!$A$9:$A$59</c:f>
              <c:strCache>
                <c:ptCount val="50"/>
                <c:pt idx="0">
                  <c:v> Q3</c:v>
                </c:pt>
                <c:pt idx="1">
                  <c:v> A4</c:v>
                </c:pt>
                <c:pt idx="2">
                  <c:v> A3</c:v>
                </c:pt>
                <c:pt idx="3">
                  <c:v> Q5</c:v>
                </c:pt>
                <c:pt idx="4">
                  <c:v> A6</c:v>
                </c:pt>
                <c:pt idx="5">
                  <c:v> Q2</c:v>
                </c:pt>
                <c:pt idx="6">
                  <c:v> A1</c:v>
                </c:pt>
                <c:pt idx="7">
                  <c:v> A5</c:v>
                </c:pt>
                <c:pt idx="8">
                  <c:v> Q7</c:v>
                </c:pt>
                <c:pt idx="9">
                  <c:v> TT</c:v>
                </c:pt>
                <c:pt idx="10">
                  <c:v> A8</c:v>
                </c:pt>
                <c:pt idx="11">
                  <c:v> Q8</c:v>
                </c:pt>
                <c:pt idx="12">
                  <c:v> A7</c:v>
                </c:pt>
                <c:pt idx="13">
                  <c:v> Aygo</c:v>
                </c:pt>
                <c:pt idx="14">
                  <c:v> Golf</c:v>
                </c:pt>
                <c:pt idx="15">
                  <c:v> Tiguan</c:v>
                </c:pt>
                <c:pt idx="16">
                  <c:v> Prius</c:v>
                </c:pt>
                <c:pt idx="17">
                  <c:v> 3 Series</c:v>
                </c:pt>
                <c:pt idx="18">
                  <c:v> RS6</c:v>
                </c:pt>
                <c:pt idx="19">
                  <c:v> RS4</c:v>
                </c:pt>
                <c:pt idx="20">
                  <c:v> RS3</c:v>
                </c:pt>
                <c:pt idx="21">
                  <c:v> Polo</c:v>
                </c:pt>
                <c:pt idx="22">
                  <c:v> C-HR</c:v>
                </c:pt>
                <c:pt idx="23">
                  <c:v> RS5</c:v>
                </c:pt>
                <c:pt idx="24">
                  <c:v> i3</c:v>
                </c:pt>
                <c:pt idx="25">
                  <c:v> R8</c:v>
                </c:pt>
                <c:pt idx="26">
                  <c:v> T-Roc</c:v>
                </c:pt>
                <c:pt idx="27">
                  <c:v> Touareg</c:v>
                </c:pt>
                <c:pt idx="28">
                  <c:v> Passat</c:v>
                </c:pt>
                <c:pt idx="29">
                  <c:v> Yaris</c:v>
                </c:pt>
                <c:pt idx="30">
                  <c:v> RAV4</c:v>
                </c:pt>
                <c:pt idx="31">
                  <c:v> X5</c:v>
                </c:pt>
                <c:pt idx="32">
                  <c:v> Kamiq</c:v>
                </c:pt>
                <c:pt idx="33">
                  <c:v> Supra</c:v>
                </c:pt>
                <c:pt idx="34">
                  <c:v> Arteon</c:v>
                </c:pt>
                <c:pt idx="35">
                  <c:v> Sharan</c:v>
                </c:pt>
                <c:pt idx="36">
                  <c:v> Touran</c:v>
                </c:pt>
                <c:pt idx="37">
                  <c:v> Corolla</c:v>
                </c:pt>
                <c:pt idx="38">
                  <c:v> Mondeo</c:v>
                </c:pt>
                <c:pt idx="39">
                  <c:v> 2 Series</c:v>
                </c:pt>
                <c:pt idx="40">
                  <c:v> Fabia</c:v>
                </c:pt>
                <c:pt idx="41">
                  <c:v> i8</c:v>
                </c:pt>
                <c:pt idx="42">
                  <c:v> Verso</c:v>
                </c:pt>
                <c:pt idx="43">
                  <c:v> Up</c:v>
                </c:pt>
                <c:pt idx="44">
                  <c:v> S4</c:v>
                </c:pt>
                <c:pt idx="45">
                  <c:v> T-Cross</c:v>
                </c:pt>
                <c:pt idx="46">
                  <c:v> 5 Series</c:v>
                </c:pt>
                <c:pt idx="47">
                  <c:v> Auris</c:v>
                </c:pt>
                <c:pt idx="48">
                  <c:v> Yeti</c:v>
                </c:pt>
                <c:pt idx="49">
                  <c:v> Ioniq</c:v>
                </c:pt>
              </c:strCache>
            </c:strRef>
          </c:cat>
          <c:val>
            <c:numRef>
              <c:f>'Model Price(Highest &amp; Lowest)'!$B$9:$B$59</c:f>
              <c:numCache>
                <c:formatCode>0</c:formatCode>
                <c:ptCount val="50"/>
                <c:pt idx="0">
                  <c:v>303</c:v>
                </c:pt>
                <c:pt idx="1">
                  <c:v>301</c:v>
                </c:pt>
                <c:pt idx="2">
                  <c:v>342</c:v>
                </c:pt>
                <c:pt idx="3">
                  <c:v>186</c:v>
                </c:pt>
                <c:pt idx="4">
                  <c:v>214</c:v>
                </c:pt>
                <c:pt idx="5">
                  <c:v>204</c:v>
                </c:pt>
                <c:pt idx="6">
                  <c:v>281</c:v>
                </c:pt>
                <c:pt idx="7">
                  <c:v>169</c:v>
                </c:pt>
                <c:pt idx="8">
                  <c:v>59</c:v>
                </c:pt>
                <c:pt idx="9">
                  <c:v>54</c:v>
                </c:pt>
                <c:pt idx="10">
                  <c:v>25</c:v>
                </c:pt>
                <c:pt idx="11">
                  <c:v>10</c:v>
                </c:pt>
                <c:pt idx="12">
                  <c:v>19</c:v>
                </c:pt>
                <c:pt idx="13">
                  <c:v>59</c:v>
                </c:pt>
                <c:pt idx="14">
                  <c:v>28</c:v>
                </c:pt>
                <c:pt idx="15">
                  <c:v>17</c:v>
                </c:pt>
                <c:pt idx="16">
                  <c:v>18</c:v>
                </c:pt>
                <c:pt idx="17">
                  <c:v>21</c:v>
                </c:pt>
                <c:pt idx="18">
                  <c:v>6</c:v>
                </c:pt>
                <c:pt idx="19">
                  <c:v>5</c:v>
                </c:pt>
                <c:pt idx="20">
                  <c:v>7</c:v>
                </c:pt>
                <c:pt idx="21">
                  <c:v>15</c:v>
                </c:pt>
                <c:pt idx="22">
                  <c:v>7</c:v>
                </c:pt>
                <c:pt idx="23">
                  <c:v>4</c:v>
                </c:pt>
                <c:pt idx="24">
                  <c:v>10</c:v>
                </c:pt>
                <c:pt idx="25">
                  <c:v>2</c:v>
                </c:pt>
                <c:pt idx="26">
                  <c:v>7</c:v>
                </c:pt>
                <c:pt idx="27">
                  <c:v>4</c:v>
                </c:pt>
                <c:pt idx="28">
                  <c:v>6</c:v>
                </c:pt>
                <c:pt idx="29">
                  <c:v>10</c:v>
                </c:pt>
                <c:pt idx="30">
                  <c:v>5</c:v>
                </c:pt>
                <c:pt idx="31">
                  <c:v>3</c:v>
                </c:pt>
                <c:pt idx="32">
                  <c:v>4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6-4D53-BA4D-ECABA752B4E7}"/>
            </c:ext>
          </c:extLst>
        </c:ser>
        <c:ser>
          <c:idx val="1"/>
          <c:order val="1"/>
          <c:tx>
            <c:strRef>
              <c:f>'Model Price(Highest &amp; Lowest)'!$C$8</c:f>
              <c:strCache>
                <c:ptCount val="1"/>
                <c:pt idx="0">
                  <c:v>Sum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'Model Price(Highest &amp; Lowest)'!$A$9:$A$59</c:f>
              <c:strCache>
                <c:ptCount val="50"/>
                <c:pt idx="0">
                  <c:v> Q3</c:v>
                </c:pt>
                <c:pt idx="1">
                  <c:v> A4</c:v>
                </c:pt>
                <c:pt idx="2">
                  <c:v> A3</c:v>
                </c:pt>
                <c:pt idx="3">
                  <c:v> Q5</c:v>
                </c:pt>
                <c:pt idx="4">
                  <c:v> A6</c:v>
                </c:pt>
                <c:pt idx="5">
                  <c:v> Q2</c:v>
                </c:pt>
                <c:pt idx="6">
                  <c:v> A1</c:v>
                </c:pt>
                <c:pt idx="7">
                  <c:v> A5</c:v>
                </c:pt>
                <c:pt idx="8">
                  <c:v> Q7</c:v>
                </c:pt>
                <c:pt idx="9">
                  <c:v> TT</c:v>
                </c:pt>
                <c:pt idx="10">
                  <c:v> A8</c:v>
                </c:pt>
                <c:pt idx="11">
                  <c:v> Q8</c:v>
                </c:pt>
                <c:pt idx="12">
                  <c:v> A7</c:v>
                </c:pt>
                <c:pt idx="13">
                  <c:v> Aygo</c:v>
                </c:pt>
                <c:pt idx="14">
                  <c:v> Golf</c:v>
                </c:pt>
                <c:pt idx="15">
                  <c:v> Tiguan</c:v>
                </c:pt>
                <c:pt idx="16">
                  <c:v> Prius</c:v>
                </c:pt>
                <c:pt idx="17">
                  <c:v> 3 Series</c:v>
                </c:pt>
                <c:pt idx="18">
                  <c:v> RS6</c:v>
                </c:pt>
                <c:pt idx="19">
                  <c:v> RS4</c:v>
                </c:pt>
                <c:pt idx="20">
                  <c:v> RS3</c:v>
                </c:pt>
                <c:pt idx="21">
                  <c:v> Polo</c:v>
                </c:pt>
                <c:pt idx="22">
                  <c:v> C-HR</c:v>
                </c:pt>
                <c:pt idx="23">
                  <c:v> RS5</c:v>
                </c:pt>
                <c:pt idx="24">
                  <c:v> i3</c:v>
                </c:pt>
                <c:pt idx="25">
                  <c:v> R8</c:v>
                </c:pt>
                <c:pt idx="26">
                  <c:v> T-Roc</c:v>
                </c:pt>
                <c:pt idx="27">
                  <c:v> Touareg</c:v>
                </c:pt>
                <c:pt idx="28">
                  <c:v> Passat</c:v>
                </c:pt>
                <c:pt idx="29">
                  <c:v> Yaris</c:v>
                </c:pt>
                <c:pt idx="30">
                  <c:v> RAV4</c:v>
                </c:pt>
                <c:pt idx="31">
                  <c:v> X5</c:v>
                </c:pt>
                <c:pt idx="32">
                  <c:v> Kamiq</c:v>
                </c:pt>
                <c:pt idx="33">
                  <c:v> Supra</c:v>
                </c:pt>
                <c:pt idx="34">
                  <c:v> Arteon</c:v>
                </c:pt>
                <c:pt idx="35">
                  <c:v> Sharan</c:v>
                </c:pt>
                <c:pt idx="36">
                  <c:v> Touran</c:v>
                </c:pt>
                <c:pt idx="37">
                  <c:v> Corolla</c:v>
                </c:pt>
                <c:pt idx="38">
                  <c:v> Mondeo</c:v>
                </c:pt>
                <c:pt idx="39">
                  <c:v> 2 Series</c:v>
                </c:pt>
                <c:pt idx="40">
                  <c:v> Fabia</c:v>
                </c:pt>
                <c:pt idx="41">
                  <c:v> i8</c:v>
                </c:pt>
                <c:pt idx="42">
                  <c:v> Verso</c:v>
                </c:pt>
                <c:pt idx="43">
                  <c:v> Up</c:v>
                </c:pt>
                <c:pt idx="44">
                  <c:v> S4</c:v>
                </c:pt>
                <c:pt idx="45">
                  <c:v> T-Cross</c:v>
                </c:pt>
                <c:pt idx="46">
                  <c:v> 5 Series</c:v>
                </c:pt>
                <c:pt idx="47">
                  <c:v> Auris</c:v>
                </c:pt>
                <c:pt idx="48">
                  <c:v> Yeti</c:v>
                </c:pt>
                <c:pt idx="49">
                  <c:v> Ioniq</c:v>
                </c:pt>
              </c:strCache>
            </c:strRef>
          </c:cat>
          <c:val>
            <c:numRef>
              <c:f>'Model Price(Highest &amp; Lowest)'!$C$9:$C$59</c:f>
              <c:numCache>
                <c:formatCode>"$"#,##0.00_);\("$"#,##0.00\)</c:formatCode>
                <c:ptCount val="50"/>
                <c:pt idx="0">
                  <c:v>6349222</c:v>
                </c:pt>
                <c:pt idx="1">
                  <c:v>5930066</c:v>
                </c:pt>
                <c:pt idx="2">
                  <c:v>5859716</c:v>
                </c:pt>
                <c:pt idx="3">
                  <c:v>5518628</c:v>
                </c:pt>
                <c:pt idx="4">
                  <c:v>4828938</c:v>
                </c:pt>
                <c:pt idx="5">
                  <c:v>4517749</c:v>
                </c:pt>
                <c:pt idx="6">
                  <c:v>4021990</c:v>
                </c:pt>
                <c:pt idx="7">
                  <c:v>3710401</c:v>
                </c:pt>
                <c:pt idx="8">
                  <c:v>2573866</c:v>
                </c:pt>
                <c:pt idx="9">
                  <c:v>1036954</c:v>
                </c:pt>
                <c:pt idx="10">
                  <c:v>826989</c:v>
                </c:pt>
                <c:pt idx="11">
                  <c:v>640127</c:v>
                </c:pt>
                <c:pt idx="12">
                  <c:v>624883</c:v>
                </c:pt>
                <c:pt idx="13">
                  <c:v>550036</c:v>
                </c:pt>
                <c:pt idx="14">
                  <c:v>549088</c:v>
                </c:pt>
                <c:pt idx="15">
                  <c:v>448449</c:v>
                </c:pt>
                <c:pt idx="16">
                  <c:v>370365</c:v>
                </c:pt>
                <c:pt idx="17">
                  <c:v>345105</c:v>
                </c:pt>
                <c:pt idx="18">
                  <c:v>303965</c:v>
                </c:pt>
                <c:pt idx="19">
                  <c:v>261926</c:v>
                </c:pt>
                <c:pt idx="20">
                  <c:v>233632</c:v>
                </c:pt>
                <c:pt idx="21">
                  <c:v>214393</c:v>
                </c:pt>
                <c:pt idx="22">
                  <c:v>187042</c:v>
                </c:pt>
                <c:pt idx="23">
                  <c:v>186386</c:v>
                </c:pt>
                <c:pt idx="24">
                  <c:v>180838</c:v>
                </c:pt>
                <c:pt idx="25">
                  <c:v>176995</c:v>
                </c:pt>
                <c:pt idx="26">
                  <c:v>165261</c:v>
                </c:pt>
                <c:pt idx="27">
                  <c:v>133480</c:v>
                </c:pt>
                <c:pt idx="28">
                  <c:v>130130</c:v>
                </c:pt>
                <c:pt idx="29">
                  <c:v>115555</c:v>
                </c:pt>
                <c:pt idx="30">
                  <c:v>104244</c:v>
                </c:pt>
                <c:pt idx="31">
                  <c:v>80499</c:v>
                </c:pt>
                <c:pt idx="32">
                  <c:v>76920</c:v>
                </c:pt>
                <c:pt idx="33">
                  <c:v>59995</c:v>
                </c:pt>
                <c:pt idx="34">
                  <c:v>52484</c:v>
                </c:pt>
                <c:pt idx="35">
                  <c:v>52484</c:v>
                </c:pt>
                <c:pt idx="36">
                  <c:v>50985</c:v>
                </c:pt>
                <c:pt idx="37">
                  <c:v>48490</c:v>
                </c:pt>
                <c:pt idx="38">
                  <c:v>45275</c:v>
                </c:pt>
                <c:pt idx="39">
                  <c:v>44000</c:v>
                </c:pt>
                <c:pt idx="40">
                  <c:v>43220</c:v>
                </c:pt>
                <c:pt idx="41">
                  <c:v>37995</c:v>
                </c:pt>
                <c:pt idx="42">
                  <c:v>31500</c:v>
                </c:pt>
                <c:pt idx="43">
                  <c:v>30693</c:v>
                </c:pt>
                <c:pt idx="44">
                  <c:v>23700</c:v>
                </c:pt>
                <c:pt idx="45">
                  <c:v>22999</c:v>
                </c:pt>
                <c:pt idx="46">
                  <c:v>21940</c:v>
                </c:pt>
                <c:pt idx="47">
                  <c:v>15495</c:v>
                </c:pt>
                <c:pt idx="48">
                  <c:v>14480</c:v>
                </c:pt>
                <c:pt idx="49">
                  <c:v>12800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6-4D53-BA4D-ECABA752B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67555904"/>
        <c:axId val="1367546752"/>
      </c:barChart>
      <c:catAx>
        <c:axId val="13675559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546752"/>
        <c:crosses val="autoZero"/>
        <c:auto val="1"/>
        <c:lblAlgn val="ctr"/>
        <c:lblOffset val="100"/>
        <c:noMultiLvlLbl val="0"/>
      </c:catAx>
      <c:valAx>
        <c:axId val="136754675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55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.xlsx]Highest Company Price(Country)!PivotTable1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 COMPANY PRICE (COUNTRY WISE)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 Company Price(Country)'!$B$12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'Highest Company Price(Country)'!$A$13:$A$73</c:f>
              <c:multiLvlStrCache>
                <c:ptCount val="53"/>
                <c:lvl>
                  <c:pt idx="0">
                    <c:v>Spain</c:v>
                  </c:pt>
                  <c:pt idx="1">
                    <c:v>Finlad</c:v>
                  </c:pt>
                  <c:pt idx="2">
                    <c:v>Australia</c:v>
                  </c:pt>
                  <c:pt idx="3">
                    <c:v>Swiden</c:v>
                  </c:pt>
                  <c:pt idx="4">
                    <c:v>Poland</c:v>
                  </c:pt>
                  <c:pt idx="5">
                    <c:v>USA</c:v>
                  </c:pt>
                  <c:pt idx="6">
                    <c:v>Germany</c:v>
                  </c:pt>
                  <c:pt idx="7">
                    <c:v>Irac</c:v>
                  </c:pt>
                  <c:pt idx="8">
                    <c:v>India</c:v>
                  </c:pt>
                  <c:pt idx="9">
                    <c:v>Greece</c:v>
                  </c:pt>
                  <c:pt idx="10">
                    <c:v>Norvey</c:v>
                  </c:pt>
                  <c:pt idx="11">
                    <c:v>Spain</c:v>
                  </c:pt>
                  <c:pt idx="12">
                    <c:v>Greece</c:v>
                  </c:pt>
                  <c:pt idx="13">
                    <c:v>Australia</c:v>
                  </c:pt>
                  <c:pt idx="14">
                    <c:v>Norvey</c:v>
                  </c:pt>
                  <c:pt idx="15">
                    <c:v>Finlad</c:v>
                  </c:pt>
                  <c:pt idx="16">
                    <c:v>Germany</c:v>
                  </c:pt>
                  <c:pt idx="17">
                    <c:v>USA</c:v>
                  </c:pt>
                  <c:pt idx="18">
                    <c:v>Swiden</c:v>
                  </c:pt>
                  <c:pt idx="19">
                    <c:v>Irac</c:v>
                  </c:pt>
                  <c:pt idx="20">
                    <c:v>Poland</c:v>
                  </c:pt>
                  <c:pt idx="21">
                    <c:v>India</c:v>
                  </c:pt>
                  <c:pt idx="22">
                    <c:v>Poland</c:v>
                  </c:pt>
                  <c:pt idx="23">
                    <c:v>Spain</c:v>
                  </c:pt>
                  <c:pt idx="24">
                    <c:v>Finlad</c:v>
                  </c:pt>
                  <c:pt idx="25">
                    <c:v>Swiden</c:v>
                  </c:pt>
                  <c:pt idx="26">
                    <c:v>Spain</c:v>
                  </c:pt>
                  <c:pt idx="27">
                    <c:v>Swiden</c:v>
                  </c:pt>
                  <c:pt idx="28">
                    <c:v>Finlad</c:v>
                  </c:pt>
                  <c:pt idx="29">
                    <c:v>Australia</c:v>
                  </c:pt>
                  <c:pt idx="30">
                    <c:v>USA</c:v>
                  </c:pt>
                  <c:pt idx="31">
                    <c:v>Spain</c:v>
                  </c:pt>
                  <c:pt idx="32">
                    <c:v>Australia</c:v>
                  </c:pt>
                  <c:pt idx="33">
                    <c:v>Poland</c:v>
                  </c:pt>
                  <c:pt idx="34">
                    <c:v>Swiden</c:v>
                  </c:pt>
                  <c:pt idx="35">
                    <c:v>Finlad</c:v>
                  </c:pt>
                  <c:pt idx="36">
                    <c:v>Greece</c:v>
                  </c:pt>
                  <c:pt idx="37">
                    <c:v>India</c:v>
                  </c:pt>
                  <c:pt idx="38">
                    <c:v>Germany</c:v>
                  </c:pt>
                  <c:pt idx="39">
                    <c:v>Irac</c:v>
                  </c:pt>
                  <c:pt idx="40">
                    <c:v>USA</c:v>
                  </c:pt>
                  <c:pt idx="41">
                    <c:v>Norvey</c:v>
                  </c:pt>
                  <c:pt idx="42">
                    <c:v>Poland</c:v>
                  </c:pt>
                  <c:pt idx="43">
                    <c:v>Spain</c:v>
                  </c:pt>
                  <c:pt idx="44">
                    <c:v>Australia</c:v>
                  </c:pt>
                  <c:pt idx="45">
                    <c:v>Norvey</c:v>
                  </c:pt>
                  <c:pt idx="46">
                    <c:v>Swiden</c:v>
                  </c:pt>
                  <c:pt idx="47">
                    <c:v>Finlad</c:v>
                  </c:pt>
                  <c:pt idx="48">
                    <c:v>Germany</c:v>
                  </c:pt>
                  <c:pt idx="49">
                    <c:v>USA</c:v>
                  </c:pt>
                  <c:pt idx="50">
                    <c:v>Greece</c:v>
                  </c:pt>
                  <c:pt idx="51">
                    <c:v>India</c:v>
                  </c:pt>
                  <c:pt idx="52">
                    <c:v>Irac</c:v>
                  </c:pt>
                </c:lvl>
                <c:lvl>
                  <c:pt idx="0">
                    <c:v>audi</c:v>
                  </c:pt>
                  <c:pt idx="11">
                    <c:v>BMW</c:v>
                  </c:pt>
                  <c:pt idx="22">
                    <c:v>Ford</c:v>
                  </c:pt>
                  <c:pt idx="25">
                    <c:v>Hyundai</c:v>
                  </c:pt>
                  <c:pt idx="26">
                    <c:v>skoda</c:v>
                  </c:pt>
                  <c:pt idx="31">
                    <c:v>toyota</c:v>
                  </c:pt>
                  <c:pt idx="42">
                    <c:v>vw</c:v>
                  </c:pt>
                </c:lvl>
              </c:multiLvlStrCache>
            </c:multiLvlStrRef>
          </c:cat>
          <c:val>
            <c:numRef>
              <c:f>'Highest Company Price(Country)'!$B$13:$B$73</c:f>
              <c:numCache>
                <c:formatCode>0</c:formatCode>
                <c:ptCount val="53"/>
                <c:pt idx="0">
                  <c:v>388</c:v>
                </c:pt>
                <c:pt idx="1">
                  <c:v>260</c:v>
                </c:pt>
                <c:pt idx="2">
                  <c:v>258</c:v>
                </c:pt>
                <c:pt idx="3">
                  <c:v>258</c:v>
                </c:pt>
                <c:pt idx="4">
                  <c:v>256</c:v>
                </c:pt>
                <c:pt idx="5">
                  <c:v>131</c:v>
                </c:pt>
                <c:pt idx="6">
                  <c:v>130</c:v>
                </c:pt>
                <c:pt idx="7">
                  <c:v>126</c:v>
                </c:pt>
                <c:pt idx="8">
                  <c:v>129</c:v>
                </c:pt>
                <c:pt idx="9">
                  <c:v>129</c:v>
                </c:pt>
                <c:pt idx="10">
                  <c:v>127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20</c:v>
                </c:pt>
                <c:pt idx="32">
                  <c:v>11</c:v>
                </c:pt>
                <c:pt idx="33">
                  <c:v>15</c:v>
                </c:pt>
                <c:pt idx="34">
                  <c:v>11</c:v>
                </c:pt>
                <c:pt idx="35">
                  <c:v>9</c:v>
                </c:pt>
                <c:pt idx="36">
                  <c:v>9</c:v>
                </c:pt>
                <c:pt idx="37">
                  <c:v>8</c:v>
                </c:pt>
                <c:pt idx="38">
                  <c:v>6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15</c:v>
                </c:pt>
                <c:pt idx="43">
                  <c:v>12</c:v>
                </c:pt>
                <c:pt idx="44">
                  <c:v>11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8-48D3-9BC6-C34DE5B9A194}"/>
            </c:ext>
          </c:extLst>
        </c:ser>
        <c:ser>
          <c:idx val="1"/>
          <c:order val="1"/>
          <c:tx>
            <c:strRef>
              <c:f>'Highest Company Price(Country)'!$C$12</c:f>
              <c:strCache>
                <c:ptCount val="1"/>
                <c:pt idx="0">
                  <c:v>Sum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'Highest Company Price(Country)'!$A$13:$A$73</c:f>
              <c:multiLvlStrCache>
                <c:ptCount val="53"/>
                <c:lvl>
                  <c:pt idx="0">
                    <c:v>Spain</c:v>
                  </c:pt>
                  <c:pt idx="1">
                    <c:v>Finlad</c:v>
                  </c:pt>
                  <c:pt idx="2">
                    <c:v>Australia</c:v>
                  </c:pt>
                  <c:pt idx="3">
                    <c:v>Swiden</c:v>
                  </c:pt>
                  <c:pt idx="4">
                    <c:v>Poland</c:v>
                  </c:pt>
                  <c:pt idx="5">
                    <c:v>USA</c:v>
                  </c:pt>
                  <c:pt idx="6">
                    <c:v>Germany</c:v>
                  </c:pt>
                  <c:pt idx="7">
                    <c:v>Irac</c:v>
                  </c:pt>
                  <c:pt idx="8">
                    <c:v>India</c:v>
                  </c:pt>
                  <c:pt idx="9">
                    <c:v>Greece</c:v>
                  </c:pt>
                  <c:pt idx="10">
                    <c:v>Norvey</c:v>
                  </c:pt>
                  <c:pt idx="11">
                    <c:v>Spain</c:v>
                  </c:pt>
                  <c:pt idx="12">
                    <c:v>Greece</c:v>
                  </c:pt>
                  <c:pt idx="13">
                    <c:v>Australia</c:v>
                  </c:pt>
                  <c:pt idx="14">
                    <c:v>Norvey</c:v>
                  </c:pt>
                  <c:pt idx="15">
                    <c:v>Finlad</c:v>
                  </c:pt>
                  <c:pt idx="16">
                    <c:v>Germany</c:v>
                  </c:pt>
                  <c:pt idx="17">
                    <c:v>USA</c:v>
                  </c:pt>
                  <c:pt idx="18">
                    <c:v>Swiden</c:v>
                  </c:pt>
                  <c:pt idx="19">
                    <c:v>Irac</c:v>
                  </c:pt>
                  <c:pt idx="20">
                    <c:v>Poland</c:v>
                  </c:pt>
                  <c:pt idx="21">
                    <c:v>India</c:v>
                  </c:pt>
                  <c:pt idx="22">
                    <c:v>Poland</c:v>
                  </c:pt>
                  <c:pt idx="23">
                    <c:v>Spain</c:v>
                  </c:pt>
                  <c:pt idx="24">
                    <c:v>Finlad</c:v>
                  </c:pt>
                  <c:pt idx="25">
                    <c:v>Swiden</c:v>
                  </c:pt>
                  <c:pt idx="26">
                    <c:v>Spain</c:v>
                  </c:pt>
                  <c:pt idx="27">
                    <c:v>Swiden</c:v>
                  </c:pt>
                  <c:pt idx="28">
                    <c:v>Finlad</c:v>
                  </c:pt>
                  <c:pt idx="29">
                    <c:v>Australia</c:v>
                  </c:pt>
                  <c:pt idx="30">
                    <c:v>USA</c:v>
                  </c:pt>
                  <c:pt idx="31">
                    <c:v>Spain</c:v>
                  </c:pt>
                  <c:pt idx="32">
                    <c:v>Australia</c:v>
                  </c:pt>
                  <c:pt idx="33">
                    <c:v>Poland</c:v>
                  </c:pt>
                  <c:pt idx="34">
                    <c:v>Swiden</c:v>
                  </c:pt>
                  <c:pt idx="35">
                    <c:v>Finlad</c:v>
                  </c:pt>
                  <c:pt idx="36">
                    <c:v>Greece</c:v>
                  </c:pt>
                  <c:pt idx="37">
                    <c:v>India</c:v>
                  </c:pt>
                  <c:pt idx="38">
                    <c:v>Germany</c:v>
                  </c:pt>
                  <c:pt idx="39">
                    <c:v>Irac</c:v>
                  </c:pt>
                  <c:pt idx="40">
                    <c:v>USA</c:v>
                  </c:pt>
                  <c:pt idx="41">
                    <c:v>Norvey</c:v>
                  </c:pt>
                  <c:pt idx="42">
                    <c:v>Poland</c:v>
                  </c:pt>
                  <c:pt idx="43">
                    <c:v>Spain</c:v>
                  </c:pt>
                  <c:pt idx="44">
                    <c:v>Australia</c:v>
                  </c:pt>
                  <c:pt idx="45">
                    <c:v>Norvey</c:v>
                  </c:pt>
                  <c:pt idx="46">
                    <c:v>Swiden</c:v>
                  </c:pt>
                  <c:pt idx="47">
                    <c:v>Finlad</c:v>
                  </c:pt>
                  <c:pt idx="48">
                    <c:v>Germany</c:v>
                  </c:pt>
                  <c:pt idx="49">
                    <c:v>USA</c:v>
                  </c:pt>
                  <c:pt idx="50">
                    <c:v>Greece</c:v>
                  </c:pt>
                  <c:pt idx="51">
                    <c:v>India</c:v>
                  </c:pt>
                  <c:pt idx="52">
                    <c:v>Irac</c:v>
                  </c:pt>
                </c:lvl>
                <c:lvl>
                  <c:pt idx="0">
                    <c:v>audi</c:v>
                  </c:pt>
                  <c:pt idx="11">
                    <c:v>BMW</c:v>
                  </c:pt>
                  <c:pt idx="22">
                    <c:v>Ford</c:v>
                  </c:pt>
                  <c:pt idx="25">
                    <c:v>Hyundai</c:v>
                  </c:pt>
                  <c:pt idx="26">
                    <c:v>skoda</c:v>
                  </c:pt>
                  <c:pt idx="31">
                    <c:v>toyota</c:v>
                  </c:pt>
                  <c:pt idx="42">
                    <c:v>vw</c:v>
                  </c:pt>
                </c:lvl>
              </c:multiLvlStrCache>
            </c:multiLvlStrRef>
          </c:cat>
          <c:val>
            <c:numRef>
              <c:f>'Highest Company Price(Country)'!$C$13:$C$73</c:f>
              <c:numCache>
                <c:formatCode>"$"#,##0.00_);\("$"#,##0.00\)</c:formatCode>
                <c:ptCount val="53"/>
                <c:pt idx="0">
                  <c:v>8709837</c:v>
                </c:pt>
                <c:pt idx="1">
                  <c:v>5719879</c:v>
                </c:pt>
                <c:pt idx="2">
                  <c:v>5685261</c:v>
                </c:pt>
                <c:pt idx="3">
                  <c:v>5424873</c:v>
                </c:pt>
                <c:pt idx="4">
                  <c:v>5324372</c:v>
                </c:pt>
                <c:pt idx="5">
                  <c:v>2857388</c:v>
                </c:pt>
                <c:pt idx="6">
                  <c:v>2843872</c:v>
                </c:pt>
                <c:pt idx="7">
                  <c:v>2829589</c:v>
                </c:pt>
                <c:pt idx="8">
                  <c:v>2815593</c:v>
                </c:pt>
                <c:pt idx="9">
                  <c:v>2753356</c:v>
                </c:pt>
                <c:pt idx="10">
                  <c:v>2662113</c:v>
                </c:pt>
                <c:pt idx="11">
                  <c:v>97714</c:v>
                </c:pt>
                <c:pt idx="12">
                  <c:v>86985</c:v>
                </c:pt>
                <c:pt idx="13">
                  <c:v>72985</c:v>
                </c:pt>
                <c:pt idx="14">
                  <c:v>72250</c:v>
                </c:pt>
                <c:pt idx="15">
                  <c:v>69949</c:v>
                </c:pt>
                <c:pt idx="16">
                  <c:v>67894</c:v>
                </c:pt>
                <c:pt idx="17">
                  <c:v>65900</c:v>
                </c:pt>
                <c:pt idx="18">
                  <c:v>52400</c:v>
                </c:pt>
                <c:pt idx="19">
                  <c:v>50500</c:v>
                </c:pt>
                <c:pt idx="20">
                  <c:v>39800</c:v>
                </c:pt>
                <c:pt idx="21">
                  <c:v>34000</c:v>
                </c:pt>
                <c:pt idx="22">
                  <c:v>15975</c:v>
                </c:pt>
                <c:pt idx="23">
                  <c:v>15500</c:v>
                </c:pt>
                <c:pt idx="24">
                  <c:v>13800</c:v>
                </c:pt>
                <c:pt idx="25">
                  <c:v>12800</c:v>
                </c:pt>
                <c:pt idx="26">
                  <c:v>37740</c:v>
                </c:pt>
                <c:pt idx="27">
                  <c:v>31960</c:v>
                </c:pt>
                <c:pt idx="28">
                  <c:v>27460</c:v>
                </c:pt>
                <c:pt idx="29">
                  <c:v>18980</c:v>
                </c:pt>
                <c:pt idx="30">
                  <c:v>18480</c:v>
                </c:pt>
                <c:pt idx="31">
                  <c:v>390089</c:v>
                </c:pt>
                <c:pt idx="32">
                  <c:v>170820</c:v>
                </c:pt>
                <c:pt idx="33">
                  <c:v>167997</c:v>
                </c:pt>
                <c:pt idx="34">
                  <c:v>125691</c:v>
                </c:pt>
                <c:pt idx="35">
                  <c:v>125605</c:v>
                </c:pt>
                <c:pt idx="36">
                  <c:v>119080</c:v>
                </c:pt>
                <c:pt idx="37">
                  <c:v>98125</c:v>
                </c:pt>
                <c:pt idx="38">
                  <c:v>81930</c:v>
                </c:pt>
                <c:pt idx="39">
                  <c:v>70526</c:v>
                </c:pt>
                <c:pt idx="40">
                  <c:v>69435</c:v>
                </c:pt>
                <c:pt idx="41">
                  <c:v>63424</c:v>
                </c:pt>
                <c:pt idx="42">
                  <c:v>309491</c:v>
                </c:pt>
                <c:pt idx="43">
                  <c:v>273498</c:v>
                </c:pt>
                <c:pt idx="44">
                  <c:v>242488</c:v>
                </c:pt>
                <c:pt idx="45">
                  <c:v>190637</c:v>
                </c:pt>
                <c:pt idx="46">
                  <c:v>187550</c:v>
                </c:pt>
                <c:pt idx="47">
                  <c:v>186902</c:v>
                </c:pt>
                <c:pt idx="48">
                  <c:v>130962</c:v>
                </c:pt>
                <c:pt idx="49">
                  <c:v>116777</c:v>
                </c:pt>
                <c:pt idx="50">
                  <c:v>83273</c:v>
                </c:pt>
                <c:pt idx="51">
                  <c:v>81084</c:v>
                </c:pt>
                <c:pt idx="52">
                  <c:v>47784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8-48D3-9BC6-C34DE5B9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79729440"/>
        <c:axId val="1579731936"/>
      </c:barChart>
      <c:catAx>
        <c:axId val="1579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31936"/>
        <c:crosses val="autoZero"/>
        <c:auto val="1"/>
        <c:lblAlgn val="ctr"/>
        <c:lblOffset val="100"/>
        <c:noMultiLvlLbl val="0"/>
      </c:catAx>
      <c:valAx>
        <c:axId val="157973193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.xlsx]ColorWise Price(Higher &amp; lower)!PivotTable1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PRICE OF ALL CARS COLOR WISE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'ColorWise Price(Higher &amp; lower)'!$B$6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'ColorWise Price(Higher &amp; lower)'!$A$7:$A$57</c:f>
              <c:strCache>
                <c:ptCount val="50"/>
                <c:pt idx="0">
                  <c:v>white</c:v>
                </c:pt>
                <c:pt idx="1">
                  <c:v>black</c:v>
                </c:pt>
                <c:pt idx="2">
                  <c:v>gray</c:v>
                </c:pt>
                <c:pt idx="3">
                  <c:v>silver</c:v>
                </c:pt>
                <c:pt idx="4">
                  <c:v>red</c:v>
                </c:pt>
                <c:pt idx="5">
                  <c:v>blue</c:v>
                </c:pt>
                <c:pt idx="6">
                  <c:v>no_color</c:v>
                </c:pt>
                <c:pt idx="7">
                  <c:v>green</c:v>
                </c:pt>
                <c:pt idx="8">
                  <c:v>orange</c:v>
                </c:pt>
                <c:pt idx="9">
                  <c:v>gold</c:v>
                </c:pt>
                <c:pt idx="10">
                  <c:v>charcoal</c:v>
                </c:pt>
                <c:pt idx="11">
                  <c:v>brown</c:v>
                </c:pt>
                <c:pt idx="12">
                  <c:v>yellow</c:v>
                </c:pt>
                <c:pt idx="13">
                  <c:v>magnetic metallic</c:v>
                </c:pt>
                <c:pt idx="14">
                  <c:v>color:</c:v>
                </c:pt>
                <c:pt idx="15">
                  <c:v>ingot silver metallic</c:v>
                </c:pt>
                <c:pt idx="16">
                  <c:v>beige</c:v>
                </c:pt>
                <c:pt idx="17">
                  <c:v>shadow black</c:v>
                </c:pt>
                <c:pt idx="18">
                  <c:v>billet silver metallic clearcoat</c:v>
                </c:pt>
                <c:pt idx="19">
                  <c:v>triple yellow tri-coat</c:v>
                </c:pt>
                <c:pt idx="20">
                  <c:v>oxford white</c:v>
                </c:pt>
                <c:pt idx="21">
                  <c:v>black clearcoat</c:v>
                </c:pt>
                <c:pt idx="22">
                  <c:v>dark blue</c:v>
                </c:pt>
                <c:pt idx="23">
                  <c:v>ruby red metallic tinted clearcoat</c:v>
                </c:pt>
                <c:pt idx="24">
                  <c:v>bright white clearcoat</c:v>
                </c:pt>
                <c:pt idx="25">
                  <c:v>off-white</c:v>
                </c:pt>
                <c:pt idx="26">
                  <c:v>toreador red</c:v>
                </c:pt>
                <c:pt idx="27">
                  <c:v>ingot silver</c:v>
                </c:pt>
                <c:pt idx="28">
                  <c:v>white platinum tri-coat metallic</c:v>
                </c:pt>
                <c:pt idx="29">
                  <c:v>royal crimson metallic tinted clearcoat</c:v>
                </c:pt>
                <c:pt idx="30">
                  <c:v>purple</c:v>
                </c:pt>
                <c:pt idx="31">
                  <c:v>super black</c:v>
                </c:pt>
                <c:pt idx="32">
                  <c:v>phantom black</c:v>
                </c:pt>
                <c:pt idx="33">
                  <c:v>competition orange</c:v>
                </c:pt>
                <c:pt idx="34">
                  <c:v>tuxedo black metallic</c:v>
                </c:pt>
                <c:pt idx="35">
                  <c:v>light blue</c:v>
                </c:pt>
                <c:pt idx="36">
                  <c:v>turquoise</c:v>
                </c:pt>
                <c:pt idx="37">
                  <c:v>Finlad</c:v>
                </c:pt>
                <c:pt idx="38">
                  <c:v>lightning blue</c:v>
                </c:pt>
                <c:pt idx="39">
                  <c:v>cayenne red</c:v>
                </c:pt>
                <c:pt idx="40">
                  <c:v>jazz blue pearlcoat</c:v>
                </c:pt>
                <c:pt idx="41">
                  <c:v>guard</c:v>
                </c:pt>
                <c:pt idx="42">
                  <c:v>ruby red</c:v>
                </c:pt>
                <c:pt idx="43">
                  <c:v>maroon</c:v>
                </c:pt>
                <c:pt idx="44">
                  <c:v>pearl white</c:v>
                </c:pt>
                <c:pt idx="45">
                  <c:v>tan</c:v>
                </c:pt>
                <c:pt idx="46">
                  <c:v>kona blue metallic</c:v>
                </c:pt>
                <c:pt idx="47">
                  <c:v>morningsky blue</c:v>
                </c:pt>
                <c:pt idx="48">
                  <c:v>glacier white</c:v>
                </c:pt>
                <c:pt idx="49">
                  <c:v>burgundy</c:v>
                </c:pt>
              </c:strCache>
            </c:strRef>
          </c:cat>
          <c:val>
            <c:numRef>
              <c:f>'ColorWise Price(Higher &amp; lower)'!$B$7:$B$57</c:f>
              <c:numCache>
                <c:formatCode>"$"#,##0.00_);\("$"#,##0.00\)</c:formatCode>
                <c:ptCount val="50"/>
                <c:pt idx="0">
                  <c:v>15379859</c:v>
                </c:pt>
                <c:pt idx="1">
                  <c:v>10127844</c:v>
                </c:pt>
                <c:pt idx="2">
                  <c:v>8083996</c:v>
                </c:pt>
                <c:pt idx="3">
                  <c:v>6109061</c:v>
                </c:pt>
                <c:pt idx="4">
                  <c:v>4160493</c:v>
                </c:pt>
                <c:pt idx="5">
                  <c:v>3054854</c:v>
                </c:pt>
                <c:pt idx="6">
                  <c:v>1357315</c:v>
                </c:pt>
                <c:pt idx="7">
                  <c:v>475124</c:v>
                </c:pt>
                <c:pt idx="8">
                  <c:v>427920</c:v>
                </c:pt>
                <c:pt idx="9">
                  <c:v>393747</c:v>
                </c:pt>
                <c:pt idx="10">
                  <c:v>369783</c:v>
                </c:pt>
                <c:pt idx="11">
                  <c:v>325829</c:v>
                </c:pt>
                <c:pt idx="12">
                  <c:v>194477</c:v>
                </c:pt>
                <c:pt idx="13">
                  <c:v>125817</c:v>
                </c:pt>
                <c:pt idx="14">
                  <c:v>105613</c:v>
                </c:pt>
                <c:pt idx="15">
                  <c:v>104845</c:v>
                </c:pt>
                <c:pt idx="16">
                  <c:v>93193</c:v>
                </c:pt>
                <c:pt idx="17">
                  <c:v>77786</c:v>
                </c:pt>
                <c:pt idx="18">
                  <c:v>67435</c:v>
                </c:pt>
                <c:pt idx="19">
                  <c:v>66696</c:v>
                </c:pt>
                <c:pt idx="20">
                  <c:v>56838</c:v>
                </c:pt>
                <c:pt idx="21">
                  <c:v>48883</c:v>
                </c:pt>
                <c:pt idx="22">
                  <c:v>47995</c:v>
                </c:pt>
                <c:pt idx="23">
                  <c:v>41891</c:v>
                </c:pt>
                <c:pt idx="24">
                  <c:v>41834</c:v>
                </c:pt>
                <c:pt idx="25">
                  <c:v>39548</c:v>
                </c:pt>
                <c:pt idx="26">
                  <c:v>37000</c:v>
                </c:pt>
                <c:pt idx="27">
                  <c:v>34998</c:v>
                </c:pt>
                <c:pt idx="28">
                  <c:v>34638</c:v>
                </c:pt>
                <c:pt idx="29">
                  <c:v>34583</c:v>
                </c:pt>
                <c:pt idx="30">
                  <c:v>33491</c:v>
                </c:pt>
                <c:pt idx="31">
                  <c:v>26835</c:v>
                </c:pt>
                <c:pt idx="32">
                  <c:v>23995</c:v>
                </c:pt>
                <c:pt idx="33">
                  <c:v>23896</c:v>
                </c:pt>
                <c:pt idx="34">
                  <c:v>20210</c:v>
                </c:pt>
                <c:pt idx="35">
                  <c:v>19995</c:v>
                </c:pt>
                <c:pt idx="36">
                  <c:v>19500</c:v>
                </c:pt>
                <c:pt idx="37">
                  <c:v>18999</c:v>
                </c:pt>
                <c:pt idx="38">
                  <c:v>18998</c:v>
                </c:pt>
                <c:pt idx="39">
                  <c:v>18988</c:v>
                </c:pt>
                <c:pt idx="40">
                  <c:v>18298</c:v>
                </c:pt>
                <c:pt idx="41">
                  <c:v>17498</c:v>
                </c:pt>
                <c:pt idx="42">
                  <c:v>14750</c:v>
                </c:pt>
                <c:pt idx="43">
                  <c:v>13800</c:v>
                </c:pt>
                <c:pt idx="44">
                  <c:v>9880</c:v>
                </c:pt>
                <c:pt idx="45">
                  <c:v>9200</c:v>
                </c:pt>
                <c:pt idx="46">
                  <c:v>8998</c:v>
                </c:pt>
                <c:pt idx="47">
                  <c:v>8579</c:v>
                </c:pt>
                <c:pt idx="48">
                  <c:v>8378</c:v>
                </c:pt>
                <c:pt idx="49">
                  <c:v>8190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4-4906-BA07-21B408037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30451264"/>
        <c:axId val="1530458752"/>
      </c:barChart>
      <c:catAx>
        <c:axId val="1530451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58752"/>
        <c:crosses val="autoZero"/>
        <c:auto val="1"/>
        <c:lblAlgn val="ctr"/>
        <c:lblOffset val="100"/>
        <c:noMultiLvlLbl val="0"/>
      </c:catAx>
      <c:valAx>
        <c:axId val="153045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.xlsx]EngineSize of Company(count)!PivotTable1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ENGINESIZE (COMPANY WISE)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'EngineSize of Company(count)'!$B$9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'EngineSize of Company(count)'!$A$10:$A$55</c:f>
              <c:multiLvlStrCache>
                <c:ptCount val="38"/>
                <c:lvl>
                  <c:pt idx="0">
                    <c:v>2</c:v>
                  </c:pt>
                  <c:pt idx="1">
                    <c:v>1.4</c:v>
                  </c:pt>
                  <c:pt idx="2">
                    <c:v>3</c:v>
                  </c:pt>
                  <c:pt idx="3">
                    <c:v>1.6</c:v>
                  </c:pt>
                  <c:pt idx="4">
                    <c:v>1</c:v>
                  </c:pt>
                  <c:pt idx="5">
                    <c:v>1.5</c:v>
                  </c:pt>
                  <c:pt idx="6">
                    <c:v>1.8</c:v>
                  </c:pt>
                  <c:pt idx="7">
                    <c:v>4</c:v>
                  </c:pt>
                  <c:pt idx="8">
                    <c:v>2.5</c:v>
                  </c:pt>
                  <c:pt idx="9">
                    <c:v>2.9</c:v>
                  </c:pt>
                  <c:pt idx="10">
                    <c:v>1.2</c:v>
                  </c:pt>
                  <c:pt idx="11">
                    <c:v>4.2</c:v>
                  </c:pt>
                  <c:pt idx="12">
                    <c:v>5.2</c:v>
                  </c:pt>
                  <c:pt idx="13">
                    <c:v>2</c:v>
                  </c:pt>
                  <c:pt idx="14">
                    <c:v>0.6</c:v>
                  </c:pt>
                  <c:pt idx="15">
                    <c:v>1.5</c:v>
                  </c:pt>
                  <c:pt idx="16">
                    <c:v>470.8</c:v>
                  </c:pt>
                  <c:pt idx="17">
                    <c:v>0</c:v>
                  </c:pt>
                  <c:pt idx="18">
                    <c:v>1</c:v>
                  </c:pt>
                  <c:pt idx="19">
                    <c:v>2</c:v>
                  </c:pt>
                  <c:pt idx="20">
                    <c:v>1.6</c:v>
                  </c:pt>
                  <c:pt idx="21">
                    <c:v>1.2</c:v>
                  </c:pt>
                  <c:pt idx="22">
                    <c:v>1</c:v>
                  </c:pt>
                  <c:pt idx="23">
                    <c:v>1.5</c:v>
                  </c:pt>
                  <c:pt idx="24">
                    <c:v>1</c:v>
                  </c:pt>
                  <c:pt idx="25">
                    <c:v>1.8</c:v>
                  </c:pt>
                  <c:pt idx="26">
                    <c:v>1.5</c:v>
                  </c:pt>
                  <c:pt idx="27">
                    <c:v>2</c:v>
                  </c:pt>
                  <c:pt idx="28">
                    <c:v>1.3</c:v>
                  </c:pt>
                  <c:pt idx="29">
                    <c:v>3</c:v>
                  </c:pt>
                  <c:pt idx="30">
                    <c:v>2.5</c:v>
                  </c:pt>
                  <c:pt idx="31">
                    <c:v>2</c:v>
                  </c:pt>
                  <c:pt idx="32">
                    <c:v>1</c:v>
                  </c:pt>
                  <c:pt idx="33">
                    <c:v>1.5</c:v>
                  </c:pt>
                  <c:pt idx="34">
                    <c:v>1.4</c:v>
                  </c:pt>
                  <c:pt idx="35">
                    <c:v>3</c:v>
                  </c:pt>
                  <c:pt idx="36">
                    <c:v>1.2</c:v>
                  </c:pt>
                  <c:pt idx="37">
                    <c:v>1.6</c:v>
                  </c:pt>
                </c:lvl>
                <c:lvl>
                  <c:pt idx="0">
                    <c:v>audi</c:v>
                  </c:pt>
                  <c:pt idx="13">
                    <c:v>BMW</c:v>
                  </c:pt>
                  <c:pt idx="19">
                    <c:v>Ford</c:v>
                  </c:pt>
                  <c:pt idx="20">
                    <c:v>Hyundai</c:v>
                  </c:pt>
                  <c:pt idx="21">
                    <c:v>skoda</c:v>
                  </c:pt>
                  <c:pt idx="24">
                    <c:v>toyota</c:v>
                  </c:pt>
                  <c:pt idx="31">
                    <c:v>vw</c:v>
                  </c:pt>
                </c:lvl>
              </c:multiLvlStrCache>
            </c:multiLvlStrRef>
          </c:cat>
          <c:val>
            <c:numRef>
              <c:f>'EngineSize of Company(count)'!$B$10:$B$55</c:f>
              <c:numCache>
                <c:formatCode>#,##0_);\(#,##0\)</c:formatCode>
                <c:ptCount val="38"/>
                <c:pt idx="0">
                  <c:v>1054</c:v>
                </c:pt>
                <c:pt idx="1">
                  <c:v>391</c:v>
                </c:pt>
                <c:pt idx="2">
                  <c:v>220</c:v>
                </c:pt>
                <c:pt idx="3">
                  <c:v>166</c:v>
                </c:pt>
                <c:pt idx="4">
                  <c:v>157</c:v>
                </c:pt>
                <c:pt idx="5">
                  <c:v>127</c:v>
                </c:pt>
                <c:pt idx="6">
                  <c:v>28</c:v>
                </c:pt>
                <c:pt idx="7">
                  <c:v>24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25</c:v>
                </c:pt>
                <c:pt idx="14">
                  <c:v>7</c:v>
                </c:pt>
                <c:pt idx="15">
                  <c:v>4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59</c:v>
                </c:pt>
                <c:pt idx="25">
                  <c:v>27</c:v>
                </c:pt>
                <c:pt idx="26">
                  <c:v>8</c:v>
                </c:pt>
                <c:pt idx="27">
                  <c:v>7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35</c:v>
                </c:pt>
                <c:pt idx="32">
                  <c:v>19</c:v>
                </c:pt>
                <c:pt idx="33">
                  <c:v>13</c:v>
                </c:pt>
                <c:pt idx="34">
                  <c:v>11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1-4C97-8978-6A691DA2A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7953151"/>
        <c:axId val="287952319"/>
      </c:barChart>
      <c:catAx>
        <c:axId val="28795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2319"/>
        <c:crosses val="autoZero"/>
        <c:auto val="1"/>
        <c:lblAlgn val="ctr"/>
        <c:lblOffset val="100"/>
        <c:noMultiLvlLbl val="0"/>
      </c:catAx>
      <c:valAx>
        <c:axId val="287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Excel Project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809750" y="1943100"/>
            <a:ext cx="918845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 </a:t>
            </a: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Darandale</a:t>
            </a: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Pratik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BASED ON CARS DISTRIBUTION ACROSS THE WORLD, AS PER THE DATA SET, GOT SOME INSIGHTS FOR BETTER UNDERSTANDING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DATASETS CONSIST OF 11 COLUMNS &amp; 2501 ROWS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DATASET, THE FIELDS WHICH ARE USED AS FOLLOWS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MODEL, YEAR, PRICE, TRANSMISSION, MILEAGE, FUELTYPE, MPG, ENGINESIZE, COMPANY, COUNTRY, COLOR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149225"/>
            <a:ext cx="105156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TYPE OF COLOR HAS HIGHER PRICE?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1222375" y="746680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- $15,379,859.00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10"/>
          <p:cNvGraphicFramePr/>
          <p:nvPr/>
        </p:nvGraphicFramePr>
        <p:xfrm>
          <a:off x="1222375" y="1293812"/>
          <a:ext cx="7693025" cy="52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931864" y="123825"/>
            <a:ext cx="1051560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COMPANY AND FUEL TYPE GIVES THE MAXIMUM NUMBER OF CARS EITH RESPECT TO ENGINE TYPE?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1308100" y="853559"/>
            <a:ext cx="3060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 - 2 - 1,054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4" name="Google Shape;154;p11"/>
          <p:cNvGraphicFramePr/>
          <p:nvPr/>
        </p:nvGraphicFramePr>
        <p:xfrm>
          <a:off x="1308100" y="1416050"/>
          <a:ext cx="9804400" cy="521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FUEL TYPE CARS HAS HIGHER PRICE AMOUNG THE ALL COMPANY?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1206500" y="722074"/>
            <a:ext cx="431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DIESEL - $25,442,905.00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1308100" y="1408112"/>
          <a:ext cx="8242300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4089400" y="101601"/>
            <a:ext cx="3251200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1193800" y="1282700"/>
            <a:ext cx="9893300" cy="544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DATA SET, WE GOT CONCLUSION AS FOLLOWS,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SPAIN HAS HIGHEST PRICE DISTRIBUTION WITH HIGHEST CAR MODELS AND NORWAY HAS LOWEST PRICE DISTRIBUTION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MANUAL TRASMISSION HAS MAXIMUM NO OF CAR MODELS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DIESEL FUEL TYPE HAS MAXIMUM NO OF CAR MODELS AND HYBRID HAS MINIMUM NO OF CAR MODELS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 HAS HIGHEST NO OF CARS AND HYUNDAI HAS LOWEST NO OF CARS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2019 620 CARS HAS DITRIBUTED OVER THE WORLD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Q3 MODEL HAS HIGHEST TOTAL SUM OF PRICE WITH 303 CAR MODELS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SPAIN AUDI HAS HIGHEST SUM OF PRICE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COLOR OF CARS HAS HIGHER TOTAL PRICE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 GIVS THE MAXIMUM NO OF CARS WITH ENGINE TYPE 2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DIESEL FUEL TYPE CAR HAS HIGHER PRICE AMOUNG ALL THE COMAPNYS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 dirty="0"/>
            </a:br>
            <a:endParaRPr dirty="0"/>
          </a:p>
        </p:txBody>
      </p:sp>
      <p:sp>
        <p:nvSpPr>
          <p:cNvPr id="173" name="Google Shape;173;p14"/>
          <p:cNvSpPr txBox="1"/>
          <p:nvPr/>
        </p:nvSpPr>
        <p:spPr>
          <a:xfrm>
            <a:off x="4254500" y="230188"/>
            <a:ext cx="3251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DATA</a:t>
            </a:r>
            <a:endParaRPr sz="32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2298700" y="1358900"/>
            <a:ext cx="134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2234028" y="3244334"/>
            <a:ext cx="3606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PRESENTATION LINK</a:t>
            </a:r>
            <a:endParaRPr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298700" y="193256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https://www.kaggle.com/aishwaryamuthukumar/cars-dataset-audi-bmw-ford-hyundai-skoda-vw</a:t>
            </a:r>
            <a:endParaRPr dirty="0"/>
          </a:p>
        </p:txBody>
      </p:sp>
      <p:sp>
        <p:nvSpPr>
          <p:cNvPr id="177" name="Google Shape;177;p14"/>
          <p:cNvSpPr txBox="1"/>
          <p:nvPr/>
        </p:nvSpPr>
        <p:spPr>
          <a:xfrm>
            <a:off x="2197491" y="4094995"/>
            <a:ext cx="6286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/>
              <a:t>https://drive.google.com/file/d/1ssU9IVFcHpuHacEFMf5b9NReG2vAxItg/view?usp=sharing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2641600" y="2397125"/>
            <a:ext cx="7137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DYNAMIC DASHBORAD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12800" y="488058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QUESTIONS BASED ON DATASET</a:t>
            </a:r>
            <a:endParaRPr sz="2000"/>
          </a:p>
        </p:txBody>
      </p:sp>
      <p:sp>
        <p:nvSpPr>
          <p:cNvPr id="91" name="Google Shape;91;p2"/>
          <p:cNvSpPr txBox="1"/>
          <p:nvPr/>
        </p:nvSpPr>
        <p:spPr>
          <a:xfrm>
            <a:off x="812800" y="1059558"/>
            <a:ext cx="11226800" cy="598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COUNTRY HAS GOT THE HIGHEST OR LOWEST PRICE DISTRIBUTION WITH RESPECT TO MODEL?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TRANSMISSION HAS THE MAXIMUM NUMBER OF CARS?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FUEL TYPE HAS THE MAXIMUM NUMBER OF CARS?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COMPANY HAS THE HIGHES NUMBER OF CARS?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IS NUMBER OF MODELS DISTRIBUTION WITH RESPECT TO YEAR?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COMBINE SUM OF TOTAL PRICE OF THE MODEL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TYPE OF COMPANY HAS GOT THE HIGHEST NUMBER OF PRICE WITH RESPECT TO COUNTRY?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TYPE OF COLOR HAS HIGHER PRICE?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COMPANY AND FUEL TYPE GIVES THE MAXIMUM NUMBER OF CARS EITH RESPECT TO ENGINE TYPE?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FUEL TYPE CARS HAS HIGHER PRICE AMOUNG THE ALL COMPANY?</a:t>
            </a:r>
            <a:endParaRPr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28687" y="31750"/>
            <a:ext cx="10515600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COUNTRY HAS GOT THE HIGHEST OR LOWEST PRICE DISTRIBUTION WITH RESPECT TO MODEL?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1273174" y="1784350"/>
          <a:ext cx="9826626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8" name="Google Shape;98;p3"/>
          <p:cNvSpPr txBox="1"/>
          <p:nvPr/>
        </p:nvSpPr>
        <p:spPr>
          <a:xfrm>
            <a:off x="1273174" y="990600"/>
            <a:ext cx="48355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 - SPAIN – 430 -  $9,524,378.00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– NORVAY – 146 -  $2,988,424.00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207278"/>
            <a:ext cx="1051560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TRANSMISSION HAS THE MAXIMUM NUMBER OF CARS?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270000" y="840690"/>
            <a:ext cx="810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- MANUAL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MODEL - 1044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1270000" y="1825159"/>
          <a:ext cx="9194800" cy="4486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98425"/>
            <a:ext cx="10515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FUEL TYPE HAS THE MAXIMUM NUMBER OF CARS?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219200" y="659497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– DIESEL - 1141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– HYBRID - 3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1219200" y="1393825"/>
          <a:ext cx="8864599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COMPANY HAS THE HIGHES NUMBER OF CARS?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1219200" y="703947"/>
            <a:ext cx="7150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– AUDI - 2192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- HYUNDAI - 1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-443077" y="703950"/>
          <a:ext cx="10666500" cy="54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HOW MUCH IS NUMBER OF MODELS DISTRIBUTION WITH RESPECT TO YEAR?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1206500" y="749300"/>
            <a:ext cx="6134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- 2019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MODEL - 620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1206500" y="1754407"/>
          <a:ext cx="9207500" cy="46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WHAT IS THE COMBINE SUM OF TOTAL PRICE OF THE MODEL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1219200" y="711200"/>
            <a:ext cx="7734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- Q3 - $6,349,222.00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– IONIQ - $12,800.00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1219200" y="1598612"/>
          <a:ext cx="9474200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WHICH TYPE OF COMPANY HAS GOT THE HIGHEST NUMBER OF PRICE WITH RESPECT TO COUNTRY?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1206500" y="673100"/>
            <a:ext cx="55118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 - SPAIN - $8,709,837.00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 - SPAIN - $97,714.00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 - POLAND - $15,975.00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HYUNDAI - SWIDEN - $12,800.00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SKODA - SPAIN - $37,740.00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TOYOTA - SPAIN - $390,089.00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VW - POLAND - $309,491.00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323578" y="2806024"/>
          <a:ext cx="9544844" cy="387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673</Words>
  <Application>Microsoft Office PowerPoint</Application>
  <PresentationFormat>Widescreen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Excel Project</vt:lpstr>
      <vt:lpstr>QUESTIONS BASED ON DATASET</vt:lpstr>
      <vt:lpstr>WHICH COUNTRY HAS GOT THE HIGHEST OR LOWEST PRICE DISTRIBUTION WITH RESPECT TO MODEL?</vt:lpstr>
      <vt:lpstr>WHICH TRANSMISSION HAS THE MAXIMUM NUMBER OF CARS?</vt:lpstr>
      <vt:lpstr>WHICH FUEL TYPE HAS THE MAXIMUM NUMBER OF CARS?</vt:lpstr>
      <vt:lpstr>WHICH COMPANY HAS THE HIGHES NUMBER OF CARS?</vt:lpstr>
      <vt:lpstr>HOW MUCH IS NUMBER OF MODELS DISTRIBUTION WITH RESPECT TO YEAR?</vt:lpstr>
      <vt:lpstr>WHAT IS THE COMBINE SUM OF TOTAL PRICE OF THE MODEL</vt:lpstr>
      <vt:lpstr>WHICH TYPE OF COMPANY HAS GOT THE HIGHEST NUMBER OF PRICE WITH RESPECT TO COUNTRY?</vt:lpstr>
      <vt:lpstr>WHICH TYPE OF COLOR HAS HIGHER PRICE?</vt:lpstr>
      <vt:lpstr>WHICH COMPANY AND FUEL TYPE GIVES THE MAXIMUM NUMBER OF CARS EITH RESPECT TO ENGINE TYPE?</vt:lpstr>
      <vt:lpstr>WHICH FUEL TYPE CARS HAS HIGHER PRICE AMOUNG THE ALL COMPANY?</vt:lpstr>
      <vt:lpstr>CONCLUSION</vt:lpstr>
      <vt:lpstr> </vt:lpstr>
      <vt:lpstr>DYNAMIC DASHBORAD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SK laptop Town</cp:lastModifiedBy>
  <cp:revision>6</cp:revision>
  <dcterms:created xsi:type="dcterms:W3CDTF">2021-09-17T14:00:34Z</dcterms:created>
  <dcterms:modified xsi:type="dcterms:W3CDTF">2022-04-13T13:40:53Z</dcterms:modified>
</cp:coreProperties>
</file>