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8" r:id="rId3"/>
    <p:sldId id="260" r:id="rId4"/>
    <p:sldId id="263" r:id="rId5"/>
    <p:sldId id="265" r:id="rId6"/>
    <p:sldId id="257" r:id="rId7"/>
    <p:sldId id="261" r:id="rId8"/>
    <p:sldId id="266" r:id="rId9"/>
    <p:sldId id="312" r:id="rId10"/>
    <p:sldId id="269" r:id="rId11"/>
    <p:sldId id="285" r:id="rId12"/>
    <p:sldId id="31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E00E3F-CC7D-4DB0-8510-B4A31B7154AA}">
  <a:tblStyle styleId="{9EE00E3F-CC7D-4DB0-8510-B4A31B7154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60" y="52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38662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902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1249ffcf0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1249ffcf0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06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8cc62eee0_9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8cc62eee0_9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72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5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571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f2cce1ec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f2cce1ec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228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1249ffcf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1249ffcf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514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613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448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1249ffcf0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1249ffcf0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174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1249ffcf0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1249ffcf0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66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0">
    <p:bg>
      <p:bgPr>
        <a:solidFill>
          <a:schemeClr val="accent5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 rot="10800000" flipH="1">
            <a:off x="37875" y="150"/>
            <a:ext cx="9106200" cy="44697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6">
    <p:bg>
      <p:bgPr>
        <a:solidFill>
          <a:schemeClr val="accent5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3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4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4941700" y="26525"/>
            <a:ext cx="4364700" cy="42276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3" r:id="rId10"/>
    <p:sldLayoutId id="214748366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3286957" y="2439246"/>
            <a:ext cx="5853786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Study of Student’s ‎ </a:t>
            </a:r>
            <a:r>
              <a:rPr lang="en-US" dirty="0"/>
              <a:t>‎ ‎  Interests in Various ‎ Data-Science Areas.</a:t>
            </a:r>
            <a:endParaRPr dirty="0"/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1714747" y="4464213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Presented By-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Pratik Mukund Dokhe</a:t>
            </a:r>
            <a:endParaRPr dirty="0"/>
          </a:p>
        </p:txBody>
      </p:sp>
      <p:cxnSp>
        <p:nvCxnSpPr>
          <p:cNvPr id="228" name="Google Shape;228;p36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27;p36"/>
          <p:cNvSpPr txBox="1">
            <a:spLocks/>
          </p:cNvSpPr>
          <p:nvPr/>
        </p:nvSpPr>
        <p:spPr>
          <a:xfrm>
            <a:off x="3831969" y="4464213"/>
            <a:ext cx="38292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l"/>
            <a:endParaRPr lang="en-US" dirty="0" smtClean="0"/>
          </a:p>
          <a:p>
            <a:pPr marL="0" indent="0" algn="ctr"/>
            <a:r>
              <a:rPr lang="en-US" dirty="0" smtClean="0"/>
              <a:t>UID: FSRB0422</a:t>
            </a:r>
            <a:endParaRPr lang="en-US" dirty="0"/>
          </a:p>
        </p:txBody>
      </p:sp>
      <p:sp>
        <p:nvSpPr>
          <p:cNvPr id="6" name="Google Shape;227;p36"/>
          <p:cNvSpPr txBox="1">
            <a:spLocks/>
          </p:cNvSpPr>
          <p:nvPr/>
        </p:nvSpPr>
        <p:spPr>
          <a:xfrm>
            <a:off x="6410166" y="4464213"/>
            <a:ext cx="38292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l"/>
            <a:endParaRPr lang="en-US" dirty="0" smtClean="0"/>
          </a:p>
          <a:p>
            <a:pPr marL="0" indent="0" algn="ctr"/>
            <a:r>
              <a:rPr lang="en-US" dirty="0" smtClean="0"/>
              <a:t>Date: 11-08-2021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78;p41"/>
          <p:cNvSpPr txBox="1">
            <a:spLocks noGrp="1"/>
          </p:cNvSpPr>
          <p:nvPr>
            <p:ph type="title"/>
          </p:nvPr>
        </p:nvSpPr>
        <p:spPr>
          <a:xfrm>
            <a:off x="1636744" y="80230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Grouped Bar Chart</a:t>
            </a:r>
            <a:endParaRPr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9" y="985769"/>
            <a:ext cx="8819510" cy="365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5"/>
          <p:cNvSpPr txBox="1">
            <a:spLocks noGrp="1"/>
          </p:cNvSpPr>
          <p:nvPr>
            <p:ph type="body" idx="1"/>
          </p:nvPr>
        </p:nvSpPr>
        <p:spPr>
          <a:xfrm>
            <a:off x="713225" y="177528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600" dirty="0"/>
          </a:p>
          <a:p>
            <a:pPr lvl="0"/>
            <a:r>
              <a:rPr lang="en-IN" sz="1600" dirty="0"/>
              <a:t>Data Analysis / </a:t>
            </a:r>
            <a:r>
              <a:rPr lang="en-IN" sz="1600" dirty="0" smtClean="0"/>
              <a:t>Statistics ,</a:t>
            </a:r>
            <a:r>
              <a:rPr lang="en-IN" sz="1600" dirty="0"/>
              <a:t> Big Data (Spark / </a:t>
            </a:r>
            <a:r>
              <a:rPr lang="en-IN" sz="1600" dirty="0" err="1"/>
              <a:t>Hadoop</a:t>
            </a:r>
            <a:r>
              <a:rPr lang="en-IN" sz="1600" dirty="0" smtClean="0"/>
              <a:t>) &amp; Data Visualization would be one of the most  successful fields of Data Science.</a:t>
            </a:r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Most students are interested in Data Analysis and Statistics </a:t>
            </a:r>
            <a:r>
              <a:rPr lang="en-US" sz="1600" dirty="0" smtClean="0"/>
              <a:t>fields.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dirty="0" smtClean="0">
                <a:uFill>
                  <a:noFill/>
                </a:uFill>
              </a:rPr>
              <a:t>Students </a:t>
            </a:r>
            <a:r>
              <a:rPr lang="en-US" sz="1600" dirty="0">
                <a:uFill>
                  <a:noFill/>
                </a:uFill>
              </a:rPr>
              <a:t>are least interested in </a:t>
            </a:r>
            <a:r>
              <a:rPr lang="en-US" sz="1600" dirty="0"/>
              <a:t>Data </a:t>
            </a:r>
            <a:r>
              <a:rPr lang="en-US" sz="1600" dirty="0" smtClean="0"/>
              <a:t>Journalism.</a:t>
            </a:r>
          </a:p>
          <a:p>
            <a:pPr marL="139700" lvl="0" indent="0">
              <a:buNone/>
            </a:pPr>
            <a:endParaRPr lang="en-US" sz="1600" dirty="0"/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/>
          </a:p>
          <a:p>
            <a:pPr marL="4572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687" name="Google Shape;687;p65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Conclusions</a:t>
            </a:r>
            <a:endParaRPr sz="3600" dirty="0"/>
          </a:p>
        </p:txBody>
      </p:sp>
      <p:cxnSp>
        <p:nvCxnSpPr>
          <p:cNvPr id="688" name="Google Shape;688;p65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967" y="3861250"/>
            <a:ext cx="3858900" cy="778800"/>
          </a:xfrm>
        </p:spPr>
        <p:txBody>
          <a:bodyPr/>
          <a:lstStyle/>
          <a:p>
            <a:r>
              <a:rPr lang="en-US" sz="2800" dirty="0" smtClean="0"/>
              <a:t>Any Questions ?</a:t>
            </a:r>
            <a:endParaRPr lang="en-IN" sz="2800" dirty="0"/>
          </a:p>
        </p:txBody>
      </p:sp>
      <p:sp>
        <p:nvSpPr>
          <p:cNvPr id="3" name="Google Shape;233;p37"/>
          <p:cNvSpPr txBox="1">
            <a:spLocks/>
          </p:cNvSpPr>
          <p:nvPr/>
        </p:nvSpPr>
        <p:spPr>
          <a:xfrm>
            <a:off x="1495952" y="1313310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25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/>
            <a:r>
              <a:rPr lang="en-US" sz="6600" dirty="0" smtClean="0">
                <a:solidFill>
                  <a:schemeClr val="tx1">
                    <a:lumMod val="50000"/>
                  </a:schemeClr>
                </a:solidFill>
              </a:rPr>
              <a:t>Thanks!</a:t>
            </a:r>
            <a:endParaRPr lang="en-IN" sz="6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</a:rPr>
              <a:t>Contents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42" name="Google Shape;242;p38"/>
          <p:cNvSpPr txBox="1">
            <a:spLocks noGrp="1"/>
          </p:cNvSpPr>
          <p:nvPr>
            <p:ph type="title" idx="5"/>
          </p:nvPr>
        </p:nvSpPr>
        <p:spPr>
          <a:xfrm>
            <a:off x="5690650" y="199719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Goals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5690650" y="112926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title" idx="2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6" name="Google Shape;246;p38"/>
          <p:cNvSpPr txBox="1">
            <a:spLocks noGrp="1"/>
          </p:cNvSpPr>
          <p:nvPr>
            <p:ph type="title" idx="3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7" name="Google Shape;247;p38"/>
          <p:cNvSpPr txBox="1">
            <a:spLocks noGrp="1"/>
          </p:cNvSpPr>
          <p:nvPr>
            <p:ph type="title" idx="6"/>
          </p:nvPr>
        </p:nvSpPr>
        <p:spPr>
          <a:xfrm>
            <a:off x="5690650" y="2880418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System Requirements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9" name="Google Shape;249;p38"/>
          <p:cNvSpPr txBox="1">
            <a:spLocks noGrp="1"/>
          </p:cNvSpPr>
          <p:nvPr>
            <p:ph type="title" idx="4"/>
          </p:nvPr>
        </p:nvSpPr>
        <p:spPr>
          <a:xfrm>
            <a:off x="5690650" y="374834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Implementation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1" name="Google Shape;251;p38"/>
          <p:cNvSpPr txBox="1">
            <a:spLocks noGrp="1"/>
          </p:cNvSpPr>
          <p:nvPr>
            <p:ph type="title" idx="7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2" name="Google Shape;252;p38"/>
          <p:cNvSpPr txBox="1">
            <a:spLocks noGrp="1"/>
          </p:cNvSpPr>
          <p:nvPr>
            <p:ph type="title" idx="8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53" name="Google Shape;253;p38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</a:t>
            </a:r>
            <a:r>
              <a:rPr lang="en" sz="4000" dirty="0" smtClean="0"/>
              <a:t>ntroduction </a:t>
            </a:r>
            <a:endParaRPr sz="4000" dirty="0"/>
          </a:p>
        </p:txBody>
      </p:sp>
      <p:sp>
        <p:nvSpPr>
          <p:cNvPr id="269" name="Google Shape;269;p40"/>
          <p:cNvSpPr txBox="1">
            <a:spLocks noGrp="1"/>
          </p:cNvSpPr>
          <p:nvPr>
            <p:ph type="subTitle" idx="1"/>
          </p:nvPr>
        </p:nvSpPr>
        <p:spPr>
          <a:xfrm>
            <a:off x="713225" y="3367434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Data science </a:t>
            </a:r>
            <a:r>
              <a:rPr lang="en-US" dirty="0"/>
              <a:t>is the </a:t>
            </a:r>
            <a:r>
              <a:rPr lang="en-US" b="1" dirty="0"/>
              <a:t>field</a:t>
            </a:r>
            <a:r>
              <a:rPr lang="en-US" dirty="0"/>
              <a:t> </a:t>
            </a:r>
            <a:r>
              <a:rPr lang="en-US" b="1" dirty="0"/>
              <a:t>of study</a:t>
            </a:r>
            <a:r>
              <a:rPr lang="en-US" dirty="0"/>
              <a:t> that combines domain expertise, programming skills, and knowledge of mathematics and statistics to extract </a:t>
            </a:r>
            <a:r>
              <a:rPr lang="en-US" b="1" dirty="0"/>
              <a:t>meaningful insights from data.</a:t>
            </a:r>
            <a:endParaRPr b="1" dirty="0"/>
          </a:p>
        </p:txBody>
      </p:sp>
      <p:cxnSp>
        <p:nvCxnSpPr>
          <p:cNvPr id="272" name="Google Shape;272;p40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729" r="8729"/>
          <a:stretch/>
        </p:blipFill>
        <p:spPr>
          <a:xfrm>
            <a:off x="5617797" y="762089"/>
            <a:ext cx="2736438" cy="3648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Google Shape;268;p40"/>
          <p:cNvSpPr txBox="1">
            <a:spLocks/>
          </p:cNvSpPr>
          <p:nvPr/>
        </p:nvSpPr>
        <p:spPr>
          <a:xfrm>
            <a:off x="713225" y="2758745"/>
            <a:ext cx="38589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IN" sz="1800" dirty="0" smtClean="0"/>
              <a:t>What is Data Science? 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Problem</a:t>
            </a:r>
            <a:endParaRPr sz="4800" dirty="0"/>
          </a:p>
        </p:txBody>
      </p:sp>
      <p:sp>
        <p:nvSpPr>
          <p:cNvPr id="303" name="Google Shape;303;p43"/>
          <p:cNvSpPr txBox="1">
            <a:spLocks noGrp="1"/>
          </p:cNvSpPr>
          <p:nvPr>
            <p:ph type="subTitle" idx="1"/>
          </p:nvPr>
        </p:nvSpPr>
        <p:spPr>
          <a:xfrm>
            <a:off x="1275063" y="3853680"/>
            <a:ext cx="6844809" cy="849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 smtClean="0"/>
              <a:t>What percent respondents </a:t>
            </a:r>
            <a:r>
              <a:rPr lang="en-US" sz="2400" dirty="0"/>
              <a:t>interest in various data science </a:t>
            </a:r>
            <a:r>
              <a:rPr lang="en-US" sz="2400" dirty="0" smtClean="0"/>
              <a:t>areas ?</a:t>
            </a:r>
            <a:endParaRPr sz="2400" dirty="0">
              <a:solidFill>
                <a:schemeClr val="lt1"/>
              </a:solidFill>
              <a:sym typeface="Didact Gothic"/>
            </a:endParaRPr>
          </a:p>
        </p:txBody>
      </p:sp>
      <p:cxnSp>
        <p:nvCxnSpPr>
          <p:cNvPr id="304" name="Google Shape;304;p43"/>
          <p:cNvCxnSpPr/>
          <p:nvPr/>
        </p:nvCxnSpPr>
        <p:spPr>
          <a:xfrm>
            <a:off x="4248450" y="324692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ctrTitle"/>
          </p:nvPr>
        </p:nvSpPr>
        <p:spPr>
          <a:xfrm>
            <a:off x="1690800" y="499019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Solution</a:t>
            </a:r>
            <a:endParaRPr sz="4400" dirty="0"/>
          </a:p>
        </p:txBody>
      </p:sp>
      <p:sp>
        <p:nvSpPr>
          <p:cNvPr id="320" name="Google Shape;320;p45"/>
          <p:cNvSpPr txBox="1">
            <a:spLocks noGrp="1"/>
          </p:cNvSpPr>
          <p:nvPr>
            <p:ph type="subTitle" idx="1"/>
          </p:nvPr>
        </p:nvSpPr>
        <p:spPr>
          <a:xfrm>
            <a:off x="3134370" y="2289003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b="1" dirty="0" smtClean="0"/>
              <a:t>Data Visualization</a:t>
            </a:r>
            <a:endParaRPr sz="2400" dirty="0">
              <a:solidFill>
                <a:schemeClr val="dk1"/>
              </a:solidFill>
              <a:sym typeface="Didact Gothic"/>
            </a:endParaRPr>
          </a:p>
        </p:txBody>
      </p:sp>
      <p:cxnSp>
        <p:nvCxnSpPr>
          <p:cNvPr id="321" name="Google Shape;321;p45"/>
          <p:cNvCxnSpPr/>
          <p:nvPr/>
        </p:nvCxnSpPr>
        <p:spPr>
          <a:xfrm>
            <a:off x="4248450" y="186143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Project Goals </a:t>
            </a:r>
            <a:endParaRPr sz="4800" b="1" dirty="0">
              <a:solidFill>
                <a:schemeClr val="dk1"/>
              </a:solidFill>
            </a:endParaRPr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713225" y="2111779"/>
            <a:ext cx="626158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u="none" dirty="0" smtClean="0">
                <a:solidFill>
                  <a:schemeClr val="dk1"/>
                </a:solidFill>
                <a:sym typeface="Didact Gothic"/>
              </a:rPr>
              <a:t>In this project </a:t>
            </a:r>
            <a:r>
              <a:rPr lang="en-US" sz="2400" u="none" dirty="0" smtClean="0">
                <a:solidFill>
                  <a:schemeClr val="dk1"/>
                </a:solidFill>
                <a:sym typeface="Didact Gothic"/>
              </a:rPr>
              <a:t>I analyzed </a:t>
            </a:r>
            <a:r>
              <a:rPr lang="en-US" sz="2400" dirty="0"/>
              <a:t>the </a:t>
            </a:r>
            <a:r>
              <a:rPr lang="en-US" sz="2400" dirty="0" smtClean="0"/>
              <a:t>interest </a:t>
            </a:r>
            <a:r>
              <a:rPr lang="en-US" sz="2400" u="none" dirty="0" smtClean="0">
                <a:solidFill>
                  <a:schemeClr val="dk1"/>
                </a:solidFill>
                <a:sym typeface="Didact Gothic"/>
              </a:rPr>
              <a:t>of students in various Data Science fields</a:t>
            </a:r>
            <a:r>
              <a:rPr lang="en-US" sz="2400" dirty="0"/>
              <a:t>,</a:t>
            </a:r>
            <a:r>
              <a:rPr lang="en-US" sz="2400" u="none" dirty="0" smtClean="0">
                <a:solidFill>
                  <a:schemeClr val="dk1"/>
                </a:solidFill>
                <a:sym typeface="Didact Gothic"/>
              </a:rPr>
              <a:t> </a:t>
            </a:r>
            <a:r>
              <a:rPr lang="en-US" sz="2400" u="none" dirty="0" smtClean="0">
                <a:solidFill>
                  <a:schemeClr val="dk1"/>
                </a:solidFill>
                <a:sym typeface="Didact Gothic"/>
              </a:rPr>
              <a:t>I am </a:t>
            </a:r>
            <a:r>
              <a:rPr lang="en-US" sz="2400" dirty="0" smtClean="0"/>
              <a:t>using </a:t>
            </a:r>
            <a:r>
              <a:rPr lang="en-US" sz="2400" dirty="0" smtClean="0"/>
              <a:t>different-different </a:t>
            </a:r>
            <a:r>
              <a:rPr lang="en-US" sz="2400" b="1" dirty="0"/>
              <a:t>Data </a:t>
            </a:r>
            <a:r>
              <a:rPr lang="en-US" sz="2400" b="1" dirty="0" smtClean="0"/>
              <a:t>Visualization </a:t>
            </a:r>
            <a:r>
              <a:rPr lang="en-US" sz="2400" dirty="0" smtClean="0"/>
              <a:t>techniques </a:t>
            </a:r>
            <a:r>
              <a:rPr lang="en-US" sz="2400" dirty="0" smtClean="0"/>
              <a:t>for it.</a:t>
            </a:r>
            <a:endParaRPr lang="en-US" sz="2400" dirty="0"/>
          </a:p>
        </p:txBody>
      </p:sp>
      <p:cxnSp>
        <p:nvCxnSpPr>
          <p:cNvPr id="235" name="Google Shape;235;p37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oogle Shape;13156;p86"/>
          <p:cNvGrpSpPr/>
          <p:nvPr/>
        </p:nvGrpSpPr>
        <p:grpSpPr>
          <a:xfrm>
            <a:off x="5044495" y="669700"/>
            <a:ext cx="602840" cy="599127"/>
            <a:chOff x="4028025" y="4141325"/>
            <a:chExt cx="315575" cy="361875"/>
          </a:xfrm>
        </p:grpSpPr>
        <p:sp>
          <p:nvSpPr>
            <p:cNvPr id="6" name="Google Shape;13157;p86"/>
            <p:cNvSpPr/>
            <p:nvPr/>
          </p:nvSpPr>
          <p:spPr>
            <a:xfrm>
              <a:off x="4068150" y="4193775"/>
              <a:ext cx="129625" cy="10850"/>
            </a:xfrm>
            <a:custGeom>
              <a:avLst/>
              <a:gdLst/>
              <a:ahLst/>
              <a:cxnLst/>
              <a:rect l="l" t="t" r="r" b="b"/>
              <a:pathLst>
                <a:path w="5185" h="434" extrusionOk="0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lnTo>
                    <a:pt x="4907" y="433"/>
                  </a:lnTo>
                  <a:cubicBezTo>
                    <a:pt x="5185" y="433"/>
                    <a:pt x="5185" y="1"/>
                    <a:pt x="49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158;p86"/>
            <p:cNvSpPr/>
            <p:nvPr/>
          </p:nvSpPr>
          <p:spPr>
            <a:xfrm>
              <a:off x="4068150" y="4234675"/>
              <a:ext cx="129625" cy="10825"/>
            </a:xfrm>
            <a:custGeom>
              <a:avLst/>
              <a:gdLst/>
              <a:ahLst/>
              <a:cxnLst/>
              <a:rect l="l" t="t" r="r" b="b"/>
              <a:pathLst>
                <a:path w="5185" h="433" extrusionOk="0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lnTo>
                    <a:pt x="4907" y="433"/>
                  </a:lnTo>
                  <a:cubicBezTo>
                    <a:pt x="5185" y="433"/>
                    <a:pt x="5185" y="1"/>
                    <a:pt x="49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159;p86"/>
            <p:cNvSpPr/>
            <p:nvPr/>
          </p:nvSpPr>
          <p:spPr>
            <a:xfrm>
              <a:off x="4070450" y="4275575"/>
              <a:ext cx="182125" cy="92600"/>
            </a:xfrm>
            <a:custGeom>
              <a:avLst/>
              <a:gdLst/>
              <a:ahLst/>
              <a:cxnLst/>
              <a:rect l="l" t="t" r="r" b="b"/>
              <a:pathLst>
                <a:path w="7285" h="3704" extrusionOk="0">
                  <a:moveTo>
                    <a:pt x="6883" y="432"/>
                  </a:moveTo>
                  <a:lnTo>
                    <a:pt x="6883" y="2963"/>
                  </a:lnTo>
                  <a:lnTo>
                    <a:pt x="4846" y="926"/>
                  </a:lnTo>
                  <a:cubicBezTo>
                    <a:pt x="4800" y="880"/>
                    <a:pt x="4738" y="857"/>
                    <a:pt x="4680" y="857"/>
                  </a:cubicBezTo>
                  <a:cubicBezTo>
                    <a:pt x="4622" y="857"/>
                    <a:pt x="4568" y="880"/>
                    <a:pt x="4537" y="926"/>
                  </a:cubicBezTo>
                  <a:lnTo>
                    <a:pt x="2686" y="2778"/>
                  </a:lnTo>
                  <a:lnTo>
                    <a:pt x="1822" y="1883"/>
                  </a:lnTo>
                  <a:cubicBezTo>
                    <a:pt x="1791" y="1852"/>
                    <a:pt x="1737" y="1837"/>
                    <a:pt x="1683" y="1837"/>
                  </a:cubicBezTo>
                  <a:cubicBezTo>
                    <a:pt x="1629" y="1837"/>
                    <a:pt x="1575" y="1852"/>
                    <a:pt x="1544" y="1883"/>
                  </a:cubicBezTo>
                  <a:lnTo>
                    <a:pt x="433" y="2994"/>
                  </a:lnTo>
                  <a:lnTo>
                    <a:pt x="433" y="463"/>
                  </a:lnTo>
                  <a:lnTo>
                    <a:pt x="6883" y="432"/>
                  </a:lnTo>
                  <a:close/>
                  <a:moveTo>
                    <a:pt x="1667" y="2346"/>
                  </a:moveTo>
                  <a:lnTo>
                    <a:pt x="2624" y="3303"/>
                  </a:lnTo>
                  <a:lnTo>
                    <a:pt x="711" y="3303"/>
                  </a:lnTo>
                  <a:lnTo>
                    <a:pt x="1667" y="2346"/>
                  </a:lnTo>
                  <a:close/>
                  <a:moveTo>
                    <a:pt x="4692" y="1358"/>
                  </a:moveTo>
                  <a:lnTo>
                    <a:pt x="6605" y="3303"/>
                  </a:lnTo>
                  <a:lnTo>
                    <a:pt x="3241" y="3303"/>
                  </a:lnTo>
                  <a:lnTo>
                    <a:pt x="2994" y="3056"/>
                  </a:lnTo>
                  <a:lnTo>
                    <a:pt x="4692" y="1358"/>
                  </a:lnTo>
                  <a:close/>
                  <a:moveTo>
                    <a:pt x="217" y="0"/>
                  </a:moveTo>
                  <a:cubicBezTo>
                    <a:pt x="93" y="0"/>
                    <a:pt x="1" y="93"/>
                    <a:pt x="1" y="216"/>
                  </a:cubicBezTo>
                  <a:lnTo>
                    <a:pt x="1" y="3519"/>
                  </a:lnTo>
                  <a:cubicBezTo>
                    <a:pt x="1" y="3611"/>
                    <a:pt x="93" y="3704"/>
                    <a:pt x="217" y="3704"/>
                  </a:cubicBezTo>
                  <a:lnTo>
                    <a:pt x="7068" y="3704"/>
                  </a:lnTo>
                  <a:cubicBezTo>
                    <a:pt x="7192" y="3704"/>
                    <a:pt x="7284" y="3611"/>
                    <a:pt x="7284" y="3519"/>
                  </a:cubicBezTo>
                  <a:lnTo>
                    <a:pt x="7284" y="216"/>
                  </a:lnTo>
                  <a:cubicBezTo>
                    <a:pt x="7284" y="93"/>
                    <a:pt x="7192" y="0"/>
                    <a:pt x="70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160;p86"/>
            <p:cNvSpPr/>
            <p:nvPr/>
          </p:nvSpPr>
          <p:spPr>
            <a:xfrm>
              <a:off x="4068150" y="4399025"/>
              <a:ext cx="186725" cy="10825"/>
            </a:xfrm>
            <a:custGeom>
              <a:avLst/>
              <a:gdLst/>
              <a:ahLst/>
              <a:cxnLst/>
              <a:rect l="l" t="t" r="r" b="b"/>
              <a:pathLst>
                <a:path w="7469" h="433" extrusionOk="0">
                  <a:moveTo>
                    <a:pt x="309" y="0"/>
                  </a:moveTo>
                  <a:cubicBezTo>
                    <a:pt x="0" y="0"/>
                    <a:pt x="0" y="432"/>
                    <a:pt x="309" y="432"/>
                  </a:cubicBezTo>
                  <a:lnTo>
                    <a:pt x="7160" y="432"/>
                  </a:lnTo>
                  <a:cubicBezTo>
                    <a:pt x="7469" y="432"/>
                    <a:pt x="7469" y="0"/>
                    <a:pt x="71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161;p86"/>
            <p:cNvSpPr/>
            <p:nvPr/>
          </p:nvSpPr>
          <p:spPr>
            <a:xfrm>
              <a:off x="4069675" y="4439900"/>
              <a:ext cx="183675" cy="10825"/>
            </a:xfrm>
            <a:custGeom>
              <a:avLst/>
              <a:gdLst/>
              <a:ahLst/>
              <a:cxnLst/>
              <a:rect l="l" t="t" r="r" b="b"/>
              <a:pathLst>
                <a:path w="7347" h="433" extrusionOk="0">
                  <a:moveTo>
                    <a:pt x="248" y="1"/>
                  </a:moveTo>
                  <a:cubicBezTo>
                    <a:pt x="1" y="32"/>
                    <a:pt x="1" y="402"/>
                    <a:pt x="248" y="433"/>
                  </a:cubicBezTo>
                  <a:lnTo>
                    <a:pt x="7099" y="433"/>
                  </a:lnTo>
                  <a:cubicBezTo>
                    <a:pt x="7346" y="402"/>
                    <a:pt x="7346" y="32"/>
                    <a:pt x="70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162;p86"/>
            <p:cNvSpPr/>
            <p:nvPr/>
          </p:nvSpPr>
          <p:spPr>
            <a:xfrm>
              <a:off x="4123700" y="4294800"/>
              <a:ext cx="33200" cy="28625"/>
            </a:xfrm>
            <a:custGeom>
              <a:avLst/>
              <a:gdLst/>
              <a:ahLst/>
              <a:cxnLst/>
              <a:rect l="l" t="t" r="r" b="b"/>
              <a:pathLst>
                <a:path w="1328" h="1145" extrusionOk="0">
                  <a:moveTo>
                    <a:pt x="587" y="435"/>
                  </a:moveTo>
                  <a:cubicBezTo>
                    <a:pt x="648" y="435"/>
                    <a:pt x="710" y="497"/>
                    <a:pt x="710" y="558"/>
                  </a:cubicBezTo>
                  <a:cubicBezTo>
                    <a:pt x="710" y="666"/>
                    <a:pt x="641" y="720"/>
                    <a:pt x="571" y="720"/>
                  </a:cubicBezTo>
                  <a:cubicBezTo>
                    <a:pt x="502" y="720"/>
                    <a:pt x="432" y="666"/>
                    <a:pt x="432" y="558"/>
                  </a:cubicBezTo>
                  <a:cubicBezTo>
                    <a:pt x="432" y="497"/>
                    <a:pt x="494" y="435"/>
                    <a:pt x="587" y="435"/>
                  </a:cubicBezTo>
                  <a:close/>
                  <a:moveTo>
                    <a:pt x="586" y="0"/>
                  </a:moveTo>
                  <a:cubicBezTo>
                    <a:pt x="287" y="0"/>
                    <a:pt x="0" y="222"/>
                    <a:pt x="0" y="558"/>
                  </a:cubicBezTo>
                  <a:cubicBezTo>
                    <a:pt x="0" y="898"/>
                    <a:pt x="278" y="1145"/>
                    <a:pt x="587" y="1145"/>
                  </a:cubicBezTo>
                  <a:cubicBezTo>
                    <a:pt x="1080" y="1145"/>
                    <a:pt x="1327" y="528"/>
                    <a:pt x="988" y="157"/>
                  </a:cubicBezTo>
                  <a:cubicBezTo>
                    <a:pt x="870" y="49"/>
                    <a:pt x="726" y="0"/>
                    <a:pt x="5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163;p86"/>
            <p:cNvSpPr/>
            <p:nvPr/>
          </p:nvSpPr>
          <p:spPr>
            <a:xfrm>
              <a:off x="4028025" y="4141325"/>
              <a:ext cx="315575" cy="361875"/>
            </a:xfrm>
            <a:custGeom>
              <a:avLst/>
              <a:gdLst/>
              <a:ahLst/>
              <a:cxnLst/>
              <a:rect l="l" t="t" r="r" b="b"/>
              <a:pathLst>
                <a:path w="12623" h="14475" extrusionOk="0">
                  <a:moveTo>
                    <a:pt x="8271" y="772"/>
                  </a:moveTo>
                  <a:lnTo>
                    <a:pt x="10061" y="2778"/>
                  </a:lnTo>
                  <a:lnTo>
                    <a:pt x="9043" y="2778"/>
                  </a:lnTo>
                  <a:cubicBezTo>
                    <a:pt x="8642" y="2778"/>
                    <a:pt x="8271" y="2438"/>
                    <a:pt x="8271" y="2006"/>
                  </a:cubicBezTo>
                  <a:lnTo>
                    <a:pt x="8271" y="772"/>
                  </a:lnTo>
                  <a:close/>
                  <a:moveTo>
                    <a:pt x="10851" y="4679"/>
                  </a:moveTo>
                  <a:cubicBezTo>
                    <a:pt x="10874" y="4679"/>
                    <a:pt x="10898" y="4682"/>
                    <a:pt x="10925" y="4691"/>
                  </a:cubicBezTo>
                  <a:cubicBezTo>
                    <a:pt x="11049" y="4691"/>
                    <a:pt x="11172" y="4722"/>
                    <a:pt x="11265" y="4815"/>
                  </a:cubicBezTo>
                  <a:cubicBezTo>
                    <a:pt x="11358" y="4907"/>
                    <a:pt x="11419" y="5031"/>
                    <a:pt x="11419" y="5185"/>
                  </a:cubicBezTo>
                  <a:lnTo>
                    <a:pt x="11419" y="5895"/>
                  </a:lnTo>
                  <a:lnTo>
                    <a:pt x="10432" y="5895"/>
                  </a:lnTo>
                  <a:lnTo>
                    <a:pt x="10432" y="5185"/>
                  </a:lnTo>
                  <a:cubicBezTo>
                    <a:pt x="10401" y="5031"/>
                    <a:pt x="10463" y="4907"/>
                    <a:pt x="10555" y="4815"/>
                  </a:cubicBezTo>
                  <a:cubicBezTo>
                    <a:pt x="10586" y="4815"/>
                    <a:pt x="10586" y="4784"/>
                    <a:pt x="10617" y="4784"/>
                  </a:cubicBezTo>
                  <a:cubicBezTo>
                    <a:pt x="10648" y="4753"/>
                    <a:pt x="10679" y="4753"/>
                    <a:pt x="10709" y="4722"/>
                  </a:cubicBezTo>
                  <a:cubicBezTo>
                    <a:pt x="10753" y="4700"/>
                    <a:pt x="10797" y="4679"/>
                    <a:pt x="10851" y="4679"/>
                  </a:cubicBezTo>
                  <a:close/>
                  <a:moveTo>
                    <a:pt x="11234" y="11543"/>
                  </a:moveTo>
                  <a:lnTo>
                    <a:pt x="10925" y="11975"/>
                  </a:lnTo>
                  <a:lnTo>
                    <a:pt x="10617" y="11543"/>
                  </a:lnTo>
                  <a:close/>
                  <a:moveTo>
                    <a:pt x="1204" y="0"/>
                  </a:moveTo>
                  <a:cubicBezTo>
                    <a:pt x="556" y="0"/>
                    <a:pt x="0" y="525"/>
                    <a:pt x="0" y="1204"/>
                  </a:cubicBezTo>
                  <a:lnTo>
                    <a:pt x="0" y="13271"/>
                  </a:lnTo>
                  <a:cubicBezTo>
                    <a:pt x="0" y="13919"/>
                    <a:pt x="525" y="14475"/>
                    <a:pt x="1204" y="14475"/>
                  </a:cubicBezTo>
                  <a:lnTo>
                    <a:pt x="9537" y="14475"/>
                  </a:lnTo>
                  <a:cubicBezTo>
                    <a:pt x="10185" y="14475"/>
                    <a:pt x="10740" y="13919"/>
                    <a:pt x="10740" y="13271"/>
                  </a:cubicBezTo>
                  <a:lnTo>
                    <a:pt x="10740" y="12499"/>
                  </a:lnTo>
                  <a:cubicBezTo>
                    <a:pt x="10783" y="12542"/>
                    <a:pt x="10840" y="12565"/>
                    <a:pt x="10897" y="12565"/>
                  </a:cubicBezTo>
                  <a:cubicBezTo>
                    <a:pt x="10963" y="12565"/>
                    <a:pt x="11030" y="12535"/>
                    <a:pt x="11080" y="12469"/>
                  </a:cubicBezTo>
                  <a:lnTo>
                    <a:pt x="11790" y="11419"/>
                  </a:lnTo>
                  <a:cubicBezTo>
                    <a:pt x="11790" y="11388"/>
                    <a:pt x="11820" y="11358"/>
                    <a:pt x="11820" y="11327"/>
                  </a:cubicBezTo>
                  <a:lnTo>
                    <a:pt x="11820" y="6358"/>
                  </a:lnTo>
                  <a:cubicBezTo>
                    <a:pt x="12036" y="6420"/>
                    <a:pt x="12160" y="6636"/>
                    <a:pt x="12160" y="6852"/>
                  </a:cubicBezTo>
                  <a:lnTo>
                    <a:pt x="12160" y="8395"/>
                  </a:lnTo>
                  <a:cubicBezTo>
                    <a:pt x="12160" y="8534"/>
                    <a:pt x="12268" y="8603"/>
                    <a:pt x="12376" y="8603"/>
                  </a:cubicBezTo>
                  <a:cubicBezTo>
                    <a:pt x="12484" y="8603"/>
                    <a:pt x="12592" y="8534"/>
                    <a:pt x="12592" y="8395"/>
                  </a:cubicBezTo>
                  <a:lnTo>
                    <a:pt x="12623" y="6852"/>
                  </a:lnTo>
                  <a:cubicBezTo>
                    <a:pt x="12623" y="6389"/>
                    <a:pt x="12283" y="5988"/>
                    <a:pt x="11851" y="5895"/>
                  </a:cubicBezTo>
                  <a:lnTo>
                    <a:pt x="11851" y="5185"/>
                  </a:lnTo>
                  <a:cubicBezTo>
                    <a:pt x="11823" y="4652"/>
                    <a:pt x="11413" y="4247"/>
                    <a:pt x="10921" y="4247"/>
                  </a:cubicBezTo>
                  <a:cubicBezTo>
                    <a:pt x="10872" y="4247"/>
                    <a:pt x="10822" y="4251"/>
                    <a:pt x="10771" y="4259"/>
                  </a:cubicBezTo>
                  <a:lnTo>
                    <a:pt x="10771" y="2994"/>
                  </a:lnTo>
                  <a:cubicBezTo>
                    <a:pt x="10740" y="2932"/>
                    <a:pt x="10740" y="2901"/>
                    <a:pt x="10709" y="2840"/>
                  </a:cubicBezTo>
                  <a:lnTo>
                    <a:pt x="8240" y="62"/>
                  </a:lnTo>
                  <a:cubicBezTo>
                    <a:pt x="8210" y="31"/>
                    <a:pt x="8148" y="0"/>
                    <a:pt x="8086" y="0"/>
                  </a:cubicBezTo>
                  <a:lnTo>
                    <a:pt x="3519" y="0"/>
                  </a:lnTo>
                  <a:cubicBezTo>
                    <a:pt x="3241" y="0"/>
                    <a:pt x="3241" y="402"/>
                    <a:pt x="3519" y="402"/>
                  </a:cubicBezTo>
                  <a:lnTo>
                    <a:pt x="7870" y="402"/>
                  </a:lnTo>
                  <a:lnTo>
                    <a:pt x="7870" y="2006"/>
                  </a:lnTo>
                  <a:cubicBezTo>
                    <a:pt x="7870" y="2654"/>
                    <a:pt x="8395" y="3210"/>
                    <a:pt x="9074" y="3210"/>
                  </a:cubicBezTo>
                  <a:lnTo>
                    <a:pt x="10339" y="3210"/>
                  </a:lnTo>
                  <a:lnTo>
                    <a:pt x="10339" y="4444"/>
                  </a:lnTo>
                  <a:lnTo>
                    <a:pt x="10247" y="4537"/>
                  </a:lnTo>
                  <a:cubicBezTo>
                    <a:pt x="10092" y="4691"/>
                    <a:pt x="9969" y="4938"/>
                    <a:pt x="9969" y="5185"/>
                  </a:cubicBezTo>
                  <a:lnTo>
                    <a:pt x="9969" y="9290"/>
                  </a:lnTo>
                  <a:cubicBezTo>
                    <a:pt x="9969" y="9429"/>
                    <a:pt x="10077" y="9498"/>
                    <a:pt x="10185" y="9498"/>
                  </a:cubicBezTo>
                  <a:cubicBezTo>
                    <a:pt x="10293" y="9498"/>
                    <a:pt x="10401" y="9429"/>
                    <a:pt x="10401" y="9290"/>
                  </a:cubicBezTo>
                  <a:lnTo>
                    <a:pt x="10401" y="6327"/>
                  </a:lnTo>
                  <a:lnTo>
                    <a:pt x="11419" y="6327"/>
                  </a:lnTo>
                  <a:lnTo>
                    <a:pt x="11419" y="11111"/>
                  </a:lnTo>
                  <a:lnTo>
                    <a:pt x="10432" y="11111"/>
                  </a:lnTo>
                  <a:lnTo>
                    <a:pt x="10432" y="10555"/>
                  </a:lnTo>
                  <a:cubicBezTo>
                    <a:pt x="10432" y="10416"/>
                    <a:pt x="10324" y="10347"/>
                    <a:pt x="10216" y="10347"/>
                  </a:cubicBezTo>
                  <a:cubicBezTo>
                    <a:pt x="10108" y="10347"/>
                    <a:pt x="10000" y="10416"/>
                    <a:pt x="10000" y="10555"/>
                  </a:cubicBezTo>
                  <a:lnTo>
                    <a:pt x="10000" y="11327"/>
                  </a:lnTo>
                  <a:cubicBezTo>
                    <a:pt x="10000" y="11388"/>
                    <a:pt x="10000" y="11419"/>
                    <a:pt x="10030" y="11450"/>
                  </a:cubicBezTo>
                  <a:lnTo>
                    <a:pt x="10339" y="11913"/>
                  </a:lnTo>
                  <a:cubicBezTo>
                    <a:pt x="10339" y="11944"/>
                    <a:pt x="10339" y="11944"/>
                    <a:pt x="10339" y="11975"/>
                  </a:cubicBezTo>
                  <a:lnTo>
                    <a:pt x="10339" y="13302"/>
                  </a:lnTo>
                  <a:cubicBezTo>
                    <a:pt x="10339" y="13703"/>
                    <a:pt x="10000" y="14073"/>
                    <a:pt x="9568" y="14073"/>
                  </a:cubicBezTo>
                  <a:lnTo>
                    <a:pt x="1204" y="14073"/>
                  </a:lnTo>
                  <a:cubicBezTo>
                    <a:pt x="803" y="14073"/>
                    <a:pt x="432" y="13703"/>
                    <a:pt x="432" y="13302"/>
                  </a:cubicBezTo>
                  <a:lnTo>
                    <a:pt x="432" y="1204"/>
                  </a:lnTo>
                  <a:cubicBezTo>
                    <a:pt x="432" y="772"/>
                    <a:pt x="803" y="432"/>
                    <a:pt x="1204" y="432"/>
                  </a:cubicBezTo>
                  <a:lnTo>
                    <a:pt x="2253" y="432"/>
                  </a:lnTo>
                  <a:cubicBezTo>
                    <a:pt x="2531" y="432"/>
                    <a:pt x="2531" y="0"/>
                    <a:pt x="22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body" idx="1"/>
          </p:nvPr>
        </p:nvSpPr>
        <p:spPr>
          <a:xfrm>
            <a:off x="1507977" y="2527524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</a:rPr>
              <a:t>Tools Required: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 dirty="0" smtClean="0">
                <a:solidFill>
                  <a:srgbClr val="000000"/>
                </a:solidFill>
              </a:rPr>
              <a:t>Windos / Mac OS Laptop</a:t>
            </a:r>
            <a:endParaRPr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 dirty="0" smtClean="0">
                <a:solidFill>
                  <a:srgbClr val="000000"/>
                </a:solidFill>
              </a:rPr>
              <a:t>Python Programming Language</a:t>
            </a:r>
            <a:endParaRPr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 dirty="0" smtClean="0">
                <a:solidFill>
                  <a:srgbClr val="000000"/>
                </a:solidFill>
              </a:rPr>
              <a:t>Jupyter Notebook</a:t>
            </a:r>
            <a:endParaRPr dirty="0"/>
          </a:p>
        </p:txBody>
      </p:sp>
      <p:sp>
        <p:nvSpPr>
          <p:cNvPr id="278" name="Google Shape;278;p41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System Requirements</a:t>
            </a:r>
            <a:endParaRPr b="1" dirty="0"/>
          </a:p>
        </p:txBody>
      </p:sp>
      <p:cxnSp>
        <p:nvCxnSpPr>
          <p:cNvPr id="279" name="Google Shape;279;p41"/>
          <p:cNvCxnSpPr/>
          <p:nvPr/>
        </p:nvCxnSpPr>
        <p:spPr>
          <a:xfrm>
            <a:off x="4248450" y="225502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77;p41"/>
          <p:cNvSpPr txBox="1">
            <a:spLocks/>
          </p:cNvSpPr>
          <p:nvPr/>
        </p:nvSpPr>
        <p:spPr>
          <a:xfrm>
            <a:off x="4514524" y="2527524"/>
            <a:ext cx="4109100" cy="14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29845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dirty="0" smtClean="0">
                <a:solidFill>
                  <a:srgbClr val="000000"/>
                </a:solidFill>
              </a:rPr>
              <a:t>Python Libraries Required:</a:t>
            </a:r>
            <a:endParaRPr lang="en-IN" dirty="0" smtClean="0">
              <a:solidFill>
                <a:srgbClr val="000000"/>
              </a:solidFill>
            </a:endParaRPr>
          </a:p>
          <a:p>
            <a:pPr marL="0" indent="0">
              <a:buFont typeface="Montserrat"/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 indent="-317500">
              <a:buSzPts val="1400"/>
              <a:buFont typeface="Didact Gothic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Pandas</a:t>
            </a:r>
            <a:endParaRPr lang="en-IN" dirty="0" smtClean="0">
              <a:solidFill>
                <a:srgbClr val="000000"/>
              </a:solidFill>
            </a:endParaRPr>
          </a:p>
          <a:p>
            <a:pPr indent="-317500">
              <a:buSzPts val="1400"/>
              <a:buFont typeface="Didact Gothic"/>
              <a:buChar char="●"/>
            </a:pPr>
            <a:r>
              <a:rPr lang="en-US" dirty="0" err="1" smtClean="0">
                <a:solidFill>
                  <a:srgbClr val="000000"/>
                </a:solidFill>
              </a:rPr>
              <a:t>Numpy</a:t>
            </a:r>
            <a:endParaRPr lang="en-IN" dirty="0" smtClean="0">
              <a:solidFill>
                <a:srgbClr val="000000"/>
              </a:solidFill>
            </a:endParaRPr>
          </a:p>
          <a:p>
            <a:pPr indent="-317500">
              <a:buSzPts val="1400"/>
              <a:buFont typeface="Didact Gothic"/>
              <a:buChar char="●"/>
            </a:pPr>
            <a:r>
              <a:rPr lang="en-US" dirty="0" err="1" smtClean="0">
                <a:solidFill>
                  <a:srgbClr val="000000"/>
                </a:solidFill>
              </a:rPr>
              <a:t>Matplotlib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/>
          <p:nvPr/>
        </p:nvSpPr>
        <p:spPr>
          <a:xfrm>
            <a:off x="0" y="0"/>
            <a:ext cx="5747400" cy="251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6"/>
          <p:cNvSpPr txBox="1">
            <a:spLocks noGrp="1"/>
          </p:cNvSpPr>
          <p:nvPr>
            <p:ph type="title"/>
          </p:nvPr>
        </p:nvSpPr>
        <p:spPr>
          <a:xfrm>
            <a:off x="135323" y="84050"/>
            <a:ext cx="4575665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400" dirty="0" smtClean="0"/>
              <a:t>Implementation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cxnSp>
        <p:nvCxnSpPr>
          <p:cNvPr id="331" name="Google Shape;331;p46"/>
          <p:cNvCxnSpPr/>
          <p:nvPr/>
        </p:nvCxnSpPr>
        <p:spPr>
          <a:xfrm>
            <a:off x="817621" y="21171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447" y="1119268"/>
            <a:ext cx="5478726" cy="3994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78;p41"/>
          <p:cNvSpPr txBox="1">
            <a:spLocks noGrp="1"/>
          </p:cNvSpPr>
          <p:nvPr>
            <p:ph type="title"/>
          </p:nvPr>
        </p:nvSpPr>
        <p:spPr>
          <a:xfrm>
            <a:off x="1636744" y="80230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Stacked Bar Chart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7" y="1187935"/>
            <a:ext cx="8838154" cy="33255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47" y="1430929"/>
            <a:ext cx="176237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168</Words>
  <Application>Microsoft Office PowerPoint</Application>
  <PresentationFormat>On-screen Show (16:9)</PresentationFormat>
  <Paragraphs>54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Didact Gothic</vt:lpstr>
      <vt:lpstr>Julius Sans One</vt:lpstr>
      <vt:lpstr>Montserrat</vt:lpstr>
      <vt:lpstr>Questrial</vt:lpstr>
      <vt:lpstr>Minimalist Grayscale Pitch Deck by Slidesgo</vt:lpstr>
      <vt:lpstr>Study of Student’s ‎ ‎ ‎  Interests in Various ‎ Data-Science Areas.</vt:lpstr>
      <vt:lpstr>Contents</vt:lpstr>
      <vt:lpstr>Introduction </vt:lpstr>
      <vt:lpstr>Problem</vt:lpstr>
      <vt:lpstr>Solution</vt:lpstr>
      <vt:lpstr>Project Goals </vt:lpstr>
      <vt:lpstr>System Requirements</vt:lpstr>
      <vt:lpstr>Implementation </vt:lpstr>
      <vt:lpstr>Stacked Bar Chart</vt:lpstr>
      <vt:lpstr>Grouped Bar Chart</vt:lpstr>
      <vt:lpstr>Conclusions</vt:lpstr>
      <vt:lpstr>Any 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Student’s ‎ ‎ ‎  Interests in Various ‎ Data-Science Areas.</dc:title>
  <cp:lastModifiedBy>Microsoft account</cp:lastModifiedBy>
  <cp:revision>28</cp:revision>
  <dcterms:modified xsi:type="dcterms:W3CDTF">2021-08-10T11:09:46Z</dcterms:modified>
</cp:coreProperties>
</file>