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74" r:id="rId6"/>
    <p:sldId id="273" r:id="rId7"/>
  </p:sldIdLst>
  <p:sldSz cx="9144000" cy="5143500" type="screen16x9"/>
  <p:notesSz cx="6858000" cy="9144000"/>
  <p:embeddedFontLst>
    <p:embeddedFont>
      <p:font typeface="Aharoni" panose="02010803020104030203" pitchFamily="2" charset="-79"/>
      <p:bold r:id="rId9"/>
    </p:embeddedFont>
    <p:embeddedFont>
      <p:font typeface="Algerian" panose="04020705040A02060702" pitchFamily="82" charset="0"/>
      <p:regular r:id="rId10"/>
    </p:embeddedFont>
    <p:embeddedFont>
      <p:font typeface="Arial Black" panose="020B0A04020102020204" pitchFamily="34" charset="0"/>
      <p:bold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Telex" panose="020B0604020202020204" charset="0"/>
      <p:regular r:id="rId16"/>
    </p:embeddedFont>
    <p:embeddedFont>
      <p:font typeface="Wingdings 3" panose="05040102010807070707" pitchFamily="18" charset="2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FAACE8-598A-495A-BC04-E46C144DEEB6}">
  <a:tblStyle styleId="{F2FAACE8-598A-495A-BC04-E46C144DEE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10d7826c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10d7826c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e11db0a2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e11db0a2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e11db0a2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e11db0a2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de11db0a2e_0_1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de11db0a2e_0_1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330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24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54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8786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400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159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532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56830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9118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 hasCustomPrompt="1"/>
          </p:nvPr>
        </p:nvSpPr>
        <p:spPr>
          <a:xfrm flipH="1">
            <a:off x="721050" y="1529148"/>
            <a:ext cx="9396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1634450" y="1668989"/>
            <a:ext cx="24444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2"/>
          </p:nvPr>
        </p:nvSpPr>
        <p:spPr>
          <a:xfrm>
            <a:off x="1634450" y="1376475"/>
            <a:ext cx="2444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lex"/>
              <a:buNone/>
              <a:defRPr sz="2000" b="1">
                <a:latin typeface="Telex"/>
                <a:ea typeface="Telex"/>
                <a:cs typeface="Telex"/>
                <a:sym typeface="Telex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721050" y="2569550"/>
            <a:ext cx="9396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4"/>
          </p:nvPr>
        </p:nvSpPr>
        <p:spPr>
          <a:xfrm>
            <a:off x="1634450" y="2722217"/>
            <a:ext cx="24444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1634450" y="2429704"/>
            <a:ext cx="2444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lex"/>
              <a:buNone/>
              <a:defRPr sz="2000" b="1">
                <a:latin typeface="Telex"/>
                <a:ea typeface="Telex"/>
                <a:cs typeface="Telex"/>
                <a:sym typeface="Telex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721050" y="3633370"/>
            <a:ext cx="9396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7"/>
          </p:nvPr>
        </p:nvSpPr>
        <p:spPr>
          <a:xfrm>
            <a:off x="1634450" y="3784205"/>
            <a:ext cx="24444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1634450" y="3491691"/>
            <a:ext cx="2444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lex"/>
              <a:buNone/>
              <a:defRPr sz="2000" b="1">
                <a:latin typeface="Telex"/>
                <a:ea typeface="Telex"/>
                <a:cs typeface="Telex"/>
                <a:sym typeface="Telex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5065150" y="1502613"/>
            <a:ext cx="9396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3"/>
          </p:nvPr>
        </p:nvSpPr>
        <p:spPr>
          <a:xfrm>
            <a:off x="5978550" y="1659362"/>
            <a:ext cx="24444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4"/>
          </p:nvPr>
        </p:nvSpPr>
        <p:spPr>
          <a:xfrm>
            <a:off x="5978550" y="1366849"/>
            <a:ext cx="2444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lex"/>
              <a:buNone/>
              <a:defRPr sz="2000" b="1">
                <a:latin typeface="Telex"/>
                <a:ea typeface="Telex"/>
                <a:cs typeface="Telex"/>
                <a:sym typeface="Telex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5"/>
          </p:nvPr>
        </p:nvSpPr>
        <p:spPr>
          <a:xfrm>
            <a:off x="721050" y="540950"/>
            <a:ext cx="42087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6" hasCustomPrompt="1"/>
          </p:nvPr>
        </p:nvSpPr>
        <p:spPr>
          <a:xfrm flipH="1">
            <a:off x="5065150" y="2569550"/>
            <a:ext cx="9396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7"/>
          </p:nvPr>
        </p:nvSpPr>
        <p:spPr>
          <a:xfrm>
            <a:off x="5978550" y="2722217"/>
            <a:ext cx="24444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8"/>
          </p:nvPr>
        </p:nvSpPr>
        <p:spPr>
          <a:xfrm>
            <a:off x="5978550" y="2429704"/>
            <a:ext cx="2444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lex"/>
              <a:buNone/>
              <a:defRPr sz="2000" b="1">
                <a:latin typeface="Telex"/>
                <a:ea typeface="Telex"/>
                <a:cs typeface="Telex"/>
                <a:sym typeface="Telex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9" hasCustomPrompt="1"/>
          </p:nvPr>
        </p:nvSpPr>
        <p:spPr>
          <a:xfrm flipH="1">
            <a:off x="5065150" y="3633370"/>
            <a:ext cx="9396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0"/>
          </p:nvPr>
        </p:nvSpPr>
        <p:spPr>
          <a:xfrm>
            <a:off x="5978550" y="3784205"/>
            <a:ext cx="24444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21"/>
          </p:nvPr>
        </p:nvSpPr>
        <p:spPr>
          <a:xfrm>
            <a:off x="5978550" y="3491691"/>
            <a:ext cx="2444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lex"/>
              <a:buNone/>
              <a:defRPr sz="2000" b="1">
                <a:latin typeface="Telex"/>
                <a:ea typeface="Telex"/>
                <a:cs typeface="Telex"/>
                <a:sym typeface="Telex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49705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subTitle" idx="1"/>
          </p:nvPr>
        </p:nvSpPr>
        <p:spPr>
          <a:xfrm>
            <a:off x="750706" y="1864955"/>
            <a:ext cx="2407500" cy="6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2"/>
          </p:nvPr>
        </p:nvSpPr>
        <p:spPr>
          <a:xfrm>
            <a:off x="750706" y="1453275"/>
            <a:ext cx="2407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Telex"/>
                <a:ea typeface="Telex"/>
                <a:cs typeface="Telex"/>
                <a:sym typeface="Telex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3"/>
          </p:nvPr>
        </p:nvSpPr>
        <p:spPr>
          <a:xfrm>
            <a:off x="5985789" y="1864955"/>
            <a:ext cx="2407500" cy="6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4"/>
          </p:nvPr>
        </p:nvSpPr>
        <p:spPr>
          <a:xfrm>
            <a:off x="5985789" y="1453275"/>
            <a:ext cx="2407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Telex"/>
                <a:ea typeface="Telex"/>
                <a:cs typeface="Telex"/>
                <a:sym typeface="Telex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5"/>
          </p:nvPr>
        </p:nvSpPr>
        <p:spPr>
          <a:xfrm>
            <a:off x="750706" y="3708757"/>
            <a:ext cx="2407500" cy="6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6"/>
          </p:nvPr>
        </p:nvSpPr>
        <p:spPr>
          <a:xfrm>
            <a:off x="750706" y="3297071"/>
            <a:ext cx="24075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Telex"/>
                <a:ea typeface="Telex"/>
                <a:cs typeface="Telex"/>
                <a:sym typeface="Telex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7"/>
          </p:nvPr>
        </p:nvSpPr>
        <p:spPr>
          <a:xfrm>
            <a:off x="6075039" y="3708764"/>
            <a:ext cx="2229000" cy="6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8"/>
          </p:nvPr>
        </p:nvSpPr>
        <p:spPr>
          <a:xfrm>
            <a:off x="6075039" y="3297081"/>
            <a:ext cx="22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Telex"/>
                <a:ea typeface="Telex"/>
                <a:cs typeface="Telex"/>
                <a:sym typeface="Telex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670250" y="540950"/>
            <a:ext cx="78036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568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440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subTitle" idx="1"/>
          </p:nvPr>
        </p:nvSpPr>
        <p:spPr>
          <a:xfrm>
            <a:off x="5074100" y="1842400"/>
            <a:ext cx="3272700" cy="4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2"/>
          </p:nvPr>
        </p:nvSpPr>
        <p:spPr>
          <a:xfrm>
            <a:off x="5074100" y="1504000"/>
            <a:ext cx="3272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Telex"/>
                <a:ea typeface="Telex"/>
                <a:cs typeface="Telex"/>
                <a:sym typeface="Telex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4103275" y="540950"/>
            <a:ext cx="4243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3"/>
          </p:nvPr>
        </p:nvSpPr>
        <p:spPr>
          <a:xfrm>
            <a:off x="5074100" y="2959763"/>
            <a:ext cx="3272700" cy="4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4"/>
          </p:nvPr>
        </p:nvSpPr>
        <p:spPr>
          <a:xfrm>
            <a:off x="5074100" y="2621363"/>
            <a:ext cx="3272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Telex"/>
                <a:ea typeface="Telex"/>
                <a:cs typeface="Telex"/>
                <a:sym typeface="Telex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5"/>
          </p:nvPr>
        </p:nvSpPr>
        <p:spPr>
          <a:xfrm>
            <a:off x="5074100" y="4077125"/>
            <a:ext cx="3272700" cy="4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6"/>
          </p:nvPr>
        </p:nvSpPr>
        <p:spPr>
          <a:xfrm>
            <a:off x="5074100" y="3738725"/>
            <a:ext cx="3272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Telex"/>
                <a:ea typeface="Telex"/>
                <a:cs typeface="Telex"/>
                <a:sym typeface="Telex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08894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670250" y="540950"/>
            <a:ext cx="78036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723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1948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22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990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526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5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418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625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631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8" r:id="rId18"/>
    <p:sldLayoutId id="2147483700" r:id="rId19"/>
    <p:sldLayoutId id="2147483701" r:id="rId20"/>
    <p:sldLayoutId id="2147483711" r:id="rId2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ctrTitle"/>
          </p:nvPr>
        </p:nvSpPr>
        <p:spPr>
          <a:xfrm>
            <a:off x="-82446" y="551969"/>
            <a:ext cx="9115627" cy="23711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 b="1" dirty="0">
                <a:solidFill>
                  <a:schemeClr val="bg1"/>
                </a:solidFill>
                <a:latin typeface="Algerian" panose="04020705040A02060702" pitchFamily="82" charset="0"/>
              </a:rPr>
              <a:t>PROJRCT TITILE : BUBBLE SORT (PYTHON SORTHING </a:t>
            </a:r>
            <a:r>
              <a:rPr lang="en-GB" sz="2400" b="1" dirty="0">
                <a:solidFill>
                  <a:schemeClr val="bg1"/>
                </a:solidFill>
                <a:latin typeface="Algerian" panose="04020705040A02060702" pitchFamily="82" charset="0"/>
              </a:rPr>
              <a:t>METHODS)</a:t>
            </a:r>
            <a:br>
              <a:rPr lang="en-GB" sz="2400" b="1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br>
              <a:rPr lang="en-GB" sz="2400" b="1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GB" sz="2400" b="1" dirty="0">
                <a:solidFill>
                  <a:schemeClr val="bg1"/>
                </a:solidFill>
                <a:latin typeface="Algerian" panose="04020705040A02060702" pitchFamily="82" charset="0"/>
              </a:rPr>
              <a:t>Name : </a:t>
            </a:r>
            <a:r>
              <a:rPr lang="en-GB" sz="2400" b="1" dirty="0" err="1">
                <a:solidFill>
                  <a:schemeClr val="bg1"/>
                </a:solidFill>
                <a:latin typeface="Algerian" panose="04020705040A02060702" pitchFamily="82" charset="0"/>
              </a:rPr>
              <a:t>Vishakha</a:t>
            </a:r>
            <a:r>
              <a:rPr lang="en-GB" sz="2400" b="1" dirty="0">
                <a:solidFill>
                  <a:schemeClr val="bg1"/>
                </a:solidFill>
                <a:latin typeface="Algerian" panose="04020705040A02060702" pitchFamily="82" charset="0"/>
              </a:rPr>
              <a:t> Wavhale</a:t>
            </a:r>
            <a:br>
              <a:rPr lang="en-GB" sz="2400" b="1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br>
              <a:rPr lang="en-GB" sz="2400" b="1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GB" sz="2400" b="1" dirty="0">
                <a:solidFill>
                  <a:schemeClr val="bg1"/>
                </a:solidFill>
                <a:latin typeface="Algerian" panose="04020705040A02060702" pitchFamily="82" charset="0"/>
              </a:rPr>
              <a:t>UID No : FSRB0407 </a:t>
            </a:r>
            <a:endParaRPr sz="24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77" name="Google Shape;177;p32"/>
          <p:cNvSpPr/>
          <p:nvPr/>
        </p:nvSpPr>
        <p:spPr>
          <a:xfrm>
            <a:off x="4268450" y="4321425"/>
            <a:ext cx="2322000" cy="2322000"/>
          </a:xfrm>
          <a:prstGeom prst="diamond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2"/>
          <p:cNvSpPr/>
          <p:nvPr/>
        </p:nvSpPr>
        <p:spPr>
          <a:xfrm>
            <a:off x="1141775" y="-396625"/>
            <a:ext cx="1155300" cy="1155300"/>
          </a:xfrm>
          <a:prstGeom prst="diamond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857EF-01C8-40B5-89C6-B35CF812C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01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subTitle" idx="2"/>
          </p:nvPr>
        </p:nvSpPr>
        <p:spPr>
          <a:xfrm>
            <a:off x="1634450" y="1638662"/>
            <a:ext cx="2444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</a:t>
            </a:r>
            <a:endParaRPr dirty="0"/>
          </a:p>
        </p:txBody>
      </p:sp>
      <p:sp>
        <p:nvSpPr>
          <p:cNvPr id="193" name="Google Shape;193;p34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03</a:t>
            </a:r>
            <a:endParaRPr dirty="0"/>
          </a:p>
        </p:txBody>
      </p:sp>
      <p:sp>
        <p:nvSpPr>
          <p:cNvPr id="195" name="Google Shape;195;p34"/>
          <p:cNvSpPr txBox="1">
            <a:spLocks noGrp="1"/>
          </p:cNvSpPr>
          <p:nvPr>
            <p:ph type="subTitle" idx="5"/>
          </p:nvPr>
        </p:nvSpPr>
        <p:spPr>
          <a:xfrm>
            <a:off x="1610050" y="2602951"/>
            <a:ext cx="2444400" cy="5627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WHY BUBBLE SORT</a:t>
            </a:r>
            <a:endParaRPr dirty="0"/>
          </a:p>
        </p:txBody>
      </p:sp>
      <p:sp>
        <p:nvSpPr>
          <p:cNvPr id="196" name="Google Shape;196;p34"/>
          <p:cNvSpPr txBox="1">
            <a:spLocks noGrp="1"/>
          </p:cNvSpPr>
          <p:nvPr>
            <p:ph type="title" idx="6"/>
          </p:nvPr>
        </p:nvSpPr>
        <p:spPr>
          <a:xfrm flipH="1">
            <a:off x="3139250" y="3692267"/>
            <a:ext cx="9396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05</a:t>
            </a:r>
            <a:endParaRPr dirty="0"/>
          </a:p>
        </p:txBody>
      </p:sp>
      <p:sp>
        <p:nvSpPr>
          <p:cNvPr id="198" name="Google Shape;198;p34"/>
          <p:cNvSpPr txBox="1">
            <a:spLocks noGrp="1"/>
          </p:cNvSpPr>
          <p:nvPr>
            <p:ph type="subTitle" idx="8"/>
          </p:nvPr>
        </p:nvSpPr>
        <p:spPr>
          <a:xfrm>
            <a:off x="3842950" y="3791613"/>
            <a:ext cx="2444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REAL TIME USES</a:t>
            </a:r>
            <a:endParaRPr dirty="0"/>
          </a:p>
        </p:txBody>
      </p:sp>
      <p:sp>
        <p:nvSpPr>
          <p:cNvPr id="199" name="Google Shape;199;p34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02</a:t>
            </a:r>
            <a:endParaRPr dirty="0"/>
          </a:p>
        </p:txBody>
      </p:sp>
      <p:sp>
        <p:nvSpPr>
          <p:cNvPr id="201" name="Google Shape;201;p34"/>
          <p:cNvSpPr txBox="1">
            <a:spLocks noGrp="1"/>
          </p:cNvSpPr>
          <p:nvPr>
            <p:ph type="subTitle" idx="14"/>
          </p:nvPr>
        </p:nvSpPr>
        <p:spPr>
          <a:xfrm>
            <a:off x="5978550" y="1709684"/>
            <a:ext cx="2444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IS BUBBLE SORT</a:t>
            </a:r>
            <a:endParaRPr dirty="0"/>
          </a:p>
        </p:txBody>
      </p:sp>
      <p:sp>
        <p:nvSpPr>
          <p:cNvPr id="205" name="Google Shape;205;p34"/>
          <p:cNvSpPr txBox="1">
            <a:spLocks noGrp="1"/>
          </p:cNvSpPr>
          <p:nvPr>
            <p:ph type="title" idx="15"/>
          </p:nvPr>
        </p:nvSpPr>
        <p:spPr>
          <a:xfrm>
            <a:off x="3018250" y="743316"/>
            <a:ext cx="42087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 b="0" dirty="0">
                <a:latin typeface="Algerian" panose="04020705040A02060702" pitchFamily="82" charset="0"/>
              </a:rPr>
              <a:t>CONTENTS </a:t>
            </a:r>
            <a:endParaRPr sz="4000" b="0" dirty="0">
              <a:latin typeface="Algerian" panose="04020705040A02060702" pitchFamily="82" charset="0"/>
            </a:endParaRPr>
          </a:p>
        </p:txBody>
      </p:sp>
      <p:sp>
        <p:nvSpPr>
          <p:cNvPr id="206" name="Google Shape;206;p34"/>
          <p:cNvSpPr txBox="1">
            <a:spLocks noGrp="1"/>
          </p:cNvSpPr>
          <p:nvPr>
            <p:ph type="title" idx="1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04</a:t>
            </a:r>
            <a:endParaRPr dirty="0"/>
          </a:p>
        </p:txBody>
      </p:sp>
      <p:sp>
        <p:nvSpPr>
          <p:cNvPr id="208" name="Google Shape;208;p34"/>
          <p:cNvSpPr txBox="1">
            <a:spLocks noGrp="1"/>
          </p:cNvSpPr>
          <p:nvPr>
            <p:ph type="subTitle" idx="18"/>
          </p:nvPr>
        </p:nvSpPr>
        <p:spPr>
          <a:xfrm>
            <a:off x="6004750" y="2722509"/>
            <a:ext cx="2444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IMPLEMENTATION </a:t>
            </a:r>
            <a:endParaRPr dirty="0"/>
          </a:p>
        </p:txBody>
      </p:sp>
      <p:cxnSp>
        <p:nvCxnSpPr>
          <p:cNvPr id="192" name="Google Shape;192;p34"/>
          <p:cNvCxnSpPr/>
          <p:nvPr/>
        </p:nvCxnSpPr>
        <p:spPr>
          <a:xfrm>
            <a:off x="868950" y="2115875"/>
            <a:ext cx="64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34"/>
          <p:cNvCxnSpPr/>
          <p:nvPr/>
        </p:nvCxnSpPr>
        <p:spPr>
          <a:xfrm>
            <a:off x="868950" y="3156200"/>
            <a:ext cx="64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34"/>
          <p:cNvCxnSpPr/>
          <p:nvPr/>
        </p:nvCxnSpPr>
        <p:spPr>
          <a:xfrm>
            <a:off x="3286282" y="4205267"/>
            <a:ext cx="64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4"/>
          <p:cNvCxnSpPr/>
          <p:nvPr/>
        </p:nvCxnSpPr>
        <p:spPr>
          <a:xfrm>
            <a:off x="5213050" y="2089263"/>
            <a:ext cx="64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34"/>
          <p:cNvCxnSpPr/>
          <p:nvPr/>
        </p:nvCxnSpPr>
        <p:spPr>
          <a:xfrm>
            <a:off x="5213050" y="3156200"/>
            <a:ext cx="6438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>
            <a:spLocks noGrp="1"/>
          </p:cNvSpPr>
          <p:nvPr>
            <p:ph type="title"/>
          </p:nvPr>
        </p:nvSpPr>
        <p:spPr>
          <a:xfrm>
            <a:off x="450150" y="947201"/>
            <a:ext cx="78036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SORTING ALGOTITHEMS IN PYTHON</a:t>
            </a:r>
            <a:endParaRPr dirty="0"/>
          </a:p>
        </p:txBody>
      </p:sp>
      <p:sp>
        <p:nvSpPr>
          <p:cNvPr id="240" name="Google Shape;240;p36"/>
          <p:cNvSpPr/>
          <p:nvPr/>
        </p:nvSpPr>
        <p:spPr>
          <a:xfrm>
            <a:off x="450150" y="-1439425"/>
            <a:ext cx="2322000" cy="2322000"/>
          </a:xfrm>
          <a:prstGeom prst="diamond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32;p36">
            <a:extLst>
              <a:ext uri="{FF2B5EF4-FFF2-40B4-BE49-F238E27FC236}">
                <a16:creationId xmlns:a16="http://schemas.microsoft.com/office/drawing/2014/main" id="{A520F3FF-3150-44BA-9C84-0F48095B4C90}"/>
              </a:ext>
            </a:extLst>
          </p:cNvPr>
          <p:cNvSpPr txBox="1">
            <a:spLocks/>
          </p:cNvSpPr>
          <p:nvPr/>
        </p:nvSpPr>
        <p:spPr>
          <a:xfrm>
            <a:off x="1595964" y="4027099"/>
            <a:ext cx="5511971" cy="338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57175" lvl="0" indent="-257175" algn="ctr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Telex"/>
                <a:ea typeface="Telex"/>
                <a:cs typeface="Telex"/>
                <a:sym typeface="Telex"/>
              </a:defRPr>
            </a:lvl1pPr>
            <a:lvl2pPr marL="557213" lvl="1" indent="-214313" algn="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 3" charset="2"/>
              <a:buNone/>
              <a:defRPr sz="2000" b="0" i="0" kern="1200">
                <a:solidFill>
                  <a:schemeClr val="dk1"/>
                </a:solidFill>
                <a:latin typeface="+mj-lt"/>
                <a:ea typeface="+mj-ea"/>
                <a:cs typeface="+mj-cs"/>
              </a:defRPr>
            </a:lvl2pPr>
            <a:lvl3pPr marL="857250" lvl="2" indent="-171450" algn="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 3" charset="2"/>
              <a:buNone/>
              <a:defRPr sz="2000" b="0" i="0" kern="1200">
                <a:solidFill>
                  <a:schemeClr val="dk1"/>
                </a:solidFill>
                <a:latin typeface="+mj-lt"/>
                <a:ea typeface="+mj-ea"/>
                <a:cs typeface="+mj-cs"/>
              </a:defRPr>
            </a:lvl3pPr>
            <a:lvl4pPr marL="1200150" lvl="3" indent="-171450" algn="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 3" charset="2"/>
              <a:buNone/>
              <a:defRPr sz="2000" b="0" i="0" kern="1200">
                <a:solidFill>
                  <a:schemeClr val="dk1"/>
                </a:solidFill>
                <a:latin typeface="+mj-lt"/>
                <a:ea typeface="+mj-ea"/>
                <a:cs typeface="+mj-cs"/>
              </a:defRPr>
            </a:lvl4pPr>
            <a:lvl5pPr marL="1543050" lvl="4" indent="-171450" algn="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 3" charset="2"/>
              <a:buNone/>
              <a:defRPr sz="2000" b="0" i="0" kern="1200">
                <a:solidFill>
                  <a:schemeClr val="dk1"/>
                </a:solidFill>
                <a:latin typeface="+mj-lt"/>
                <a:ea typeface="+mj-ea"/>
                <a:cs typeface="+mj-cs"/>
              </a:defRPr>
            </a:lvl5pPr>
            <a:lvl6pPr marL="1879500" lvl="5" indent="-171450" algn="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 3" charset="2"/>
              <a:buNone/>
              <a:defRPr sz="2000" b="0" i="0" kern="1200">
                <a:solidFill>
                  <a:schemeClr val="dk1"/>
                </a:solidFill>
                <a:latin typeface="+mj-lt"/>
                <a:ea typeface="+mj-ea"/>
                <a:cs typeface="+mj-cs"/>
              </a:defRPr>
            </a:lvl6pPr>
            <a:lvl7pPr marL="2228850" lvl="6" indent="-171450" algn="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 3" charset="2"/>
              <a:buNone/>
              <a:defRPr sz="2000" b="0" i="0" kern="1200">
                <a:solidFill>
                  <a:schemeClr val="dk1"/>
                </a:solidFill>
                <a:latin typeface="+mj-lt"/>
                <a:ea typeface="+mj-ea"/>
                <a:cs typeface="+mj-cs"/>
              </a:defRPr>
            </a:lvl7pPr>
            <a:lvl8pPr marL="2571750" lvl="7" indent="-171450" algn="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 3" charset="2"/>
              <a:buNone/>
              <a:defRPr sz="2000" b="0" i="0" kern="1200">
                <a:solidFill>
                  <a:schemeClr val="dk1"/>
                </a:solidFill>
                <a:latin typeface="+mj-lt"/>
                <a:ea typeface="+mj-ea"/>
                <a:cs typeface="+mj-cs"/>
              </a:defRPr>
            </a:lvl8pPr>
            <a:lvl9pPr marL="2914650" lvl="8" indent="-171450" algn="r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 3" charset="2"/>
              <a:buNone/>
              <a:defRPr sz="2000" b="0" i="0" kern="1200">
                <a:solidFill>
                  <a:schemeClr val="dk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/>
            <a:r>
              <a:rPr lang="en-GB" sz="1600" dirty="0">
                <a:latin typeface="Arial Black" panose="020B0A04020102020204" pitchFamily="34" charset="0"/>
                <a:cs typeface="Aharoni" panose="02010803020104030203" pitchFamily="2" charset="-79"/>
              </a:rPr>
              <a:t>S</a:t>
            </a:r>
            <a:r>
              <a:rPr lang="en-US" sz="1600" dirty="0">
                <a:latin typeface="Arial Black" panose="020B0A04020102020204" pitchFamily="34" charset="0"/>
                <a:cs typeface="Aharoni" panose="02010803020104030203" pitchFamily="2" charset="-79"/>
              </a:rPr>
              <a:t>ELECTION SORT                  </a:t>
            </a:r>
            <a:r>
              <a:rPr lang="en-US" sz="1600" i="0" dirty="0"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BUBBLE SORT</a:t>
            </a:r>
          </a:p>
          <a:p>
            <a:pPr marL="0" indent="0"/>
            <a:endParaRPr lang="en-US" sz="1600" i="0" dirty="0"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marL="0" indent="0"/>
            <a:r>
              <a:rPr lang="en-US" sz="1600" dirty="0">
                <a:latin typeface="Arial Black" panose="020B0A04020102020204" pitchFamily="34" charset="0"/>
              </a:rPr>
              <a:t>INSERTION SORT        </a:t>
            </a:r>
            <a:r>
              <a:rPr lang="en-US" sz="1600" b="0" i="0" dirty="0">
                <a:effectLst/>
                <a:latin typeface="Arial Black" panose="020B0A04020102020204" pitchFamily="34" charset="0"/>
              </a:rPr>
              <a:t>MERGE SORT</a:t>
            </a:r>
          </a:p>
          <a:p>
            <a:pPr marL="0" indent="0"/>
            <a:endParaRPr lang="en-US" sz="1600" b="0" i="0" dirty="0">
              <a:effectLst/>
              <a:latin typeface="Arial Black" panose="020B0A04020102020204" pitchFamily="34" charset="0"/>
            </a:endParaRPr>
          </a:p>
          <a:p>
            <a:pPr marL="0" indent="0"/>
            <a:r>
              <a:rPr lang="en-US" sz="1600" b="0" i="0" dirty="0">
                <a:effectLst/>
                <a:latin typeface="Arial Black" panose="020B0A04020102020204" pitchFamily="34" charset="0"/>
              </a:rPr>
              <a:t>      SHELL SORT</a:t>
            </a:r>
          </a:p>
          <a:p>
            <a:pPr marL="0" indent="0"/>
            <a:endParaRPr lang="en-US" sz="2400" i="0" dirty="0"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/>
            <a:endParaRPr lang="en-US" dirty="0"/>
          </a:p>
        </p:txBody>
      </p:sp>
      <p:pic>
        <p:nvPicPr>
          <p:cNvPr id="23" name="Picture 22" descr="A yellow letter on a blue background&#10;&#10;Description automatically generated with low confidence">
            <a:extLst>
              <a:ext uri="{FF2B5EF4-FFF2-40B4-BE49-F238E27FC236}">
                <a16:creationId xmlns:a16="http://schemas.microsoft.com/office/drawing/2014/main" id="{8F582611-C664-4519-93DA-86371E92E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758" y="1495762"/>
            <a:ext cx="6738077" cy="14956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Picture 12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268" name="Picture 12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269" name="Oval 12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0" name="Picture 12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271" name="Picture 13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272" name="Rectangle 25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3" name="Rectangle 25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6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5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7" name="Google Shape;247;p37"/>
          <p:cNvSpPr txBox="1">
            <a:spLocks noGrp="1"/>
          </p:cNvSpPr>
          <p:nvPr>
            <p:ph type="title"/>
          </p:nvPr>
        </p:nvSpPr>
        <p:spPr>
          <a:xfrm>
            <a:off x="486697" y="471950"/>
            <a:ext cx="6939116" cy="76249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BUBBLE SORT</a:t>
            </a:r>
          </a:p>
        </p:txBody>
      </p:sp>
      <p:sp useBgFill="1">
        <p:nvSpPr>
          <p:cNvPr id="276" name="Freeform: Shape 26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3" cy="3821950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598405-03B5-4130-B7F6-54BDD393CACE}"/>
              </a:ext>
            </a:extLst>
          </p:cNvPr>
          <p:cNvSpPr txBox="1"/>
          <p:nvPr/>
        </p:nvSpPr>
        <p:spPr>
          <a:xfrm>
            <a:off x="486343" y="2417256"/>
            <a:ext cx="3841954" cy="2744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It is a comparison-based algorithm in which each pair of adjacent elements is compared and the elements are swapped if they are not in order.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7" name="Picture 16" descr="A picture containing table&#10;&#10;Description automatically generated">
            <a:extLst>
              <a:ext uri="{FF2B5EF4-FFF2-40B4-BE49-F238E27FC236}">
                <a16:creationId xmlns:a16="http://schemas.microsoft.com/office/drawing/2014/main" id="{51A70C91-4725-43F5-9DE3-3227E5F0A9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9380" y="1479277"/>
            <a:ext cx="4862897" cy="3243514"/>
          </a:xfrm>
          <a:prstGeom prst="rect">
            <a:avLst/>
          </a:prstGeom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4A6EA9-F450-48AF-8A63-5F9B4C4A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107" y="2341950"/>
            <a:ext cx="4243500" cy="459600"/>
          </a:xfrm>
        </p:spPr>
        <p:txBody>
          <a:bodyPr/>
          <a:lstStyle/>
          <a:p>
            <a:r>
              <a:rPr lang="en-GB" dirty="0"/>
              <a:t>FLOWCHART</a:t>
            </a:r>
            <a:endParaRPr lang="en-US" dirty="0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219D8FA7-1B35-4C09-BF3E-34CE51715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55" y="533454"/>
            <a:ext cx="3758894" cy="42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0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Picture 18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563" name="Picture 18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564" name="Oval 18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65" name="Picture 18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566" name="Picture 18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567" name="Rectangle 19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8" name="Rectangle 192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Google Shape;560;p49"/>
          <p:cNvSpPr txBox="1">
            <a:spLocks noGrp="1"/>
          </p:cNvSpPr>
          <p:nvPr>
            <p:ph type="title"/>
          </p:nvPr>
        </p:nvSpPr>
        <p:spPr>
          <a:xfrm>
            <a:off x="6101037" y="537108"/>
            <a:ext cx="2749951" cy="231267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l" defTabSz="457200">
              <a:spcBef>
                <a:spcPct val="0"/>
              </a:spcBef>
              <a:spcAft>
                <a:spcPts val="0"/>
              </a:spcAft>
            </a:pPr>
            <a:r>
              <a:rPr lang="en-US" sz="2400" b="0" i="0" kern="1200" dirty="0">
                <a:solidFill>
                  <a:srgbClr val="EBEBEB"/>
                </a:solidFill>
                <a:latin typeface="Algerian" panose="04020705040A02060702" pitchFamily="82" charset="0"/>
              </a:rPr>
              <a:t>IMPLEMENTATION </a:t>
            </a:r>
          </a:p>
        </p:txBody>
      </p:sp>
      <p:sp useBgFill="1">
        <p:nvSpPr>
          <p:cNvPr id="569" name="Rectangle 194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685" y="479928"/>
            <a:ext cx="5186748" cy="41836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Rectangle 196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C369E69-4DA0-4AFF-93D7-CB91FA9E6E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530" y="537108"/>
            <a:ext cx="4000500" cy="4069279"/>
          </a:xfrm>
          <a:prstGeom prst="rect">
            <a:avLst/>
          </a:prstGeom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86</Words>
  <Application>Microsoft Office PowerPoint</Application>
  <PresentationFormat>On-screen Show (16:9)</PresentationFormat>
  <Paragraphs>22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Algerian</vt:lpstr>
      <vt:lpstr>Arial</vt:lpstr>
      <vt:lpstr>Aharoni</vt:lpstr>
      <vt:lpstr>Arial Black</vt:lpstr>
      <vt:lpstr>Century Gothic</vt:lpstr>
      <vt:lpstr>Wingdings 3</vt:lpstr>
      <vt:lpstr>Telex</vt:lpstr>
      <vt:lpstr>Ion</vt:lpstr>
      <vt:lpstr>PROJRCT TITILE : BUBBLE SORT (PYTHON SORTHING METHODS)  Name : Vishakha Wavhale  UID No : FSRB0407 </vt:lpstr>
      <vt:lpstr>01</vt:lpstr>
      <vt:lpstr>SORTING ALGOTITHEMS IN PYTHON</vt:lpstr>
      <vt:lpstr>BUBBLE SORT</vt:lpstr>
      <vt:lpstr>FLOWCHART</vt:lpstr>
      <vt:lpstr>IMPLEMENTATION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PROJRCT TITILE : BUBBLE SORT (PYTHON SORTHING METHODS)  Name : Vishakha Wavhale  UID No : FSRB0407</dc:title>
  <dc:creator>Pamjim Helpert</dc:creator>
  <cp:lastModifiedBy>Vishal Wavhale</cp:lastModifiedBy>
  <cp:revision>1</cp:revision>
  <dcterms:modified xsi:type="dcterms:W3CDTF">2021-08-10T06:53:05Z</dcterms:modified>
</cp:coreProperties>
</file>