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4" r:id="rId11"/>
    <p:sldId id="265" r:id="rId12"/>
    <p:sldId id="266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08B4B-D6D6-4E4E-BC24-09FA4F60086B}" v="2" dt="2020-11-11T08:08:41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DHI R S" userId="S::shrudhi.rs2019@vitstudent.ac.in::1ab55da9-8d62-494f-b1c1-8375163bcd05" providerId="AD" clId="Web-{ACB08B4B-D6D6-4E4E-BC24-09FA4F60086B}"/>
    <pc:docChg chg="modSld">
      <pc:chgData name="SHRUDHI R S" userId="S::shrudhi.rs2019@vitstudent.ac.in::1ab55da9-8d62-494f-b1c1-8375163bcd05" providerId="AD" clId="Web-{ACB08B4B-D6D6-4E4E-BC24-09FA4F60086B}" dt="2020-11-11T08:08:41.817" v="1"/>
      <pc:docMkLst>
        <pc:docMk/>
      </pc:docMkLst>
      <pc:sldChg chg="modSp">
        <pc:chgData name="SHRUDHI R S" userId="S::shrudhi.rs2019@vitstudent.ac.in::1ab55da9-8d62-494f-b1c1-8375163bcd05" providerId="AD" clId="Web-{ACB08B4B-D6D6-4E4E-BC24-09FA4F60086B}" dt="2020-11-11T08:08:41.817" v="1"/>
        <pc:sldMkLst>
          <pc:docMk/>
          <pc:sldMk cId="0" sldId="265"/>
        </pc:sldMkLst>
        <pc:graphicFrameChg chg="modGraphic">
          <ac:chgData name="SHRUDHI R S" userId="S::shrudhi.rs2019@vitstudent.ac.in::1ab55da9-8d62-494f-b1c1-8375163bcd05" providerId="AD" clId="Web-{ACB08B4B-D6D6-4E4E-BC24-09FA4F60086B}" dt="2020-11-11T08:08:41.817" v="1"/>
          <ac:graphicFrameMkLst>
            <pc:docMk/>
            <pc:sldMk cId="0" sldId="265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A1C55F-9759-4B95-A97F-F1AC6EA1441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BDE9A3A-A58F-488C-9CA8-9DA86BF778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772816"/>
            <a:ext cx="6270922" cy="2098226"/>
          </a:xfrm>
        </p:spPr>
        <p:txBody>
          <a:bodyPr/>
          <a:lstStyle/>
          <a:p>
            <a:r>
              <a:rPr lang="en-IN"/>
              <a:t>Arduino in tinkercad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3768" y="4149080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>
                <a:latin typeface="Arial" pitchFamily="34" charset="0"/>
                <a:cs typeface="Arial" pitchFamily="34" charset="0"/>
              </a:rPr>
              <a:t>Challenging Tasks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980728"/>
            <a:ext cx="5904656" cy="54733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1920" y="33265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5">
                  <a:lumMod val="75000"/>
                </a:schemeClr>
              </a:buClr>
            </a:pPr>
            <a:r>
              <a:rPr lang="en-IN" sz="2800" b="1" u="sng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00900" cy="726976"/>
          </a:xfrm>
        </p:spPr>
        <p:txBody>
          <a:bodyPr>
            <a:normAutofit/>
          </a:bodyPr>
          <a:lstStyle/>
          <a:p>
            <a:pPr algn="ctr"/>
            <a:r>
              <a:rPr lang="en-IN" sz="4000" b="1"/>
              <a:t>TASK 4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7632848" cy="4968552"/>
          </a:xfrm>
        </p:spPr>
        <p:txBody>
          <a:bodyPr>
            <a:normAutofit fontScale="70000" lnSpcReduction="20000"/>
          </a:bodyPr>
          <a:lstStyle/>
          <a:p>
            <a:pPr algn="ctr">
              <a:buClr>
                <a:schemeClr val="accent5">
                  <a:lumMod val="75000"/>
                </a:schemeClr>
              </a:buClr>
              <a:buNone/>
            </a:pPr>
            <a:r>
              <a:rPr lang="en-IN" sz="3700" b="1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Digital stop watch with start/stop and reset option</a:t>
            </a:r>
            <a:endParaRPr lang="en-IN" sz="1000" b="1">
              <a:solidFill>
                <a:srgbClr val="C00000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  <a:p>
            <a:pPr algn="ctr">
              <a:buClr>
                <a:schemeClr val="accent5">
                  <a:lumMod val="75000"/>
                </a:schemeClr>
              </a:buClr>
              <a:buNone/>
            </a:pPr>
            <a:endParaRPr lang="en-IN" sz="900" b="1">
              <a:solidFill>
                <a:srgbClr val="C00000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None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Write a program to a digital stop watch with start/stop and reset option. This system consist of three 7-segment LED unit to display the timing in milliseconds precision.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First and second 7-segment LED display seconds value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The last 7-segment LED displays milliseconds value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Use slide switch to start/stop the counting (HIGH-Start, LOW-Stop)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Use push button to reset the counting to initial value (HIGH-Reset)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Once it reaches it’s maximum counting, continue again with initial value</a:t>
            </a:r>
          </a:p>
          <a:p>
            <a:pPr algn="just">
              <a:buClr>
                <a:schemeClr val="accent5">
                  <a:lumMod val="75000"/>
                </a:schemeClr>
              </a:buClr>
              <a:buNone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Simulate and verify this logic on Arduino Uno using Tinkercad circuits </a:t>
            </a:r>
            <a:r>
              <a:rPr lang="en-IN" sz="28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simulator.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200900" cy="65496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TASK 1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848872" cy="3456384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IN" sz="2800" b="1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Controlling LED blinking using Switch</a:t>
            </a:r>
          </a:p>
          <a:p>
            <a:pPr algn="just">
              <a:buClr>
                <a:schemeClr val="accent5">
                  <a:lumMod val="75000"/>
                </a:schemeClr>
              </a:buClr>
              <a:buNone/>
            </a:pPr>
            <a:r>
              <a:rPr lang="en-IN" sz="19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Write a program to control two LEDs (Green, Red) state using a switch as per following logic.</a:t>
            </a:r>
          </a:p>
          <a:p>
            <a:pPr lvl="1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9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When switch is not pressed (LOW) turn ON Red LED continuously and Green LED in OFF state</a:t>
            </a:r>
          </a:p>
          <a:p>
            <a:pPr lvl="1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9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Whenever switch is pressed (HIGH) turn OFF Red LED and turn ON  Green LED for 10 Sec. </a:t>
            </a:r>
          </a:p>
          <a:p>
            <a:pPr lvl="1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9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After 10 Sec. delay turn OFF Green LED and proceed to turn ON Red LED continuously </a:t>
            </a:r>
          </a:p>
          <a:p>
            <a:pPr algn="just">
              <a:buClr>
                <a:schemeClr val="accent5">
                  <a:lumMod val="75000"/>
                </a:schemeClr>
              </a:buClr>
              <a:buNone/>
            </a:pPr>
            <a:r>
              <a:rPr lang="en-IN" sz="19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Simulate and verify this logic on Arduino Uno using Tinkercad circuits simulator.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69160"/>
            <a:ext cx="3293947" cy="1559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200900" cy="65496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TASK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772816"/>
            <a:ext cx="7272808" cy="4248472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IN" sz="3700" b="1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Controlling LED brightness using PWM</a:t>
            </a:r>
          </a:p>
          <a:p>
            <a:pPr algn="ctr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IN" sz="1300" b="1">
              <a:solidFill>
                <a:srgbClr val="C00000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TASK-4: Write a program to control the LED brightness using PWM signal generated on digital pin 6 with different duty cycle. Verify the duty cycle using oscilloscope. 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Case-1: 0% duty cycle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Case-2: 50% duty cycle</a:t>
            </a:r>
          </a:p>
          <a:p>
            <a:pPr lvl="2" indent="-4572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Case-3: 100% duty cycle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Simulate and verify this logic on </a:t>
            </a:r>
            <a:r>
              <a:rPr lang="en-IN" sz="2600" err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Arduino</a:t>
            </a: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 Uno using </a:t>
            </a:r>
            <a:r>
              <a:rPr lang="en-IN" sz="2600" err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Tinkercad</a:t>
            </a:r>
            <a:r>
              <a:rPr lang="en-IN" sz="2600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 circuits simulator.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200900" cy="654968"/>
          </a:xfrm>
        </p:spPr>
        <p:txBody>
          <a:bodyPr>
            <a:normAutofit/>
          </a:bodyPr>
          <a:lstStyle/>
          <a:p>
            <a:pPr algn="ctr"/>
            <a:r>
              <a:rPr lang="en-IN" sz="4000" b="1"/>
              <a:t>TASK 3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7632848" cy="4608512"/>
          </a:xfrm>
        </p:spPr>
        <p:txBody>
          <a:bodyPr>
            <a:normAutofit fontScale="55000" lnSpcReduction="20000"/>
          </a:bodyPr>
          <a:lstStyle/>
          <a:p>
            <a:pPr algn="ctr">
              <a:buClr>
                <a:schemeClr val="accent5">
                  <a:lumMod val="75000"/>
                </a:schemeClr>
              </a:buClr>
              <a:buNone/>
            </a:pPr>
            <a:endParaRPr lang="en-IN" sz="4200" b="1">
              <a:solidFill>
                <a:srgbClr val="C00000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  <a:p>
            <a:pPr algn="ctr">
              <a:buClr>
                <a:schemeClr val="accent5">
                  <a:lumMod val="75000"/>
                </a:schemeClr>
              </a:buClr>
              <a:buNone/>
            </a:pPr>
            <a:r>
              <a:rPr lang="en-IN" sz="4200" b="1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Controlling RGB LED colours based on the input from user via serial port</a:t>
            </a:r>
          </a:p>
          <a:p>
            <a:pPr algn="ctr">
              <a:buClr>
                <a:schemeClr val="accent5">
                  <a:lumMod val="75000"/>
                </a:schemeClr>
              </a:buClr>
              <a:buNone/>
            </a:pPr>
            <a:endParaRPr lang="en-IN" sz="1600" b="1">
              <a:solidFill>
                <a:srgbClr val="C00000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None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Write a program to glow the selective LED colour on RGB LEB by receiving input from user via serial port as per below logic.</a:t>
            </a:r>
          </a:p>
          <a:p>
            <a:pPr lvl="2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If user press a key “G” then glow grey colour on RGB led for 2 seconds</a:t>
            </a:r>
          </a:p>
          <a:p>
            <a:pPr lvl="2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If user press a key “T” then glow teal colour on RGB led for 2 seconds</a:t>
            </a:r>
          </a:p>
          <a:p>
            <a:pPr lvl="2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If user press a key “M” then glow maroon colour on RGB led for 2 second</a:t>
            </a:r>
          </a:p>
          <a:p>
            <a:pPr lvl="2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If user press a key “O” then glow olive colour on RGB led for 2 seconds</a:t>
            </a:r>
          </a:p>
          <a:p>
            <a:pPr lvl="2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If user press a key “P” then glow purple colour on RGB led for 2 seconds</a:t>
            </a:r>
          </a:p>
          <a:p>
            <a:pPr lvl="2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If none of these pressed then glow an random colour on RGB LED</a:t>
            </a:r>
          </a:p>
          <a:p>
            <a:pPr lvl="2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For every selected colour, print its colour name of serial window</a:t>
            </a:r>
          </a:p>
          <a:p>
            <a:pPr algn="just">
              <a:buClr>
                <a:schemeClr val="accent5">
                  <a:lumMod val="75000"/>
                </a:schemeClr>
              </a:buClr>
              <a:buNone/>
            </a:pPr>
            <a:r>
              <a:rPr lang="en-IN" sz="3300" i="1">
                <a:solidFill>
                  <a:schemeClr val="tx1"/>
                </a:solidFill>
                <a:latin typeface="Arial Narrow" pitchFamily="34" charset="0"/>
                <a:cs typeface="Segoe UI" panose="020B0502040204020203" pitchFamily="34" charset="0"/>
              </a:rPr>
              <a:t>Simulate and verify this logic on Arduino Uno using Tinkercad circuits simulator.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332656"/>
            <a:ext cx="66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5">
                  <a:lumMod val="75000"/>
                </a:schemeClr>
              </a:buClr>
            </a:pPr>
            <a:r>
              <a:rPr lang="en-IN" sz="2800" b="1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RGB LED value for different </a:t>
            </a:r>
            <a:r>
              <a:rPr lang="en-IN" sz="2800" b="1" err="1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colors</a:t>
            </a:r>
            <a:endParaRPr lang="en-IN" sz="2800" b="1">
              <a:solidFill>
                <a:srgbClr val="C00000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052736"/>
            <a:ext cx="5112513" cy="5330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58296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7 SEGMENT DISPLAY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1" y="2420888"/>
            <a:ext cx="8532439" cy="26548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93613"/>
              </p:ext>
            </p:extLst>
          </p:nvPr>
        </p:nvGraphicFramePr>
        <p:xfrm>
          <a:off x="611560" y="404664"/>
          <a:ext cx="8424937" cy="5162586"/>
        </p:xfrm>
        <a:graphic>
          <a:graphicData uri="http://schemas.openxmlformats.org/drawingml/2006/table">
            <a:tbl>
              <a:tblPr/>
              <a:tblGrid>
                <a:gridCol w="1082782">
                  <a:extLst>
                    <a:ext uri="{9D8B030D-6E8A-4147-A177-3AD203B41FA5}">
                      <a16:colId xmlns:a16="http://schemas.microsoft.com/office/drawing/2014/main" val="1476394897"/>
                    </a:ext>
                  </a:extLst>
                </a:gridCol>
                <a:gridCol w="898722">
                  <a:extLst>
                    <a:ext uri="{9D8B030D-6E8A-4147-A177-3AD203B41FA5}">
                      <a16:colId xmlns:a16="http://schemas.microsoft.com/office/drawing/2014/main" val="2589195584"/>
                    </a:ext>
                  </a:extLst>
                </a:gridCol>
                <a:gridCol w="986906">
                  <a:extLst>
                    <a:ext uri="{9D8B030D-6E8A-4147-A177-3AD203B41FA5}">
                      <a16:colId xmlns:a16="http://schemas.microsoft.com/office/drawing/2014/main" val="2828003817"/>
                    </a:ext>
                  </a:extLst>
                </a:gridCol>
                <a:gridCol w="962437">
                  <a:extLst>
                    <a:ext uri="{9D8B030D-6E8A-4147-A177-3AD203B41FA5}">
                      <a16:colId xmlns:a16="http://schemas.microsoft.com/office/drawing/2014/main" val="2790875515"/>
                    </a:ext>
                  </a:extLst>
                </a:gridCol>
                <a:gridCol w="995063">
                  <a:extLst>
                    <a:ext uri="{9D8B030D-6E8A-4147-A177-3AD203B41FA5}">
                      <a16:colId xmlns:a16="http://schemas.microsoft.com/office/drawing/2014/main" val="4254402899"/>
                    </a:ext>
                  </a:extLst>
                </a:gridCol>
                <a:gridCol w="937968">
                  <a:extLst>
                    <a:ext uri="{9D8B030D-6E8A-4147-A177-3AD203B41FA5}">
                      <a16:colId xmlns:a16="http://schemas.microsoft.com/office/drawing/2014/main" val="4162157143"/>
                    </a:ext>
                  </a:extLst>
                </a:gridCol>
                <a:gridCol w="1035845">
                  <a:extLst>
                    <a:ext uri="{9D8B030D-6E8A-4147-A177-3AD203B41FA5}">
                      <a16:colId xmlns:a16="http://schemas.microsoft.com/office/drawing/2014/main" val="3827293491"/>
                    </a:ext>
                  </a:extLst>
                </a:gridCol>
                <a:gridCol w="799310">
                  <a:extLst>
                    <a:ext uri="{9D8B030D-6E8A-4147-A177-3AD203B41FA5}">
                      <a16:colId xmlns:a16="http://schemas.microsoft.com/office/drawing/2014/main" val="1444092282"/>
                    </a:ext>
                  </a:extLst>
                </a:gridCol>
                <a:gridCol w="725904">
                  <a:extLst>
                    <a:ext uri="{9D8B030D-6E8A-4147-A177-3AD203B41FA5}">
                      <a16:colId xmlns:a16="http://schemas.microsoft.com/office/drawing/2014/main" val="4065233856"/>
                    </a:ext>
                  </a:extLst>
                </a:gridCol>
              </a:tblGrid>
              <a:tr h="391583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Decimal</a:t>
                      </a:r>
                      <a:b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</a:br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Digit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Individual Segments Illuminated for </a:t>
                      </a:r>
                      <a:r>
                        <a:rPr lang="en-IN" sz="1800" b="1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Common</a:t>
                      </a:r>
                      <a:r>
                        <a:rPr lang="en-IN" sz="1800" b="1" baseline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 Anode configuration</a:t>
                      </a:r>
                      <a:endParaRPr lang="en-IN" sz="1800" b="1">
                        <a:solidFill>
                          <a:srgbClr val="FF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6964"/>
                  </a:ext>
                </a:extLst>
              </a:tr>
              <a:tr h="3915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a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b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c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d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e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f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g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err="1">
                          <a:solidFill>
                            <a:srgbClr val="002060"/>
                          </a:solidFill>
                          <a:effectLst/>
                          <a:latin typeface="Tw Cen MT" panose="020B0602020104020603" pitchFamily="34" charset="0"/>
                        </a:rPr>
                        <a:t>dp</a:t>
                      </a:r>
                      <a:endParaRPr lang="en-IN" sz="1800">
                        <a:solidFill>
                          <a:srgbClr val="00206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92152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14813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 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68349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 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19122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30246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541098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9640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81027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59597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7046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861948"/>
                  </a:ext>
                </a:extLst>
              </a:tr>
              <a:tr h="39158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ysClr val="windowText" lastClr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700" marR="30700" marT="61401" marB="61401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1790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5589240"/>
            <a:ext cx="8424936" cy="8376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IN" sz="2800" b="1" u="sng">
                <a:solidFill>
                  <a:srgbClr val="C00000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88640"/>
            <a:ext cx="5400600" cy="6413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4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DCC38DC8CCAF47A8E08EDC185CF0E3" ma:contentTypeVersion="6" ma:contentTypeDescription="Create a new document." ma:contentTypeScope="" ma:versionID="80c03378ae07bf1dbbbb13108842e3c5">
  <xsd:schema xmlns:xsd="http://www.w3.org/2001/XMLSchema" xmlns:xs="http://www.w3.org/2001/XMLSchema" xmlns:p="http://schemas.microsoft.com/office/2006/metadata/properties" xmlns:ns2="7f078221-72ae-47b4-931d-26bfe9c1a2fd" targetNamespace="http://schemas.microsoft.com/office/2006/metadata/properties" ma:root="true" ma:fieldsID="fa85022e4be5ecef0866cea7396882f7" ns2:_="">
    <xsd:import namespace="7f078221-72ae-47b4-931d-26bfe9c1a2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78221-72ae-47b4-931d-26bfe9c1a2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778E50-75C1-405F-BA5D-3BB9F15B3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718A6-63C0-4F81-AEBE-C7ACDA09BD83}">
  <ds:schemaRefs>
    <ds:schemaRef ds:uri="7f078221-72ae-47b4-931d-26bfe9c1a2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62628E-3AF4-4F8D-941E-B783C35C9B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Theme4</vt:lpstr>
      <vt:lpstr>Arduino in tinkercad</vt:lpstr>
      <vt:lpstr>Day 1</vt:lpstr>
      <vt:lpstr>TASK 1</vt:lpstr>
      <vt:lpstr>TASK 2</vt:lpstr>
      <vt:lpstr>TASK 3</vt:lpstr>
      <vt:lpstr>PowerPoint Presentation</vt:lpstr>
      <vt:lpstr>7 SEGMENT DISPLAY</vt:lpstr>
      <vt:lpstr>PowerPoint Presentation</vt:lpstr>
      <vt:lpstr>PowerPoint Presentation</vt:lpstr>
      <vt:lpstr>PowerPoint Presentation</vt:lpstr>
      <vt:lpstr>TASK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in tinkercad</dc:title>
  <dc:creator>Windows User</dc:creator>
  <cp:revision>1</cp:revision>
  <dcterms:created xsi:type="dcterms:W3CDTF">2020-11-10T07:58:50Z</dcterms:created>
  <dcterms:modified xsi:type="dcterms:W3CDTF">2020-11-11T08:09:30Z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0x010100E7DCC38DC8CCAF47A8E08EDC185CF0E3</vt:lpwstr>
  </property>
</Properties>
</file>