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9" r:id="rId6"/>
    <p:sldId id="260" r:id="rId7"/>
    <p:sldId id="261" r:id="rId8"/>
    <p:sldId id="262" r:id="rId9"/>
    <p:sldId id="263" r:id="rId10"/>
    <p:sldId id="268" r:id="rId11"/>
    <p:sldId id="269" r:id="rId12"/>
    <p:sldId id="270" r:id="rId13"/>
    <p:sldId id="271" r:id="rId14"/>
    <p:sldId id="272" r:id="rId15"/>
    <p:sldId id="264" r:id="rId16"/>
    <p:sldId id="267" r:id="rId17"/>
    <p:sldId id="265"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B8A81B-1C36-4B98-90B4-448B5E225B63}" v="6" dt="2020-11-12T11:28:12.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DHIVYA" userId="S::dhivya.2019@vitstudent.ac.in::c0228831-98a9-4038-b91c-ae6f754d2d2a" providerId="AD" clId="Web-{F7B8A81B-1C36-4B98-90B4-448B5E225B63}"/>
    <pc:docChg chg="modSld">
      <pc:chgData name="K DHIVYA" userId="S::dhivya.2019@vitstudent.ac.in::c0228831-98a9-4038-b91c-ae6f754d2d2a" providerId="AD" clId="Web-{F7B8A81B-1C36-4B98-90B4-448B5E225B63}" dt="2020-11-12T11:28:11.500" v="4" actId="20577"/>
      <pc:docMkLst>
        <pc:docMk/>
      </pc:docMkLst>
      <pc:sldChg chg="modSp">
        <pc:chgData name="K DHIVYA" userId="S::dhivya.2019@vitstudent.ac.in::c0228831-98a9-4038-b91c-ae6f754d2d2a" providerId="AD" clId="Web-{F7B8A81B-1C36-4B98-90B4-448B5E225B63}" dt="2020-11-12T11:28:10.500" v="2" actId="20577"/>
        <pc:sldMkLst>
          <pc:docMk/>
          <pc:sldMk cId="0" sldId="265"/>
        </pc:sldMkLst>
        <pc:spChg chg="mod">
          <ac:chgData name="K DHIVYA" userId="S::dhivya.2019@vitstudent.ac.in::c0228831-98a9-4038-b91c-ae6f754d2d2a" providerId="AD" clId="Web-{F7B8A81B-1C36-4B98-90B4-448B5E225B63}" dt="2020-11-12T11:28:10.500" v="2" actId="20577"/>
          <ac:spMkLst>
            <pc:docMk/>
            <pc:sldMk cId="0" sldId="26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3D8F965D-A578-4730-8DB4-E9927C736D55}" type="datetimeFigureOut">
              <a:rPr lang="en-US" smtClean="0"/>
              <a:pPr/>
              <a:t>11/12/2020</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2457FDE1-1761-464A-92AF-BD105FD5FCB0}" type="slidenum">
              <a:rPr lang="en-US" smtClean="0"/>
              <a:pPr/>
              <a:t>‹#›</a:t>
            </a:fld>
            <a:endParaRPr lang="en-US"/>
          </a:p>
        </p:txBody>
      </p:sp>
      <p:grpSp>
        <p:nvGrpSpPr>
          <p:cNvPr id="7" name="Group 6"/>
          <p:cNvGrpSpPr/>
          <p:nvPr/>
        </p:nvGrpSpPr>
        <p:grpSpPr>
          <a:xfrm>
            <a:off x="564644" y="744470"/>
            <a:ext cx="8005588"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8F965D-A578-4730-8DB4-E9927C736D55}"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FDE1-1761-464A-92AF-BD105FD5FC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624156"/>
            <a:ext cx="1174325"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8700" y="624156"/>
            <a:ext cx="613473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8F965D-A578-4730-8DB4-E9927C736D55}"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FDE1-1761-464A-92AF-BD105FD5FC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8F965D-A578-4730-8DB4-E9927C736D55}"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FDE1-1761-464A-92AF-BD105FD5FC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3D8F965D-A578-4730-8DB4-E9927C736D55}" type="datetimeFigureOut">
              <a:rPr lang="en-US" smtClean="0"/>
              <a:pPr/>
              <a:t>11/12/2020</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2457FDE1-1761-464A-92AF-BD105FD5FCB0}"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8F965D-A578-4730-8DB4-E9927C736D55}"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7FDE1-1761-464A-92AF-BD105FD5FC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028700" y="2340864"/>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8700"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93761" y="2340864"/>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93761"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F965D-A578-4730-8DB4-E9927C736D55}" type="datetimeFigureOut">
              <a:rPr lang="en-US" smtClean="0"/>
              <a:pPr/>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7FDE1-1761-464A-92AF-BD105FD5FC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8F965D-A578-4730-8DB4-E9927C736D55}" type="datetimeFigureOut">
              <a:rPr lang="en-US" smtClean="0"/>
              <a:pPr/>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7FDE1-1761-464A-92AF-BD105FD5FC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F965D-A578-4730-8DB4-E9927C736D55}" type="datetimeFigureOut">
              <a:rPr lang="en-US" smtClean="0"/>
              <a:pPr/>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57FDE1-1761-464A-92AF-BD105FD5FC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4692015" y="685801"/>
            <a:ext cx="390906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D8F965D-A578-4730-8DB4-E9927C736D55}" type="datetimeFigureOut">
              <a:rPr lang="en-US" smtClean="0"/>
              <a:pPr/>
              <a:t>11/12/2020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457FDE1-1761-464A-92AF-BD105FD5FCB0}"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D8F965D-A578-4730-8DB4-E9927C736D55}" type="datetimeFigureOut">
              <a:rPr lang="en-US" smtClean="0"/>
              <a:pPr/>
              <a:t>11/12/2020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2457FDE1-1761-464A-92AF-BD105FD5FCB0}"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200" baseline="0">
                <a:solidFill>
                  <a:schemeClr val="tx2"/>
                </a:solidFill>
              </a:defRPr>
            </a:lvl1pPr>
          </a:lstStyle>
          <a:p>
            <a:fld id="{3D8F965D-A578-4730-8DB4-E9927C736D55}" type="datetimeFigureOut">
              <a:rPr lang="en-US" smtClean="0"/>
              <a:pPr/>
              <a:t>11/12/2020</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200" baseline="0">
                <a:solidFill>
                  <a:schemeClr val="tx2"/>
                </a:solidFill>
              </a:defRPr>
            </a:lvl1pPr>
          </a:lstStyle>
          <a:p>
            <a:fld id="{2457FDE1-1761-464A-92AF-BD105FD5FCB0}"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tinkercad.com/things/elunQoPj6pz-lab-3-task-2/editel?sharecode=mvEMJwsBrxiDyGvrYO_eG9TXxMcUdibg2SCtc3Etlnc" TargetMode="External"/><Relationship Id="rId2" Type="http://schemas.openxmlformats.org/officeDocument/2006/relationships/hyperlink" Target="https://www.tinkercad.com/things/ixcKdNoFTWZ-lab-3-task-1/editel?sharecode=XsJ-9Lag4_enRtGcY5qBbpsPrtWXOcqnPSbNx-_ibbE"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1772816"/>
            <a:ext cx="6270922" cy="2098226"/>
          </a:xfrm>
        </p:spPr>
        <p:txBody>
          <a:bodyPr/>
          <a:lstStyle/>
          <a:p>
            <a:r>
              <a:rPr lang="en-IN"/>
              <a:t>Arduino in tinkercad</a:t>
            </a:r>
            <a:endParaRPr lang="en-US"/>
          </a:p>
        </p:txBody>
      </p:sp>
      <p:sp>
        <p:nvSpPr>
          <p:cNvPr id="4" name="TextBox 3"/>
          <p:cNvSpPr txBox="1"/>
          <p:nvPr/>
        </p:nvSpPr>
        <p:spPr>
          <a:xfrm>
            <a:off x="2483768" y="4149080"/>
            <a:ext cx="4755854" cy="769441"/>
          </a:xfrm>
          <a:prstGeom prst="rect">
            <a:avLst/>
          </a:prstGeom>
          <a:noFill/>
        </p:spPr>
        <p:txBody>
          <a:bodyPr wrap="none" rtlCol="0">
            <a:spAutoFit/>
          </a:bodyPr>
          <a:lstStyle/>
          <a:p>
            <a:r>
              <a:rPr lang="en-IN" sz="4400">
                <a:latin typeface="Arial" pitchFamily="34" charset="0"/>
                <a:cs typeface="Arial" pitchFamily="34" charset="0"/>
              </a:rPr>
              <a:t>Challenging Tasks</a:t>
            </a:r>
            <a:endParaRPr lang="en-US" sz="440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627784" y="260648"/>
            <a:ext cx="6192688" cy="6316336"/>
          </a:xfrm>
          <a:prstGeom prst="rect">
            <a:avLst/>
          </a:prstGeom>
        </p:spPr>
      </p:pic>
      <p:sp>
        <p:nvSpPr>
          <p:cNvPr id="3" name="TextBox 2"/>
          <p:cNvSpPr txBox="1"/>
          <p:nvPr/>
        </p:nvSpPr>
        <p:spPr>
          <a:xfrm>
            <a:off x="539552" y="260648"/>
            <a:ext cx="1871025" cy="584775"/>
          </a:xfrm>
          <a:prstGeom prst="rect">
            <a:avLst/>
          </a:prstGeom>
          <a:noFill/>
        </p:spPr>
        <p:txBody>
          <a:bodyPr wrap="none" rtlCol="0">
            <a:spAutoFit/>
          </a:bodyPr>
          <a:lstStyle/>
          <a:p>
            <a:r>
              <a:rPr lang="en-IN" sz="3200" b="1">
                <a:solidFill>
                  <a:srgbClr val="C00000"/>
                </a:solidFill>
              </a:rPr>
              <a:t>OUTPUT</a:t>
            </a:r>
            <a:endParaRPr lang="en-US" sz="32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700808"/>
            <a:ext cx="7185992" cy="3816424"/>
          </a:xfrm>
        </p:spPr>
        <p:txBody>
          <a:bodyPr>
            <a:noAutofit/>
          </a:bodyPr>
          <a:lstStyle/>
          <a:p>
            <a:br>
              <a:rPr lang="en-US" sz="2400">
                <a:hlinkClick r:id="rId2"/>
              </a:rPr>
            </a:br>
            <a:r>
              <a:rPr lang="en-US" sz="2400">
                <a:hlinkClick r:id="rId2"/>
              </a:rPr>
              <a:t>https://www.tinkercad.com/things/ixcKdNoFTWZ-lab-3-task-1/editel?sharecode=XsJ-9Lag4_enRtGcY5qBbpsPrtWXOcqnPSbNx-_ibbE</a:t>
            </a:r>
            <a:br>
              <a:rPr lang="en-US" sz="2400"/>
            </a:br>
            <a:br>
              <a:rPr lang="en-US" sz="2400"/>
            </a:br>
            <a:br>
              <a:rPr lang="en-US" sz="2400"/>
            </a:br>
            <a:br>
              <a:rPr lang="en-US" sz="2400"/>
            </a:br>
            <a:r>
              <a:rPr lang="en-US" sz="2400"/>
              <a:t> </a:t>
            </a:r>
            <a:r>
              <a:rPr lang="en-US" sz="2400">
                <a:hlinkClick r:id="rId3"/>
              </a:rPr>
              <a:t>https://www.tinkercad.com/things/elunQoPj6pz-lab-3-task-2/editel?sharecode=mvEMJwsBrxiDyGvrYO_eG9TXxMcUdibg2SCtc3Etlnc</a:t>
            </a:r>
            <a:br>
              <a:rPr lang="en-US" sz="2400"/>
            </a:br>
            <a:endParaRPr lang="en-US" sz="2400"/>
          </a:p>
        </p:txBody>
      </p:sp>
      <p:sp>
        <p:nvSpPr>
          <p:cNvPr id="3" name="Rectangle 2"/>
          <p:cNvSpPr/>
          <p:nvPr/>
        </p:nvSpPr>
        <p:spPr>
          <a:xfrm>
            <a:off x="1187624" y="620688"/>
            <a:ext cx="6519734" cy="646331"/>
          </a:xfrm>
          <a:prstGeom prst="rect">
            <a:avLst/>
          </a:prstGeom>
        </p:spPr>
        <p:txBody>
          <a:bodyPr wrap="none">
            <a:spAutoFit/>
          </a:bodyPr>
          <a:lstStyle/>
          <a:p>
            <a:r>
              <a:rPr lang="en-IN" sz="3600" b="1"/>
              <a:t>Links for 7 segment displays</a:t>
            </a:r>
            <a:endParaRPr 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200900" cy="726976"/>
          </a:xfrm>
        </p:spPr>
        <p:txBody>
          <a:bodyPr>
            <a:normAutofit/>
          </a:bodyPr>
          <a:lstStyle/>
          <a:p>
            <a:pPr algn="ctr"/>
            <a:r>
              <a:rPr lang="en-IN" sz="4000" b="1"/>
              <a:t>TASK 1</a:t>
            </a:r>
            <a:endParaRPr lang="en-US" sz="4000" b="1"/>
          </a:p>
        </p:txBody>
      </p:sp>
      <p:sp>
        <p:nvSpPr>
          <p:cNvPr id="3" name="Content Placeholder 2"/>
          <p:cNvSpPr>
            <a:spLocks noGrp="1"/>
          </p:cNvSpPr>
          <p:nvPr>
            <p:ph idx="1"/>
          </p:nvPr>
        </p:nvSpPr>
        <p:spPr>
          <a:xfrm>
            <a:off x="971600" y="1412776"/>
            <a:ext cx="7632848" cy="4968552"/>
          </a:xfrm>
        </p:spPr>
        <p:txBody>
          <a:bodyPr>
            <a:normAutofit fontScale="70000" lnSpcReduction="20000"/>
          </a:bodyPr>
          <a:lstStyle/>
          <a:p>
            <a:pPr algn="ctr">
              <a:buClr>
                <a:schemeClr val="accent5">
                  <a:lumMod val="75000"/>
                </a:schemeClr>
              </a:buClr>
              <a:buNone/>
            </a:pPr>
            <a:r>
              <a:rPr lang="en-IN" sz="3700" b="1">
                <a:solidFill>
                  <a:srgbClr val="C00000"/>
                </a:solidFill>
                <a:latin typeface="Tw Cen MT" panose="020B0602020104020603" pitchFamily="34" charset="0"/>
                <a:cs typeface="Segoe UI" panose="020B0502040204020203" pitchFamily="34" charset="0"/>
              </a:rPr>
              <a:t>Digital stop watch with start/stop and reset option</a:t>
            </a:r>
            <a:endParaRPr lang="en-IN" sz="1000" b="1">
              <a:solidFill>
                <a:srgbClr val="C00000"/>
              </a:solidFill>
              <a:latin typeface="Tw Cen MT" panose="020B0602020104020603" pitchFamily="34" charset="0"/>
              <a:cs typeface="Segoe UI" panose="020B0502040204020203" pitchFamily="34" charset="0"/>
            </a:endParaRPr>
          </a:p>
          <a:p>
            <a:pPr algn="ctr">
              <a:buClr>
                <a:schemeClr val="accent5">
                  <a:lumMod val="75000"/>
                </a:schemeClr>
              </a:buClr>
              <a:buNone/>
            </a:pPr>
            <a:endParaRPr lang="en-IN" sz="900" b="1">
              <a:solidFill>
                <a:srgbClr val="C00000"/>
              </a:solidFill>
              <a:latin typeface="Tw Cen MT" panose="020B0602020104020603" pitchFamily="34" charset="0"/>
              <a:cs typeface="Segoe UI" panose="020B0502040204020203" pitchFamily="34" charset="0"/>
            </a:endParaRPr>
          </a:p>
          <a:p>
            <a:pPr algn="just">
              <a:lnSpc>
                <a:spcPct val="120000"/>
              </a:lnSpc>
              <a:buClr>
                <a:schemeClr val="accent5">
                  <a:lumMod val="75000"/>
                </a:schemeClr>
              </a:buClr>
              <a:buNone/>
            </a:pPr>
            <a:r>
              <a:rPr lang="en-IN" sz="2600">
                <a:solidFill>
                  <a:schemeClr val="tx1"/>
                </a:solidFill>
                <a:latin typeface="Arial Narrow" pitchFamily="34" charset="0"/>
                <a:cs typeface="Segoe UI" panose="020B0502040204020203" pitchFamily="34" charset="0"/>
              </a:rPr>
              <a:t>Write a program to a digital stop watch with start/stop and reset option. This system consist of three 7-segment LED unit to display the timing in milliseconds precision.</a:t>
            </a:r>
          </a:p>
          <a:p>
            <a:pPr lvl="2" indent="-457200" algn="just">
              <a:lnSpc>
                <a:spcPct val="150000"/>
              </a:lnSpc>
              <a:buClr>
                <a:schemeClr val="accent5">
                  <a:lumMod val="75000"/>
                </a:schemeClr>
              </a:buClr>
              <a:buFont typeface="Wingdings" panose="05000000000000000000" pitchFamily="2" charset="2"/>
              <a:buChar char="Ø"/>
            </a:pPr>
            <a:r>
              <a:rPr lang="en-IN" sz="2600">
                <a:solidFill>
                  <a:schemeClr val="tx1"/>
                </a:solidFill>
                <a:latin typeface="Arial Narrow" pitchFamily="34" charset="0"/>
                <a:cs typeface="Segoe UI" panose="020B0502040204020203" pitchFamily="34" charset="0"/>
              </a:rPr>
              <a:t>First and second 7-segment LED display seconds value</a:t>
            </a:r>
          </a:p>
          <a:p>
            <a:pPr lvl="2" indent="-457200" algn="just">
              <a:lnSpc>
                <a:spcPct val="150000"/>
              </a:lnSpc>
              <a:buClr>
                <a:schemeClr val="accent5">
                  <a:lumMod val="75000"/>
                </a:schemeClr>
              </a:buClr>
              <a:buFont typeface="Wingdings" panose="05000000000000000000" pitchFamily="2" charset="2"/>
              <a:buChar char="Ø"/>
            </a:pPr>
            <a:r>
              <a:rPr lang="en-IN" sz="2600">
                <a:solidFill>
                  <a:schemeClr val="tx1"/>
                </a:solidFill>
                <a:latin typeface="Arial Narrow" pitchFamily="34" charset="0"/>
                <a:cs typeface="Segoe UI" panose="020B0502040204020203" pitchFamily="34" charset="0"/>
              </a:rPr>
              <a:t>The last 7-segment LED displays milliseconds value</a:t>
            </a:r>
          </a:p>
          <a:p>
            <a:pPr lvl="2" indent="-457200" algn="just">
              <a:lnSpc>
                <a:spcPct val="150000"/>
              </a:lnSpc>
              <a:buClr>
                <a:schemeClr val="accent5">
                  <a:lumMod val="75000"/>
                </a:schemeClr>
              </a:buClr>
              <a:buFont typeface="Wingdings" panose="05000000000000000000" pitchFamily="2" charset="2"/>
              <a:buChar char="Ø"/>
            </a:pPr>
            <a:r>
              <a:rPr lang="en-IN" sz="2600">
                <a:solidFill>
                  <a:schemeClr val="tx1"/>
                </a:solidFill>
                <a:latin typeface="Arial Narrow" pitchFamily="34" charset="0"/>
                <a:cs typeface="Segoe UI" panose="020B0502040204020203" pitchFamily="34" charset="0"/>
              </a:rPr>
              <a:t>Use slide switch to start/stop the counting (HIGH-Start, LOW-Stop)</a:t>
            </a:r>
          </a:p>
          <a:p>
            <a:pPr lvl="2" indent="-457200" algn="just">
              <a:lnSpc>
                <a:spcPct val="150000"/>
              </a:lnSpc>
              <a:buClr>
                <a:schemeClr val="accent5">
                  <a:lumMod val="75000"/>
                </a:schemeClr>
              </a:buClr>
              <a:buFont typeface="Wingdings" panose="05000000000000000000" pitchFamily="2" charset="2"/>
              <a:buChar char="Ø"/>
            </a:pPr>
            <a:r>
              <a:rPr lang="en-IN" sz="2600">
                <a:solidFill>
                  <a:schemeClr val="tx1"/>
                </a:solidFill>
                <a:latin typeface="Arial Narrow" pitchFamily="34" charset="0"/>
                <a:cs typeface="Segoe UI" panose="020B0502040204020203" pitchFamily="34" charset="0"/>
              </a:rPr>
              <a:t>Use push button to reset the counting to initial value (HIGH-Reset)</a:t>
            </a:r>
          </a:p>
          <a:p>
            <a:pPr lvl="2" indent="-457200" algn="just">
              <a:lnSpc>
                <a:spcPct val="150000"/>
              </a:lnSpc>
              <a:buClr>
                <a:schemeClr val="accent5">
                  <a:lumMod val="75000"/>
                </a:schemeClr>
              </a:buClr>
              <a:buFont typeface="Wingdings" panose="05000000000000000000" pitchFamily="2" charset="2"/>
              <a:buChar char="Ø"/>
            </a:pPr>
            <a:r>
              <a:rPr lang="en-IN" sz="2600">
                <a:solidFill>
                  <a:schemeClr val="tx1"/>
                </a:solidFill>
                <a:latin typeface="Arial Narrow" pitchFamily="34" charset="0"/>
                <a:cs typeface="Segoe UI" panose="020B0502040204020203" pitchFamily="34" charset="0"/>
              </a:rPr>
              <a:t>Once it reaches it’s maximum counting, continue again with initial value</a:t>
            </a:r>
          </a:p>
          <a:p>
            <a:pPr algn="just">
              <a:buClr>
                <a:schemeClr val="accent5">
                  <a:lumMod val="75000"/>
                </a:schemeClr>
              </a:buClr>
              <a:buNone/>
            </a:pPr>
            <a:r>
              <a:rPr lang="en-IN" sz="2600">
                <a:solidFill>
                  <a:schemeClr val="tx1"/>
                </a:solidFill>
                <a:latin typeface="Arial Narrow" pitchFamily="34" charset="0"/>
                <a:cs typeface="Segoe UI" panose="020B0502040204020203" pitchFamily="34" charset="0"/>
              </a:rPr>
              <a:t>Simulate and verify this logic on Arduino Uno using Tinkercad circuits </a:t>
            </a:r>
            <a:r>
              <a:rPr lang="en-IN" sz="2800">
                <a:solidFill>
                  <a:schemeClr val="tx1"/>
                </a:solidFill>
                <a:latin typeface="Arial Narrow" pitchFamily="34" charset="0"/>
                <a:cs typeface="Segoe UI" panose="020B0502040204020203" pitchFamily="34" charset="0"/>
              </a:rPr>
              <a:t>simulator.</a:t>
            </a:r>
          </a:p>
          <a:p>
            <a:pPr>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04664"/>
            <a:ext cx="7200900" cy="654968"/>
          </a:xfrm>
        </p:spPr>
        <p:txBody>
          <a:bodyPr>
            <a:normAutofit fontScale="90000"/>
          </a:bodyPr>
          <a:lstStyle/>
          <a:p>
            <a:pPr algn="ctr"/>
            <a:r>
              <a:rPr lang="en-IN" b="1"/>
              <a:t>TASK 2</a:t>
            </a:r>
            <a:endParaRPr lang="en-US" b="1"/>
          </a:p>
        </p:txBody>
      </p:sp>
      <p:sp>
        <p:nvSpPr>
          <p:cNvPr id="3" name="Content Placeholder 2"/>
          <p:cNvSpPr>
            <a:spLocks noGrp="1"/>
          </p:cNvSpPr>
          <p:nvPr>
            <p:ph idx="1"/>
          </p:nvPr>
        </p:nvSpPr>
        <p:spPr>
          <a:xfrm>
            <a:off x="1043608" y="1412776"/>
            <a:ext cx="7200800" cy="4320480"/>
          </a:xfrm>
        </p:spPr>
        <p:txBody>
          <a:bodyPr>
            <a:normAutofit/>
          </a:bodyPr>
          <a:lstStyle/>
          <a:p>
            <a:pPr marL="0" lvl="0" indent="0" algn="ctr">
              <a:lnSpc>
                <a:spcPct val="150000"/>
              </a:lnSpc>
              <a:spcBef>
                <a:spcPts val="0"/>
              </a:spcBef>
              <a:spcAft>
                <a:spcPts val="0"/>
              </a:spcAft>
              <a:buNone/>
            </a:pPr>
            <a:r>
              <a:rPr lang="en-US" sz="2600" b="1">
                <a:solidFill>
                  <a:srgbClr val="C00000"/>
                </a:solidFill>
                <a:latin typeface="Twentieth Century"/>
                <a:ea typeface="Twentieth Century"/>
                <a:cs typeface="Twentieth Century"/>
                <a:sym typeface="Twentieth Century"/>
              </a:rPr>
              <a:t>IR Remote Controlled Robot</a:t>
            </a:r>
          </a:p>
          <a:p>
            <a:pPr marL="0" lvl="0" indent="0" algn="ctr">
              <a:lnSpc>
                <a:spcPct val="150000"/>
              </a:lnSpc>
              <a:spcBef>
                <a:spcPts val="0"/>
              </a:spcBef>
              <a:spcAft>
                <a:spcPts val="0"/>
              </a:spcAft>
              <a:buNone/>
            </a:pPr>
            <a:endParaRPr lang="en-US" sz="900"/>
          </a:p>
          <a:p>
            <a:pPr marL="0" lvl="0" indent="0" algn="just">
              <a:lnSpc>
                <a:spcPct val="100000"/>
              </a:lnSpc>
              <a:spcBef>
                <a:spcPts val="0"/>
              </a:spcBef>
              <a:spcAft>
                <a:spcPts val="0"/>
              </a:spcAft>
              <a:buNone/>
            </a:pPr>
            <a:r>
              <a:rPr lang="en-US" sz="1800">
                <a:solidFill>
                  <a:schemeClr val="dk1"/>
                </a:solidFill>
                <a:latin typeface="Arial Narrow" pitchFamily="34" charset="0"/>
                <a:ea typeface="Twentieth Century"/>
                <a:cs typeface="Twentieth Century"/>
                <a:sym typeface="Twentieth Century"/>
              </a:rPr>
              <a:t>Write a program for IR Remote Controlled robot using </a:t>
            </a:r>
            <a:r>
              <a:rPr lang="en-US" sz="1800" err="1">
                <a:solidFill>
                  <a:schemeClr val="dk1"/>
                </a:solidFill>
                <a:latin typeface="Arial Narrow" pitchFamily="34" charset="0"/>
                <a:ea typeface="Twentieth Century"/>
                <a:cs typeface="Twentieth Century"/>
                <a:sym typeface="Twentieth Century"/>
              </a:rPr>
              <a:t>Arduino</a:t>
            </a:r>
            <a:r>
              <a:rPr lang="en-US" sz="1800">
                <a:solidFill>
                  <a:schemeClr val="dk1"/>
                </a:solidFill>
                <a:latin typeface="Arial Narrow" pitchFamily="34" charset="0"/>
                <a:ea typeface="Twentieth Century"/>
                <a:cs typeface="Twentieth Century"/>
                <a:sym typeface="Twentieth Century"/>
              </a:rPr>
              <a:t> Uno, in which IR remote control the movement of the robot by controlling its left and right wheels (DC motor) as per following logic.</a:t>
            </a:r>
            <a:endParaRPr lang="en-US" sz="1800">
              <a:latin typeface="Arial Narrow" pitchFamily="34" charset="0"/>
            </a:endParaRPr>
          </a:p>
          <a:p>
            <a:pPr marL="800100" lvl="1" indent="-342900" algn="just">
              <a:lnSpc>
                <a:spcPct val="100000"/>
              </a:lnSpc>
              <a:spcBef>
                <a:spcPts val="0"/>
              </a:spcBef>
              <a:spcAft>
                <a:spcPts val="0"/>
              </a:spcAft>
              <a:buClr>
                <a:srgbClr val="AD771C"/>
              </a:buClr>
              <a:buSzPts val="2200"/>
              <a:buFont typeface="Noto Sans Symbols"/>
              <a:buChar char="⮚"/>
            </a:pPr>
            <a:r>
              <a:rPr lang="en-US" sz="1800" i="0">
                <a:solidFill>
                  <a:schemeClr val="dk1"/>
                </a:solidFill>
                <a:latin typeface="Arial Narrow" pitchFamily="34" charset="0"/>
                <a:ea typeface="Twentieth Century"/>
                <a:cs typeface="Twentieth Century"/>
                <a:sym typeface="Twentieth Century"/>
              </a:rPr>
              <a:t>When “UP” key is pressed make the robot to move in forward direction with left and right wheel on same rpm (positive)</a:t>
            </a:r>
            <a:endParaRPr lang="en-US" sz="1800">
              <a:latin typeface="Arial Narrow" pitchFamily="34" charset="0"/>
            </a:endParaRPr>
          </a:p>
          <a:p>
            <a:pPr marL="800100" lvl="1" indent="-342900" algn="just">
              <a:lnSpc>
                <a:spcPct val="100000"/>
              </a:lnSpc>
              <a:spcBef>
                <a:spcPts val="0"/>
              </a:spcBef>
              <a:spcAft>
                <a:spcPts val="0"/>
              </a:spcAft>
              <a:buClr>
                <a:srgbClr val="AD771C"/>
              </a:buClr>
              <a:buSzPts val="2200"/>
              <a:buFont typeface="Noto Sans Symbols"/>
              <a:buChar char="⮚"/>
            </a:pPr>
            <a:r>
              <a:rPr lang="en-US" sz="1800" i="0">
                <a:solidFill>
                  <a:schemeClr val="dk1"/>
                </a:solidFill>
                <a:latin typeface="Arial Narrow" pitchFamily="34" charset="0"/>
                <a:ea typeface="Twentieth Century"/>
                <a:cs typeface="Twentieth Century"/>
                <a:sym typeface="Twentieth Century"/>
              </a:rPr>
              <a:t>When “DOWN” key is pressed make the robot to move in reverse direction with left and right wheel on same rpm (negative)</a:t>
            </a:r>
            <a:endParaRPr lang="en-US" sz="1800">
              <a:latin typeface="Arial Narrow" pitchFamily="34" charset="0"/>
            </a:endParaRPr>
          </a:p>
          <a:p>
            <a:pPr marL="800100" lvl="1" indent="-342900" algn="just">
              <a:lnSpc>
                <a:spcPct val="100000"/>
              </a:lnSpc>
              <a:spcBef>
                <a:spcPts val="0"/>
              </a:spcBef>
              <a:spcAft>
                <a:spcPts val="0"/>
              </a:spcAft>
              <a:buClr>
                <a:srgbClr val="AD771C"/>
              </a:buClr>
              <a:buSzPts val="2200"/>
              <a:buFont typeface="Noto Sans Symbols"/>
              <a:buChar char="⮚"/>
            </a:pPr>
            <a:r>
              <a:rPr lang="en-US" sz="1800" i="0">
                <a:solidFill>
                  <a:schemeClr val="dk1"/>
                </a:solidFill>
                <a:latin typeface="Arial Narrow" pitchFamily="34" charset="0"/>
                <a:ea typeface="Twentieth Century"/>
                <a:cs typeface="Twentieth Century"/>
                <a:sym typeface="Twentieth Century"/>
              </a:rPr>
              <a:t>When “LEFT” key is pressed, stop the left wheel( 0 rpm) and maximum positive rpm on  right wheel to move towards left direction</a:t>
            </a:r>
            <a:endParaRPr lang="en-US" sz="1800">
              <a:latin typeface="Arial Narrow" pitchFamily="34" charset="0"/>
            </a:endParaRPr>
          </a:p>
          <a:p>
            <a:pPr marL="800100" lvl="1" indent="-342900" algn="just">
              <a:lnSpc>
                <a:spcPct val="100000"/>
              </a:lnSpc>
              <a:spcBef>
                <a:spcPts val="0"/>
              </a:spcBef>
              <a:spcAft>
                <a:spcPts val="0"/>
              </a:spcAft>
              <a:buClr>
                <a:srgbClr val="AD771C"/>
              </a:buClr>
              <a:buSzPts val="2200"/>
              <a:buFont typeface="Noto Sans Symbols"/>
              <a:buChar char="⮚"/>
            </a:pPr>
            <a:r>
              <a:rPr lang="en-US" sz="1800" i="0">
                <a:solidFill>
                  <a:schemeClr val="dk1"/>
                </a:solidFill>
                <a:latin typeface="Arial Narrow" pitchFamily="34" charset="0"/>
                <a:ea typeface="Twentieth Century"/>
                <a:cs typeface="Twentieth Century"/>
                <a:sym typeface="Twentieth Century"/>
              </a:rPr>
              <a:t>When “RIGHT” key is pressed, stop the right wheel( 0 rpm) and maximum positive rpm on  left wheel to move towards right direction</a:t>
            </a:r>
            <a:endParaRPr lang="en-US" sz="1800">
              <a:latin typeface="Arial Narrow" pitchFamily="34" charset="0"/>
            </a:endParaRPr>
          </a:p>
          <a:p>
            <a:pPr marL="0" lvl="0" indent="0" algn="just">
              <a:lnSpc>
                <a:spcPct val="100000"/>
              </a:lnSpc>
              <a:spcBef>
                <a:spcPts val="0"/>
              </a:spcBef>
              <a:spcAft>
                <a:spcPts val="0"/>
              </a:spcAft>
              <a:buNone/>
            </a:pPr>
            <a:r>
              <a:rPr lang="en-US" sz="1800">
                <a:solidFill>
                  <a:schemeClr val="dk1"/>
                </a:solidFill>
                <a:latin typeface="Arial Narrow" pitchFamily="34" charset="0"/>
                <a:ea typeface="Twentieth Century"/>
                <a:cs typeface="Twentieth Century"/>
                <a:sym typeface="Twentieth Century"/>
              </a:rPr>
              <a:t>Simulate and verify this logic on </a:t>
            </a:r>
            <a:r>
              <a:rPr lang="en-US" sz="1800" err="1">
                <a:solidFill>
                  <a:schemeClr val="dk1"/>
                </a:solidFill>
                <a:latin typeface="Arial Narrow" pitchFamily="34" charset="0"/>
                <a:ea typeface="Twentieth Century"/>
                <a:cs typeface="Twentieth Century"/>
                <a:sym typeface="Twentieth Century"/>
              </a:rPr>
              <a:t>Arduino</a:t>
            </a:r>
            <a:r>
              <a:rPr lang="en-US" sz="1800">
                <a:solidFill>
                  <a:schemeClr val="dk1"/>
                </a:solidFill>
                <a:latin typeface="Arial Narrow" pitchFamily="34" charset="0"/>
                <a:ea typeface="Twentieth Century"/>
                <a:cs typeface="Twentieth Century"/>
                <a:sym typeface="Twentieth Century"/>
              </a:rPr>
              <a:t> Uno using </a:t>
            </a:r>
            <a:r>
              <a:rPr lang="en-US" sz="1800" err="1">
                <a:solidFill>
                  <a:schemeClr val="dk1"/>
                </a:solidFill>
                <a:latin typeface="Arial Narrow" pitchFamily="34" charset="0"/>
                <a:ea typeface="Twentieth Century"/>
                <a:cs typeface="Twentieth Century"/>
                <a:sym typeface="Twentieth Century"/>
              </a:rPr>
              <a:t>Tinkercad</a:t>
            </a:r>
            <a:r>
              <a:rPr lang="en-US" sz="1800">
                <a:solidFill>
                  <a:schemeClr val="dk1"/>
                </a:solidFill>
                <a:latin typeface="Arial Narrow" pitchFamily="34" charset="0"/>
                <a:ea typeface="Twentieth Century"/>
                <a:cs typeface="Twentieth Century"/>
                <a:sym typeface="Twentieth Century"/>
              </a:rPr>
              <a:t> circuits simulator.</a:t>
            </a:r>
            <a:endParaRPr lang="en-US" sz="1800">
              <a:latin typeface="Arial Narrow"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200900" cy="798984"/>
          </a:xfrm>
        </p:spPr>
        <p:txBody>
          <a:bodyPr/>
          <a:lstStyle/>
          <a:p>
            <a:pPr algn="ctr"/>
            <a:r>
              <a:rPr lang="en-IN" b="1"/>
              <a:t>TASK 3</a:t>
            </a:r>
            <a:endParaRPr lang="en-US"/>
          </a:p>
        </p:txBody>
      </p:sp>
      <p:sp>
        <p:nvSpPr>
          <p:cNvPr id="3" name="Content Placeholder 2"/>
          <p:cNvSpPr>
            <a:spLocks noGrp="1"/>
          </p:cNvSpPr>
          <p:nvPr>
            <p:ph idx="1"/>
          </p:nvPr>
        </p:nvSpPr>
        <p:spPr>
          <a:xfrm>
            <a:off x="1187624" y="1772816"/>
            <a:ext cx="7200800" cy="4104456"/>
          </a:xfrm>
        </p:spPr>
        <p:txBody>
          <a:bodyPr>
            <a:normAutofit/>
          </a:bodyPr>
          <a:lstStyle/>
          <a:p>
            <a:pPr marL="0" lvl="0" indent="0" algn="ctr">
              <a:spcBef>
                <a:spcPts val="0"/>
              </a:spcBef>
              <a:spcAft>
                <a:spcPts val="0"/>
              </a:spcAft>
              <a:buNone/>
            </a:pPr>
            <a:r>
              <a:rPr lang="en-US" sz="2600" b="1">
                <a:solidFill>
                  <a:srgbClr val="C00000"/>
                </a:solidFill>
                <a:latin typeface="Twentieth Century"/>
                <a:ea typeface="Twentieth Century"/>
                <a:cs typeface="Twentieth Century"/>
                <a:sym typeface="Twentieth Century"/>
              </a:rPr>
              <a:t>Bidirectional visitor counter using PIR sensor</a:t>
            </a:r>
          </a:p>
          <a:p>
            <a:pPr marL="0" lvl="0" indent="0" algn="ctr">
              <a:spcBef>
                <a:spcPts val="0"/>
              </a:spcBef>
              <a:spcAft>
                <a:spcPts val="0"/>
              </a:spcAft>
              <a:buNone/>
            </a:pPr>
            <a:endParaRPr lang="en-US" sz="900"/>
          </a:p>
          <a:p>
            <a:pPr marL="0" lvl="0" indent="0" algn="just">
              <a:spcBef>
                <a:spcPts val="0"/>
              </a:spcBef>
              <a:spcAft>
                <a:spcPts val="0"/>
              </a:spcAft>
              <a:buNone/>
            </a:pPr>
            <a:endParaRPr lang="en-US" sz="800">
              <a:solidFill>
                <a:schemeClr val="dk1"/>
              </a:solidFill>
              <a:latin typeface="Twentieth Century"/>
              <a:ea typeface="Twentieth Century"/>
              <a:cs typeface="Twentieth Century"/>
              <a:sym typeface="Twentieth Century"/>
            </a:endParaRPr>
          </a:p>
          <a:p>
            <a:pPr marL="0" lvl="0" indent="0" algn="just">
              <a:spcBef>
                <a:spcPts val="0"/>
              </a:spcBef>
              <a:spcAft>
                <a:spcPts val="0"/>
              </a:spcAft>
              <a:buNone/>
            </a:pPr>
            <a:r>
              <a:rPr lang="en-US" sz="1800">
                <a:solidFill>
                  <a:schemeClr val="dk1"/>
                </a:solidFill>
                <a:latin typeface="Arial Narrow" pitchFamily="34" charset="0"/>
                <a:ea typeface="Twentieth Century"/>
                <a:cs typeface="Twentieth Century"/>
                <a:sym typeface="Twentieth Century"/>
              </a:rPr>
              <a:t>Write a program to design a bidirectional visitor counter using PIR sensor. This system consist of two PIR sensor, one on the entry another on exit side. For every human detection on entry side increment count value and every human detection on exit side decrement count value. Whenever human presence detected on entry/exit open the automatic door (DC motor) for 5 seconds and close automatically. Use one 7-segment to display number of human inside the room. Also, ensure always maximum number of human present inside the room must be 9. Whenever any attempt made to enter the room when number of human count is already 9 inside the room then switch ON the buzzer. Simulate and verify this logic on </a:t>
            </a:r>
            <a:r>
              <a:rPr lang="en-US" sz="1800" err="1">
                <a:solidFill>
                  <a:schemeClr val="dk1"/>
                </a:solidFill>
                <a:latin typeface="Arial Narrow" pitchFamily="34" charset="0"/>
                <a:ea typeface="Twentieth Century"/>
                <a:cs typeface="Twentieth Century"/>
                <a:sym typeface="Twentieth Century"/>
              </a:rPr>
              <a:t>Arduino</a:t>
            </a:r>
            <a:r>
              <a:rPr lang="en-US" sz="1800">
                <a:solidFill>
                  <a:schemeClr val="dk1"/>
                </a:solidFill>
                <a:latin typeface="Arial Narrow" pitchFamily="34" charset="0"/>
                <a:ea typeface="Twentieth Century"/>
                <a:cs typeface="Twentieth Century"/>
                <a:sym typeface="Twentieth Century"/>
              </a:rPr>
              <a:t> Uno using </a:t>
            </a:r>
            <a:r>
              <a:rPr lang="en-US" sz="1800" err="1">
                <a:solidFill>
                  <a:schemeClr val="dk1"/>
                </a:solidFill>
                <a:latin typeface="Arial Narrow" pitchFamily="34" charset="0"/>
                <a:ea typeface="Twentieth Century"/>
                <a:cs typeface="Twentieth Century"/>
                <a:sym typeface="Twentieth Century"/>
              </a:rPr>
              <a:t>Tinkercad</a:t>
            </a:r>
            <a:r>
              <a:rPr lang="en-US" sz="1800">
                <a:solidFill>
                  <a:schemeClr val="dk1"/>
                </a:solidFill>
                <a:latin typeface="Arial Narrow" pitchFamily="34" charset="0"/>
                <a:ea typeface="Twentieth Century"/>
                <a:cs typeface="Twentieth Century"/>
                <a:sym typeface="Twentieth Century"/>
              </a:rPr>
              <a:t> circuits simulator.</a:t>
            </a:r>
            <a:endParaRPr lang="en-US" sz="1800">
              <a:latin typeface="Arial Narrow" pitchFamily="34" charset="0"/>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7200900" cy="654968"/>
          </a:xfrm>
        </p:spPr>
        <p:txBody>
          <a:bodyPr>
            <a:normAutofit/>
          </a:bodyPr>
          <a:lstStyle/>
          <a:p>
            <a:pPr algn="ctr"/>
            <a:r>
              <a:rPr lang="en-IN" sz="4000" b="1"/>
              <a:t>TASK 4</a:t>
            </a:r>
            <a:endParaRPr lang="en-US" sz="4000" b="1"/>
          </a:p>
        </p:txBody>
      </p:sp>
      <p:sp>
        <p:nvSpPr>
          <p:cNvPr id="3" name="Content Placeholder 2"/>
          <p:cNvSpPr>
            <a:spLocks noGrp="1"/>
          </p:cNvSpPr>
          <p:nvPr>
            <p:ph idx="1"/>
          </p:nvPr>
        </p:nvSpPr>
        <p:spPr>
          <a:xfrm>
            <a:off x="971600" y="1484784"/>
            <a:ext cx="7416824" cy="4680520"/>
          </a:xfrm>
        </p:spPr>
        <p:txBody>
          <a:bodyPr>
            <a:normAutofit fontScale="77500" lnSpcReduction="20000"/>
          </a:bodyPr>
          <a:lstStyle/>
          <a:p>
            <a:pPr algn="ctr">
              <a:lnSpc>
                <a:spcPct val="150000"/>
              </a:lnSpc>
              <a:buClr>
                <a:schemeClr val="accent5">
                  <a:lumMod val="75000"/>
                </a:schemeClr>
              </a:buClr>
              <a:buNone/>
            </a:pPr>
            <a:r>
              <a:rPr lang="en-IN" sz="3400" b="1">
                <a:solidFill>
                  <a:srgbClr val="C00000"/>
                </a:solidFill>
                <a:latin typeface="Tw Cen MT" panose="020B0602020104020603" pitchFamily="34" charset="0"/>
                <a:cs typeface="Segoe UI" panose="020B0502040204020203" pitchFamily="34" charset="0"/>
              </a:rPr>
              <a:t>Voltage level indicator (Exercise)</a:t>
            </a:r>
          </a:p>
          <a:p>
            <a:pPr algn="ctr">
              <a:lnSpc>
                <a:spcPct val="150000"/>
              </a:lnSpc>
              <a:buClr>
                <a:schemeClr val="accent5">
                  <a:lumMod val="75000"/>
                </a:schemeClr>
              </a:buClr>
              <a:buNone/>
            </a:pPr>
            <a:endParaRPr lang="en-IN" sz="1200" b="1">
              <a:solidFill>
                <a:srgbClr val="C00000"/>
              </a:solidFill>
              <a:latin typeface="Tw Cen MT" panose="020B0602020104020603" pitchFamily="34" charset="0"/>
              <a:cs typeface="Segoe UI" panose="020B0502040204020203" pitchFamily="34" charset="0"/>
            </a:endParaRPr>
          </a:p>
          <a:p>
            <a:pPr algn="just">
              <a:lnSpc>
                <a:spcPct val="120000"/>
              </a:lnSpc>
              <a:buClr>
                <a:schemeClr val="accent5">
                  <a:lumMod val="75000"/>
                </a:schemeClr>
              </a:buClr>
              <a:buNone/>
            </a:pPr>
            <a:r>
              <a:rPr lang="en-IN" sz="2300">
                <a:solidFill>
                  <a:schemeClr val="tx1"/>
                </a:solidFill>
                <a:latin typeface="Arial Narrow" pitchFamily="34" charset="0"/>
                <a:cs typeface="Segoe UI" panose="020B0502040204020203" pitchFamily="34" charset="0"/>
              </a:rPr>
              <a:t>Write a program to design a voltage level indicator system using potentiometer and LEDs. The system must display the different level of the voltage with the help of 5 LEDs as per following conditions.</a:t>
            </a:r>
          </a:p>
          <a:p>
            <a:pPr lvl="2" indent="-457200" algn="just">
              <a:lnSpc>
                <a:spcPct val="150000"/>
              </a:lnSpc>
              <a:buClr>
                <a:schemeClr val="accent5">
                  <a:lumMod val="75000"/>
                </a:schemeClr>
              </a:buClr>
              <a:buFont typeface="Wingdings" panose="05000000000000000000" pitchFamily="2" charset="2"/>
              <a:buChar char="Ø"/>
            </a:pPr>
            <a:r>
              <a:rPr lang="en-IN" sz="2300">
                <a:solidFill>
                  <a:schemeClr val="tx1"/>
                </a:solidFill>
                <a:latin typeface="Arial Narrow" pitchFamily="34" charset="0"/>
                <a:cs typeface="Segoe UI" panose="020B0502040204020203" pitchFamily="34" charset="0"/>
              </a:rPr>
              <a:t>If the voltage is between 0 to 1V glow LED1</a:t>
            </a:r>
          </a:p>
          <a:p>
            <a:pPr lvl="2" indent="-457200" algn="just">
              <a:lnSpc>
                <a:spcPct val="150000"/>
              </a:lnSpc>
              <a:buClr>
                <a:schemeClr val="accent5">
                  <a:lumMod val="75000"/>
                </a:schemeClr>
              </a:buClr>
              <a:buFont typeface="Wingdings" panose="05000000000000000000" pitchFamily="2" charset="2"/>
              <a:buChar char="Ø"/>
            </a:pPr>
            <a:r>
              <a:rPr lang="en-IN" sz="2300">
                <a:solidFill>
                  <a:schemeClr val="tx1"/>
                </a:solidFill>
                <a:latin typeface="Arial Narrow" pitchFamily="34" charset="0"/>
                <a:cs typeface="Segoe UI" panose="020B0502040204020203" pitchFamily="34" charset="0"/>
              </a:rPr>
              <a:t>If the voltage is between 1 to 2V glow LED1 and LED2</a:t>
            </a:r>
          </a:p>
          <a:p>
            <a:pPr lvl="2" indent="-457200" algn="just">
              <a:lnSpc>
                <a:spcPct val="150000"/>
              </a:lnSpc>
              <a:buClr>
                <a:schemeClr val="accent5">
                  <a:lumMod val="75000"/>
                </a:schemeClr>
              </a:buClr>
              <a:buFont typeface="Wingdings" panose="05000000000000000000" pitchFamily="2" charset="2"/>
              <a:buChar char="Ø"/>
            </a:pPr>
            <a:r>
              <a:rPr lang="en-IN" sz="2300">
                <a:solidFill>
                  <a:schemeClr val="tx1"/>
                </a:solidFill>
                <a:latin typeface="Arial Narrow" pitchFamily="34" charset="0"/>
                <a:cs typeface="Segoe UI" panose="020B0502040204020203" pitchFamily="34" charset="0"/>
              </a:rPr>
              <a:t>If the voltage is between 2 to 3V glow LED1 to LED3</a:t>
            </a:r>
          </a:p>
          <a:p>
            <a:pPr lvl="2" indent="-457200" algn="just">
              <a:lnSpc>
                <a:spcPct val="150000"/>
              </a:lnSpc>
              <a:buClr>
                <a:schemeClr val="accent5">
                  <a:lumMod val="75000"/>
                </a:schemeClr>
              </a:buClr>
              <a:buFont typeface="Wingdings" panose="05000000000000000000" pitchFamily="2" charset="2"/>
              <a:buChar char="Ø"/>
            </a:pPr>
            <a:r>
              <a:rPr lang="en-IN" sz="2300">
                <a:solidFill>
                  <a:schemeClr val="tx1"/>
                </a:solidFill>
                <a:latin typeface="Arial Narrow" pitchFamily="34" charset="0"/>
                <a:cs typeface="Segoe UI" panose="020B0502040204020203" pitchFamily="34" charset="0"/>
              </a:rPr>
              <a:t>If the voltage is between 3 to 4V glow LED1 to LED4</a:t>
            </a:r>
          </a:p>
          <a:p>
            <a:pPr lvl="2" indent="-457200" algn="just">
              <a:lnSpc>
                <a:spcPct val="150000"/>
              </a:lnSpc>
              <a:buClr>
                <a:schemeClr val="accent5">
                  <a:lumMod val="75000"/>
                </a:schemeClr>
              </a:buClr>
              <a:buFont typeface="Wingdings" panose="05000000000000000000" pitchFamily="2" charset="2"/>
              <a:buChar char="Ø"/>
            </a:pPr>
            <a:r>
              <a:rPr lang="en-IN" sz="2300">
                <a:solidFill>
                  <a:schemeClr val="tx1"/>
                </a:solidFill>
                <a:latin typeface="Arial Narrow" pitchFamily="34" charset="0"/>
                <a:cs typeface="Segoe UI" panose="020B0502040204020203" pitchFamily="34" charset="0"/>
              </a:rPr>
              <a:t>If the voltage is between 4 to 5V glow LED1 to LED5</a:t>
            </a:r>
          </a:p>
          <a:p>
            <a:pPr algn="just">
              <a:buClr>
                <a:schemeClr val="accent5">
                  <a:lumMod val="75000"/>
                </a:schemeClr>
              </a:buClr>
              <a:buNone/>
            </a:pPr>
            <a:r>
              <a:rPr lang="en-IN" sz="2300">
                <a:solidFill>
                  <a:schemeClr val="tx1"/>
                </a:solidFill>
                <a:latin typeface="Arial Narrow" pitchFamily="34" charset="0"/>
                <a:cs typeface="Segoe UI" panose="020B0502040204020203" pitchFamily="34" charset="0"/>
              </a:rPr>
              <a:t>Simulate and verify this logic on </a:t>
            </a:r>
            <a:r>
              <a:rPr lang="en-IN" sz="2300" err="1">
                <a:solidFill>
                  <a:schemeClr val="tx1"/>
                </a:solidFill>
                <a:latin typeface="Arial Narrow" pitchFamily="34" charset="0"/>
                <a:cs typeface="Segoe UI" panose="020B0502040204020203" pitchFamily="34" charset="0"/>
              </a:rPr>
              <a:t>Arduino</a:t>
            </a:r>
            <a:r>
              <a:rPr lang="en-IN" sz="2300">
                <a:solidFill>
                  <a:schemeClr val="tx1"/>
                </a:solidFill>
                <a:latin typeface="Arial Narrow" pitchFamily="34" charset="0"/>
                <a:cs typeface="Segoe UI" panose="020B0502040204020203" pitchFamily="34" charset="0"/>
              </a:rPr>
              <a:t> Uno using </a:t>
            </a:r>
            <a:r>
              <a:rPr lang="en-IN" sz="2300" err="1">
                <a:solidFill>
                  <a:schemeClr val="tx1"/>
                </a:solidFill>
                <a:latin typeface="Arial Narrow" pitchFamily="34" charset="0"/>
                <a:cs typeface="Segoe UI" panose="020B0502040204020203" pitchFamily="34" charset="0"/>
              </a:rPr>
              <a:t>Tinkercad</a:t>
            </a:r>
            <a:r>
              <a:rPr lang="en-IN" sz="2300">
                <a:solidFill>
                  <a:schemeClr val="tx1"/>
                </a:solidFill>
                <a:latin typeface="Arial Narrow" pitchFamily="34" charset="0"/>
                <a:cs typeface="Segoe UI" panose="020B0502040204020203" pitchFamily="34" charset="0"/>
              </a:rPr>
              <a:t> circuits simulator.</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Day 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582960"/>
          </a:xfrm>
        </p:spPr>
        <p:txBody>
          <a:bodyPr>
            <a:normAutofit fontScale="90000"/>
          </a:bodyPr>
          <a:lstStyle/>
          <a:p>
            <a:pPr algn="ctr"/>
            <a:r>
              <a:rPr lang="en-IN" b="1"/>
              <a:t>7 SEGMENT DISPLAY</a:t>
            </a:r>
            <a:endParaRPr lang="en-US" b="1"/>
          </a:p>
        </p:txBody>
      </p:sp>
      <p:pic>
        <p:nvPicPr>
          <p:cNvPr id="4" name="Content Placeholder 3"/>
          <p:cNvPicPr>
            <a:picLocks noGrp="1" noChangeAspect="1"/>
          </p:cNvPicPr>
          <p:nvPr>
            <p:ph idx="1"/>
          </p:nvPr>
        </p:nvPicPr>
        <p:blipFill>
          <a:blip r:embed="rId2" cstate="print"/>
          <a:stretch>
            <a:fillRect/>
          </a:stretch>
        </p:blipFill>
        <p:spPr>
          <a:xfrm>
            <a:off x="611561" y="2420888"/>
            <a:ext cx="8532439" cy="265483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10293613"/>
              </p:ext>
            </p:extLst>
          </p:nvPr>
        </p:nvGraphicFramePr>
        <p:xfrm>
          <a:off x="611560" y="404664"/>
          <a:ext cx="8424937" cy="5162586"/>
        </p:xfrm>
        <a:graphic>
          <a:graphicData uri="http://schemas.openxmlformats.org/drawingml/2006/table">
            <a:tbl>
              <a:tblPr/>
              <a:tblGrid>
                <a:gridCol w="1082782">
                  <a:extLst>
                    <a:ext uri="{9D8B030D-6E8A-4147-A177-3AD203B41FA5}">
                      <a16:colId xmlns:a16="http://schemas.microsoft.com/office/drawing/2014/main" val="1476394897"/>
                    </a:ext>
                  </a:extLst>
                </a:gridCol>
                <a:gridCol w="898722">
                  <a:extLst>
                    <a:ext uri="{9D8B030D-6E8A-4147-A177-3AD203B41FA5}">
                      <a16:colId xmlns:a16="http://schemas.microsoft.com/office/drawing/2014/main" val="2589195584"/>
                    </a:ext>
                  </a:extLst>
                </a:gridCol>
                <a:gridCol w="986906">
                  <a:extLst>
                    <a:ext uri="{9D8B030D-6E8A-4147-A177-3AD203B41FA5}">
                      <a16:colId xmlns:a16="http://schemas.microsoft.com/office/drawing/2014/main" val="2828003817"/>
                    </a:ext>
                  </a:extLst>
                </a:gridCol>
                <a:gridCol w="962437">
                  <a:extLst>
                    <a:ext uri="{9D8B030D-6E8A-4147-A177-3AD203B41FA5}">
                      <a16:colId xmlns:a16="http://schemas.microsoft.com/office/drawing/2014/main" val="2790875515"/>
                    </a:ext>
                  </a:extLst>
                </a:gridCol>
                <a:gridCol w="995063">
                  <a:extLst>
                    <a:ext uri="{9D8B030D-6E8A-4147-A177-3AD203B41FA5}">
                      <a16:colId xmlns:a16="http://schemas.microsoft.com/office/drawing/2014/main" val="4254402899"/>
                    </a:ext>
                  </a:extLst>
                </a:gridCol>
                <a:gridCol w="937968">
                  <a:extLst>
                    <a:ext uri="{9D8B030D-6E8A-4147-A177-3AD203B41FA5}">
                      <a16:colId xmlns:a16="http://schemas.microsoft.com/office/drawing/2014/main" val="4162157143"/>
                    </a:ext>
                  </a:extLst>
                </a:gridCol>
                <a:gridCol w="1035845">
                  <a:extLst>
                    <a:ext uri="{9D8B030D-6E8A-4147-A177-3AD203B41FA5}">
                      <a16:colId xmlns:a16="http://schemas.microsoft.com/office/drawing/2014/main" val="3827293491"/>
                    </a:ext>
                  </a:extLst>
                </a:gridCol>
                <a:gridCol w="799310">
                  <a:extLst>
                    <a:ext uri="{9D8B030D-6E8A-4147-A177-3AD203B41FA5}">
                      <a16:colId xmlns:a16="http://schemas.microsoft.com/office/drawing/2014/main" val="1444092282"/>
                    </a:ext>
                  </a:extLst>
                </a:gridCol>
                <a:gridCol w="725904">
                  <a:extLst>
                    <a:ext uri="{9D8B030D-6E8A-4147-A177-3AD203B41FA5}">
                      <a16:colId xmlns:a16="http://schemas.microsoft.com/office/drawing/2014/main" val="4065233856"/>
                    </a:ext>
                  </a:extLst>
                </a:gridCol>
              </a:tblGrid>
              <a:tr h="391583">
                <a:tc rowSpan="2">
                  <a:txBody>
                    <a:bodyPr/>
                    <a:lstStyle/>
                    <a:p>
                      <a:pPr algn="ctr"/>
                      <a:r>
                        <a:rPr lang="en-IN" sz="1800">
                          <a:solidFill>
                            <a:sysClr val="windowText" lastClr="000000"/>
                          </a:solidFill>
                          <a:effectLst/>
                          <a:latin typeface="Tw Cen MT" panose="020B0602020104020603" pitchFamily="34" charset="0"/>
                        </a:rPr>
                        <a:t>Decimal</a:t>
                      </a:r>
                      <a:br>
                        <a:rPr lang="en-IN" sz="1800">
                          <a:solidFill>
                            <a:sysClr val="windowText" lastClr="000000"/>
                          </a:solidFill>
                          <a:effectLst/>
                          <a:latin typeface="Tw Cen MT" panose="020B0602020104020603" pitchFamily="34" charset="0"/>
                        </a:rPr>
                      </a:br>
                      <a:r>
                        <a:rPr lang="en-IN" sz="1800">
                          <a:solidFill>
                            <a:sysClr val="windowText" lastClr="000000"/>
                          </a:solidFill>
                          <a:effectLst/>
                          <a:latin typeface="Tw Cen MT" panose="020B0602020104020603" pitchFamily="34" charset="0"/>
                        </a:rPr>
                        <a:t>Digit</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gridSpan="8">
                  <a:txBody>
                    <a:bodyPr/>
                    <a:lstStyle/>
                    <a:p>
                      <a:pPr algn="ctr"/>
                      <a:r>
                        <a:rPr lang="en-IN" sz="1800">
                          <a:solidFill>
                            <a:srgbClr val="FFFFFF"/>
                          </a:solidFill>
                          <a:effectLst/>
                          <a:latin typeface="Tw Cen MT" panose="020B0602020104020603" pitchFamily="34" charset="0"/>
                        </a:rPr>
                        <a:t>Individual Segments Illuminated for </a:t>
                      </a:r>
                      <a:r>
                        <a:rPr lang="en-IN" sz="1800" b="1">
                          <a:solidFill>
                            <a:srgbClr val="FF0000"/>
                          </a:solidFill>
                          <a:effectLst/>
                          <a:latin typeface="Tw Cen MT" panose="020B0602020104020603" pitchFamily="34" charset="0"/>
                        </a:rPr>
                        <a:t>Common</a:t>
                      </a:r>
                      <a:r>
                        <a:rPr lang="en-IN" sz="1800" b="1" baseline="0">
                          <a:solidFill>
                            <a:srgbClr val="FF0000"/>
                          </a:solidFill>
                          <a:effectLst/>
                          <a:latin typeface="Tw Cen MT" panose="020B0602020104020603" pitchFamily="34" charset="0"/>
                        </a:rPr>
                        <a:t> Anode configuration</a:t>
                      </a:r>
                      <a:endParaRPr lang="en-IN" sz="1800" b="1">
                        <a:solidFill>
                          <a:srgbClr val="FF0000"/>
                        </a:solidFill>
                        <a:effectLst/>
                        <a:latin typeface="Tw Cen MT" panose="020B0602020104020603" pitchFamily="34" charset="0"/>
                      </a:endParaRP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82266964"/>
                  </a:ext>
                </a:extLst>
              </a:tr>
              <a:tr h="391583">
                <a:tc vMerge="1">
                  <a:txBody>
                    <a:bodyPr/>
                    <a:lstStyle/>
                    <a:p>
                      <a:endParaRPr lang="en-IN"/>
                    </a:p>
                  </a:txBody>
                  <a:tcPr/>
                </a:tc>
                <a:tc>
                  <a:txBody>
                    <a:bodyPr/>
                    <a:lstStyle/>
                    <a:p>
                      <a:pPr algn="ctr"/>
                      <a:r>
                        <a:rPr lang="en-IN" sz="1800">
                          <a:solidFill>
                            <a:srgbClr val="002060"/>
                          </a:solidFill>
                          <a:effectLst/>
                          <a:latin typeface="Tw Cen MT" panose="020B0602020104020603" pitchFamily="34" charset="0"/>
                        </a:rPr>
                        <a:t>a</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60000"/>
                        <a:lumOff val="40000"/>
                      </a:schemeClr>
                    </a:solidFill>
                  </a:tcPr>
                </a:tc>
                <a:tc>
                  <a:txBody>
                    <a:bodyPr/>
                    <a:lstStyle/>
                    <a:p>
                      <a:pPr algn="ctr"/>
                      <a:r>
                        <a:rPr lang="en-IN" sz="1800">
                          <a:solidFill>
                            <a:srgbClr val="002060"/>
                          </a:solidFill>
                          <a:effectLst/>
                          <a:latin typeface="Tw Cen MT" panose="020B0602020104020603" pitchFamily="34" charset="0"/>
                        </a:rPr>
                        <a:t>b</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60000"/>
                        <a:lumOff val="40000"/>
                      </a:schemeClr>
                    </a:solidFill>
                  </a:tcPr>
                </a:tc>
                <a:tc>
                  <a:txBody>
                    <a:bodyPr/>
                    <a:lstStyle/>
                    <a:p>
                      <a:pPr algn="ctr"/>
                      <a:r>
                        <a:rPr lang="en-IN" sz="1800">
                          <a:solidFill>
                            <a:srgbClr val="002060"/>
                          </a:solidFill>
                          <a:effectLst/>
                          <a:latin typeface="Tw Cen MT" panose="020B0602020104020603" pitchFamily="34" charset="0"/>
                        </a:rPr>
                        <a:t>c</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60000"/>
                        <a:lumOff val="40000"/>
                      </a:schemeClr>
                    </a:solidFill>
                  </a:tcPr>
                </a:tc>
                <a:tc>
                  <a:txBody>
                    <a:bodyPr/>
                    <a:lstStyle/>
                    <a:p>
                      <a:pPr algn="ctr"/>
                      <a:r>
                        <a:rPr lang="en-IN" sz="1800">
                          <a:solidFill>
                            <a:srgbClr val="002060"/>
                          </a:solidFill>
                          <a:effectLst/>
                          <a:latin typeface="Tw Cen MT" panose="020B0602020104020603" pitchFamily="34" charset="0"/>
                        </a:rPr>
                        <a:t>d</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60000"/>
                        <a:lumOff val="40000"/>
                      </a:schemeClr>
                    </a:solidFill>
                  </a:tcPr>
                </a:tc>
                <a:tc>
                  <a:txBody>
                    <a:bodyPr/>
                    <a:lstStyle/>
                    <a:p>
                      <a:pPr algn="ctr"/>
                      <a:r>
                        <a:rPr lang="en-IN" sz="1800">
                          <a:solidFill>
                            <a:srgbClr val="002060"/>
                          </a:solidFill>
                          <a:effectLst/>
                          <a:latin typeface="Tw Cen MT" panose="020B0602020104020603" pitchFamily="34" charset="0"/>
                        </a:rPr>
                        <a:t>e</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60000"/>
                        <a:lumOff val="40000"/>
                      </a:schemeClr>
                    </a:solidFill>
                  </a:tcPr>
                </a:tc>
                <a:tc>
                  <a:txBody>
                    <a:bodyPr/>
                    <a:lstStyle/>
                    <a:p>
                      <a:pPr algn="ctr"/>
                      <a:r>
                        <a:rPr lang="en-IN" sz="1800">
                          <a:solidFill>
                            <a:srgbClr val="002060"/>
                          </a:solidFill>
                          <a:effectLst/>
                          <a:latin typeface="Tw Cen MT" panose="020B0602020104020603" pitchFamily="34" charset="0"/>
                        </a:rPr>
                        <a:t>f</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60000"/>
                        <a:lumOff val="40000"/>
                      </a:schemeClr>
                    </a:solidFill>
                  </a:tcPr>
                </a:tc>
                <a:tc>
                  <a:txBody>
                    <a:bodyPr/>
                    <a:lstStyle/>
                    <a:p>
                      <a:pPr algn="ctr"/>
                      <a:r>
                        <a:rPr lang="en-IN" sz="1800">
                          <a:solidFill>
                            <a:srgbClr val="002060"/>
                          </a:solidFill>
                          <a:effectLst/>
                          <a:latin typeface="Tw Cen MT" panose="020B0602020104020603" pitchFamily="34" charset="0"/>
                        </a:rPr>
                        <a:t>g</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60000"/>
                        <a:lumOff val="40000"/>
                      </a:schemeClr>
                    </a:solidFill>
                  </a:tcPr>
                </a:tc>
                <a:tc>
                  <a:txBody>
                    <a:bodyPr/>
                    <a:lstStyle/>
                    <a:p>
                      <a:pPr algn="ctr"/>
                      <a:r>
                        <a:rPr lang="en-IN" sz="1800" err="1">
                          <a:solidFill>
                            <a:srgbClr val="002060"/>
                          </a:solidFill>
                          <a:effectLst/>
                          <a:latin typeface="Tw Cen MT" panose="020B0602020104020603" pitchFamily="34" charset="0"/>
                        </a:rPr>
                        <a:t>dp</a:t>
                      </a:r>
                      <a:endParaRPr lang="en-IN" sz="1800">
                        <a:solidFill>
                          <a:srgbClr val="002060"/>
                        </a:solidFill>
                        <a:effectLst/>
                        <a:latin typeface="Tw Cen MT" panose="020B0602020104020603" pitchFamily="34" charset="0"/>
                      </a:endParaRP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217692152"/>
                  </a:ext>
                </a:extLst>
              </a:tr>
              <a:tr h="391583">
                <a:tc>
                  <a:txBody>
                    <a:bodyPr/>
                    <a:lstStyle/>
                    <a:p>
                      <a:pPr algn="ctr"/>
                      <a:r>
                        <a:rPr lang="en-IN" sz="1800">
                          <a:solidFill>
                            <a:sysClr val="windowText" lastClr="000000"/>
                          </a:solidFill>
                          <a:effectLst/>
                          <a:latin typeface="Tw Cen MT" panose="020B0602020104020603" pitchFamily="34" charset="0"/>
                        </a:rPr>
                        <a:t>.</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marL="0" algn="ctr" defTabSz="457200" rtl="0" eaLnBrk="1" latinLnBrk="0" hangingPunct="1"/>
                      <a:r>
                        <a:rPr lang="en-IN" sz="1800" kern="1200">
                          <a:solidFill>
                            <a:schemeClr val="tx1"/>
                          </a:solidFill>
                          <a:effectLst/>
                          <a:latin typeface="Tw Cen MT" panose="020B0602020104020603" pitchFamily="34" charset="0"/>
                          <a:ea typeface="+mn-ea"/>
                          <a:cs typeface="+mn-cs"/>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marL="0" algn="ctr" defTabSz="457200" rtl="0" eaLnBrk="1" latinLnBrk="0" hangingPunct="1"/>
                      <a:r>
                        <a:rPr lang="en-IN" sz="1800" kern="1200">
                          <a:solidFill>
                            <a:schemeClr val="tx1"/>
                          </a:solidFill>
                          <a:effectLst/>
                          <a:latin typeface="Tw Cen MT" panose="020B0602020104020603" pitchFamily="34" charset="0"/>
                          <a:ea typeface="+mn-ea"/>
                          <a:cs typeface="+mn-cs"/>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04214813"/>
                  </a:ext>
                </a:extLst>
              </a:tr>
              <a:tr h="391583">
                <a:tc>
                  <a:txBody>
                    <a:bodyPr/>
                    <a:lstStyle/>
                    <a:p>
                      <a:pPr algn="ctr"/>
                      <a:r>
                        <a:rPr lang="en-IN" sz="1800">
                          <a:solidFill>
                            <a:sysClr val="windowText" lastClr="000000"/>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marL="0" algn="ctr" defTabSz="457200" rtl="0" eaLnBrk="1" latinLnBrk="0" hangingPunct="1"/>
                      <a:r>
                        <a:rPr lang="en-IN" sz="1800" kern="1200">
                          <a:solidFill>
                            <a:schemeClr val="tx1"/>
                          </a:solidFill>
                          <a:effectLst/>
                          <a:latin typeface="Tw Cen MT" panose="020B0602020104020603" pitchFamily="34" charset="0"/>
                          <a:ea typeface="+mn-ea"/>
                          <a:cs typeface="+mn-cs"/>
                        </a:rPr>
                        <a:t> 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168868349"/>
                  </a:ext>
                </a:extLst>
              </a:tr>
              <a:tr h="391583">
                <a:tc>
                  <a:txBody>
                    <a:bodyPr/>
                    <a:lstStyle/>
                    <a:p>
                      <a:pPr algn="ctr"/>
                      <a:r>
                        <a:rPr lang="en-IN" sz="1800">
                          <a:solidFill>
                            <a:sysClr val="windowText" lastClr="000000"/>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 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marL="0" algn="ctr" defTabSz="457200" rtl="0" eaLnBrk="1" latinLnBrk="0" hangingPunct="1"/>
                      <a:r>
                        <a:rPr lang="en-IN" sz="1800" kern="1200">
                          <a:solidFill>
                            <a:schemeClr val="tx1"/>
                          </a:solidFill>
                          <a:effectLst/>
                          <a:latin typeface="Tw Cen MT" panose="020B0602020104020603" pitchFamily="34" charset="0"/>
                          <a:ea typeface="+mn-ea"/>
                          <a:cs typeface="+mn-cs"/>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marL="0" algn="ctr" defTabSz="457200" rtl="0" eaLnBrk="1" latinLnBrk="0" hangingPunct="1"/>
                      <a:r>
                        <a:rPr lang="en-IN" sz="1800" kern="1200">
                          <a:solidFill>
                            <a:schemeClr val="tx1"/>
                          </a:solidFill>
                          <a:effectLst/>
                          <a:latin typeface="Tw Cen MT" panose="020B0602020104020603" pitchFamily="34" charset="0"/>
                          <a:ea typeface="+mn-ea"/>
                          <a:cs typeface="+mn-cs"/>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677719122"/>
                  </a:ext>
                </a:extLst>
              </a:tr>
              <a:tr h="391583">
                <a:tc>
                  <a:txBody>
                    <a:bodyPr/>
                    <a:lstStyle/>
                    <a:p>
                      <a:pPr algn="ctr"/>
                      <a:r>
                        <a:rPr lang="en-IN" sz="1800">
                          <a:solidFill>
                            <a:sysClr val="windowText" lastClr="000000"/>
                          </a:solidFill>
                          <a:effectLst/>
                          <a:latin typeface="Tw Cen MT" panose="020B0602020104020603" pitchFamily="34" charset="0"/>
                        </a:rPr>
                        <a:t>2</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81230246"/>
                  </a:ext>
                </a:extLst>
              </a:tr>
              <a:tr h="391583">
                <a:tc>
                  <a:txBody>
                    <a:bodyPr/>
                    <a:lstStyle/>
                    <a:p>
                      <a:pPr algn="ctr"/>
                      <a:r>
                        <a:rPr lang="en-IN" sz="1800">
                          <a:solidFill>
                            <a:sysClr val="windowText" lastClr="000000"/>
                          </a:solidFill>
                          <a:effectLst/>
                          <a:latin typeface="Tw Cen MT" panose="020B0602020104020603" pitchFamily="34" charset="0"/>
                        </a:rPr>
                        <a:t>3</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marL="0" algn="ctr" defTabSz="457200" rtl="0" eaLnBrk="1" latinLnBrk="0" hangingPunct="1"/>
                      <a:r>
                        <a:rPr lang="en-IN" sz="1800" kern="1200">
                          <a:solidFill>
                            <a:schemeClr val="tx1"/>
                          </a:solidFill>
                          <a:effectLst/>
                          <a:latin typeface="Tw Cen MT" panose="020B0602020104020603" pitchFamily="34" charset="0"/>
                          <a:ea typeface="+mn-ea"/>
                          <a:cs typeface="+mn-cs"/>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63541098"/>
                  </a:ext>
                </a:extLst>
              </a:tr>
              <a:tr h="391583">
                <a:tc>
                  <a:txBody>
                    <a:bodyPr/>
                    <a:lstStyle/>
                    <a:p>
                      <a:pPr algn="ctr"/>
                      <a:r>
                        <a:rPr lang="en-IN" sz="1800">
                          <a:solidFill>
                            <a:sysClr val="windowText" lastClr="000000"/>
                          </a:solidFill>
                          <a:effectLst/>
                          <a:latin typeface="Tw Cen MT" panose="020B0602020104020603" pitchFamily="34" charset="0"/>
                        </a:rPr>
                        <a:t>4</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559640"/>
                  </a:ext>
                </a:extLst>
              </a:tr>
              <a:tr h="391583">
                <a:tc>
                  <a:txBody>
                    <a:bodyPr/>
                    <a:lstStyle/>
                    <a:p>
                      <a:pPr algn="ctr"/>
                      <a:r>
                        <a:rPr lang="en-IN" sz="1800">
                          <a:solidFill>
                            <a:sysClr val="windowText" lastClr="000000"/>
                          </a:solidFill>
                          <a:effectLst/>
                          <a:latin typeface="Tw Cen MT" panose="020B0602020104020603" pitchFamily="34" charset="0"/>
                        </a:rPr>
                        <a:t>5</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marL="0" algn="ctr" defTabSz="457200" rtl="0" eaLnBrk="1" latinLnBrk="0" hangingPunct="1"/>
                      <a:r>
                        <a:rPr lang="en-IN" sz="1800" kern="1200">
                          <a:solidFill>
                            <a:schemeClr val="tx1"/>
                          </a:solidFill>
                          <a:effectLst/>
                          <a:latin typeface="Tw Cen MT" panose="020B0602020104020603" pitchFamily="34" charset="0"/>
                          <a:ea typeface="+mn-ea"/>
                          <a:cs typeface="+mn-cs"/>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19181027"/>
                  </a:ext>
                </a:extLst>
              </a:tr>
              <a:tr h="391583">
                <a:tc>
                  <a:txBody>
                    <a:bodyPr/>
                    <a:lstStyle/>
                    <a:p>
                      <a:pPr algn="ctr"/>
                      <a:r>
                        <a:rPr lang="en-IN" sz="1800">
                          <a:solidFill>
                            <a:sysClr val="windowText" lastClr="000000"/>
                          </a:solidFill>
                          <a:effectLst/>
                          <a:latin typeface="Tw Cen MT" panose="020B0602020104020603" pitchFamily="34" charset="0"/>
                        </a:rPr>
                        <a:t>6</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460559597"/>
                  </a:ext>
                </a:extLst>
              </a:tr>
              <a:tr h="391583">
                <a:tc>
                  <a:txBody>
                    <a:bodyPr/>
                    <a:lstStyle/>
                    <a:p>
                      <a:pPr algn="ctr"/>
                      <a:r>
                        <a:rPr lang="en-IN" sz="1800">
                          <a:solidFill>
                            <a:sysClr val="windowText" lastClr="000000"/>
                          </a:solidFill>
                          <a:effectLst/>
                          <a:latin typeface="Tw Cen MT" panose="020B0602020104020603" pitchFamily="34" charset="0"/>
                        </a:rPr>
                        <a:t>7</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marL="0" algn="ctr" defTabSz="457200" rtl="0" eaLnBrk="1" latinLnBrk="0" hangingPunct="1"/>
                      <a:r>
                        <a:rPr lang="en-IN" sz="1800" kern="1200">
                          <a:solidFill>
                            <a:schemeClr val="tx1"/>
                          </a:solidFill>
                          <a:effectLst/>
                          <a:latin typeface="Tw Cen MT" panose="020B0602020104020603" pitchFamily="34" charset="0"/>
                          <a:ea typeface="+mn-ea"/>
                          <a:cs typeface="+mn-cs"/>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72527046"/>
                  </a:ext>
                </a:extLst>
              </a:tr>
              <a:tr h="391583">
                <a:tc>
                  <a:txBody>
                    <a:bodyPr/>
                    <a:lstStyle/>
                    <a:p>
                      <a:pPr algn="ctr"/>
                      <a:r>
                        <a:rPr lang="en-IN" sz="1800">
                          <a:solidFill>
                            <a:sysClr val="windowText" lastClr="000000"/>
                          </a:solidFill>
                          <a:effectLst/>
                          <a:latin typeface="Tw Cen MT" panose="020B0602020104020603" pitchFamily="34" charset="0"/>
                        </a:rPr>
                        <a:t>8</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67861948"/>
                  </a:ext>
                </a:extLst>
              </a:tr>
              <a:tr h="391583">
                <a:tc>
                  <a:txBody>
                    <a:bodyPr/>
                    <a:lstStyle/>
                    <a:p>
                      <a:pPr algn="ctr"/>
                      <a:r>
                        <a:rPr lang="en-IN" sz="1800">
                          <a:solidFill>
                            <a:sysClr val="windowText" lastClr="000000"/>
                          </a:solidFill>
                          <a:effectLst/>
                          <a:latin typeface="Tw Cen MT" panose="020B0602020104020603" pitchFamily="34" charset="0"/>
                        </a:rPr>
                        <a:t>9</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3">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algn="ctr"/>
                      <a:r>
                        <a:rPr lang="en-IN" sz="1800">
                          <a:solidFill>
                            <a:schemeClr val="tx1"/>
                          </a:solidFill>
                          <a:effectLst/>
                          <a:latin typeface="Tw Cen MT" panose="020B0602020104020603" pitchFamily="34" charset="0"/>
                        </a:rPr>
                        <a:t>0</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tc>
                  <a:txBody>
                    <a:bodyPr/>
                    <a:lstStyle/>
                    <a:p>
                      <a:pPr marL="0" algn="ctr" defTabSz="457200" rtl="0" eaLnBrk="1" latinLnBrk="0" hangingPunct="1"/>
                      <a:r>
                        <a:rPr lang="en-IN" sz="1800" kern="1200">
                          <a:solidFill>
                            <a:schemeClr val="tx1"/>
                          </a:solidFill>
                          <a:effectLst/>
                          <a:latin typeface="Tw Cen MT" panose="020B0602020104020603" pitchFamily="34" charset="0"/>
                          <a:ea typeface="+mn-ea"/>
                          <a:cs typeface="+mn-cs"/>
                        </a:rPr>
                        <a:t>1</a:t>
                      </a:r>
                    </a:p>
                  </a:txBody>
                  <a:tcPr marL="30700" marR="30700" marT="61401" marB="61401"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96917909"/>
                  </a:ext>
                </a:extLst>
              </a:tr>
            </a:tbl>
          </a:graphicData>
        </a:graphic>
      </p:graphicFrame>
      <p:pic>
        <p:nvPicPr>
          <p:cNvPr id="3" name="Picture 2"/>
          <p:cNvPicPr>
            <a:picLocks noChangeAspect="1"/>
          </p:cNvPicPr>
          <p:nvPr/>
        </p:nvPicPr>
        <p:blipFill>
          <a:blip r:embed="rId2" cstate="print"/>
          <a:stretch>
            <a:fillRect/>
          </a:stretch>
        </p:blipFill>
        <p:spPr>
          <a:xfrm>
            <a:off x="611560" y="5589240"/>
            <a:ext cx="8424936" cy="83764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476672"/>
            <a:ext cx="1728192" cy="523220"/>
          </a:xfrm>
          <a:prstGeom prst="rect">
            <a:avLst/>
          </a:prstGeom>
          <a:noFill/>
        </p:spPr>
        <p:txBody>
          <a:bodyPr wrap="square" rtlCol="0">
            <a:spAutoFit/>
          </a:bodyPr>
          <a:lstStyle/>
          <a:p>
            <a:pPr>
              <a:buClr>
                <a:schemeClr val="accent5">
                  <a:lumMod val="75000"/>
                </a:schemeClr>
              </a:buClr>
            </a:pPr>
            <a:r>
              <a:rPr lang="en-IN" sz="2800" b="1" u="sng">
                <a:solidFill>
                  <a:srgbClr val="C00000"/>
                </a:solidFill>
                <a:latin typeface="Tw Cen MT" panose="020B0602020104020603" pitchFamily="34" charset="0"/>
                <a:cs typeface="Segoe UI" panose="020B0502040204020203" pitchFamily="34" charset="0"/>
              </a:rPr>
              <a:t>Program</a:t>
            </a:r>
          </a:p>
        </p:txBody>
      </p:sp>
      <p:pic>
        <p:nvPicPr>
          <p:cNvPr id="3" name="Picture 2"/>
          <p:cNvPicPr>
            <a:picLocks noChangeAspect="1"/>
          </p:cNvPicPr>
          <p:nvPr/>
        </p:nvPicPr>
        <p:blipFill>
          <a:blip r:embed="rId2" cstate="print"/>
          <a:stretch>
            <a:fillRect/>
          </a:stretch>
        </p:blipFill>
        <p:spPr>
          <a:xfrm>
            <a:off x="2843808" y="188640"/>
            <a:ext cx="5400600" cy="64139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763688" y="980728"/>
            <a:ext cx="5904656" cy="5473309"/>
          </a:xfrm>
          <a:prstGeom prst="rect">
            <a:avLst/>
          </a:prstGeom>
        </p:spPr>
      </p:pic>
      <p:sp>
        <p:nvSpPr>
          <p:cNvPr id="4" name="TextBox 3"/>
          <p:cNvSpPr txBox="1"/>
          <p:nvPr/>
        </p:nvSpPr>
        <p:spPr>
          <a:xfrm>
            <a:off x="3851920" y="332656"/>
            <a:ext cx="1440160" cy="523220"/>
          </a:xfrm>
          <a:prstGeom prst="rect">
            <a:avLst/>
          </a:prstGeom>
          <a:noFill/>
        </p:spPr>
        <p:txBody>
          <a:bodyPr wrap="square" rtlCol="0">
            <a:spAutoFit/>
          </a:bodyPr>
          <a:lstStyle/>
          <a:p>
            <a:pPr algn="ctr">
              <a:buClr>
                <a:schemeClr val="accent5">
                  <a:lumMod val="75000"/>
                </a:schemeClr>
              </a:buClr>
            </a:pPr>
            <a:r>
              <a:rPr lang="en-IN" sz="2800" b="1" u="sng">
                <a:solidFill>
                  <a:srgbClr val="C00000"/>
                </a:solidFill>
                <a:latin typeface="Tw Cen MT" panose="020B0602020104020603" pitchFamily="34" charset="0"/>
                <a:cs typeface="Segoe UI" panose="020B0502040204020203" pitchFamily="34" charset="0"/>
              </a:rPr>
              <a:t>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503740" cy="870992"/>
          </a:xfrm>
        </p:spPr>
        <p:txBody>
          <a:bodyPr>
            <a:normAutofit fontScale="90000"/>
          </a:bodyPr>
          <a:lstStyle/>
          <a:p>
            <a:r>
              <a:rPr lang="en-IN" b="1"/>
              <a:t>Using two 7 segment displays</a:t>
            </a:r>
            <a:endParaRPr lang="en-US" b="1"/>
          </a:p>
        </p:txBody>
      </p:sp>
      <p:sp>
        <p:nvSpPr>
          <p:cNvPr id="3" name="Content Placeholder 2"/>
          <p:cNvSpPr>
            <a:spLocks noGrp="1"/>
          </p:cNvSpPr>
          <p:nvPr>
            <p:ph idx="1"/>
          </p:nvPr>
        </p:nvSpPr>
        <p:spPr>
          <a:xfrm>
            <a:off x="971600" y="1628800"/>
            <a:ext cx="7488832" cy="4464496"/>
          </a:xfrm>
        </p:spPr>
        <p:txBody>
          <a:bodyPr>
            <a:normAutofit lnSpcReduction="10000"/>
          </a:bodyPr>
          <a:lstStyle/>
          <a:p>
            <a:pPr algn="ctr">
              <a:lnSpc>
                <a:spcPct val="150000"/>
              </a:lnSpc>
              <a:buClr>
                <a:schemeClr val="accent5">
                  <a:lumMod val="75000"/>
                </a:schemeClr>
              </a:buClr>
              <a:buNone/>
            </a:pPr>
            <a:r>
              <a:rPr lang="en-IN" sz="2600" b="1">
                <a:solidFill>
                  <a:srgbClr val="C00000"/>
                </a:solidFill>
                <a:latin typeface="Tw Cen MT" panose="020B0602020104020603" pitchFamily="34" charset="0"/>
                <a:cs typeface="Segoe UI" panose="020B0502040204020203" pitchFamily="34" charset="0"/>
              </a:rPr>
              <a:t>Display numbers from 00 to 99 </a:t>
            </a:r>
          </a:p>
          <a:p>
            <a:pPr algn="just">
              <a:buClr>
                <a:schemeClr val="accent5">
                  <a:lumMod val="75000"/>
                </a:schemeClr>
              </a:buClr>
              <a:buNone/>
            </a:pPr>
            <a:r>
              <a:rPr lang="en-IN">
                <a:solidFill>
                  <a:schemeClr val="tx1"/>
                </a:solidFill>
                <a:latin typeface="Tw Cen MT" panose="020B0602020104020603" pitchFamily="34" charset="0"/>
                <a:cs typeface="Segoe UI" panose="020B0502040204020203" pitchFamily="34" charset="0"/>
              </a:rPr>
              <a:t>     Task-2: Write a program to display a two digit decimal numbers from 00 to 99 using 7-segment LEDs. Use common digital pins of </a:t>
            </a:r>
            <a:r>
              <a:rPr lang="en-IN" err="1">
                <a:solidFill>
                  <a:schemeClr val="tx1"/>
                </a:solidFill>
                <a:latin typeface="Tw Cen MT" panose="020B0602020104020603" pitchFamily="34" charset="0"/>
                <a:cs typeface="Segoe UI" panose="020B0502040204020203" pitchFamily="34" charset="0"/>
              </a:rPr>
              <a:t>Arduino</a:t>
            </a:r>
            <a:r>
              <a:rPr lang="en-IN">
                <a:solidFill>
                  <a:schemeClr val="tx1"/>
                </a:solidFill>
                <a:latin typeface="Tw Cen MT" panose="020B0602020104020603" pitchFamily="34" charset="0"/>
                <a:cs typeface="Segoe UI" panose="020B0502040204020203" pitchFamily="34" charset="0"/>
              </a:rPr>
              <a:t> Uno  for both 7-segments LED connection and display the digit using multiplexing logic </a:t>
            </a:r>
            <a:r>
              <a:rPr lang="en-IN" err="1">
                <a:solidFill>
                  <a:schemeClr val="tx1"/>
                </a:solidFill>
                <a:latin typeface="Tw Cen MT" panose="020B0602020104020603" pitchFamily="34" charset="0"/>
                <a:cs typeface="Segoe UI" panose="020B0502040204020203" pitchFamily="34" charset="0"/>
              </a:rPr>
              <a:t>i.e</a:t>
            </a:r>
            <a:r>
              <a:rPr lang="en-IN">
                <a:solidFill>
                  <a:schemeClr val="tx1"/>
                </a:solidFill>
                <a:latin typeface="Tw Cen MT" panose="020B0602020104020603" pitchFamily="34" charset="0"/>
                <a:cs typeface="Segoe UI" panose="020B0502040204020203" pitchFamily="34" charset="0"/>
              </a:rPr>
              <a:t> one digit at a time on each 7-Segment with small delay values (few ms). Use a slide switch to stop the number sequencing. Simulate and verify this logic on </a:t>
            </a:r>
            <a:r>
              <a:rPr lang="en-IN" err="1">
                <a:solidFill>
                  <a:schemeClr val="tx1"/>
                </a:solidFill>
                <a:latin typeface="Tw Cen MT" panose="020B0602020104020603" pitchFamily="34" charset="0"/>
                <a:cs typeface="Segoe UI" panose="020B0502040204020203" pitchFamily="34" charset="0"/>
              </a:rPr>
              <a:t>Arduino</a:t>
            </a:r>
            <a:r>
              <a:rPr lang="en-IN">
                <a:solidFill>
                  <a:schemeClr val="tx1"/>
                </a:solidFill>
                <a:latin typeface="Tw Cen MT" panose="020B0602020104020603" pitchFamily="34" charset="0"/>
                <a:cs typeface="Segoe UI" panose="020B0502040204020203" pitchFamily="34" charset="0"/>
              </a:rPr>
              <a:t> Uno using </a:t>
            </a:r>
            <a:r>
              <a:rPr lang="en-IN" err="1">
                <a:solidFill>
                  <a:schemeClr val="tx1"/>
                </a:solidFill>
                <a:latin typeface="Tw Cen MT" panose="020B0602020104020603" pitchFamily="34" charset="0"/>
                <a:cs typeface="Segoe UI" panose="020B0502040204020203" pitchFamily="34" charset="0"/>
              </a:rPr>
              <a:t>Tinkercad</a:t>
            </a:r>
            <a:r>
              <a:rPr lang="en-IN">
                <a:solidFill>
                  <a:schemeClr val="tx1"/>
                </a:solidFill>
                <a:latin typeface="Tw Cen MT" panose="020B0602020104020603" pitchFamily="34" charset="0"/>
                <a:cs typeface="Segoe UI" panose="020B0502040204020203" pitchFamily="34" charset="0"/>
              </a:rPr>
              <a:t> circuits simulator.</a:t>
            </a:r>
          </a:p>
          <a:p>
            <a:pPr algn="just">
              <a:lnSpc>
                <a:spcPct val="150000"/>
              </a:lnSpc>
              <a:buClr>
                <a:schemeClr val="accent5">
                  <a:lumMod val="75000"/>
                </a:schemeClr>
              </a:buClr>
            </a:pPr>
            <a:endParaRPr lang="en-IN">
              <a:solidFill>
                <a:schemeClr val="tx1"/>
              </a:solidFill>
              <a:latin typeface="Tw Cen MT" panose="020B0602020104020603" pitchFamily="34" charset="0"/>
              <a:cs typeface="Segoe UI" panose="020B0502040204020203" pitchFamily="34" charset="0"/>
            </a:endParaRPr>
          </a:p>
          <a:p>
            <a:pPr algn="just">
              <a:buClr>
                <a:schemeClr val="accent5">
                  <a:lumMod val="75000"/>
                </a:schemeClr>
              </a:buClr>
              <a:buNone/>
            </a:pPr>
            <a:r>
              <a:rPr lang="en-IN" u="sng">
                <a:solidFill>
                  <a:schemeClr val="tx1"/>
                </a:solidFill>
                <a:latin typeface="Tw Cen MT" panose="020B0602020104020603" pitchFamily="34" charset="0"/>
                <a:cs typeface="Segoe UI" panose="020B0502040204020203" pitchFamily="34" charset="0"/>
              </a:rPr>
              <a:t>Note: </a:t>
            </a:r>
            <a:r>
              <a:rPr lang="en-IN">
                <a:solidFill>
                  <a:schemeClr val="tx1"/>
                </a:solidFill>
                <a:latin typeface="Tw Cen MT" panose="020B0602020104020603" pitchFamily="34" charset="0"/>
                <a:cs typeface="Segoe UI" panose="020B0502040204020203" pitchFamily="34" charset="0"/>
              </a:rPr>
              <a:t>Use </a:t>
            </a:r>
            <a:r>
              <a:rPr lang="en-IN" b="1" err="1">
                <a:solidFill>
                  <a:srgbClr val="C00000"/>
                </a:solidFill>
                <a:latin typeface="Tw Cen MT" panose="020B0602020104020603" pitchFamily="34" charset="0"/>
                <a:cs typeface="Segoe UI" panose="020B0502040204020203" pitchFamily="34" charset="0"/>
              </a:rPr>
              <a:t>millis</a:t>
            </a:r>
            <a:r>
              <a:rPr lang="en-IN" b="1">
                <a:solidFill>
                  <a:srgbClr val="C00000"/>
                </a:solidFill>
                <a:latin typeface="Tw Cen MT" panose="020B0602020104020603" pitchFamily="34" charset="0"/>
                <a:cs typeface="Segoe UI" panose="020B0502040204020203" pitchFamily="34" charset="0"/>
              </a:rPr>
              <a:t>() </a:t>
            </a:r>
            <a:r>
              <a:rPr lang="en-IN">
                <a:solidFill>
                  <a:schemeClr val="tx1"/>
                </a:solidFill>
                <a:latin typeface="Tw Cen MT" panose="020B0602020104020603" pitchFamily="34" charset="0"/>
                <a:cs typeface="Segoe UI" panose="020B0502040204020203" pitchFamily="34" charset="0"/>
              </a:rPr>
              <a:t>API to record number of milliseconds passed since the current program began the execution.</a:t>
            </a:r>
          </a:p>
          <a:p>
            <a:pPr>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907704" y="476672"/>
            <a:ext cx="6990273" cy="5832648"/>
          </a:xfrm>
          <a:prstGeom prst="rect">
            <a:avLst/>
          </a:prstGeom>
        </p:spPr>
      </p:pic>
      <p:sp>
        <p:nvSpPr>
          <p:cNvPr id="4" name="TextBox 3"/>
          <p:cNvSpPr txBox="1"/>
          <p:nvPr/>
        </p:nvSpPr>
        <p:spPr>
          <a:xfrm>
            <a:off x="611560" y="332656"/>
            <a:ext cx="1338828" cy="646331"/>
          </a:xfrm>
          <a:prstGeom prst="rect">
            <a:avLst/>
          </a:prstGeom>
          <a:noFill/>
        </p:spPr>
        <p:txBody>
          <a:bodyPr wrap="none" rtlCol="0">
            <a:spAutoFit/>
          </a:bodyPr>
          <a:lstStyle/>
          <a:p>
            <a:r>
              <a:rPr lang="en-IN" sz="3600" b="1">
                <a:solidFill>
                  <a:srgbClr val="C00000"/>
                </a:solidFill>
              </a:rPr>
              <a:t>Code</a:t>
            </a:r>
            <a:endParaRPr lang="en-US" sz="36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899592" y="332656"/>
            <a:ext cx="7632848" cy="62071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4">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DCC38DC8CCAF47A8E08EDC185CF0E3" ma:contentTypeVersion="6" ma:contentTypeDescription="Create a new document." ma:contentTypeScope="" ma:versionID="80c03378ae07bf1dbbbb13108842e3c5">
  <xsd:schema xmlns:xsd="http://www.w3.org/2001/XMLSchema" xmlns:xs="http://www.w3.org/2001/XMLSchema" xmlns:p="http://schemas.microsoft.com/office/2006/metadata/properties" xmlns:ns2="7f078221-72ae-47b4-931d-26bfe9c1a2fd" targetNamespace="http://schemas.microsoft.com/office/2006/metadata/properties" ma:root="true" ma:fieldsID="fa85022e4be5ecef0866cea7396882f7" ns2:_="">
    <xsd:import namespace="7f078221-72ae-47b4-931d-26bfe9c1a2f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078221-72ae-47b4-931d-26bfe9c1a2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3F5C3C-87C9-48D9-AD19-562FA428E228}">
  <ds:schemaRefs>
    <ds:schemaRef ds:uri="7f078221-72ae-47b4-931d-26bfe9c1a2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1F1CC45-D02F-44C3-8B68-0E5EC20416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4D776B1-90BA-45B8-8282-ED06017BE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Theme4</Template>
  <Application>Microsoft Office PowerPoint</Application>
  <PresentationFormat>On-screen Show (4:3)</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Theme4</vt:lpstr>
      <vt:lpstr>Arduino in tinkercad</vt:lpstr>
      <vt:lpstr>Day 2</vt:lpstr>
      <vt:lpstr>7 SEGMENT DISPLAY</vt:lpstr>
      <vt:lpstr>PowerPoint Presentation</vt:lpstr>
      <vt:lpstr>PowerPoint Presentation</vt:lpstr>
      <vt:lpstr>PowerPoint Presentation</vt:lpstr>
      <vt:lpstr>Using two 7 segment displays</vt:lpstr>
      <vt:lpstr>PowerPoint Presentation</vt:lpstr>
      <vt:lpstr>PowerPoint Presentation</vt:lpstr>
      <vt:lpstr>PowerPoint Presentation</vt:lpstr>
      <vt:lpstr> https://www.tinkercad.com/things/ixcKdNoFTWZ-lab-3-task-1/editel?sharecode=XsJ-9Lag4_enRtGcY5qBbpsPrtWXOcqnPSbNx-_ibbE     https://www.tinkercad.com/things/elunQoPj6pz-lab-3-task-2/editel?sharecode=mvEMJwsBrxiDyGvrYO_eG9TXxMcUdibg2SCtc3Etlnc </vt:lpstr>
      <vt:lpstr>TASK 1</vt:lpstr>
      <vt:lpstr>TASK 2</vt:lpstr>
      <vt:lpstr>TASK 3</vt:lpstr>
      <vt:lpstr>TASK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in tinkercad</dc:title>
  <dc:creator>Windows User</dc:creator>
  <cp:revision>1</cp:revision>
  <dcterms:created xsi:type="dcterms:W3CDTF">2020-11-11T02:35:42Z</dcterms:created>
  <dcterms:modified xsi:type="dcterms:W3CDTF">2020-11-12T11:29:00Z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0x010100E7DCC38DC8CCAF47A8E08EDC185CF0E3</vt:lpwstr>
  </property>
</Properties>
</file>