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78" r:id="rId4"/>
    <p:sldId id="260" r:id="rId5"/>
    <p:sldId id="276" r:id="rId6"/>
    <p:sldId id="272" r:id="rId7"/>
    <p:sldId id="273" r:id="rId8"/>
    <p:sldId id="274" r:id="rId9"/>
    <p:sldId id="275" r:id="rId10"/>
    <p:sldId id="277" r:id="rId11"/>
    <p:sldId id="259" r:id="rId12"/>
    <p:sldId id="261" r:id="rId13"/>
    <p:sldId id="262" r:id="rId14"/>
    <p:sldId id="263" r:id="rId15"/>
    <p:sldId id="264" r:id="rId16"/>
    <p:sldId id="266" r:id="rId17"/>
    <p:sldId id="267" r:id="rId18"/>
    <p:sldId id="268" r:id="rId19"/>
    <p:sldId id="269" r:id="rId20"/>
    <p:sldId id="270"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259"/>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3309CD-BBC9-4848-8C2D-A43B31D6645F}" type="datetimeFigureOut">
              <a:rPr lang="en-US" smtClean="0"/>
              <a:pPr/>
              <a:t>11/16/2020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49309A-0549-4D84-B71E-7AE0039CC9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49309A-0549-4D84-B71E-7AE0039CC914}"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726565DD-6AE6-48F1-84B0-E947E778DFB1}" type="datetimeFigureOut">
              <a:rPr lang="en-US" smtClean="0"/>
              <a:pPr/>
              <a:t>11/16/2020</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C89E4C58-047D-4373-83B5-7363C1A13A7E}" type="slidenum">
              <a:rPr lang="en-US" smtClean="0"/>
              <a:pPr/>
              <a:t>‹#›</a:t>
            </a:fld>
            <a:endParaRPr lang="en-US"/>
          </a:p>
        </p:txBody>
      </p:sp>
      <p:grpSp>
        <p:nvGrpSpPr>
          <p:cNvPr id="7" name="Group 6"/>
          <p:cNvGrpSpPr/>
          <p:nvPr/>
        </p:nvGrpSpPr>
        <p:grpSpPr>
          <a:xfrm>
            <a:off x="564644" y="744470"/>
            <a:ext cx="8005588"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6565DD-6AE6-48F1-84B0-E947E778DFB1}" type="datetimeFigureOut">
              <a:rPr lang="en-US" smtClean="0"/>
              <a:pPr/>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E4C58-047D-4373-83B5-7363C1A13A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624156"/>
            <a:ext cx="1174325"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613473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6565DD-6AE6-48F1-84B0-E947E778DFB1}" type="datetimeFigureOut">
              <a:rPr lang="en-US" smtClean="0"/>
              <a:pPr/>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E4C58-047D-4373-83B5-7363C1A13A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6565DD-6AE6-48F1-84B0-E947E778DFB1}" type="datetimeFigureOut">
              <a:rPr lang="en-US" smtClean="0"/>
              <a:pPr/>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E4C58-047D-4373-83B5-7363C1A13A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726565DD-6AE6-48F1-84B0-E947E778DFB1}" type="datetimeFigureOut">
              <a:rPr lang="en-US" smtClean="0"/>
              <a:pPr/>
              <a:t>11/16/2020</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C89E4C58-047D-4373-83B5-7363C1A13A7E}"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6565DD-6AE6-48F1-84B0-E947E778DFB1}" type="datetimeFigureOut">
              <a:rPr lang="en-US" smtClean="0"/>
              <a:pPr/>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E4C58-047D-4373-83B5-7363C1A13A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864"/>
            <a:ext cx="3332988"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8700" y="3305208"/>
            <a:ext cx="3332988"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1" y="2340864"/>
            <a:ext cx="3332988"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93761" y="3305208"/>
            <a:ext cx="3332988"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6565DD-6AE6-48F1-84B0-E947E778DFB1}" type="datetimeFigureOut">
              <a:rPr lang="en-US" smtClean="0"/>
              <a:pPr/>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9E4C58-047D-4373-83B5-7363C1A13A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6565DD-6AE6-48F1-84B0-E947E778DFB1}" type="datetimeFigureOut">
              <a:rPr lang="en-US" smtClean="0"/>
              <a:pPr/>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9E4C58-047D-4373-83B5-7363C1A13A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565DD-6AE6-48F1-84B0-E947E778DFB1}" type="datetimeFigureOut">
              <a:rPr lang="en-US" smtClean="0"/>
              <a:pPr/>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9E4C58-047D-4373-83B5-7363C1A13A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726565DD-6AE6-48F1-84B0-E947E778DFB1}" type="datetimeFigureOut">
              <a:rPr lang="en-US" smtClean="0"/>
              <a:pPr/>
              <a:t>11/16/2020</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C89E4C58-047D-4373-83B5-7363C1A13A7E}"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726565DD-6AE6-48F1-84B0-E947E778DFB1}" type="datetimeFigureOut">
              <a:rPr lang="en-US" smtClean="0"/>
              <a:pPr/>
              <a:t>11/16/2020</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C89E4C58-047D-4373-83B5-7363C1A13A7E}"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200" baseline="0">
                <a:solidFill>
                  <a:schemeClr val="tx2"/>
                </a:solidFill>
              </a:defRPr>
            </a:lvl1pPr>
          </a:lstStyle>
          <a:p>
            <a:fld id="{726565DD-6AE6-48F1-84B0-E947E778DFB1}" type="datetimeFigureOut">
              <a:rPr lang="en-US" smtClean="0"/>
              <a:pPr/>
              <a:t>11/16/2020</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200" baseline="0">
                <a:solidFill>
                  <a:schemeClr val="tx2"/>
                </a:solidFill>
              </a:defRPr>
            </a:lvl1pPr>
          </a:lstStyle>
          <a:p>
            <a:fld id="{C89E4C58-047D-4373-83B5-7363C1A13A7E}"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656" y="1772816"/>
            <a:ext cx="6270922" cy="2098226"/>
          </a:xfrm>
        </p:spPr>
        <p:txBody>
          <a:bodyPr/>
          <a:lstStyle/>
          <a:p>
            <a:r>
              <a:rPr lang="en-IN" dirty="0" smtClean="0"/>
              <a:t>Arduino in tinkercad</a:t>
            </a:r>
            <a:endParaRPr lang="en-US" dirty="0"/>
          </a:p>
        </p:txBody>
      </p:sp>
      <p:sp>
        <p:nvSpPr>
          <p:cNvPr id="4" name="TextBox 3"/>
          <p:cNvSpPr txBox="1"/>
          <p:nvPr/>
        </p:nvSpPr>
        <p:spPr>
          <a:xfrm>
            <a:off x="2483768" y="4149080"/>
            <a:ext cx="4755854" cy="769441"/>
          </a:xfrm>
          <a:prstGeom prst="rect">
            <a:avLst/>
          </a:prstGeom>
          <a:noFill/>
        </p:spPr>
        <p:txBody>
          <a:bodyPr wrap="none" rtlCol="0">
            <a:spAutoFit/>
          </a:bodyPr>
          <a:lstStyle/>
          <a:p>
            <a:r>
              <a:rPr lang="en-IN" sz="4400" dirty="0" smtClean="0">
                <a:latin typeface="Arial" pitchFamily="34" charset="0"/>
                <a:cs typeface="Arial" pitchFamily="34" charset="0"/>
              </a:rPr>
              <a:t>Challenging Tasks</a:t>
            </a:r>
            <a:endParaRPr lang="en-US" sz="4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607244" y="2204864"/>
            <a:ext cx="8536756" cy="25622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692697"/>
            <a:ext cx="7848872" cy="2677656"/>
          </a:xfrm>
          <a:prstGeom prst="rect">
            <a:avLst/>
          </a:prstGeom>
        </p:spPr>
        <p:txBody>
          <a:bodyPr wrap="square">
            <a:spAutoFit/>
          </a:bodyPr>
          <a:lstStyle/>
          <a:p>
            <a:pPr marL="457200" indent="-457200" algn="just">
              <a:buClr>
                <a:schemeClr val="accent5">
                  <a:lumMod val="75000"/>
                </a:schemeClr>
              </a:buClr>
              <a:buFont typeface="Wingdings" panose="05000000000000000000" pitchFamily="2" charset="2"/>
              <a:buChar char="Ø"/>
            </a:pPr>
            <a:r>
              <a:rPr lang="en-IN" sz="2800" dirty="0" smtClean="0">
                <a:latin typeface="Arial Narrow" pitchFamily="34" charset="0"/>
                <a:cs typeface="Segoe UI" panose="020B0502040204020203" pitchFamily="34" charset="0"/>
              </a:rPr>
              <a:t>In </a:t>
            </a:r>
            <a:r>
              <a:rPr lang="en-IN" sz="2800" dirty="0" err="1" smtClean="0">
                <a:latin typeface="Arial Narrow" pitchFamily="34" charset="0"/>
                <a:cs typeface="Segoe UI" panose="020B0502040204020203" pitchFamily="34" charset="0"/>
              </a:rPr>
              <a:t>Arduino</a:t>
            </a:r>
            <a:r>
              <a:rPr lang="en-IN" sz="2800" dirty="0" smtClean="0">
                <a:latin typeface="Arial Narrow" pitchFamily="34" charset="0"/>
                <a:cs typeface="Segoe UI" panose="020B0502040204020203" pitchFamily="34" charset="0"/>
              </a:rPr>
              <a:t> keypad library is used with header file</a:t>
            </a:r>
            <a:r>
              <a:rPr lang="en-IN" sz="2800" dirty="0" smtClean="0">
                <a:solidFill>
                  <a:schemeClr val="bg1"/>
                </a:solidFill>
                <a:latin typeface="Arial Narrow" pitchFamily="34" charset="0"/>
                <a:cs typeface="Segoe UI" panose="020B0502040204020203" pitchFamily="34" charset="0"/>
              </a:rPr>
              <a:t>  </a:t>
            </a:r>
            <a:r>
              <a:rPr lang="en-IN" sz="2800" dirty="0" smtClean="0">
                <a:solidFill>
                  <a:srgbClr val="C00000"/>
                </a:solidFill>
                <a:latin typeface="Arial Narrow" pitchFamily="34" charset="0"/>
                <a:cs typeface="Segoe UI" panose="020B0502040204020203" pitchFamily="34" charset="0"/>
              </a:rPr>
              <a:t>#include &lt;</a:t>
            </a:r>
            <a:r>
              <a:rPr lang="en-IN" sz="2800" dirty="0" err="1" smtClean="0">
                <a:solidFill>
                  <a:srgbClr val="C00000"/>
                </a:solidFill>
                <a:latin typeface="Arial Narrow" pitchFamily="34" charset="0"/>
                <a:cs typeface="Segoe UI" panose="020B0502040204020203" pitchFamily="34" charset="0"/>
              </a:rPr>
              <a:t>Keypad.h</a:t>
            </a:r>
            <a:r>
              <a:rPr lang="en-IN" sz="2800" dirty="0" smtClean="0">
                <a:solidFill>
                  <a:srgbClr val="C00000"/>
                </a:solidFill>
                <a:latin typeface="Arial Narrow" pitchFamily="34" charset="0"/>
                <a:cs typeface="Segoe UI" panose="020B0502040204020203" pitchFamily="34" charset="0"/>
              </a:rPr>
              <a:t>&gt;</a:t>
            </a:r>
          </a:p>
          <a:p>
            <a:pPr marL="457200" indent="-457200" algn="just">
              <a:buClr>
                <a:schemeClr val="accent5">
                  <a:lumMod val="75000"/>
                </a:schemeClr>
              </a:buClr>
              <a:buFont typeface="Wingdings" panose="05000000000000000000" pitchFamily="2" charset="2"/>
              <a:buChar char="Ø"/>
            </a:pPr>
            <a:endParaRPr lang="en-IN" sz="2800" dirty="0" smtClean="0">
              <a:solidFill>
                <a:schemeClr val="bg1"/>
              </a:solidFill>
              <a:latin typeface="Arial Narrow" pitchFamily="34" charset="0"/>
              <a:cs typeface="Segoe UI" panose="020B0502040204020203" pitchFamily="34" charset="0"/>
            </a:endParaRPr>
          </a:p>
          <a:p>
            <a:pPr marL="457200" indent="-457200" algn="just">
              <a:lnSpc>
                <a:spcPct val="150000"/>
              </a:lnSpc>
              <a:buClr>
                <a:schemeClr val="accent5">
                  <a:lumMod val="75000"/>
                </a:schemeClr>
              </a:buClr>
              <a:buFont typeface="Wingdings" panose="05000000000000000000" pitchFamily="2" charset="2"/>
              <a:buChar char="Ø"/>
            </a:pPr>
            <a:r>
              <a:rPr lang="en-IN" sz="2800" dirty="0" smtClean="0">
                <a:solidFill>
                  <a:srgbClr val="C00000"/>
                </a:solidFill>
                <a:latin typeface="Arial Narrow" pitchFamily="34" charset="0"/>
                <a:cs typeface="Segoe UI" panose="020B0502040204020203" pitchFamily="34" charset="0"/>
              </a:rPr>
              <a:t>Keypad(</a:t>
            </a:r>
            <a:r>
              <a:rPr lang="en-IN" sz="2800" dirty="0" err="1" smtClean="0">
                <a:solidFill>
                  <a:srgbClr val="C00000"/>
                </a:solidFill>
                <a:latin typeface="Arial Narrow" pitchFamily="34" charset="0"/>
                <a:cs typeface="Segoe UI" panose="020B0502040204020203" pitchFamily="34" charset="0"/>
              </a:rPr>
              <a:t>makeKeymap</a:t>
            </a:r>
            <a:r>
              <a:rPr lang="en-IN" sz="2800" dirty="0" smtClean="0">
                <a:solidFill>
                  <a:srgbClr val="C00000"/>
                </a:solidFill>
                <a:latin typeface="Arial Narrow" pitchFamily="34" charset="0"/>
                <a:cs typeface="Segoe UI" panose="020B0502040204020203" pitchFamily="34" charset="0"/>
              </a:rPr>
              <a:t>(</a:t>
            </a:r>
            <a:r>
              <a:rPr lang="en-IN" sz="2800" dirty="0" err="1" smtClean="0">
                <a:solidFill>
                  <a:srgbClr val="C00000"/>
                </a:solidFill>
                <a:latin typeface="Arial Narrow" pitchFamily="34" charset="0"/>
                <a:cs typeface="Segoe UI" panose="020B0502040204020203" pitchFamily="34" charset="0"/>
              </a:rPr>
              <a:t>userKeymap</a:t>
            </a:r>
            <a:r>
              <a:rPr lang="en-IN" sz="2800" dirty="0" smtClean="0">
                <a:solidFill>
                  <a:srgbClr val="C00000"/>
                </a:solidFill>
                <a:latin typeface="Arial Narrow" pitchFamily="34" charset="0"/>
                <a:cs typeface="Segoe UI" panose="020B0502040204020203" pitchFamily="34" charset="0"/>
              </a:rPr>
              <a:t>), row[], </a:t>
            </a:r>
            <a:r>
              <a:rPr lang="en-IN" sz="2800" dirty="0" err="1" smtClean="0">
                <a:solidFill>
                  <a:srgbClr val="C00000"/>
                </a:solidFill>
                <a:latin typeface="Arial Narrow" pitchFamily="34" charset="0"/>
                <a:cs typeface="Segoe UI" panose="020B0502040204020203" pitchFamily="34" charset="0"/>
              </a:rPr>
              <a:t>col</a:t>
            </a:r>
            <a:r>
              <a:rPr lang="en-IN" sz="2800" dirty="0" smtClean="0">
                <a:solidFill>
                  <a:srgbClr val="C00000"/>
                </a:solidFill>
                <a:latin typeface="Arial Narrow" pitchFamily="34" charset="0"/>
                <a:cs typeface="Segoe UI" panose="020B0502040204020203" pitchFamily="34" charset="0"/>
              </a:rPr>
              <a:t>[], rows, cols)</a:t>
            </a:r>
          </a:p>
        </p:txBody>
      </p:sp>
      <p:pic>
        <p:nvPicPr>
          <p:cNvPr id="3" name="Picture 2"/>
          <p:cNvPicPr>
            <a:picLocks noChangeAspect="1"/>
          </p:cNvPicPr>
          <p:nvPr/>
        </p:nvPicPr>
        <p:blipFill>
          <a:blip r:embed="rId2" cstate="print"/>
          <a:stretch>
            <a:fillRect/>
          </a:stretch>
        </p:blipFill>
        <p:spPr>
          <a:xfrm>
            <a:off x="539552" y="3573016"/>
            <a:ext cx="8414135" cy="27363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980727"/>
            <a:ext cx="7128792" cy="4785926"/>
          </a:xfrm>
          <a:prstGeom prst="rect">
            <a:avLst/>
          </a:prstGeom>
        </p:spPr>
        <p:txBody>
          <a:bodyPr wrap="square">
            <a:spAutoFit/>
          </a:bodyPr>
          <a:lstStyle/>
          <a:p>
            <a:pPr marL="457200" indent="-457200" algn="just">
              <a:buClr>
                <a:schemeClr val="accent5">
                  <a:lumMod val="75000"/>
                </a:schemeClr>
              </a:buClr>
              <a:buFont typeface="Wingdings" panose="05000000000000000000" pitchFamily="2" charset="2"/>
              <a:buChar char="Ø"/>
            </a:pPr>
            <a:r>
              <a:rPr lang="en-IN" sz="2000" dirty="0" smtClean="0">
                <a:solidFill>
                  <a:srgbClr val="C00000"/>
                </a:solidFill>
                <a:latin typeface="Tw Cen MT" panose="020B0602020104020603" pitchFamily="34" charset="0"/>
                <a:cs typeface="Segoe UI" panose="020B0502040204020203" pitchFamily="34" charset="0"/>
              </a:rPr>
              <a:t>char </a:t>
            </a:r>
            <a:r>
              <a:rPr lang="en-IN" sz="2000" dirty="0" err="1" smtClean="0">
                <a:solidFill>
                  <a:srgbClr val="C00000"/>
                </a:solidFill>
                <a:latin typeface="Tw Cen MT" panose="020B0602020104020603" pitchFamily="34" charset="0"/>
                <a:cs typeface="Segoe UI" panose="020B0502040204020203" pitchFamily="34" charset="0"/>
              </a:rPr>
              <a:t>waitForKey</a:t>
            </a:r>
            <a:r>
              <a:rPr lang="en-IN" sz="2000" dirty="0" smtClean="0">
                <a:solidFill>
                  <a:srgbClr val="C00000"/>
                </a:solidFill>
                <a:latin typeface="Tw Cen MT" panose="020B0602020104020603" pitchFamily="34" charset="0"/>
                <a:cs typeface="Segoe UI" panose="020B0502040204020203" pitchFamily="34" charset="0"/>
              </a:rPr>
              <a:t>() </a:t>
            </a:r>
            <a:r>
              <a:rPr lang="en-IN" sz="2000" dirty="0" smtClean="0">
                <a:latin typeface="Tw Cen MT" panose="020B0602020104020603" pitchFamily="34" charset="0"/>
                <a:cs typeface="Segoe UI" panose="020B0502040204020203" pitchFamily="34" charset="0"/>
              </a:rPr>
              <a:t>- This function will wait forever until someone presses a key. </a:t>
            </a:r>
          </a:p>
          <a:p>
            <a:pPr marL="457200" indent="-457200" algn="just">
              <a:buClr>
                <a:schemeClr val="accent5">
                  <a:lumMod val="75000"/>
                </a:schemeClr>
              </a:buClr>
              <a:buFont typeface="Wingdings" panose="05000000000000000000" pitchFamily="2" charset="2"/>
              <a:buChar char="Ø"/>
            </a:pPr>
            <a:endParaRPr lang="en-IN" sz="900" dirty="0" smtClean="0">
              <a:solidFill>
                <a:schemeClr val="bg1"/>
              </a:solidFill>
              <a:latin typeface="Tw Cen MT" panose="020B0602020104020603" pitchFamily="34" charset="0"/>
              <a:cs typeface="Segoe UI" panose="020B0502040204020203" pitchFamily="34" charset="0"/>
            </a:endParaRPr>
          </a:p>
          <a:p>
            <a:pPr marL="457200" indent="-457200" algn="just">
              <a:buClr>
                <a:schemeClr val="accent5">
                  <a:lumMod val="75000"/>
                </a:schemeClr>
              </a:buClr>
              <a:buFont typeface="Wingdings" panose="05000000000000000000" pitchFamily="2" charset="2"/>
              <a:buChar char="Ø"/>
            </a:pPr>
            <a:r>
              <a:rPr lang="en-IN" sz="2000" dirty="0" smtClean="0">
                <a:solidFill>
                  <a:srgbClr val="C00000"/>
                </a:solidFill>
                <a:latin typeface="Tw Cen MT" panose="020B0602020104020603" pitchFamily="34" charset="0"/>
                <a:cs typeface="Segoe UI" panose="020B0502040204020203" pitchFamily="34" charset="0"/>
              </a:rPr>
              <a:t>char </a:t>
            </a:r>
            <a:r>
              <a:rPr lang="en-IN" sz="2000" dirty="0" err="1" smtClean="0">
                <a:solidFill>
                  <a:srgbClr val="C00000"/>
                </a:solidFill>
                <a:latin typeface="Tw Cen MT" panose="020B0602020104020603" pitchFamily="34" charset="0"/>
                <a:cs typeface="Segoe UI" panose="020B0502040204020203" pitchFamily="34" charset="0"/>
              </a:rPr>
              <a:t>getKey</a:t>
            </a:r>
            <a:r>
              <a:rPr lang="en-IN" sz="2000" dirty="0" smtClean="0">
                <a:solidFill>
                  <a:srgbClr val="C00000"/>
                </a:solidFill>
                <a:latin typeface="Tw Cen MT" panose="020B0602020104020603" pitchFamily="34" charset="0"/>
                <a:cs typeface="Segoe UI" panose="020B0502040204020203" pitchFamily="34" charset="0"/>
              </a:rPr>
              <a:t>() </a:t>
            </a:r>
            <a:r>
              <a:rPr lang="en-IN" sz="2000" dirty="0" smtClean="0">
                <a:latin typeface="Tw Cen MT" panose="020B0602020104020603" pitchFamily="34" charset="0"/>
                <a:cs typeface="Segoe UI" panose="020B0502040204020203" pitchFamily="34" charset="0"/>
              </a:rPr>
              <a:t>- Returns the key that is pressed, if any.</a:t>
            </a:r>
          </a:p>
          <a:p>
            <a:pPr marL="457200" indent="-457200" algn="just">
              <a:buClr>
                <a:schemeClr val="accent5">
                  <a:lumMod val="75000"/>
                </a:schemeClr>
              </a:buClr>
              <a:buFont typeface="Wingdings" panose="05000000000000000000" pitchFamily="2" charset="2"/>
              <a:buChar char="Ø"/>
            </a:pPr>
            <a:endParaRPr lang="en-IN" sz="900" dirty="0" smtClean="0">
              <a:solidFill>
                <a:schemeClr val="bg1"/>
              </a:solidFill>
              <a:latin typeface="Tw Cen MT" panose="020B0602020104020603" pitchFamily="34" charset="0"/>
              <a:cs typeface="Segoe UI" panose="020B0502040204020203" pitchFamily="34" charset="0"/>
            </a:endParaRPr>
          </a:p>
          <a:p>
            <a:pPr marL="457200" indent="-457200" algn="just">
              <a:buClr>
                <a:schemeClr val="accent5">
                  <a:lumMod val="75000"/>
                </a:schemeClr>
              </a:buClr>
              <a:buFont typeface="Wingdings" panose="05000000000000000000" pitchFamily="2" charset="2"/>
              <a:buChar char="Ø"/>
            </a:pPr>
            <a:r>
              <a:rPr lang="en-IN" sz="2000" dirty="0" err="1" smtClean="0">
                <a:solidFill>
                  <a:srgbClr val="C00000"/>
                </a:solidFill>
                <a:latin typeface="Tw Cen MT" panose="020B0602020104020603" pitchFamily="34" charset="0"/>
                <a:cs typeface="Segoe UI" panose="020B0502040204020203" pitchFamily="34" charset="0"/>
              </a:rPr>
              <a:t>KeyState</a:t>
            </a:r>
            <a:r>
              <a:rPr lang="en-IN" sz="2000" dirty="0" smtClean="0">
                <a:solidFill>
                  <a:srgbClr val="C00000"/>
                </a:solidFill>
                <a:latin typeface="Tw Cen MT" panose="020B0602020104020603" pitchFamily="34" charset="0"/>
                <a:cs typeface="Segoe UI" panose="020B0502040204020203" pitchFamily="34" charset="0"/>
              </a:rPr>
              <a:t> </a:t>
            </a:r>
            <a:r>
              <a:rPr lang="en-IN" sz="2000" dirty="0" err="1" smtClean="0">
                <a:solidFill>
                  <a:srgbClr val="C00000"/>
                </a:solidFill>
                <a:latin typeface="Tw Cen MT" panose="020B0602020104020603" pitchFamily="34" charset="0"/>
                <a:cs typeface="Segoe UI" panose="020B0502040204020203" pitchFamily="34" charset="0"/>
              </a:rPr>
              <a:t>getState</a:t>
            </a:r>
            <a:r>
              <a:rPr lang="en-IN" sz="2000" dirty="0" smtClean="0">
                <a:solidFill>
                  <a:srgbClr val="C00000"/>
                </a:solidFill>
                <a:latin typeface="Tw Cen MT" panose="020B0602020104020603" pitchFamily="34" charset="0"/>
                <a:cs typeface="Segoe UI" panose="020B0502040204020203" pitchFamily="34" charset="0"/>
              </a:rPr>
              <a:t>() </a:t>
            </a:r>
            <a:r>
              <a:rPr lang="en-IN" sz="2000" dirty="0" smtClean="0">
                <a:latin typeface="Tw Cen MT" panose="020B0602020104020603" pitchFamily="34" charset="0"/>
                <a:cs typeface="Segoe UI" panose="020B0502040204020203" pitchFamily="34" charset="0"/>
              </a:rPr>
              <a:t>-</a:t>
            </a:r>
            <a:r>
              <a:rPr lang="en-IN" sz="2000" dirty="0" smtClean="0">
                <a:solidFill>
                  <a:srgbClr val="C00000"/>
                </a:solidFill>
                <a:latin typeface="Tw Cen MT" panose="020B0602020104020603" pitchFamily="34" charset="0"/>
                <a:cs typeface="Segoe UI" panose="020B0502040204020203" pitchFamily="34" charset="0"/>
              </a:rPr>
              <a:t> </a:t>
            </a:r>
            <a:r>
              <a:rPr lang="en-IN" sz="2000" dirty="0" smtClean="0">
                <a:latin typeface="Tw Cen MT" panose="020B0602020104020603" pitchFamily="34" charset="0"/>
                <a:cs typeface="Segoe UI" panose="020B0502040204020203" pitchFamily="34" charset="0"/>
              </a:rPr>
              <a:t>Returns the current state of any of the keys. The four states are IDLE, PRESSED, RELEASED and HOLD.</a:t>
            </a:r>
          </a:p>
          <a:p>
            <a:pPr marL="457200" indent="-457200" algn="just">
              <a:buClr>
                <a:schemeClr val="accent5">
                  <a:lumMod val="75000"/>
                </a:schemeClr>
              </a:buClr>
              <a:buFont typeface="Wingdings" panose="05000000000000000000" pitchFamily="2" charset="2"/>
              <a:buChar char="Ø"/>
            </a:pPr>
            <a:endParaRPr lang="en-IN" sz="900" dirty="0" smtClean="0">
              <a:solidFill>
                <a:schemeClr val="bg1"/>
              </a:solidFill>
              <a:latin typeface="Tw Cen MT" panose="020B0602020104020603" pitchFamily="34" charset="0"/>
              <a:cs typeface="Segoe UI" panose="020B0502040204020203" pitchFamily="34" charset="0"/>
            </a:endParaRPr>
          </a:p>
          <a:p>
            <a:pPr marL="457200" indent="-457200" algn="just">
              <a:buClr>
                <a:schemeClr val="accent5">
                  <a:lumMod val="75000"/>
                </a:schemeClr>
              </a:buClr>
              <a:buFont typeface="Wingdings" panose="05000000000000000000" pitchFamily="2" charset="2"/>
              <a:buChar char="Ø"/>
            </a:pPr>
            <a:r>
              <a:rPr lang="en-IN" sz="2000" dirty="0" err="1" smtClean="0">
                <a:solidFill>
                  <a:srgbClr val="C00000"/>
                </a:solidFill>
                <a:latin typeface="Tw Cen MT" panose="020B0602020104020603" pitchFamily="34" charset="0"/>
                <a:cs typeface="Segoe UI" panose="020B0502040204020203" pitchFamily="34" charset="0"/>
              </a:rPr>
              <a:t>boolean</a:t>
            </a:r>
            <a:r>
              <a:rPr lang="en-IN" sz="2000" dirty="0" smtClean="0">
                <a:solidFill>
                  <a:srgbClr val="C00000"/>
                </a:solidFill>
                <a:latin typeface="Tw Cen MT" panose="020B0602020104020603" pitchFamily="34" charset="0"/>
                <a:cs typeface="Segoe UI" panose="020B0502040204020203" pitchFamily="34" charset="0"/>
              </a:rPr>
              <a:t> </a:t>
            </a:r>
            <a:r>
              <a:rPr lang="en-IN" sz="2000" dirty="0" err="1" smtClean="0">
                <a:solidFill>
                  <a:srgbClr val="C00000"/>
                </a:solidFill>
                <a:latin typeface="Tw Cen MT" panose="020B0602020104020603" pitchFamily="34" charset="0"/>
                <a:cs typeface="Segoe UI" panose="020B0502040204020203" pitchFamily="34" charset="0"/>
              </a:rPr>
              <a:t>keyStateChanged</a:t>
            </a:r>
            <a:r>
              <a:rPr lang="en-IN" sz="2000" dirty="0" smtClean="0">
                <a:solidFill>
                  <a:srgbClr val="C00000"/>
                </a:solidFill>
                <a:latin typeface="Tw Cen MT" panose="020B0602020104020603" pitchFamily="34" charset="0"/>
                <a:cs typeface="Segoe UI" panose="020B0502040204020203" pitchFamily="34" charset="0"/>
              </a:rPr>
              <a:t>() </a:t>
            </a:r>
            <a:r>
              <a:rPr lang="en-IN" sz="2000" dirty="0" smtClean="0">
                <a:latin typeface="Tw Cen MT" panose="020B0602020104020603" pitchFamily="34" charset="0"/>
                <a:cs typeface="Segoe UI" panose="020B0502040204020203" pitchFamily="34" charset="0"/>
              </a:rPr>
              <a:t>– Let's you know when the key has changed from one state to another.</a:t>
            </a:r>
          </a:p>
          <a:p>
            <a:pPr marL="457200" indent="-457200" algn="just">
              <a:buClr>
                <a:schemeClr val="accent5">
                  <a:lumMod val="75000"/>
                </a:schemeClr>
              </a:buClr>
              <a:buFont typeface="Wingdings" panose="05000000000000000000" pitchFamily="2" charset="2"/>
              <a:buChar char="Ø"/>
            </a:pPr>
            <a:endParaRPr lang="en-IN" sz="900" dirty="0" smtClean="0">
              <a:solidFill>
                <a:schemeClr val="bg1"/>
              </a:solidFill>
              <a:latin typeface="Tw Cen MT" panose="020B0602020104020603" pitchFamily="34" charset="0"/>
              <a:cs typeface="Segoe UI" panose="020B0502040204020203" pitchFamily="34" charset="0"/>
            </a:endParaRPr>
          </a:p>
          <a:p>
            <a:pPr marL="457200" indent="-457200" algn="just">
              <a:buClr>
                <a:schemeClr val="accent5">
                  <a:lumMod val="75000"/>
                </a:schemeClr>
              </a:buClr>
              <a:buFont typeface="Wingdings" panose="05000000000000000000" pitchFamily="2" charset="2"/>
              <a:buChar char="Ø"/>
            </a:pPr>
            <a:r>
              <a:rPr lang="en-IN" sz="2000" dirty="0" err="1" smtClean="0">
                <a:solidFill>
                  <a:srgbClr val="C00000"/>
                </a:solidFill>
                <a:latin typeface="Tw Cen MT" panose="020B0602020104020603" pitchFamily="34" charset="0"/>
                <a:cs typeface="Segoe UI" panose="020B0502040204020203" pitchFamily="34" charset="0"/>
              </a:rPr>
              <a:t>setDebounceTime</a:t>
            </a:r>
            <a:r>
              <a:rPr lang="en-IN" sz="2000" dirty="0" smtClean="0">
                <a:solidFill>
                  <a:srgbClr val="C00000"/>
                </a:solidFill>
                <a:latin typeface="Tw Cen MT" panose="020B0602020104020603" pitchFamily="34" charset="0"/>
                <a:cs typeface="Segoe UI" panose="020B0502040204020203" pitchFamily="34" charset="0"/>
              </a:rPr>
              <a:t>(unsigned </a:t>
            </a:r>
            <a:r>
              <a:rPr lang="en-IN" sz="2000" dirty="0" err="1" smtClean="0">
                <a:solidFill>
                  <a:srgbClr val="C00000"/>
                </a:solidFill>
                <a:latin typeface="Tw Cen MT" panose="020B0602020104020603" pitchFamily="34" charset="0"/>
                <a:cs typeface="Segoe UI" panose="020B0502040204020203" pitchFamily="34" charset="0"/>
              </a:rPr>
              <a:t>int</a:t>
            </a:r>
            <a:r>
              <a:rPr lang="en-IN" sz="2000" dirty="0" smtClean="0">
                <a:solidFill>
                  <a:srgbClr val="C00000"/>
                </a:solidFill>
                <a:latin typeface="Tw Cen MT" panose="020B0602020104020603" pitchFamily="34" charset="0"/>
                <a:cs typeface="Segoe UI" panose="020B0502040204020203" pitchFamily="34" charset="0"/>
              </a:rPr>
              <a:t> time) </a:t>
            </a:r>
            <a:r>
              <a:rPr lang="en-IN" sz="2000" dirty="0" smtClean="0">
                <a:latin typeface="Tw Cen MT" panose="020B0602020104020603" pitchFamily="34" charset="0"/>
                <a:cs typeface="Segoe UI" panose="020B0502040204020203" pitchFamily="34" charset="0"/>
              </a:rPr>
              <a:t>- Set the amount of milliseconds the keypad will wait until it accepts a new </a:t>
            </a:r>
            <a:r>
              <a:rPr lang="en-IN" sz="2000" dirty="0" err="1" smtClean="0">
                <a:latin typeface="Tw Cen MT" panose="020B0602020104020603" pitchFamily="34" charset="0"/>
                <a:cs typeface="Segoe UI" panose="020B0502040204020203" pitchFamily="34" charset="0"/>
              </a:rPr>
              <a:t>keypress</a:t>
            </a:r>
            <a:r>
              <a:rPr lang="en-IN" sz="2000" dirty="0" smtClean="0">
                <a:latin typeface="Tw Cen MT" panose="020B0602020104020603" pitchFamily="34" charset="0"/>
                <a:cs typeface="Segoe UI" panose="020B0502040204020203" pitchFamily="34" charset="0"/>
              </a:rPr>
              <a:t>/</a:t>
            </a:r>
            <a:r>
              <a:rPr lang="en-IN" sz="2000" dirty="0" err="1" smtClean="0">
                <a:latin typeface="Tw Cen MT" panose="020B0602020104020603" pitchFamily="34" charset="0"/>
                <a:cs typeface="Segoe UI" panose="020B0502040204020203" pitchFamily="34" charset="0"/>
              </a:rPr>
              <a:t>keyEvent</a:t>
            </a:r>
            <a:r>
              <a:rPr lang="en-IN" sz="2000" dirty="0" smtClean="0">
                <a:latin typeface="Tw Cen MT" panose="020B0602020104020603" pitchFamily="34" charset="0"/>
                <a:cs typeface="Segoe UI" panose="020B0502040204020203" pitchFamily="34" charset="0"/>
              </a:rPr>
              <a:t>. </a:t>
            </a:r>
          </a:p>
          <a:p>
            <a:pPr marL="457200" indent="-457200" algn="just">
              <a:buClr>
                <a:schemeClr val="accent5">
                  <a:lumMod val="75000"/>
                </a:schemeClr>
              </a:buClr>
              <a:buFont typeface="Wingdings" panose="05000000000000000000" pitchFamily="2" charset="2"/>
              <a:buChar char="Ø"/>
            </a:pPr>
            <a:endParaRPr lang="en-IN" sz="900" dirty="0" smtClean="0">
              <a:solidFill>
                <a:schemeClr val="bg1"/>
              </a:solidFill>
              <a:latin typeface="Tw Cen MT" panose="020B0602020104020603" pitchFamily="34" charset="0"/>
              <a:cs typeface="Segoe UI" panose="020B0502040204020203" pitchFamily="34" charset="0"/>
            </a:endParaRPr>
          </a:p>
          <a:p>
            <a:pPr marL="457200" indent="-457200" algn="just">
              <a:buClr>
                <a:schemeClr val="accent5">
                  <a:lumMod val="75000"/>
                </a:schemeClr>
              </a:buClr>
              <a:buFont typeface="Wingdings" panose="05000000000000000000" pitchFamily="2" charset="2"/>
              <a:buChar char="Ø"/>
            </a:pPr>
            <a:r>
              <a:rPr lang="en-IN" sz="2000" dirty="0" err="1" smtClean="0">
                <a:solidFill>
                  <a:srgbClr val="C00000"/>
                </a:solidFill>
                <a:latin typeface="Tw Cen MT" panose="020B0602020104020603" pitchFamily="34" charset="0"/>
                <a:cs typeface="Segoe UI" panose="020B0502040204020203" pitchFamily="34" charset="0"/>
              </a:rPr>
              <a:t>addEventListener</a:t>
            </a:r>
            <a:r>
              <a:rPr lang="en-IN" sz="2000" dirty="0" smtClean="0">
                <a:solidFill>
                  <a:srgbClr val="C00000"/>
                </a:solidFill>
                <a:latin typeface="Tw Cen MT" panose="020B0602020104020603" pitchFamily="34" charset="0"/>
                <a:cs typeface="Segoe UI" panose="020B0502040204020203" pitchFamily="34" charset="0"/>
              </a:rPr>
              <a:t>(</a:t>
            </a:r>
            <a:r>
              <a:rPr lang="en-IN" sz="2000" dirty="0" err="1" smtClean="0">
                <a:solidFill>
                  <a:srgbClr val="C00000"/>
                </a:solidFill>
                <a:latin typeface="Tw Cen MT" panose="020B0602020104020603" pitchFamily="34" charset="0"/>
                <a:cs typeface="Segoe UI" panose="020B0502040204020203" pitchFamily="34" charset="0"/>
              </a:rPr>
              <a:t>keypadEvent</a:t>
            </a:r>
            <a:r>
              <a:rPr lang="en-IN" sz="2000" dirty="0" smtClean="0">
                <a:solidFill>
                  <a:srgbClr val="C00000"/>
                </a:solidFill>
                <a:latin typeface="Tw Cen MT" panose="020B0602020104020603" pitchFamily="34" charset="0"/>
                <a:cs typeface="Segoe UI" panose="020B0502040204020203" pitchFamily="34" charset="0"/>
              </a:rPr>
              <a:t>) </a:t>
            </a:r>
            <a:r>
              <a:rPr lang="en-IN" sz="2000" dirty="0" smtClean="0">
                <a:solidFill>
                  <a:schemeClr val="bg1"/>
                </a:solidFill>
                <a:latin typeface="Tw Cen MT" panose="020B0602020104020603" pitchFamily="34" charset="0"/>
                <a:cs typeface="Segoe UI" panose="020B0502040204020203" pitchFamily="34" charset="0"/>
              </a:rPr>
              <a:t>- </a:t>
            </a:r>
            <a:r>
              <a:rPr lang="en-IN" sz="2000" dirty="0" smtClean="0">
                <a:latin typeface="Tw Cen MT" panose="020B0602020104020603" pitchFamily="34" charset="0"/>
                <a:cs typeface="Segoe UI" panose="020B0502040204020203" pitchFamily="34" charset="0"/>
              </a:rPr>
              <a:t>Trigger an event if the keypad is </a:t>
            </a:r>
            <a:r>
              <a:rPr lang="en-IN" sz="2000" dirty="0" smtClean="0">
                <a:solidFill>
                  <a:schemeClr val="bg1"/>
                </a:solidFill>
                <a:latin typeface="Tw Cen MT" panose="020B0602020104020603" pitchFamily="34" charset="0"/>
                <a:cs typeface="Segoe UI" panose="020B0502040204020203" pitchFamily="34" charset="0"/>
              </a:rPr>
              <a:t>used. </a:t>
            </a:r>
            <a:endParaRPr lang="en-IN" sz="2000" dirty="0">
              <a:solidFill>
                <a:schemeClr val="bg1"/>
              </a:solidFill>
              <a:latin typeface="Tw Cen MT" panose="020B0602020104020603" pitchFamily="34" charset="0"/>
              <a:cs typeface="Segoe UI" panose="020B05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259632" y="534595"/>
            <a:ext cx="6552728" cy="6323405"/>
          </a:xfrm>
          <a:prstGeom prst="rect">
            <a:avLst/>
          </a:prstGeom>
        </p:spPr>
      </p:pic>
      <p:sp>
        <p:nvSpPr>
          <p:cNvPr id="3" name="TextBox 2"/>
          <p:cNvSpPr txBox="1"/>
          <p:nvPr/>
        </p:nvSpPr>
        <p:spPr>
          <a:xfrm>
            <a:off x="2627784" y="0"/>
            <a:ext cx="3311660" cy="523220"/>
          </a:xfrm>
          <a:prstGeom prst="rect">
            <a:avLst/>
          </a:prstGeom>
          <a:noFill/>
        </p:spPr>
        <p:txBody>
          <a:bodyPr wrap="square" rtlCol="0">
            <a:spAutoFit/>
          </a:bodyPr>
          <a:lstStyle/>
          <a:p>
            <a:pPr algn="ctr">
              <a:buClr>
                <a:schemeClr val="accent5">
                  <a:lumMod val="75000"/>
                </a:schemeClr>
              </a:buClr>
            </a:pPr>
            <a:r>
              <a:rPr lang="en-IN" sz="2800" b="1" dirty="0">
                <a:solidFill>
                  <a:srgbClr val="C00000"/>
                </a:solidFill>
                <a:latin typeface="Tw Cen MT" panose="020B0602020104020603" pitchFamily="34" charset="0"/>
                <a:cs typeface="Segoe UI" panose="020B0502040204020203" pitchFamily="34" charset="0"/>
              </a:rPr>
              <a:t>Program &amp; output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403648" y="620689"/>
            <a:ext cx="7103336" cy="6237312"/>
          </a:xfrm>
          <a:prstGeom prst="rect">
            <a:avLst/>
          </a:prstGeom>
        </p:spPr>
      </p:pic>
      <p:sp>
        <p:nvSpPr>
          <p:cNvPr id="3" name="TextBox 2"/>
          <p:cNvSpPr txBox="1"/>
          <p:nvPr/>
        </p:nvSpPr>
        <p:spPr>
          <a:xfrm>
            <a:off x="3779912" y="0"/>
            <a:ext cx="1734116" cy="523220"/>
          </a:xfrm>
          <a:prstGeom prst="rect">
            <a:avLst/>
          </a:prstGeom>
          <a:noFill/>
        </p:spPr>
        <p:txBody>
          <a:bodyPr wrap="square" rtlCol="0">
            <a:spAutoFit/>
          </a:bodyPr>
          <a:lstStyle/>
          <a:p>
            <a:pPr algn="ctr">
              <a:buClr>
                <a:schemeClr val="accent5">
                  <a:lumMod val="75000"/>
                </a:schemeClr>
              </a:buClr>
            </a:pPr>
            <a:r>
              <a:rPr lang="en-IN" sz="2800" b="1" dirty="0">
                <a:solidFill>
                  <a:srgbClr val="C00000"/>
                </a:solidFill>
                <a:latin typeface="Tw Cen MT" panose="020B0602020104020603" pitchFamily="34" charset="0"/>
                <a:cs typeface="Segoe UI" panose="020B0502040204020203" pitchFamily="34" charset="0"/>
              </a:rPr>
              <a:t>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7200900" cy="582960"/>
          </a:xfrm>
        </p:spPr>
        <p:txBody>
          <a:bodyPr>
            <a:normAutofit fontScale="90000"/>
          </a:bodyPr>
          <a:lstStyle/>
          <a:p>
            <a:pPr algn="ctr"/>
            <a:r>
              <a:rPr lang="en-US" b="1" dirty="0" smtClean="0"/>
              <a:t>TASK 1</a:t>
            </a:r>
            <a:endParaRPr lang="en-US" b="1" dirty="0"/>
          </a:p>
        </p:txBody>
      </p:sp>
      <p:sp>
        <p:nvSpPr>
          <p:cNvPr id="3" name="Content Placeholder 2"/>
          <p:cNvSpPr>
            <a:spLocks noGrp="1"/>
          </p:cNvSpPr>
          <p:nvPr>
            <p:ph idx="1"/>
          </p:nvPr>
        </p:nvSpPr>
        <p:spPr>
          <a:xfrm>
            <a:off x="1043608" y="1700808"/>
            <a:ext cx="7575748" cy="3735288"/>
          </a:xfrm>
        </p:spPr>
        <p:txBody>
          <a:bodyPr>
            <a:normAutofit fontScale="92500" lnSpcReduction="10000"/>
          </a:bodyPr>
          <a:lstStyle/>
          <a:p>
            <a:pPr algn="ctr">
              <a:buClr>
                <a:schemeClr val="accent5">
                  <a:lumMod val="75000"/>
                </a:schemeClr>
              </a:buClr>
              <a:buNone/>
            </a:pPr>
            <a:r>
              <a:rPr lang="en-IN" sz="3100" b="1" dirty="0" smtClean="0">
                <a:solidFill>
                  <a:srgbClr val="C00000"/>
                </a:solidFill>
                <a:latin typeface="Tw Cen MT" panose="020B0602020104020603" pitchFamily="34" charset="0"/>
                <a:cs typeface="Segoe UI" panose="020B0502040204020203" pitchFamily="34" charset="0"/>
              </a:rPr>
              <a:t>Home security system</a:t>
            </a:r>
          </a:p>
          <a:p>
            <a:pPr algn="just">
              <a:lnSpc>
                <a:spcPct val="120000"/>
              </a:lnSpc>
              <a:buClr>
                <a:schemeClr val="accent5">
                  <a:lumMod val="75000"/>
                </a:schemeClr>
              </a:buClr>
            </a:pPr>
            <a:endParaRPr lang="en-IN" sz="800" dirty="0" smtClean="0">
              <a:solidFill>
                <a:schemeClr val="bg1"/>
              </a:solidFill>
              <a:latin typeface="Tw Cen MT" panose="020B0602020104020603" pitchFamily="34" charset="0"/>
              <a:cs typeface="Segoe UI" panose="020B0502040204020203" pitchFamily="34" charset="0"/>
            </a:endParaRPr>
          </a:p>
          <a:p>
            <a:pPr algn="just">
              <a:lnSpc>
                <a:spcPct val="120000"/>
              </a:lnSpc>
              <a:buClr>
                <a:schemeClr val="accent5">
                  <a:lumMod val="75000"/>
                </a:schemeClr>
              </a:buClr>
              <a:buNone/>
            </a:pPr>
            <a:r>
              <a:rPr lang="en-IN" dirty="0" smtClean="0">
                <a:solidFill>
                  <a:schemeClr val="bg1"/>
                </a:solidFill>
                <a:latin typeface="Tw Cen MT" panose="020B0602020104020603" pitchFamily="34" charset="0"/>
                <a:cs typeface="Segoe UI" panose="020B0502040204020203" pitchFamily="34" charset="0"/>
              </a:rPr>
              <a:t>      </a:t>
            </a:r>
            <a:r>
              <a:rPr lang="en-IN" sz="1900" dirty="0" smtClean="0">
                <a:solidFill>
                  <a:schemeClr val="tx1"/>
                </a:solidFill>
                <a:latin typeface="Arial Narrow" pitchFamily="34" charset="0"/>
                <a:cs typeface="Segoe UI" panose="020B0502040204020203" pitchFamily="34" charset="0"/>
              </a:rPr>
              <a:t>Write a program to design home security system that consists of two main modules (1) Intruder detection (2) password based door lock system. The intruder detection system consists of PIR sensor interfaced with processing unit to detect and alert under human presence condition. In password based door lock system numeric keypad to accept the password (last 4-digit of your reg. no) from user and LCD to display the message whether permission is granted or not. Upon receiving correct password signal, enable motor to open the door. In case of password mismatch or intruder detection condition activate the buzzer. Simulate and verify this logic on </a:t>
            </a:r>
            <a:r>
              <a:rPr lang="en-IN" sz="1900" dirty="0" err="1" smtClean="0">
                <a:solidFill>
                  <a:schemeClr val="tx1"/>
                </a:solidFill>
                <a:latin typeface="Arial Narrow" pitchFamily="34" charset="0"/>
                <a:cs typeface="Segoe UI" panose="020B0502040204020203" pitchFamily="34" charset="0"/>
              </a:rPr>
              <a:t>Arduino</a:t>
            </a:r>
            <a:r>
              <a:rPr lang="en-IN" sz="1900" dirty="0" smtClean="0">
                <a:solidFill>
                  <a:schemeClr val="tx1"/>
                </a:solidFill>
                <a:latin typeface="Arial Narrow" pitchFamily="34" charset="0"/>
                <a:cs typeface="Segoe UI" panose="020B0502040204020203" pitchFamily="34" charset="0"/>
              </a:rPr>
              <a:t> Uno using </a:t>
            </a:r>
            <a:r>
              <a:rPr lang="en-IN" sz="1900" dirty="0" err="1" smtClean="0">
                <a:solidFill>
                  <a:schemeClr val="tx1"/>
                </a:solidFill>
                <a:latin typeface="Arial Narrow" pitchFamily="34" charset="0"/>
                <a:cs typeface="Segoe UI" panose="020B0502040204020203" pitchFamily="34" charset="0"/>
              </a:rPr>
              <a:t>Tinkercad</a:t>
            </a:r>
            <a:r>
              <a:rPr lang="en-IN" sz="1900" dirty="0" smtClean="0">
                <a:solidFill>
                  <a:schemeClr val="tx1"/>
                </a:solidFill>
                <a:latin typeface="Arial Narrow" pitchFamily="34" charset="0"/>
                <a:cs typeface="Segoe UI" panose="020B0502040204020203" pitchFamily="34" charset="0"/>
              </a:rPr>
              <a:t> circuits simulator.</a:t>
            </a:r>
            <a:endParaRPr lang="en-IN" dirty="0" smtClean="0">
              <a:solidFill>
                <a:schemeClr val="tx1"/>
              </a:solidFill>
              <a:latin typeface="Arial Narrow" pitchFamily="34" charset="0"/>
              <a:cs typeface="Segoe UI" panose="020B0502040204020203" pitchFamily="34" charset="0"/>
            </a:endParaRP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0648"/>
            <a:ext cx="7200900" cy="654968"/>
          </a:xfrm>
        </p:spPr>
        <p:txBody>
          <a:bodyPr>
            <a:normAutofit fontScale="90000"/>
          </a:bodyPr>
          <a:lstStyle/>
          <a:p>
            <a:pPr algn="ctr"/>
            <a:r>
              <a:rPr lang="en-US" b="1" dirty="0" smtClean="0"/>
              <a:t>SERVO MOTOR</a:t>
            </a:r>
            <a:endParaRPr lang="en-US" b="1" dirty="0"/>
          </a:p>
        </p:txBody>
      </p:sp>
      <p:sp>
        <p:nvSpPr>
          <p:cNvPr id="3" name="Content Placeholder 2"/>
          <p:cNvSpPr>
            <a:spLocks noGrp="1"/>
          </p:cNvSpPr>
          <p:nvPr>
            <p:ph idx="1"/>
          </p:nvPr>
        </p:nvSpPr>
        <p:spPr>
          <a:xfrm>
            <a:off x="1043608" y="1196752"/>
            <a:ext cx="7488832" cy="5256584"/>
          </a:xfrm>
        </p:spPr>
        <p:txBody>
          <a:bodyPr/>
          <a:lstStyle/>
          <a:p>
            <a:pPr lvl="0"/>
            <a:r>
              <a:rPr lang="en-US" sz="1800" dirty="0" smtClean="0">
                <a:solidFill>
                  <a:schemeClr val="dk1"/>
                </a:solidFill>
                <a:latin typeface="Arial Narrow" pitchFamily="34" charset="0"/>
                <a:ea typeface="Twentieth Century"/>
                <a:cs typeface="Twentieth Century"/>
                <a:sym typeface="Twentieth Century"/>
              </a:rPr>
              <a:t>A servo motor is controlled by sending a series of pulses through the signal line. The frequency of the control signal should be </a:t>
            </a:r>
            <a:r>
              <a:rPr lang="en-US" sz="1800" dirty="0" smtClean="0">
                <a:solidFill>
                  <a:srgbClr val="C00000"/>
                </a:solidFill>
                <a:latin typeface="Arial Narrow" pitchFamily="34" charset="0"/>
                <a:ea typeface="Twentieth Century"/>
                <a:cs typeface="Twentieth Century"/>
                <a:sym typeface="Twentieth Century"/>
              </a:rPr>
              <a:t>50Hz or a pulse of 20ms</a:t>
            </a:r>
            <a:r>
              <a:rPr lang="en-US" sz="1800" dirty="0" smtClean="0">
                <a:solidFill>
                  <a:schemeClr val="dk1"/>
                </a:solidFill>
                <a:latin typeface="Arial Narrow" pitchFamily="34" charset="0"/>
                <a:ea typeface="Twentieth Century"/>
                <a:cs typeface="Twentieth Century"/>
                <a:sym typeface="Twentieth Century"/>
              </a:rPr>
              <a:t>.</a:t>
            </a:r>
            <a:endParaRPr lang="en-US" sz="1800" dirty="0" smtClean="0">
              <a:latin typeface="Arial Narrow" pitchFamily="34" charset="0"/>
            </a:endParaRPr>
          </a:p>
          <a:p>
            <a:pPr lvl="0"/>
            <a:r>
              <a:rPr lang="en-US" sz="1800" dirty="0" smtClean="0">
                <a:solidFill>
                  <a:schemeClr val="dk1"/>
                </a:solidFill>
                <a:latin typeface="Arial Narrow" pitchFamily="34" charset="0"/>
                <a:ea typeface="Twentieth Century"/>
                <a:cs typeface="Twentieth Century"/>
                <a:sym typeface="Twentieth Century"/>
              </a:rPr>
              <a:t>Generally pulses with 1ms duration correspond to </a:t>
            </a:r>
            <a:r>
              <a:rPr lang="en-US" sz="1800" dirty="0" smtClean="0">
                <a:solidFill>
                  <a:srgbClr val="C00000"/>
                </a:solidFill>
                <a:latin typeface="Arial Narrow" pitchFamily="34" charset="0"/>
                <a:ea typeface="Twentieth Century"/>
                <a:cs typeface="Twentieth Century"/>
                <a:sym typeface="Twentieth Century"/>
              </a:rPr>
              <a:t>0° degrees position, 1.5ms duration to 90° and 2ms to 180°  </a:t>
            </a:r>
            <a:r>
              <a:rPr lang="en-US" sz="1800" dirty="0" smtClean="0">
                <a:solidFill>
                  <a:schemeClr val="dk1"/>
                </a:solidFill>
                <a:latin typeface="Arial Narrow" pitchFamily="34" charset="0"/>
                <a:ea typeface="Twentieth Century"/>
                <a:cs typeface="Twentieth Century"/>
                <a:sym typeface="Twentieth Century"/>
              </a:rPr>
              <a:t>(may vary with different models) .  </a:t>
            </a:r>
            <a:endParaRPr lang="en-US" sz="1800" dirty="0" smtClean="0">
              <a:latin typeface="Arial Narrow" pitchFamily="34" charset="0"/>
            </a:endParaRPr>
          </a:p>
          <a:p>
            <a:endParaRPr lang="en-US" dirty="0"/>
          </a:p>
        </p:txBody>
      </p:sp>
      <p:pic>
        <p:nvPicPr>
          <p:cNvPr id="4" name="Google Shape;182;p22" descr="Servo Motor SG-90 Basics, Pinout, Wire Description, Datasheet"/>
          <p:cNvPicPr preferRelativeResize="0"/>
          <p:nvPr/>
        </p:nvPicPr>
        <p:blipFill rotWithShape="1">
          <a:blip r:embed="rId2" cstate="print">
            <a:alphaModFix/>
          </a:blip>
          <a:srcRect/>
          <a:stretch/>
        </p:blipFill>
        <p:spPr>
          <a:xfrm>
            <a:off x="1115616" y="3573016"/>
            <a:ext cx="3312368" cy="2143895"/>
          </a:xfrm>
          <a:prstGeom prst="rect">
            <a:avLst/>
          </a:prstGeom>
          <a:noFill/>
          <a:ln>
            <a:noFill/>
          </a:ln>
        </p:spPr>
      </p:pic>
      <p:pic>
        <p:nvPicPr>
          <p:cNvPr id="5" name="Google Shape;181;p22"/>
          <p:cNvPicPr preferRelativeResize="0"/>
          <p:nvPr/>
        </p:nvPicPr>
        <p:blipFill rotWithShape="1">
          <a:blip r:embed="rId3" cstate="print">
            <a:alphaModFix/>
          </a:blip>
          <a:srcRect/>
          <a:stretch/>
        </p:blipFill>
        <p:spPr>
          <a:xfrm>
            <a:off x="4572000" y="2924944"/>
            <a:ext cx="4104456" cy="337901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836712"/>
            <a:ext cx="7632848" cy="4939814"/>
          </a:xfrm>
          <a:prstGeom prst="rect">
            <a:avLst/>
          </a:prstGeom>
        </p:spPr>
        <p:txBody>
          <a:bodyPr wrap="square">
            <a:spAutoFit/>
          </a:bodyPr>
          <a:lstStyle/>
          <a:p>
            <a:pPr marL="457200" lvl="0" indent="-457200" algn="just">
              <a:buClr>
                <a:srgbClr val="AD771C"/>
              </a:buClr>
              <a:buSzPts val="2800"/>
              <a:buFont typeface="Noto Sans Symbols"/>
              <a:buChar char="⮚"/>
            </a:pPr>
            <a:r>
              <a:rPr lang="en-US" dirty="0" smtClean="0">
                <a:solidFill>
                  <a:srgbClr val="C00000"/>
                </a:solidFill>
                <a:latin typeface="Arial Narrow" pitchFamily="34" charset="0"/>
                <a:ea typeface="Twentieth Century"/>
                <a:cs typeface="Twentieth Century"/>
                <a:sym typeface="Twentieth Century"/>
              </a:rPr>
              <a:t>“Servo”</a:t>
            </a:r>
            <a:r>
              <a:rPr lang="en-US" dirty="0" smtClean="0">
                <a:solidFill>
                  <a:schemeClr val="dk1"/>
                </a:solidFill>
                <a:latin typeface="Arial Narrow" pitchFamily="34" charset="0"/>
                <a:ea typeface="Twentieth Century"/>
                <a:cs typeface="Twentieth Century"/>
                <a:sym typeface="Twentieth Century"/>
              </a:rPr>
              <a:t> library can control many servo motor with the </a:t>
            </a:r>
            <a:r>
              <a:rPr lang="en-US" dirty="0" err="1" smtClean="0">
                <a:solidFill>
                  <a:schemeClr val="dk1"/>
                </a:solidFill>
                <a:latin typeface="Arial Narrow" pitchFamily="34" charset="0"/>
                <a:ea typeface="Twentieth Century"/>
                <a:cs typeface="Twentieth Century"/>
                <a:sym typeface="Twentieth Century"/>
              </a:rPr>
              <a:t>Arduino</a:t>
            </a:r>
            <a:r>
              <a:rPr lang="en-US" dirty="0" smtClean="0">
                <a:solidFill>
                  <a:schemeClr val="dk1"/>
                </a:solidFill>
                <a:latin typeface="Arial Narrow" pitchFamily="34" charset="0"/>
                <a:ea typeface="Twentieth Century"/>
                <a:cs typeface="Twentieth Century"/>
                <a:sym typeface="Twentieth Century"/>
              </a:rPr>
              <a:t> and it control 12 servos using only 1 timer. </a:t>
            </a:r>
            <a:endParaRPr lang="en-US" dirty="0" smtClean="0">
              <a:latin typeface="Arial Narrow" pitchFamily="34" charset="0"/>
            </a:endParaRPr>
          </a:p>
          <a:p>
            <a:pPr marL="457200" lvl="0" indent="-279400" algn="just">
              <a:buClr>
                <a:srgbClr val="AD771C"/>
              </a:buClr>
              <a:buSzPts val="2800"/>
            </a:pPr>
            <a:endParaRPr lang="en-US" dirty="0" smtClean="0">
              <a:solidFill>
                <a:schemeClr val="dk1"/>
              </a:solidFill>
              <a:latin typeface="Arial Narrow" pitchFamily="34" charset="0"/>
              <a:ea typeface="Twentieth Century"/>
              <a:cs typeface="Twentieth Century"/>
              <a:sym typeface="Twentieth Century"/>
            </a:endParaRPr>
          </a:p>
          <a:p>
            <a:pPr marL="457200" lvl="0" indent="-457200" algn="just">
              <a:buClr>
                <a:srgbClr val="AD771C"/>
              </a:buClr>
              <a:buSzPts val="2800"/>
              <a:buFont typeface="Noto Sans Symbols"/>
              <a:buChar char="⮚"/>
            </a:pPr>
            <a:r>
              <a:rPr lang="en-US" dirty="0" smtClean="0">
                <a:solidFill>
                  <a:schemeClr val="dk1"/>
                </a:solidFill>
                <a:latin typeface="Arial Narrow" pitchFamily="34" charset="0"/>
                <a:ea typeface="Twentieth Century"/>
                <a:cs typeface="Twentieth Century"/>
                <a:sym typeface="Twentieth Century"/>
              </a:rPr>
              <a:t>In </a:t>
            </a:r>
            <a:r>
              <a:rPr lang="en-US" dirty="0" err="1" smtClean="0">
                <a:solidFill>
                  <a:schemeClr val="dk1"/>
                </a:solidFill>
                <a:latin typeface="Arial Narrow" pitchFamily="34" charset="0"/>
                <a:ea typeface="Twentieth Century"/>
                <a:cs typeface="Twentieth Century"/>
                <a:sym typeface="Twentieth Century"/>
              </a:rPr>
              <a:t>Arduino</a:t>
            </a:r>
            <a:r>
              <a:rPr lang="en-US" dirty="0" smtClean="0">
                <a:solidFill>
                  <a:schemeClr val="dk1"/>
                </a:solidFill>
                <a:latin typeface="Arial Narrow" pitchFamily="34" charset="0"/>
                <a:ea typeface="Twentieth Century"/>
                <a:cs typeface="Twentieth Century"/>
                <a:sym typeface="Twentieth Century"/>
              </a:rPr>
              <a:t>, Servo library is used with header file  </a:t>
            </a:r>
            <a:r>
              <a:rPr lang="en-US" dirty="0" smtClean="0">
                <a:solidFill>
                  <a:srgbClr val="C00000"/>
                </a:solidFill>
                <a:latin typeface="Arial Narrow" pitchFamily="34" charset="0"/>
                <a:ea typeface="Twentieth Century"/>
                <a:cs typeface="Twentieth Century"/>
                <a:sym typeface="Twentieth Century"/>
              </a:rPr>
              <a:t>#include &lt;</a:t>
            </a:r>
            <a:r>
              <a:rPr lang="en-US" dirty="0" err="1" smtClean="0">
                <a:solidFill>
                  <a:srgbClr val="C00000"/>
                </a:solidFill>
                <a:latin typeface="Arial Narrow" pitchFamily="34" charset="0"/>
                <a:ea typeface="Twentieth Century"/>
                <a:cs typeface="Twentieth Century"/>
                <a:sym typeface="Twentieth Century"/>
              </a:rPr>
              <a:t>Servo.h</a:t>
            </a:r>
            <a:r>
              <a:rPr lang="en-US" dirty="0" smtClean="0">
                <a:solidFill>
                  <a:srgbClr val="C00000"/>
                </a:solidFill>
                <a:latin typeface="Arial Narrow" pitchFamily="34" charset="0"/>
                <a:ea typeface="Twentieth Century"/>
                <a:cs typeface="Twentieth Century"/>
                <a:sym typeface="Twentieth Century"/>
              </a:rPr>
              <a:t>&gt;</a:t>
            </a:r>
            <a:endParaRPr lang="en-US" dirty="0" smtClean="0">
              <a:latin typeface="Arial Narrow" pitchFamily="34" charset="0"/>
            </a:endParaRPr>
          </a:p>
          <a:p>
            <a:pPr marL="457200" lvl="0" indent="-355600" algn="just">
              <a:buClr>
                <a:srgbClr val="AD771C"/>
              </a:buClr>
              <a:buSzPts val="1600"/>
            </a:pPr>
            <a:endParaRPr lang="en-US" dirty="0" smtClean="0">
              <a:solidFill>
                <a:schemeClr val="dk1"/>
              </a:solidFill>
              <a:latin typeface="Arial Narrow" pitchFamily="34" charset="0"/>
              <a:ea typeface="Twentieth Century"/>
              <a:cs typeface="Twentieth Century"/>
              <a:sym typeface="Twentieth Century"/>
            </a:endParaRPr>
          </a:p>
          <a:p>
            <a:pPr marL="457200" lvl="0" indent="-457200" algn="just">
              <a:lnSpc>
                <a:spcPct val="150000"/>
              </a:lnSpc>
              <a:buClr>
                <a:srgbClr val="AD771C"/>
              </a:buClr>
              <a:buSzPts val="2400"/>
              <a:buFont typeface="Noto Sans Symbols"/>
              <a:buChar char="⮚"/>
            </a:pPr>
            <a:r>
              <a:rPr lang="en-US" dirty="0" err="1" smtClean="0">
                <a:solidFill>
                  <a:srgbClr val="C00000"/>
                </a:solidFill>
                <a:latin typeface="Arial Narrow" pitchFamily="34" charset="0"/>
                <a:ea typeface="Twentieth Century"/>
                <a:cs typeface="Twentieth Century"/>
                <a:sym typeface="Twentieth Century"/>
              </a:rPr>
              <a:t>servo.attach</a:t>
            </a:r>
            <a:r>
              <a:rPr lang="en-US" dirty="0" smtClean="0">
                <a:solidFill>
                  <a:srgbClr val="C00000"/>
                </a:solidFill>
                <a:latin typeface="Arial Narrow" pitchFamily="34" charset="0"/>
                <a:ea typeface="Twentieth Century"/>
                <a:cs typeface="Twentieth Century"/>
                <a:sym typeface="Twentieth Century"/>
              </a:rPr>
              <a:t>(pin) or </a:t>
            </a:r>
            <a:r>
              <a:rPr lang="en-US" dirty="0" err="1" smtClean="0">
                <a:solidFill>
                  <a:srgbClr val="C00000"/>
                </a:solidFill>
                <a:latin typeface="Arial Narrow" pitchFamily="34" charset="0"/>
                <a:ea typeface="Twentieth Century"/>
                <a:cs typeface="Twentieth Century"/>
                <a:sym typeface="Twentieth Century"/>
              </a:rPr>
              <a:t>servo.attach</a:t>
            </a:r>
            <a:r>
              <a:rPr lang="en-US" dirty="0" smtClean="0">
                <a:solidFill>
                  <a:srgbClr val="C00000"/>
                </a:solidFill>
                <a:latin typeface="Arial Narrow" pitchFamily="34" charset="0"/>
                <a:ea typeface="Twentieth Century"/>
                <a:cs typeface="Twentieth Century"/>
                <a:sym typeface="Twentieth Century"/>
              </a:rPr>
              <a:t>(pin, min, max) - </a:t>
            </a:r>
            <a:r>
              <a:rPr lang="en-US" dirty="0" smtClean="0">
                <a:solidFill>
                  <a:schemeClr val="dk1"/>
                </a:solidFill>
                <a:latin typeface="Arial Narrow" pitchFamily="34" charset="0"/>
                <a:ea typeface="Twentieth Century"/>
                <a:cs typeface="Twentieth Century"/>
                <a:sym typeface="Twentieth Century"/>
              </a:rPr>
              <a:t>Attach the Servo variable to a pin.</a:t>
            </a:r>
            <a:endParaRPr lang="en-US" dirty="0" smtClean="0">
              <a:latin typeface="Arial Narrow" pitchFamily="34" charset="0"/>
            </a:endParaRPr>
          </a:p>
          <a:p>
            <a:pPr marL="914400" lvl="1" indent="-457200" algn="just">
              <a:buClr>
                <a:srgbClr val="AD771C"/>
              </a:buClr>
              <a:buSzPts val="2400"/>
              <a:buFont typeface="Twentieth Century"/>
              <a:buChar char="–"/>
            </a:pPr>
            <a:r>
              <a:rPr lang="en-US" dirty="0" smtClean="0">
                <a:solidFill>
                  <a:srgbClr val="C00000"/>
                </a:solidFill>
                <a:latin typeface="Arial Narrow" pitchFamily="34" charset="0"/>
                <a:ea typeface="Twentieth Century"/>
                <a:cs typeface="Twentieth Century"/>
                <a:sym typeface="Twentieth Century"/>
              </a:rPr>
              <a:t>servo: </a:t>
            </a:r>
            <a:r>
              <a:rPr lang="en-US" dirty="0" smtClean="0">
                <a:solidFill>
                  <a:schemeClr val="dk1"/>
                </a:solidFill>
                <a:latin typeface="Arial Narrow" pitchFamily="34" charset="0"/>
                <a:ea typeface="Twentieth Century"/>
                <a:cs typeface="Twentieth Century"/>
                <a:sym typeface="Twentieth Century"/>
              </a:rPr>
              <a:t>a variable of type Servo</a:t>
            </a:r>
            <a:endParaRPr lang="en-US" dirty="0" smtClean="0">
              <a:latin typeface="Arial Narrow" pitchFamily="34" charset="0"/>
            </a:endParaRPr>
          </a:p>
          <a:p>
            <a:pPr marL="914400" lvl="1" indent="-457200" algn="just">
              <a:buClr>
                <a:srgbClr val="AD771C"/>
              </a:buClr>
              <a:buSzPts val="2400"/>
              <a:buFont typeface="Twentieth Century"/>
              <a:buChar char="–"/>
            </a:pPr>
            <a:r>
              <a:rPr lang="en-US" dirty="0" smtClean="0">
                <a:solidFill>
                  <a:srgbClr val="C00000"/>
                </a:solidFill>
                <a:latin typeface="Arial Narrow" pitchFamily="34" charset="0"/>
                <a:ea typeface="Twentieth Century"/>
                <a:cs typeface="Twentieth Century"/>
                <a:sym typeface="Twentieth Century"/>
              </a:rPr>
              <a:t>pin: </a:t>
            </a:r>
            <a:r>
              <a:rPr lang="en-US" dirty="0" smtClean="0">
                <a:solidFill>
                  <a:schemeClr val="dk1"/>
                </a:solidFill>
                <a:latin typeface="Arial Narrow" pitchFamily="34" charset="0"/>
                <a:ea typeface="Twentieth Century"/>
                <a:cs typeface="Twentieth Century"/>
                <a:sym typeface="Twentieth Century"/>
              </a:rPr>
              <a:t>the number of the pin that the servo is attached to</a:t>
            </a:r>
            <a:endParaRPr lang="en-US" dirty="0" smtClean="0">
              <a:latin typeface="Arial Narrow" pitchFamily="34" charset="0"/>
            </a:endParaRPr>
          </a:p>
          <a:p>
            <a:pPr marL="914400" lvl="1" indent="-457200" algn="just">
              <a:buClr>
                <a:srgbClr val="AD771C"/>
              </a:buClr>
              <a:buSzPts val="2400"/>
              <a:buFont typeface="Twentieth Century"/>
              <a:buChar char="–"/>
            </a:pPr>
            <a:r>
              <a:rPr lang="en-US" dirty="0" smtClean="0">
                <a:solidFill>
                  <a:srgbClr val="C00000"/>
                </a:solidFill>
                <a:latin typeface="Arial Narrow" pitchFamily="34" charset="0"/>
                <a:ea typeface="Twentieth Century"/>
                <a:cs typeface="Twentieth Century"/>
                <a:sym typeface="Twentieth Century"/>
              </a:rPr>
              <a:t>min (optional): </a:t>
            </a:r>
            <a:r>
              <a:rPr lang="en-US" dirty="0" smtClean="0">
                <a:solidFill>
                  <a:schemeClr val="dk1"/>
                </a:solidFill>
                <a:latin typeface="Arial Narrow" pitchFamily="34" charset="0"/>
                <a:ea typeface="Twentieth Century"/>
                <a:cs typeface="Twentieth Century"/>
                <a:sym typeface="Twentieth Century"/>
              </a:rPr>
              <a:t>the pulse width, in microseconds, corresponding to the minimum (0-degree) angle on the servo </a:t>
            </a:r>
            <a:endParaRPr lang="en-US" dirty="0" smtClean="0">
              <a:latin typeface="Arial Narrow" pitchFamily="34" charset="0"/>
            </a:endParaRPr>
          </a:p>
          <a:p>
            <a:pPr marL="914400" lvl="1" indent="-457200" algn="just">
              <a:buClr>
                <a:srgbClr val="AD771C"/>
              </a:buClr>
              <a:buSzPts val="2400"/>
              <a:buFont typeface="Twentieth Century"/>
              <a:buChar char="–"/>
            </a:pPr>
            <a:r>
              <a:rPr lang="en-US" dirty="0" smtClean="0">
                <a:solidFill>
                  <a:srgbClr val="C00000"/>
                </a:solidFill>
                <a:latin typeface="Arial Narrow" pitchFamily="34" charset="0"/>
                <a:ea typeface="Twentieth Century"/>
                <a:cs typeface="Twentieth Century"/>
                <a:sym typeface="Twentieth Century"/>
              </a:rPr>
              <a:t>max (optional): </a:t>
            </a:r>
            <a:r>
              <a:rPr lang="en-US" dirty="0" smtClean="0">
                <a:solidFill>
                  <a:schemeClr val="dk1"/>
                </a:solidFill>
                <a:latin typeface="Arial Narrow" pitchFamily="34" charset="0"/>
                <a:ea typeface="Twentieth Century"/>
                <a:cs typeface="Twentieth Century"/>
                <a:sym typeface="Twentieth Century"/>
              </a:rPr>
              <a:t>the pulse width, in microseconds, corresponding to the maximum (180-degree) angle on the servo</a:t>
            </a:r>
            <a:endParaRPr lang="en-US" dirty="0" smtClean="0">
              <a:solidFill>
                <a:srgbClr val="C00000"/>
              </a:solidFill>
              <a:latin typeface="Arial Narrow" pitchFamily="34" charset="0"/>
              <a:ea typeface="Twentieth Century"/>
              <a:cs typeface="Twentieth Century"/>
              <a:sym typeface="Twentieth Century"/>
            </a:endParaRPr>
          </a:p>
          <a:p>
            <a:pPr marL="457200" lvl="0" indent="-457200" algn="just">
              <a:buClr>
                <a:srgbClr val="AD771C"/>
              </a:buClr>
              <a:buSzPts val="2400"/>
              <a:buFont typeface="Noto Sans Symbols"/>
              <a:buChar char="⮚"/>
            </a:pPr>
            <a:r>
              <a:rPr lang="en-US" dirty="0" err="1" smtClean="0">
                <a:solidFill>
                  <a:srgbClr val="C00000"/>
                </a:solidFill>
                <a:latin typeface="Arial Narrow" pitchFamily="34" charset="0"/>
                <a:ea typeface="Twentieth Century"/>
                <a:cs typeface="Twentieth Century"/>
                <a:sym typeface="Twentieth Century"/>
              </a:rPr>
              <a:t>servo.write</a:t>
            </a:r>
            <a:r>
              <a:rPr lang="en-US" dirty="0" smtClean="0">
                <a:solidFill>
                  <a:srgbClr val="C00000"/>
                </a:solidFill>
                <a:latin typeface="Arial Narrow" pitchFamily="34" charset="0"/>
                <a:ea typeface="Twentieth Century"/>
                <a:cs typeface="Twentieth Century"/>
                <a:sym typeface="Twentieth Century"/>
              </a:rPr>
              <a:t>(angle) </a:t>
            </a:r>
            <a:r>
              <a:rPr lang="en-US" dirty="0" smtClean="0">
                <a:solidFill>
                  <a:schemeClr val="dk1"/>
                </a:solidFill>
                <a:latin typeface="Arial Narrow" pitchFamily="34" charset="0"/>
                <a:ea typeface="Twentieth Century"/>
                <a:cs typeface="Twentieth Century"/>
                <a:sym typeface="Twentieth Century"/>
              </a:rPr>
              <a:t>- Writes a value to the servo, controlling the shaft accordingly.</a:t>
            </a:r>
            <a:endParaRPr lang="en-US" dirty="0" smtClean="0">
              <a:latin typeface="Arial Narrow" pitchFamily="34" charset="0"/>
            </a:endParaRPr>
          </a:p>
          <a:p>
            <a:pPr marL="914400" lvl="1" indent="-457200" algn="just">
              <a:buClr>
                <a:srgbClr val="AD771C"/>
              </a:buClr>
              <a:buSzPts val="2400"/>
              <a:buFont typeface="Twentieth Century"/>
              <a:buChar char="–"/>
            </a:pPr>
            <a:r>
              <a:rPr lang="en-US" dirty="0" smtClean="0">
                <a:solidFill>
                  <a:srgbClr val="C00000"/>
                </a:solidFill>
                <a:latin typeface="Arial Narrow" pitchFamily="34" charset="0"/>
                <a:ea typeface="Twentieth Century"/>
                <a:cs typeface="Twentieth Century"/>
                <a:sym typeface="Twentieth Century"/>
              </a:rPr>
              <a:t>angle: </a:t>
            </a:r>
            <a:r>
              <a:rPr lang="en-US" dirty="0" smtClean="0">
                <a:solidFill>
                  <a:schemeClr val="dk1"/>
                </a:solidFill>
                <a:latin typeface="Arial Narrow" pitchFamily="34" charset="0"/>
                <a:ea typeface="Twentieth Century"/>
                <a:cs typeface="Twentieth Century"/>
                <a:sym typeface="Twentieth Century"/>
              </a:rPr>
              <a:t>the value to write to the servo, from 0 to 180</a:t>
            </a:r>
            <a:endParaRPr lang="en-US" dirty="0" smtClean="0">
              <a:latin typeface="Arial Narrow" pitchFamily="34" charset="0"/>
            </a:endParaRPr>
          </a:p>
          <a:p>
            <a:pPr marL="457200" lvl="0" indent="-330200" algn="just">
              <a:buClr>
                <a:srgbClr val="AD771C"/>
              </a:buClr>
              <a:buSzPts val="2000"/>
            </a:pPr>
            <a:endParaRPr lang="en-US" dirty="0" smtClean="0">
              <a:solidFill>
                <a:schemeClr val="dk1"/>
              </a:solidFill>
              <a:latin typeface="Arial Narrow" pitchFamily="34" charset="0"/>
              <a:ea typeface="Twentieth Century"/>
              <a:cs typeface="Twentieth Century"/>
              <a:sym typeface="Twentieth Century"/>
            </a:endParaRPr>
          </a:p>
          <a:p>
            <a:pPr marL="457200" lvl="0" indent="-330200" algn="just">
              <a:buClr>
                <a:srgbClr val="AD771C"/>
              </a:buClr>
              <a:buSzPts val="2000"/>
            </a:pPr>
            <a:endParaRPr lang="en-US" dirty="0" smtClean="0">
              <a:solidFill>
                <a:srgbClr val="C00000"/>
              </a:solidFill>
              <a:latin typeface="Arial Narrow" pitchFamily="34" charset="0"/>
              <a:ea typeface="Twentieth Century"/>
              <a:cs typeface="Twentieth Century"/>
              <a:sym typeface="Twentieth Century"/>
            </a:endParaRPr>
          </a:p>
          <a:p>
            <a:pPr marL="914400" lvl="1" indent="-457200" algn="just">
              <a:buClr>
                <a:srgbClr val="AD771C"/>
              </a:buClr>
              <a:buSzPts val="2400"/>
              <a:buFont typeface="Twentieth Century"/>
              <a:buChar char="–"/>
            </a:pPr>
            <a:endParaRPr lang="en-US" dirty="0" smtClean="0">
              <a:solidFill>
                <a:schemeClr val="dk1"/>
              </a:solidFill>
              <a:latin typeface="Arial Narrow" pitchFamily="34" charset="0"/>
              <a:ea typeface="Twentieth Century"/>
              <a:cs typeface="Twentieth Century"/>
              <a:sym typeface="Twentieth 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1196752"/>
            <a:ext cx="7056784" cy="3693319"/>
          </a:xfrm>
          <a:prstGeom prst="rect">
            <a:avLst/>
          </a:prstGeom>
        </p:spPr>
        <p:txBody>
          <a:bodyPr wrap="square">
            <a:spAutoFit/>
          </a:bodyPr>
          <a:lstStyle/>
          <a:p>
            <a:pPr marL="457200" lvl="0" indent="-457200" algn="just">
              <a:buClr>
                <a:srgbClr val="AD771C"/>
              </a:buClr>
              <a:buSzPts val="2400"/>
              <a:buFont typeface="Noto Sans Symbols"/>
              <a:buChar char="⮚"/>
            </a:pPr>
            <a:r>
              <a:rPr lang="en-US" dirty="0" err="1" smtClean="0">
                <a:solidFill>
                  <a:srgbClr val="C00000"/>
                </a:solidFill>
                <a:latin typeface="Arial Narrow" pitchFamily="34" charset="0"/>
                <a:ea typeface="Twentieth Century"/>
                <a:cs typeface="Twentieth Century"/>
                <a:sym typeface="Twentieth Century"/>
              </a:rPr>
              <a:t>servo.writeMicroseconds</a:t>
            </a:r>
            <a:r>
              <a:rPr lang="en-US" dirty="0" smtClean="0">
                <a:solidFill>
                  <a:srgbClr val="C00000"/>
                </a:solidFill>
                <a:latin typeface="Arial Narrow" pitchFamily="34" charset="0"/>
                <a:ea typeface="Twentieth Century"/>
                <a:cs typeface="Twentieth Century"/>
                <a:sym typeface="Twentieth Century"/>
              </a:rPr>
              <a:t>(</a:t>
            </a:r>
            <a:r>
              <a:rPr lang="en-US" dirty="0" err="1" smtClean="0">
                <a:solidFill>
                  <a:srgbClr val="C00000"/>
                </a:solidFill>
                <a:latin typeface="Arial Narrow" pitchFamily="34" charset="0"/>
                <a:ea typeface="Twentieth Century"/>
                <a:cs typeface="Twentieth Century"/>
                <a:sym typeface="Twentieth Century"/>
              </a:rPr>
              <a:t>uS</a:t>
            </a:r>
            <a:r>
              <a:rPr lang="en-US" dirty="0" smtClean="0">
                <a:solidFill>
                  <a:srgbClr val="C00000"/>
                </a:solidFill>
                <a:latin typeface="Arial Narrow" pitchFamily="34" charset="0"/>
                <a:ea typeface="Twentieth Century"/>
                <a:cs typeface="Twentieth Century"/>
                <a:sym typeface="Twentieth Century"/>
              </a:rPr>
              <a:t>)</a:t>
            </a:r>
            <a:r>
              <a:rPr lang="en-US" dirty="0" smtClean="0">
                <a:solidFill>
                  <a:schemeClr val="dk1"/>
                </a:solidFill>
                <a:latin typeface="Arial Narrow" pitchFamily="34" charset="0"/>
                <a:ea typeface="Twentieth Century"/>
                <a:cs typeface="Twentieth Century"/>
                <a:sym typeface="Twentieth Century"/>
              </a:rPr>
              <a:t>- Writes a value in microseconds (</a:t>
            </a:r>
            <a:r>
              <a:rPr lang="en-US" dirty="0" err="1" smtClean="0">
                <a:solidFill>
                  <a:schemeClr val="dk1"/>
                </a:solidFill>
                <a:latin typeface="Arial Narrow" pitchFamily="34" charset="0"/>
                <a:ea typeface="Twentieth Century"/>
                <a:cs typeface="Twentieth Century"/>
                <a:sym typeface="Twentieth Century"/>
              </a:rPr>
              <a:t>uS</a:t>
            </a:r>
            <a:r>
              <a:rPr lang="en-US" dirty="0" smtClean="0">
                <a:solidFill>
                  <a:schemeClr val="dk1"/>
                </a:solidFill>
                <a:latin typeface="Arial Narrow" pitchFamily="34" charset="0"/>
                <a:ea typeface="Twentieth Century"/>
                <a:cs typeface="Twentieth Century"/>
                <a:sym typeface="Twentieth Century"/>
              </a:rPr>
              <a:t>) to the servo, controlling the shaft accordingly.</a:t>
            </a:r>
            <a:endParaRPr lang="en-US" dirty="0" smtClean="0">
              <a:latin typeface="Arial Narrow" pitchFamily="34" charset="0"/>
            </a:endParaRPr>
          </a:p>
          <a:p>
            <a:pPr marL="914400" lvl="1" indent="-457200" algn="just">
              <a:buClr>
                <a:srgbClr val="AD771C"/>
              </a:buClr>
              <a:buSzPts val="2400"/>
              <a:buFont typeface="Twentieth Century"/>
              <a:buChar char="–"/>
            </a:pPr>
            <a:r>
              <a:rPr lang="en-US" dirty="0" err="1" smtClean="0">
                <a:solidFill>
                  <a:srgbClr val="C00000"/>
                </a:solidFill>
                <a:latin typeface="Arial Narrow" pitchFamily="34" charset="0"/>
                <a:ea typeface="Twentieth Century"/>
                <a:cs typeface="Twentieth Century"/>
                <a:sym typeface="Twentieth Century"/>
              </a:rPr>
              <a:t>uS</a:t>
            </a:r>
            <a:r>
              <a:rPr lang="en-US" dirty="0" smtClean="0">
                <a:solidFill>
                  <a:schemeClr val="dk1"/>
                </a:solidFill>
                <a:latin typeface="Arial Narrow" pitchFamily="34" charset="0"/>
                <a:ea typeface="Twentieth Century"/>
                <a:cs typeface="Twentieth Century"/>
                <a:sym typeface="Twentieth Century"/>
              </a:rPr>
              <a:t>: the value of the parameter in microseconds (</a:t>
            </a:r>
            <a:r>
              <a:rPr lang="en-US" dirty="0" err="1" smtClean="0">
                <a:solidFill>
                  <a:schemeClr val="dk1"/>
                </a:solidFill>
                <a:latin typeface="Arial Narrow" pitchFamily="34" charset="0"/>
                <a:ea typeface="Twentieth Century"/>
                <a:cs typeface="Twentieth Century"/>
                <a:sym typeface="Twentieth Century"/>
              </a:rPr>
              <a:t>int</a:t>
            </a:r>
            <a:r>
              <a:rPr lang="en-US" dirty="0" smtClean="0">
                <a:solidFill>
                  <a:schemeClr val="dk1"/>
                </a:solidFill>
                <a:latin typeface="Arial Narrow" pitchFamily="34" charset="0"/>
                <a:ea typeface="Twentieth Century"/>
                <a:cs typeface="Twentieth Century"/>
                <a:sym typeface="Twentieth Century"/>
              </a:rPr>
              <a:t>)</a:t>
            </a:r>
            <a:endParaRPr lang="en-US" dirty="0" smtClean="0">
              <a:latin typeface="Arial Narrow" pitchFamily="34" charset="0"/>
            </a:endParaRPr>
          </a:p>
          <a:p>
            <a:pPr marL="457200" lvl="0" indent="-330200" algn="just">
              <a:buClr>
                <a:srgbClr val="AD771C"/>
              </a:buClr>
              <a:buSzPts val="2000"/>
            </a:pPr>
            <a:endParaRPr lang="en-US" dirty="0" smtClean="0">
              <a:solidFill>
                <a:schemeClr val="dk1"/>
              </a:solidFill>
              <a:latin typeface="Arial Narrow" pitchFamily="34" charset="0"/>
              <a:ea typeface="Twentieth Century"/>
              <a:cs typeface="Twentieth Century"/>
              <a:sym typeface="Twentieth Century"/>
            </a:endParaRPr>
          </a:p>
          <a:p>
            <a:pPr marL="457200" indent="-330200" algn="just">
              <a:buClr>
                <a:srgbClr val="AD771C"/>
              </a:buClr>
              <a:buSzPts val="2000"/>
              <a:buFont typeface="Wingdings" pitchFamily="2" charset="2"/>
              <a:buChar char="Ø"/>
            </a:pPr>
            <a:r>
              <a:rPr lang="en-US" dirty="0" err="1" smtClean="0">
                <a:solidFill>
                  <a:srgbClr val="C00000"/>
                </a:solidFill>
                <a:latin typeface="Arial Narrow" pitchFamily="34" charset="0"/>
                <a:ea typeface="Twentieth Century"/>
                <a:cs typeface="Twentieth Century"/>
                <a:sym typeface="Twentieth Century"/>
              </a:rPr>
              <a:t>servo.read</a:t>
            </a:r>
            <a:r>
              <a:rPr lang="en-US" dirty="0" smtClean="0">
                <a:solidFill>
                  <a:srgbClr val="C00000"/>
                </a:solidFill>
                <a:latin typeface="Arial Narrow" pitchFamily="34" charset="0"/>
                <a:ea typeface="Twentieth Century"/>
                <a:cs typeface="Twentieth Century"/>
                <a:sym typeface="Twentieth Century"/>
              </a:rPr>
              <a:t>()- </a:t>
            </a:r>
            <a:r>
              <a:rPr lang="en-US" dirty="0" smtClean="0">
                <a:solidFill>
                  <a:schemeClr val="dk1"/>
                </a:solidFill>
                <a:latin typeface="Arial Narrow" pitchFamily="34" charset="0"/>
                <a:ea typeface="Twentieth Century"/>
                <a:cs typeface="Twentieth Century"/>
                <a:sym typeface="Twentieth Century"/>
              </a:rPr>
              <a:t>Read the current angle of the servo, The angle of the servo, from 0 to 180 degrees.</a:t>
            </a:r>
            <a:endParaRPr lang="en-US" dirty="0" smtClean="0">
              <a:latin typeface="Arial Narrow" pitchFamily="34" charset="0"/>
            </a:endParaRPr>
          </a:p>
          <a:p>
            <a:pPr marL="457200" lvl="0" indent="-330200" algn="just">
              <a:buClr>
                <a:srgbClr val="AD771C"/>
              </a:buClr>
              <a:buSzPts val="2000"/>
              <a:buFont typeface="Wingdings" pitchFamily="2" charset="2"/>
              <a:buChar char="Ø"/>
            </a:pPr>
            <a:endParaRPr lang="en-US" dirty="0" smtClean="0">
              <a:solidFill>
                <a:schemeClr val="dk1"/>
              </a:solidFill>
              <a:latin typeface="Arial Narrow" pitchFamily="34" charset="0"/>
              <a:ea typeface="Twentieth Century"/>
              <a:cs typeface="Twentieth Century"/>
              <a:sym typeface="Twentieth Century"/>
            </a:endParaRPr>
          </a:p>
          <a:p>
            <a:pPr marL="457200" lvl="0" indent="-457200" algn="just">
              <a:buClr>
                <a:srgbClr val="AD771C"/>
              </a:buClr>
              <a:buSzPts val="2400"/>
              <a:buFont typeface="Wingdings" pitchFamily="2" charset="2"/>
              <a:buChar char="Ø"/>
            </a:pPr>
            <a:r>
              <a:rPr lang="en-US" dirty="0" err="1" smtClean="0">
                <a:solidFill>
                  <a:srgbClr val="C00000"/>
                </a:solidFill>
                <a:latin typeface="Arial Narrow" pitchFamily="34" charset="0"/>
                <a:ea typeface="Twentieth Century"/>
                <a:cs typeface="Twentieth Century"/>
                <a:sym typeface="Twentieth Century"/>
              </a:rPr>
              <a:t>servo.attached</a:t>
            </a:r>
            <a:r>
              <a:rPr lang="en-US" dirty="0" smtClean="0">
                <a:solidFill>
                  <a:srgbClr val="C00000"/>
                </a:solidFill>
                <a:latin typeface="Arial Narrow" pitchFamily="34" charset="0"/>
                <a:ea typeface="Twentieth Century"/>
                <a:cs typeface="Twentieth Century"/>
                <a:sym typeface="Twentieth Century"/>
              </a:rPr>
              <a:t>() </a:t>
            </a:r>
            <a:r>
              <a:rPr lang="en-US" dirty="0" smtClean="0">
                <a:solidFill>
                  <a:schemeClr val="dk1"/>
                </a:solidFill>
                <a:latin typeface="Arial Narrow" pitchFamily="34" charset="0"/>
                <a:ea typeface="Twentieth Century"/>
                <a:cs typeface="Twentieth Century"/>
                <a:sym typeface="Twentieth Century"/>
              </a:rPr>
              <a:t>– Check whether the Servo variable is attached to a pin. Return true if the servo is attached to pin; false otherwise.</a:t>
            </a:r>
            <a:endParaRPr lang="en-US" dirty="0" smtClean="0">
              <a:latin typeface="Arial Narrow" pitchFamily="34" charset="0"/>
            </a:endParaRPr>
          </a:p>
          <a:p>
            <a:pPr marL="457200" lvl="0" indent="-330200" algn="just">
              <a:buClr>
                <a:srgbClr val="AD771C"/>
              </a:buClr>
              <a:buSzPts val="2000"/>
              <a:buFont typeface="Wingdings" pitchFamily="2" charset="2"/>
              <a:buChar char="Ø"/>
            </a:pPr>
            <a:endParaRPr lang="en-US" dirty="0" smtClean="0">
              <a:solidFill>
                <a:schemeClr val="dk1"/>
              </a:solidFill>
              <a:latin typeface="Arial Narrow" pitchFamily="34" charset="0"/>
              <a:ea typeface="Twentieth Century"/>
              <a:cs typeface="Twentieth Century"/>
              <a:sym typeface="Twentieth Century"/>
            </a:endParaRPr>
          </a:p>
          <a:p>
            <a:pPr marL="457200" lvl="0" indent="-457200" algn="just">
              <a:buClr>
                <a:srgbClr val="AD771C"/>
              </a:buClr>
              <a:buSzPts val="2400"/>
              <a:buFont typeface="Wingdings" pitchFamily="2" charset="2"/>
              <a:buChar char="Ø"/>
            </a:pPr>
            <a:r>
              <a:rPr lang="en-US" dirty="0" err="1" smtClean="0">
                <a:solidFill>
                  <a:srgbClr val="C00000"/>
                </a:solidFill>
                <a:latin typeface="Arial Narrow" pitchFamily="34" charset="0"/>
                <a:ea typeface="Twentieth Century"/>
                <a:cs typeface="Twentieth Century"/>
                <a:sym typeface="Twentieth Century"/>
              </a:rPr>
              <a:t>servo.detach</a:t>
            </a:r>
            <a:r>
              <a:rPr lang="en-US" dirty="0" smtClean="0">
                <a:solidFill>
                  <a:srgbClr val="C00000"/>
                </a:solidFill>
                <a:latin typeface="Arial Narrow" pitchFamily="34" charset="0"/>
                <a:ea typeface="Twentieth Century"/>
                <a:cs typeface="Twentieth Century"/>
                <a:sym typeface="Twentieth Century"/>
              </a:rPr>
              <a:t>()</a:t>
            </a:r>
            <a:r>
              <a:rPr lang="en-US" dirty="0" smtClean="0">
                <a:solidFill>
                  <a:schemeClr val="dk1"/>
                </a:solidFill>
                <a:latin typeface="Arial Narrow" pitchFamily="34" charset="0"/>
                <a:ea typeface="Twentieth Century"/>
                <a:cs typeface="Twentieth Century"/>
                <a:sym typeface="Twentieth Century"/>
              </a:rPr>
              <a:t>- Detach the Servo variable from its pin. If all Servo variables are detached, then pins 9 and 10 can be used for PWM output with </a:t>
            </a:r>
            <a:r>
              <a:rPr lang="en-US" dirty="0" err="1" smtClean="0">
                <a:solidFill>
                  <a:schemeClr val="dk1"/>
                </a:solidFill>
                <a:latin typeface="Arial Narrow" pitchFamily="34" charset="0"/>
                <a:ea typeface="Twentieth Century"/>
                <a:cs typeface="Twentieth Century"/>
                <a:sym typeface="Twentieth Century"/>
              </a:rPr>
              <a:t>analogWrite</a:t>
            </a:r>
            <a:r>
              <a:rPr lang="en-US" dirty="0" smtClean="0">
                <a:solidFill>
                  <a:schemeClr val="dk1"/>
                </a:solidFill>
                <a:latin typeface="Arial Narrow" pitchFamily="34" charset="0"/>
                <a:ea typeface="Twentieth Century"/>
                <a:cs typeface="Twentieth Century"/>
                <a:sym typeface="Twentieth Century"/>
              </a:rPr>
              <a:t>().</a:t>
            </a:r>
            <a:endParaRPr lang="en-US" dirty="0" smtClean="0">
              <a:latin typeface="Arial Narrow"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60648"/>
            <a:ext cx="7200900" cy="576064"/>
          </a:xfrm>
        </p:spPr>
        <p:txBody>
          <a:bodyPr>
            <a:normAutofit fontScale="90000"/>
          </a:bodyPr>
          <a:lstStyle/>
          <a:p>
            <a:pPr algn="ctr"/>
            <a:r>
              <a:rPr lang="en-US" b="1" dirty="0" smtClean="0"/>
              <a:t>TASK 2</a:t>
            </a:r>
            <a:endParaRPr lang="en-US" b="1" dirty="0"/>
          </a:p>
        </p:txBody>
      </p:sp>
      <p:sp>
        <p:nvSpPr>
          <p:cNvPr id="3" name="Content Placeholder 2"/>
          <p:cNvSpPr>
            <a:spLocks noGrp="1"/>
          </p:cNvSpPr>
          <p:nvPr>
            <p:ph idx="1"/>
          </p:nvPr>
        </p:nvSpPr>
        <p:spPr>
          <a:xfrm>
            <a:off x="1187624" y="1268760"/>
            <a:ext cx="7200800" cy="3744416"/>
          </a:xfrm>
        </p:spPr>
        <p:txBody>
          <a:bodyPr>
            <a:normAutofit fontScale="92500"/>
          </a:bodyPr>
          <a:lstStyle/>
          <a:p>
            <a:pPr marL="0" lvl="0" indent="0" algn="ctr">
              <a:spcBef>
                <a:spcPts val="0"/>
              </a:spcBef>
              <a:spcAft>
                <a:spcPts val="0"/>
              </a:spcAft>
              <a:buNone/>
            </a:pPr>
            <a:r>
              <a:rPr lang="en-US" sz="3400" b="1" dirty="0" smtClean="0">
                <a:solidFill>
                  <a:srgbClr val="C00000"/>
                </a:solidFill>
                <a:latin typeface="Twentieth Century"/>
                <a:ea typeface="Twentieth Century"/>
                <a:cs typeface="Twentieth Century"/>
                <a:sym typeface="Twentieth Century"/>
              </a:rPr>
              <a:t>Solar tracking </a:t>
            </a:r>
            <a:r>
              <a:rPr lang="en-US" sz="3400" b="1" dirty="0" smtClean="0">
                <a:solidFill>
                  <a:srgbClr val="C00000"/>
                </a:solidFill>
                <a:latin typeface="Twentieth Century"/>
                <a:ea typeface="Twentieth Century"/>
                <a:cs typeface="Twentieth Century"/>
                <a:sym typeface="Twentieth Century"/>
              </a:rPr>
              <a:t>system</a:t>
            </a:r>
          </a:p>
          <a:p>
            <a:pPr marL="0" lvl="0" indent="0" algn="ctr">
              <a:spcBef>
                <a:spcPts val="0"/>
              </a:spcBef>
              <a:spcAft>
                <a:spcPts val="0"/>
              </a:spcAft>
              <a:buNone/>
            </a:pPr>
            <a:endParaRPr lang="en-US" sz="1100" dirty="0" smtClean="0"/>
          </a:p>
          <a:p>
            <a:pPr marL="0" lvl="0" indent="0" algn="just">
              <a:spcBef>
                <a:spcPts val="0"/>
              </a:spcBef>
              <a:spcAft>
                <a:spcPts val="0"/>
              </a:spcAft>
              <a:buNone/>
            </a:pPr>
            <a:endParaRPr lang="en-US" sz="1050" dirty="0" smtClean="0">
              <a:solidFill>
                <a:schemeClr val="dk1"/>
              </a:solidFill>
              <a:latin typeface="Twentieth Century"/>
              <a:ea typeface="Twentieth Century"/>
              <a:cs typeface="Twentieth Century"/>
              <a:sym typeface="Twentieth Century"/>
            </a:endParaRPr>
          </a:p>
          <a:p>
            <a:pPr marL="0" lvl="0" indent="0" algn="just">
              <a:spcBef>
                <a:spcPts val="0"/>
              </a:spcBef>
              <a:spcAft>
                <a:spcPts val="0"/>
              </a:spcAft>
              <a:buNone/>
            </a:pPr>
            <a:r>
              <a:rPr lang="en-US" sz="2300" dirty="0" smtClean="0">
                <a:solidFill>
                  <a:schemeClr val="dk1"/>
                </a:solidFill>
                <a:latin typeface="Arial Narrow" pitchFamily="34" charset="0"/>
                <a:ea typeface="Twentieth Century"/>
                <a:cs typeface="Twentieth Century"/>
                <a:sym typeface="Twentieth Century"/>
              </a:rPr>
              <a:t>Write a program to design a solar tracking system for harvesting solar energy efficiently by the solar panels. This system is constructed  by  fitting  two  LDRs, angled  away  from  each  other  by  around  90,  to  a  servo. Continuously read  the light  value  sensed  by  the  two  LDRs  and  rotates  the  servo so  that  each  is  receiving  equal  light.  As  a  sun-tracking  system  will  be  located  to  track  the  sun  from sunrise to sunset, i.e. not more than 180. Also, display both LDR values and present Servo motor position on LCD. Simulate and verify this logic on </a:t>
            </a:r>
            <a:r>
              <a:rPr lang="en-US" sz="2300" dirty="0" err="1" smtClean="0">
                <a:solidFill>
                  <a:schemeClr val="dk1"/>
                </a:solidFill>
                <a:latin typeface="Arial Narrow" pitchFamily="34" charset="0"/>
                <a:ea typeface="Twentieth Century"/>
                <a:cs typeface="Twentieth Century"/>
                <a:sym typeface="Twentieth Century"/>
              </a:rPr>
              <a:t>Arduino</a:t>
            </a:r>
            <a:r>
              <a:rPr lang="en-US" sz="2300" dirty="0" smtClean="0">
                <a:solidFill>
                  <a:schemeClr val="dk1"/>
                </a:solidFill>
                <a:latin typeface="Arial Narrow" pitchFamily="34" charset="0"/>
                <a:ea typeface="Twentieth Century"/>
                <a:cs typeface="Twentieth Century"/>
                <a:sym typeface="Twentieth Century"/>
              </a:rPr>
              <a:t> Uno using </a:t>
            </a:r>
            <a:r>
              <a:rPr lang="en-US" sz="2300" dirty="0" err="1" smtClean="0">
                <a:solidFill>
                  <a:schemeClr val="dk1"/>
                </a:solidFill>
                <a:latin typeface="Arial Narrow" pitchFamily="34" charset="0"/>
                <a:ea typeface="Twentieth Century"/>
                <a:cs typeface="Twentieth Century"/>
                <a:sym typeface="Twentieth Century"/>
              </a:rPr>
              <a:t>Tinkercad</a:t>
            </a:r>
            <a:r>
              <a:rPr lang="en-US" sz="2300" dirty="0" smtClean="0">
                <a:solidFill>
                  <a:schemeClr val="dk1"/>
                </a:solidFill>
                <a:latin typeface="Arial Narrow" pitchFamily="34" charset="0"/>
                <a:ea typeface="Twentieth Century"/>
                <a:cs typeface="Twentieth Century"/>
                <a:sym typeface="Twentieth Century"/>
              </a:rPr>
              <a:t> circuits simulator.</a:t>
            </a:r>
            <a:endParaRPr lang="en-US" sz="2300" dirty="0">
              <a:latin typeface="Arial Narrow" pitchFamily="34" charset="0"/>
            </a:endParaRPr>
          </a:p>
        </p:txBody>
      </p:sp>
      <p:pic>
        <p:nvPicPr>
          <p:cNvPr id="4" name="Google Shape;268;p30"/>
          <p:cNvPicPr preferRelativeResize="0"/>
          <p:nvPr/>
        </p:nvPicPr>
        <p:blipFill rotWithShape="1">
          <a:blip r:embed="rId2" cstate="print">
            <a:alphaModFix/>
          </a:blip>
          <a:srcRect/>
          <a:stretch/>
        </p:blipFill>
        <p:spPr>
          <a:xfrm>
            <a:off x="683569" y="5157192"/>
            <a:ext cx="2448272" cy="1380685"/>
          </a:xfrm>
          <a:prstGeom prst="rect">
            <a:avLst/>
          </a:prstGeom>
          <a:noFill/>
          <a:ln>
            <a:noFill/>
          </a:ln>
        </p:spPr>
      </p:pic>
      <p:pic>
        <p:nvPicPr>
          <p:cNvPr id="5" name="Google Shape;269;p30"/>
          <p:cNvPicPr preferRelativeResize="0"/>
          <p:nvPr/>
        </p:nvPicPr>
        <p:blipFill rotWithShape="1">
          <a:blip r:embed="rId3" cstate="print">
            <a:alphaModFix/>
          </a:blip>
          <a:srcRect/>
          <a:stretch/>
        </p:blipFill>
        <p:spPr>
          <a:xfrm>
            <a:off x="3491880" y="5157192"/>
            <a:ext cx="2520280" cy="1390525"/>
          </a:xfrm>
          <a:prstGeom prst="rect">
            <a:avLst/>
          </a:prstGeom>
          <a:noFill/>
          <a:ln>
            <a:noFill/>
          </a:ln>
        </p:spPr>
      </p:pic>
      <p:pic>
        <p:nvPicPr>
          <p:cNvPr id="6" name="Google Shape;270;p30"/>
          <p:cNvPicPr preferRelativeResize="0"/>
          <p:nvPr/>
        </p:nvPicPr>
        <p:blipFill rotWithShape="1">
          <a:blip r:embed="rId4" cstate="print">
            <a:alphaModFix/>
          </a:blip>
          <a:srcRect/>
          <a:stretch/>
        </p:blipFill>
        <p:spPr>
          <a:xfrm>
            <a:off x="6300192" y="5157192"/>
            <a:ext cx="2525575" cy="13868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Day 4</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200900" cy="510952"/>
          </a:xfrm>
        </p:spPr>
        <p:txBody>
          <a:bodyPr>
            <a:normAutofit fontScale="90000"/>
          </a:bodyPr>
          <a:lstStyle/>
          <a:p>
            <a:pPr algn="ctr"/>
            <a:r>
              <a:rPr lang="en-US" b="1" dirty="0" smtClean="0"/>
              <a:t>ULTRASONIC SENSOR</a:t>
            </a:r>
            <a:endParaRPr lang="en-US" b="1" dirty="0"/>
          </a:p>
        </p:txBody>
      </p:sp>
      <p:pic>
        <p:nvPicPr>
          <p:cNvPr id="3" name="Google Shape;195;p23"/>
          <p:cNvPicPr preferRelativeResize="0"/>
          <p:nvPr/>
        </p:nvPicPr>
        <p:blipFill rotWithShape="1">
          <a:blip r:embed="rId2" cstate="print">
            <a:alphaModFix/>
          </a:blip>
          <a:srcRect/>
          <a:stretch/>
        </p:blipFill>
        <p:spPr>
          <a:xfrm>
            <a:off x="827584" y="908720"/>
            <a:ext cx="2880320" cy="2088232"/>
          </a:xfrm>
          <a:prstGeom prst="rect">
            <a:avLst/>
          </a:prstGeom>
          <a:noFill/>
          <a:ln>
            <a:noFill/>
          </a:ln>
        </p:spPr>
      </p:pic>
      <p:pic>
        <p:nvPicPr>
          <p:cNvPr id="4" name="Google Shape;191;p23"/>
          <p:cNvPicPr preferRelativeResize="0"/>
          <p:nvPr/>
        </p:nvPicPr>
        <p:blipFill rotWithShape="1">
          <a:blip r:embed="rId3" cstate="print">
            <a:alphaModFix/>
          </a:blip>
          <a:srcRect/>
          <a:stretch/>
        </p:blipFill>
        <p:spPr>
          <a:xfrm>
            <a:off x="611560" y="3068960"/>
            <a:ext cx="4320480" cy="3159235"/>
          </a:xfrm>
          <a:prstGeom prst="rect">
            <a:avLst/>
          </a:prstGeom>
          <a:noFill/>
          <a:ln>
            <a:noFill/>
          </a:ln>
        </p:spPr>
      </p:pic>
      <p:sp>
        <p:nvSpPr>
          <p:cNvPr id="5" name="Rectangle 4"/>
          <p:cNvSpPr/>
          <p:nvPr/>
        </p:nvSpPr>
        <p:spPr>
          <a:xfrm>
            <a:off x="539552" y="6381328"/>
            <a:ext cx="4752528" cy="369332"/>
          </a:xfrm>
          <a:prstGeom prst="rect">
            <a:avLst/>
          </a:prstGeom>
        </p:spPr>
        <p:txBody>
          <a:bodyPr wrap="square">
            <a:spAutoFit/>
          </a:bodyPr>
          <a:lstStyle/>
          <a:p>
            <a:pPr lvl="0"/>
            <a:r>
              <a:rPr lang="en-US" dirty="0" smtClean="0">
                <a:solidFill>
                  <a:srgbClr val="C00000"/>
                </a:solidFill>
                <a:latin typeface="Twentieth Century"/>
                <a:ea typeface="Twentieth Century"/>
                <a:cs typeface="Twentieth Century"/>
                <a:sym typeface="Twentieth Century"/>
              </a:rPr>
              <a:t>When no obstacles then timeout after 38ms</a:t>
            </a:r>
            <a:endParaRPr lang="en-US" dirty="0">
              <a:solidFill>
                <a:srgbClr val="C00000"/>
              </a:solidFill>
              <a:latin typeface="Calibri"/>
              <a:ea typeface="Calibri"/>
              <a:cs typeface="Calibri"/>
              <a:sym typeface="Calibri"/>
            </a:endParaRPr>
          </a:p>
        </p:txBody>
      </p:sp>
      <p:sp>
        <p:nvSpPr>
          <p:cNvPr id="6" name="Rectangle 5"/>
          <p:cNvSpPr/>
          <p:nvPr/>
        </p:nvSpPr>
        <p:spPr>
          <a:xfrm>
            <a:off x="4211960" y="1412776"/>
            <a:ext cx="4572000" cy="923330"/>
          </a:xfrm>
          <a:prstGeom prst="rect">
            <a:avLst/>
          </a:prstGeom>
        </p:spPr>
        <p:txBody>
          <a:bodyPr>
            <a:spAutoFit/>
          </a:bodyPr>
          <a:lstStyle/>
          <a:p>
            <a:pPr lvl="0"/>
            <a:r>
              <a:rPr lang="en-US" dirty="0" smtClean="0">
                <a:solidFill>
                  <a:srgbClr val="4285F4"/>
                </a:solidFill>
                <a:latin typeface="Twentieth Century"/>
                <a:ea typeface="Twentieth Century"/>
                <a:cs typeface="Twentieth Century"/>
                <a:sym typeface="Twentieth Century"/>
              </a:rPr>
              <a:t>Distance = (Speed x Time)/ 2</a:t>
            </a:r>
            <a:endParaRPr lang="en-US" dirty="0" smtClean="0"/>
          </a:p>
          <a:p>
            <a:pPr lvl="0"/>
            <a:r>
              <a:rPr lang="en-US" dirty="0" smtClean="0">
                <a:solidFill>
                  <a:srgbClr val="4285F4"/>
                </a:solidFill>
                <a:latin typeface="Twentieth Century"/>
                <a:ea typeface="Twentieth Century"/>
                <a:cs typeface="Twentieth Century"/>
                <a:sym typeface="Twentieth Century"/>
              </a:rPr>
              <a:t>Distance = (0.034 cm/µs x 500 µs) / 2</a:t>
            </a:r>
            <a:endParaRPr lang="en-US" dirty="0" smtClean="0"/>
          </a:p>
          <a:p>
            <a:pPr lvl="0"/>
            <a:r>
              <a:rPr lang="en-US" dirty="0" smtClean="0">
                <a:solidFill>
                  <a:srgbClr val="4285F4"/>
                </a:solidFill>
                <a:latin typeface="Twentieth Century"/>
                <a:ea typeface="Twentieth Century"/>
                <a:cs typeface="Twentieth Century"/>
                <a:sym typeface="Twentieth Century"/>
              </a:rPr>
              <a:t>Distance = 8.5 cm</a:t>
            </a:r>
            <a:endParaRPr lang="en-US" dirty="0">
              <a:solidFill>
                <a:schemeClr val="lt1"/>
              </a:solidFill>
              <a:latin typeface="Twentieth Century"/>
              <a:ea typeface="Twentieth Century"/>
              <a:cs typeface="Twentieth Century"/>
              <a:sym typeface="Twentieth Century"/>
            </a:endParaRPr>
          </a:p>
        </p:txBody>
      </p:sp>
      <p:pic>
        <p:nvPicPr>
          <p:cNvPr id="7" name="Google Shape;190;p23"/>
          <p:cNvPicPr preferRelativeResize="0"/>
          <p:nvPr/>
        </p:nvPicPr>
        <p:blipFill rotWithShape="1">
          <a:blip r:embed="rId4" cstate="print">
            <a:alphaModFix/>
          </a:blip>
          <a:srcRect/>
          <a:stretch/>
        </p:blipFill>
        <p:spPr>
          <a:xfrm>
            <a:off x="4932040" y="2924944"/>
            <a:ext cx="4211960" cy="3138877"/>
          </a:xfrm>
          <a:prstGeom prst="rect">
            <a:avLst/>
          </a:prstGeom>
          <a:noFill/>
          <a:ln>
            <a:noFill/>
          </a:ln>
        </p:spPr>
      </p:pic>
      <p:sp>
        <p:nvSpPr>
          <p:cNvPr id="8" name="Rectangle 7"/>
          <p:cNvSpPr/>
          <p:nvPr/>
        </p:nvSpPr>
        <p:spPr>
          <a:xfrm>
            <a:off x="5148064" y="6093296"/>
            <a:ext cx="3995936" cy="646331"/>
          </a:xfrm>
          <a:prstGeom prst="rect">
            <a:avLst/>
          </a:prstGeom>
        </p:spPr>
        <p:txBody>
          <a:bodyPr wrap="square">
            <a:spAutoFit/>
          </a:bodyPr>
          <a:lstStyle/>
          <a:p>
            <a:pPr lvl="0"/>
            <a:r>
              <a:rPr lang="en-US" dirty="0" smtClean="0">
                <a:solidFill>
                  <a:srgbClr val="C00000"/>
                </a:solidFill>
                <a:latin typeface="Twentieth Century"/>
                <a:ea typeface="Twentieth Century"/>
                <a:cs typeface="Twentieth Century"/>
                <a:sym typeface="Twentieth Century"/>
              </a:rPr>
              <a:t>When obstacle detected pulse width of 50 µS to 25 </a:t>
            </a:r>
            <a:r>
              <a:rPr lang="en-US" dirty="0" err="1" smtClean="0">
                <a:solidFill>
                  <a:srgbClr val="C00000"/>
                </a:solidFill>
                <a:latin typeface="Twentieth Century"/>
                <a:ea typeface="Twentieth Century"/>
                <a:cs typeface="Twentieth Century"/>
                <a:sym typeface="Twentieth Century"/>
              </a:rPr>
              <a:t>mS</a:t>
            </a:r>
            <a:r>
              <a:rPr lang="en-US" dirty="0" smtClean="0">
                <a:solidFill>
                  <a:srgbClr val="C00000"/>
                </a:solidFill>
                <a:latin typeface="Twentieth Century"/>
                <a:ea typeface="Twentieth Century"/>
                <a:cs typeface="Twentieth Century"/>
                <a:sym typeface="Twentieth Century"/>
              </a:rPr>
              <a:t> received </a:t>
            </a:r>
            <a:endParaRPr lang="en-US" dirty="0">
              <a:solidFill>
                <a:srgbClr val="C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412776"/>
            <a:ext cx="7200900" cy="582960"/>
          </a:xfrm>
        </p:spPr>
        <p:txBody>
          <a:bodyPr>
            <a:normAutofit fontScale="90000"/>
          </a:bodyPr>
          <a:lstStyle/>
          <a:p>
            <a:pPr algn="ctr"/>
            <a:r>
              <a:rPr lang="en-US" b="1" dirty="0" smtClean="0"/>
              <a:t>TASK 3</a:t>
            </a:r>
            <a:endParaRPr lang="en-US" b="1" dirty="0"/>
          </a:p>
        </p:txBody>
      </p:sp>
      <p:sp>
        <p:nvSpPr>
          <p:cNvPr id="3" name="Content Placeholder 2"/>
          <p:cNvSpPr>
            <a:spLocks noGrp="1"/>
          </p:cNvSpPr>
          <p:nvPr>
            <p:ph idx="1"/>
          </p:nvPr>
        </p:nvSpPr>
        <p:spPr>
          <a:xfrm>
            <a:off x="1043608" y="2060848"/>
            <a:ext cx="7632848" cy="4320480"/>
          </a:xfrm>
        </p:spPr>
        <p:txBody>
          <a:bodyPr>
            <a:normAutofit lnSpcReduction="10000"/>
          </a:bodyPr>
          <a:lstStyle/>
          <a:p>
            <a:pPr>
              <a:lnSpc>
                <a:spcPct val="100000"/>
              </a:lnSpc>
              <a:buNone/>
            </a:pPr>
            <a:r>
              <a:rPr lang="en-IN" sz="1800" dirty="0" smtClean="0">
                <a:solidFill>
                  <a:srgbClr val="FF0000"/>
                </a:solidFill>
                <a:latin typeface="Arial Narrow" pitchFamily="34" charset="0"/>
                <a:ea typeface="Twentieth Century"/>
                <a:cs typeface="Twentieth Century"/>
                <a:sym typeface="Twentieth Century"/>
              </a:rPr>
              <a:t>       </a:t>
            </a:r>
            <a:endParaRPr lang="en-IN" sz="1800" dirty="0" smtClean="0">
              <a:solidFill>
                <a:schemeClr val="dk1"/>
              </a:solidFill>
              <a:latin typeface="Arial Narrow" pitchFamily="34" charset="0"/>
              <a:ea typeface="Twentieth Century"/>
              <a:cs typeface="Twentieth Century"/>
              <a:sym typeface="Twentieth Century"/>
            </a:endParaRPr>
          </a:p>
          <a:p>
            <a:pPr marL="0" lvl="0" indent="0" algn="ctr">
              <a:lnSpc>
                <a:spcPct val="100000"/>
              </a:lnSpc>
              <a:spcBef>
                <a:spcPts val="0"/>
              </a:spcBef>
              <a:spcAft>
                <a:spcPts val="0"/>
              </a:spcAft>
              <a:buNone/>
            </a:pPr>
            <a:r>
              <a:rPr lang="en-US" sz="2600" b="1" dirty="0" smtClean="0">
                <a:solidFill>
                  <a:srgbClr val="C00000"/>
                </a:solidFill>
                <a:latin typeface="Arial Narrow" pitchFamily="34" charset="0"/>
                <a:ea typeface="Twentieth Century"/>
                <a:cs typeface="Twentieth Century"/>
                <a:sym typeface="Twentieth Century"/>
              </a:rPr>
              <a:t>Smart Parking system (Exercise</a:t>
            </a:r>
            <a:r>
              <a:rPr lang="en-US" sz="2600" b="1" dirty="0" smtClean="0">
                <a:solidFill>
                  <a:srgbClr val="C00000"/>
                </a:solidFill>
                <a:latin typeface="Arial Narrow" pitchFamily="34" charset="0"/>
                <a:ea typeface="Twentieth Century"/>
                <a:cs typeface="Twentieth Century"/>
                <a:sym typeface="Twentieth Century"/>
              </a:rPr>
              <a:t>)</a:t>
            </a:r>
          </a:p>
          <a:p>
            <a:pPr marL="0" lvl="0" indent="0" algn="ctr">
              <a:lnSpc>
                <a:spcPct val="100000"/>
              </a:lnSpc>
              <a:spcBef>
                <a:spcPts val="0"/>
              </a:spcBef>
              <a:spcAft>
                <a:spcPts val="0"/>
              </a:spcAft>
              <a:buNone/>
            </a:pPr>
            <a:endParaRPr lang="en-US" sz="2600" dirty="0" smtClean="0">
              <a:latin typeface="Arial Narrow" pitchFamily="34" charset="0"/>
            </a:endParaRPr>
          </a:p>
          <a:p>
            <a:pPr marL="0" lvl="0" indent="0" algn="just">
              <a:lnSpc>
                <a:spcPct val="100000"/>
              </a:lnSpc>
              <a:spcBef>
                <a:spcPts val="0"/>
              </a:spcBef>
              <a:spcAft>
                <a:spcPts val="0"/>
              </a:spcAft>
              <a:buNone/>
            </a:pPr>
            <a:r>
              <a:rPr lang="en-US" sz="1800" dirty="0" smtClean="0">
                <a:solidFill>
                  <a:schemeClr val="dk1"/>
                </a:solidFill>
                <a:latin typeface="Arial Narrow" pitchFamily="34" charset="0"/>
                <a:ea typeface="Twentieth Century"/>
                <a:cs typeface="Twentieth Century"/>
                <a:sym typeface="Twentieth Century"/>
              </a:rPr>
              <a:t>Write a program to design smart parking system using HC-SR04 ultrasonic sensor, servo motor, buzzer, LCD and </a:t>
            </a:r>
            <a:r>
              <a:rPr lang="en-US" sz="1800" dirty="0" err="1" smtClean="0">
                <a:solidFill>
                  <a:schemeClr val="dk1"/>
                </a:solidFill>
                <a:latin typeface="Arial Narrow" pitchFamily="34" charset="0"/>
                <a:ea typeface="Twentieth Century"/>
                <a:cs typeface="Twentieth Century"/>
                <a:sym typeface="Twentieth Century"/>
              </a:rPr>
              <a:t>Arduino</a:t>
            </a:r>
            <a:r>
              <a:rPr lang="en-US" sz="1800" dirty="0" smtClean="0">
                <a:solidFill>
                  <a:schemeClr val="dk1"/>
                </a:solidFill>
                <a:latin typeface="Arial Narrow" pitchFamily="34" charset="0"/>
                <a:ea typeface="Twentieth Century"/>
                <a:cs typeface="Twentieth Century"/>
                <a:sym typeface="Twentieth Century"/>
              </a:rPr>
              <a:t> Uno. </a:t>
            </a:r>
            <a:endParaRPr lang="en-US" sz="1800" dirty="0" smtClean="0">
              <a:latin typeface="Arial Narrow" pitchFamily="34" charset="0"/>
            </a:endParaRPr>
          </a:p>
          <a:p>
            <a:pPr marL="342900" lvl="0" indent="-342900" algn="just">
              <a:lnSpc>
                <a:spcPct val="100000"/>
              </a:lnSpc>
              <a:spcBef>
                <a:spcPts val="0"/>
              </a:spcBef>
              <a:spcAft>
                <a:spcPts val="0"/>
              </a:spcAft>
              <a:buClr>
                <a:srgbClr val="AD771C"/>
              </a:buClr>
              <a:buSzPts val="2400"/>
              <a:buFont typeface="Noto Sans Symbols"/>
              <a:buChar char="⮚"/>
            </a:pPr>
            <a:r>
              <a:rPr lang="en-US" sz="1800" dirty="0" smtClean="0">
                <a:solidFill>
                  <a:schemeClr val="dk1"/>
                </a:solidFill>
                <a:latin typeface="Arial Narrow" pitchFamily="34" charset="0"/>
                <a:ea typeface="Twentieth Century"/>
                <a:cs typeface="Twentieth Century"/>
                <a:sym typeface="Twentieth Century"/>
              </a:rPr>
              <a:t>The ultrasonic sensor module place near the gate entrance continuously check for the incoming vehicles. The LCD display “Smart Parking” on the first row and “Avail. slot: XY” in second row of the display. </a:t>
            </a:r>
            <a:endParaRPr lang="en-US" sz="1800" dirty="0" smtClean="0">
              <a:latin typeface="Arial Narrow" pitchFamily="34" charset="0"/>
            </a:endParaRPr>
          </a:p>
          <a:p>
            <a:pPr marL="342900" lvl="0" indent="-342900" algn="just">
              <a:lnSpc>
                <a:spcPct val="100000"/>
              </a:lnSpc>
              <a:spcBef>
                <a:spcPts val="0"/>
              </a:spcBef>
              <a:spcAft>
                <a:spcPts val="0"/>
              </a:spcAft>
              <a:buClr>
                <a:srgbClr val="AD771C"/>
              </a:buClr>
              <a:buSzPts val="2400"/>
              <a:buFont typeface="Noto Sans Symbols"/>
              <a:buChar char="⮚"/>
            </a:pPr>
            <a:r>
              <a:rPr lang="en-US" sz="1800" dirty="0" smtClean="0">
                <a:solidFill>
                  <a:schemeClr val="dk1"/>
                </a:solidFill>
                <a:latin typeface="Arial Narrow" pitchFamily="34" charset="0"/>
                <a:ea typeface="Twentieth Century"/>
                <a:cs typeface="Twentieth Century"/>
                <a:sym typeface="Twentieth Century"/>
              </a:rPr>
              <a:t>When a vehicle comes closer to the ultrasonic sensor detection area and parking slot is available then the system open a gate barrier to 90° (close after 10 seconds) to allow the vehicle to the parking slot and decrement parking slot by 1.</a:t>
            </a:r>
            <a:endParaRPr lang="en-US" sz="1800" dirty="0" smtClean="0">
              <a:latin typeface="Arial Narrow" pitchFamily="34" charset="0"/>
            </a:endParaRPr>
          </a:p>
          <a:p>
            <a:pPr marL="342900" lvl="0" indent="-342900" algn="just">
              <a:lnSpc>
                <a:spcPct val="100000"/>
              </a:lnSpc>
              <a:spcBef>
                <a:spcPts val="0"/>
              </a:spcBef>
              <a:spcAft>
                <a:spcPts val="0"/>
              </a:spcAft>
              <a:buClr>
                <a:srgbClr val="AD771C"/>
              </a:buClr>
              <a:buSzPts val="2400"/>
              <a:buFont typeface="Noto Sans Symbols"/>
              <a:buChar char="⮚"/>
            </a:pPr>
            <a:r>
              <a:rPr lang="en-US" sz="1800" dirty="0" smtClean="0">
                <a:solidFill>
                  <a:schemeClr val="dk1"/>
                </a:solidFill>
                <a:latin typeface="Arial Narrow" pitchFamily="34" charset="0"/>
                <a:ea typeface="Twentieth Century"/>
                <a:cs typeface="Twentieth Century"/>
                <a:sym typeface="Twentieth Century"/>
              </a:rPr>
              <a:t>If no parking slot available then display a message “No Parking slot” on LCD (2</a:t>
            </a:r>
            <a:r>
              <a:rPr lang="en-US" sz="1800" baseline="30000" dirty="0" smtClean="0">
                <a:solidFill>
                  <a:schemeClr val="dk1"/>
                </a:solidFill>
                <a:latin typeface="Arial Narrow" pitchFamily="34" charset="0"/>
                <a:ea typeface="Twentieth Century"/>
                <a:cs typeface="Twentieth Century"/>
                <a:sym typeface="Twentieth Century"/>
              </a:rPr>
              <a:t>nd</a:t>
            </a:r>
            <a:r>
              <a:rPr lang="en-US" sz="1800" dirty="0" smtClean="0">
                <a:solidFill>
                  <a:schemeClr val="dk1"/>
                </a:solidFill>
                <a:latin typeface="Arial Narrow" pitchFamily="34" charset="0"/>
                <a:ea typeface="Twentieth Century"/>
                <a:cs typeface="Twentieth Century"/>
                <a:sym typeface="Twentieth Century"/>
              </a:rPr>
              <a:t> line) and switch on the buzzer (for 5 Seconds). Have a similar system on the exit and increment the free slot by 1 for every vehicle leaves the parking slot. </a:t>
            </a:r>
            <a:endParaRPr lang="en-US" sz="1800" dirty="0" smtClean="0">
              <a:latin typeface="Arial Narrow" pitchFamily="34" charset="0"/>
            </a:endParaRPr>
          </a:p>
          <a:p>
            <a:pPr marL="0" lvl="0" indent="0" algn="just">
              <a:lnSpc>
                <a:spcPct val="100000"/>
              </a:lnSpc>
              <a:spcBef>
                <a:spcPts val="0"/>
              </a:spcBef>
              <a:spcAft>
                <a:spcPts val="0"/>
              </a:spcAft>
              <a:buNone/>
            </a:pPr>
            <a:r>
              <a:rPr lang="en-US" sz="1800" dirty="0" smtClean="0">
                <a:solidFill>
                  <a:schemeClr val="dk1"/>
                </a:solidFill>
                <a:latin typeface="Arial Narrow" pitchFamily="34" charset="0"/>
                <a:ea typeface="Twentieth Century"/>
                <a:cs typeface="Twentieth Century"/>
                <a:sym typeface="Twentieth Century"/>
              </a:rPr>
              <a:t>Simulate and verify this logic on </a:t>
            </a:r>
            <a:r>
              <a:rPr lang="en-US" sz="1800" dirty="0" err="1" smtClean="0">
                <a:solidFill>
                  <a:schemeClr val="dk1"/>
                </a:solidFill>
                <a:latin typeface="Arial Narrow" pitchFamily="34" charset="0"/>
                <a:ea typeface="Twentieth Century"/>
                <a:cs typeface="Twentieth Century"/>
                <a:sym typeface="Twentieth Century"/>
              </a:rPr>
              <a:t>Arduino</a:t>
            </a:r>
            <a:r>
              <a:rPr lang="en-US" sz="1800" dirty="0" smtClean="0">
                <a:solidFill>
                  <a:schemeClr val="dk1"/>
                </a:solidFill>
                <a:latin typeface="Arial Narrow" pitchFamily="34" charset="0"/>
                <a:ea typeface="Twentieth Century"/>
                <a:cs typeface="Twentieth Century"/>
                <a:sym typeface="Twentieth Century"/>
              </a:rPr>
              <a:t> Uno using </a:t>
            </a:r>
            <a:r>
              <a:rPr lang="en-US" sz="1800" dirty="0" err="1" smtClean="0">
                <a:solidFill>
                  <a:schemeClr val="dk1"/>
                </a:solidFill>
                <a:latin typeface="Arial Narrow" pitchFamily="34" charset="0"/>
                <a:ea typeface="Twentieth Century"/>
                <a:cs typeface="Twentieth Century"/>
                <a:sym typeface="Twentieth Century"/>
              </a:rPr>
              <a:t>Tinkercad</a:t>
            </a:r>
            <a:r>
              <a:rPr lang="en-US" sz="1800" dirty="0" smtClean="0">
                <a:solidFill>
                  <a:schemeClr val="dk1"/>
                </a:solidFill>
                <a:latin typeface="Arial Narrow" pitchFamily="34" charset="0"/>
                <a:ea typeface="Twentieth Century"/>
                <a:cs typeface="Twentieth Century"/>
                <a:sym typeface="Twentieth Century"/>
              </a:rPr>
              <a:t> circuits simulator.</a:t>
            </a:r>
            <a:endParaRPr lang="en-US" sz="1800" dirty="0" smtClean="0">
              <a:latin typeface="Arial Narrow" pitchFamily="34" charset="0"/>
            </a:endParaRPr>
          </a:p>
          <a:p>
            <a:pPr marL="0" lvl="0" indent="0" algn="just">
              <a:lnSpc>
                <a:spcPct val="100000"/>
              </a:lnSpc>
              <a:spcBef>
                <a:spcPts val="0"/>
              </a:spcBef>
              <a:spcAft>
                <a:spcPts val="0"/>
              </a:spcAft>
              <a:buNone/>
            </a:pPr>
            <a:r>
              <a:rPr lang="en-US" sz="1800" dirty="0" smtClean="0">
                <a:solidFill>
                  <a:schemeClr val="dk1"/>
                </a:solidFill>
                <a:latin typeface="Arial Narrow" pitchFamily="34" charset="0"/>
                <a:ea typeface="Twentieth Century"/>
                <a:cs typeface="Twentieth Century"/>
                <a:sym typeface="Twentieth Century"/>
              </a:rPr>
              <a:t>Note: XY is number of available slot.</a:t>
            </a:r>
            <a:endParaRPr lang="en-US" sz="1800" dirty="0" smtClean="0">
              <a:latin typeface="Arial Narrow" pitchFamily="34" charset="0"/>
            </a:endParaRPr>
          </a:p>
          <a:p>
            <a:pPr>
              <a:lnSpc>
                <a:spcPct val="100000"/>
              </a:lnSpc>
              <a:buNone/>
            </a:pPr>
            <a:endParaRPr lang="en-US" sz="1800" dirty="0">
              <a:latin typeface="Arial Narrow" pitchFamily="34" charset="0"/>
            </a:endParaRPr>
          </a:p>
        </p:txBody>
      </p:sp>
      <p:sp>
        <p:nvSpPr>
          <p:cNvPr id="4" name="Rectangle 3"/>
          <p:cNvSpPr/>
          <p:nvPr/>
        </p:nvSpPr>
        <p:spPr>
          <a:xfrm>
            <a:off x="1115616" y="116633"/>
            <a:ext cx="7560840" cy="1200329"/>
          </a:xfrm>
          <a:prstGeom prst="rect">
            <a:avLst/>
          </a:prstGeom>
        </p:spPr>
        <p:txBody>
          <a:bodyPr wrap="square">
            <a:spAutoFit/>
          </a:bodyPr>
          <a:lstStyle/>
          <a:p>
            <a:r>
              <a:rPr lang="en-IN" dirty="0" err="1" smtClean="0">
                <a:solidFill>
                  <a:srgbClr val="FF0000"/>
                </a:solidFill>
                <a:latin typeface="Arial Narrow" pitchFamily="34" charset="0"/>
                <a:ea typeface="Twentieth Century"/>
                <a:cs typeface="Twentieth Century"/>
                <a:sym typeface="Twentieth Century"/>
              </a:rPr>
              <a:t>pulseIn</a:t>
            </a:r>
            <a:r>
              <a:rPr lang="en-IN" dirty="0" smtClean="0">
                <a:solidFill>
                  <a:srgbClr val="FF0000"/>
                </a:solidFill>
                <a:latin typeface="Arial Narrow" pitchFamily="34" charset="0"/>
                <a:ea typeface="Twentieth Century"/>
                <a:cs typeface="Twentieth Century"/>
                <a:sym typeface="Twentieth Century"/>
              </a:rPr>
              <a:t>() </a:t>
            </a:r>
            <a:r>
              <a:rPr lang="en-IN" dirty="0" smtClean="0">
                <a:solidFill>
                  <a:schemeClr val="dk1"/>
                </a:solidFill>
                <a:latin typeface="Arial Narrow" pitchFamily="34" charset="0"/>
                <a:ea typeface="Twentieth Century"/>
                <a:cs typeface="Twentieth Century"/>
                <a:sym typeface="Twentieth Century"/>
              </a:rPr>
              <a:t>- Reads a pulse (either HIGH or LOW) on a pin. For example, if value is HIGH, </a:t>
            </a:r>
            <a:r>
              <a:rPr lang="en-IN" dirty="0" err="1" smtClean="0">
                <a:solidFill>
                  <a:schemeClr val="dk1"/>
                </a:solidFill>
                <a:latin typeface="Arial Narrow" pitchFamily="34" charset="0"/>
                <a:ea typeface="Twentieth Century"/>
                <a:cs typeface="Twentieth Century"/>
                <a:sym typeface="Twentieth Century"/>
              </a:rPr>
              <a:t>pulseIn</a:t>
            </a:r>
            <a:r>
              <a:rPr lang="en-IN" dirty="0" smtClean="0">
                <a:solidFill>
                  <a:schemeClr val="dk1"/>
                </a:solidFill>
                <a:latin typeface="Arial Narrow" pitchFamily="34" charset="0"/>
                <a:ea typeface="Twentieth Century"/>
                <a:cs typeface="Twentieth Century"/>
                <a:sym typeface="Twentieth Century"/>
              </a:rPr>
              <a:t>() waits for the pin to go from LOW to HIGH, starts timing, then waits for the pin to go LOW and stops timing. Returns the length of the pulse in microseconds or gives up and returns 0 if no complete pulse was received within the timeout.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827584" y="1700808"/>
            <a:ext cx="7984605" cy="3858865"/>
          </a:xfrm>
          <a:prstGeom prst="rect">
            <a:avLst/>
          </a:prstGeom>
          <a:noFill/>
          <a:ln w="9525">
            <a:noFill/>
            <a:miter lim="800000"/>
            <a:headEnd/>
            <a:tailEnd/>
          </a:ln>
        </p:spPr>
      </p:pic>
      <p:sp>
        <p:nvSpPr>
          <p:cNvPr id="3" name="Title 3"/>
          <p:cNvSpPr txBox="1">
            <a:spLocks/>
          </p:cNvSpPr>
          <p:nvPr/>
        </p:nvSpPr>
        <p:spPr>
          <a:xfrm>
            <a:off x="1115616" y="332656"/>
            <a:ext cx="7071692" cy="692696"/>
          </a:xfrm>
          <a:prstGeom prst="roundRect">
            <a:avLst/>
          </a:prstGeom>
          <a:solidFill>
            <a:schemeClr val="tx1"/>
          </a:solidFill>
          <a:ln w="28575" cap="flat" cmpd="sng" algn="in">
            <a:solidFill>
              <a:schemeClr val="accent5"/>
            </a:solidFill>
            <a:prstDash val="solid"/>
          </a:ln>
        </p:spPr>
        <p:style>
          <a:lnRef idx="1">
            <a:schemeClr val="accent6"/>
          </a:lnRef>
          <a:fillRef idx="2">
            <a:schemeClr val="accent6"/>
          </a:fillRef>
          <a:effectRef idx="1">
            <a:schemeClr val="accent6"/>
          </a:effectRef>
          <a:fontRef idx="minor">
            <a:schemeClr val="dk1"/>
          </a:fontRef>
        </p:style>
        <p:txBody>
          <a:bodyPr rtlCol="0" anchor="ctr">
            <a:normAutofit/>
          </a:bodyPr>
          <a:lstStyle/>
          <a:p>
            <a:pPr marL="0" marR="0" lvl="0" indent="0" algn="ctr" defTabSz="914400" rtl="0" eaLnBrk="1" fontAlgn="auto" latinLnBrk="0" hangingPunct="1">
              <a:lnSpc>
                <a:spcPct val="89000"/>
              </a:lnSpc>
              <a:spcBef>
                <a:spcPct val="0"/>
              </a:spcBef>
              <a:spcAft>
                <a:spcPts val="0"/>
              </a:spcAft>
              <a:buClrTx/>
              <a:buSzTx/>
              <a:buFontTx/>
              <a:buNone/>
              <a:tabLst/>
              <a:defRPr/>
            </a:pPr>
            <a:r>
              <a:rPr kumimoji="0" lang="en-US" sz="3600" b="1" i="0" u="none" strike="noStrike" kern="1200" cap="none" spc="0" normalizeH="0" baseline="0" noProof="0" dirty="0" smtClean="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uLnTx/>
                <a:uFillTx/>
                <a:latin typeface="Century Gothic" pitchFamily="34" charset="0"/>
                <a:ea typeface="+mn-ea"/>
                <a:cs typeface="Aharoni" pitchFamily="2" charset="-79"/>
              </a:rPr>
              <a:t>INTRODUCTION TO KEYPAD</a:t>
            </a:r>
            <a:endParaRPr kumimoji="0" lang="en-US" sz="3600" b="1" i="0" u="none" strike="noStrike" kern="1200" cap="none" spc="0" normalizeH="0" baseline="0" noProof="0"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uLnTx/>
              <a:uFillTx/>
              <a:latin typeface="Century Gothic" pitchFamily="34" charset="0"/>
              <a:ea typeface="+mn-ea"/>
              <a:cs typeface="Aharoni" pitchFamily="2"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Arduino Keypad Tutorial - How the Keypad Works STEP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052736"/>
            <a:ext cx="2376264" cy="2411534"/>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a:off x="611560" y="3573016"/>
            <a:ext cx="1485802" cy="461665"/>
          </a:xfrm>
          <a:prstGeom prst="rect">
            <a:avLst/>
          </a:prstGeom>
          <a:noFill/>
        </p:spPr>
        <p:txBody>
          <a:bodyPr wrap="square" rtlCol="0">
            <a:spAutoFit/>
          </a:bodyPr>
          <a:lstStyle/>
          <a:p>
            <a:pPr algn="ctr">
              <a:buClr>
                <a:schemeClr val="accent5">
                  <a:lumMod val="75000"/>
                </a:schemeClr>
              </a:buClr>
            </a:pPr>
            <a:r>
              <a:rPr lang="en-IN" sz="2400" b="1" dirty="0">
                <a:solidFill>
                  <a:srgbClr val="C00000"/>
                </a:solidFill>
                <a:latin typeface="Tw Cen MT" panose="020B0602020104020603" pitchFamily="34" charset="0"/>
                <a:cs typeface="Segoe UI" panose="020B0502040204020203" pitchFamily="34" charset="0"/>
              </a:rPr>
              <a:t>STEP-1</a:t>
            </a:r>
          </a:p>
        </p:txBody>
      </p:sp>
      <p:pic>
        <p:nvPicPr>
          <p:cNvPr id="15" name="Picture 4" descr="Arduino Keypad Tutorial - How the Keypad Works STEP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11760" y="1700808"/>
            <a:ext cx="2232248" cy="2265379"/>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TextBox 15"/>
          <p:cNvSpPr txBox="1"/>
          <p:nvPr/>
        </p:nvSpPr>
        <p:spPr>
          <a:xfrm>
            <a:off x="3275856" y="4005064"/>
            <a:ext cx="1392922" cy="461665"/>
          </a:xfrm>
          <a:prstGeom prst="rect">
            <a:avLst/>
          </a:prstGeom>
          <a:noFill/>
        </p:spPr>
        <p:txBody>
          <a:bodyPr wrap="square" rtlCol="0">
            <a:spAutoFit/>
          </a:bodyPr>
          <a:lstStyle/>
          <a:p>
            <a:pPr algn="ctr">
              <a:buClr>
                <a:schemeClr val="accent5">
                  <a:lumMod val="75000"/>
                </a:schemeClr>
              </a:buClr>
            </a:pPr>
            <a:r>
              <a:rPr lang="en-IN" sz="2400" b="1" dirty="0">
                <a:solidFill>
                  <a:srgbClr val="C00000"/>
                </a:solidFill>
                <a:latin typeface="Tw Cen MT" panose="020B0602020104020603" pitchFamily="34" charset="0"/>
                <a:cs typeface="Segoe UI" panose="020B0502040204020203" pitchFamily="34" charset="0"/>
              </a:rPr>
              <a:t>STEP-2</a:t>
            </a:r>
          </a:p>
        </p:txBody>
      </p:sp>
      <p:pic>
        <p:nvPicPr>
          <p:cNvPr id="17" name="Picture 6" descr="Arduino Keypad Tutorial - How the Keypad Works STEP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716016" y="2564904"/>
            <a:ext cx="2304256" cy="2338457"/>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8" descr="Arduino Keypad Tutorial - How the Keypad Works STEP 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992053" y="3933056"/>
            <a:ext cx="2151947" cy="2183887"/>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TextBox 18"/>
          <p:cNvSpPr txBox="1"/>
          <p:nvPr/>
        </p:nvSpPr>
        <p:spPr>
          <a:xfrm>
            <a:off x="5148064" y="5013176"/>
            <a:ext cx="1512168" cy="461665"/>
          </a:xfrm>
          <a:prstGeom prst="rect">
            <a:avLst/>
          </a:prstGeom>
          <a:noFill/>
        </p:spPr>
        <p:txBody>
          <a:bodyPr wrap="square" rtlCol="0">
            <a:spAutoFit/>
          </a:bodyPr>
          <a:lstStyle/>
          <a:p>
            <a:pPr algn="ctr">
              <a:buClr>
                <a:schemeClr val="accent5">
                  <a:lumMod val="75000"/>
                </a:schemeClr>
              </a:buClr>
            </a:pPr>
            <a:r>
              <a:rPr lang="en-IN" sz="2400" b="1" dirty="0">
                <a:solidFill>
                  <a:srgbClr val="C00000"/>
                </a:solidFill>
                <a:latin typeface="Tw Cen MT" panose="020B0602020104020603" pitchFamily="34" charset="0"/>
                <a:cs typeface="Segoe UI" panose="020B0502040204020203" pitchFamily="34" charset="0"/>
              </a:rPr>
              <a:t>STEP-3</a:t>
            </a:r>
          </a:p>
        </p:txBody>
      </p:sp>
      <p:sp>
        <p:nvSpPr>
          <p:cNvPr id="20" name="TextBox 19"/>
          <p:cNvSpPr txBox="1"/>
          <p:nvPr/>
        </p:nvSpPr>
        <p:spPr>
          <a:xfrm>
            <a:off x="7236296" y="6165304"/>
            <a:ext cx="1584176" cy="461665"/>
          </a:xfrm>
          <a:prstGeom prst="rect">
            <a:avLst/>
          </a:prstGeom>
          <a:noFill/>
        </p:spPr>
        <p:txBody>
          <a:bodyPr wrap="square" rtlCol="0">
            <a:spAutoFit/>
          </a:bodyPr>
          <a:lstStyle/>
          <a:p>
            <a:pPr algn="ctr">
              <a:buClr>
                <a:schemeClr val="accent5">
                  <a:lumMod val="75000"/>
                </a:schemeClr>
              </a:buClr>
            </a:pPr>
            <a:r>
              <a:rPr lang="en-IN" sz="2400" b="1" dirty="0">
                <a:solidFill>
                  <a:srgbClr val="C00000"/>
                </a:solidFill>
                <a:latin typeface="Tw Cen MT" panose="020B0602020104020603" pitchFamily="34" charset="0"/>
                <a:cs typeface="Segoe UI" panose="020B0502040204020203" pitchFamily="34" charset="0"/>
              </a:rPr>
              <a:t>STEP-4</a:t>
            </a:r>
          </a:p>
        </p:txBody>
      </p:sp>
      <p:pic>
        <p:nvPicPr>
          <p:cNvPr id="21" name="Picture 20"/>
          <p:cNvPicPr>
            <a:picLocks noChangeAspect="1"/>
          </p:cNvPicPr>
          <p:nvPr/>
        </p:nvPicPr>
        <p:blipFill>
          <a:blip r:embed="rId7" cstate="print"/>
          <a:stretch>
            <a:fillRect/>
          </a:stretch>
        </p:blipFill>
        <p:spPr>
          <a:xfrm>
            <a:off x="7236296" y="908720"/>
            <a:ext cx="1656184" cy="27655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23850" y="1484784"/>
            <a:ext cx="8820150" cy="37719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611560" y="1529250"/>
            <a:ext cx="8532440" cy="381849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9552" y="1425217"/>
            <a:ext cx="8604448" cy="383781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39552" y="1429787"/>
            <a:ext cx="8604448" cy="391579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559608" y="1412776"/>
            <a:ext cx="8584392" cy="3913758"/>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heme4">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DCC38DC8CCAF47A8E08EDC185CF0E3" ma:contentTypeVersion="6" ma:contentTypeDescription="Create a new document." ma:contentTypeScope="" ma:versionID="80c03378ae07bf1dbbbb13108842e3c5">
  <xsd:schema xmlns:xsd="http://www.w3.org/2001/XMLSchema" xmlns:xs="http://www.w3.org/2001/XMLSchema" xmlns:p="http://schemas.microsoft.com/office/2006/metadata/properties" xmlns:ns2="7f078221-72ae-47b4-931d-26bfe9c1a2fd" targetNamespace="http://schemas.microsoft.com/office/2006/metadata/properties" ma:root="true" ma:fieldsID="fa85022e4be5ecef0866cea7396882f7" ns2:_="">
    <xsd:import namespace="7f078221-72ae-47b4-931d-26bfe9c1a2f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078221-72ae-47b4-931d-26bfe9c1a2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1EC4FB-68E4-439C-BF82-88DDE2B2CD41}"/>
</file>

<file path=customXml/itemProps2.xml><?xml version="1.0" encoding="utf-8"?>
<ds:datastoreItem xmlns:ds="http://schemas.openxmlformats.org/officeDocument/2006/customXml" ds:itemID="{934D92C7-F0D8-4064-9948-4094391DFD7D}"/>
</file>

<file path=customXml/itemProps3.xml><?xml version="1.0" encoding="utf-8"?>
<ds:datastoreItem xmlns:ds="http://schemas.openxmlformats.org/officeDocument/2006/customXml" ds:itemID="{76FD3789-E301-4EA4-8C0C-0E9102213678}"/>
</file>

<file path=docProps/app.xml><?xml version="1.0" encoding="utf-8"?>
<Properties xmlns="http://schemas.openxmlformats.org/officeDocument/2006/extended-properties" xmlns:vt="http://schemas.openxmlformats.org/officeDocument/2006/docPropsVTypes">
  <Template>Theme4</Template>
  <TotalTime>467</TotalTime>
  <Words>1034</Words>
  <Application>Microsoft Office PowerPoint</Application>
  <PresentationFormat>On-screen Show (4:3)</PresentationFormat>
  <Paragraphs>74</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Theme4</vt:lpstr>
      <vt:lpstr>Arduino in tinkercad</vt:lpstr>
      <vt:lpstr>Day 4</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TASK 1</vt:lpstr>
      <vt:lpstr>SERVO MOTOR</vt:lpstr>
      <vt:lpstr>Slide 17</vt:lpstr>
      <vt:lpstr>Slide 18</vt:lpstr>
      <vt:lpstr>TASK 2</vt:lpstr>
      <vt:lpstr>ULTRASONIC SENSOR</vt:lpstr>
      <vt:lpstr>TASK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in tinkercad</dc:title>
  <dc:creator>Windows User</dc:creator>
  <cp:lastModifiedBy>Windows User</cp:lastModifiedBy>
  <cp:revision>41</cp:revision>
  <dcterms:created xsi:type="dcterms:W3CDTF">2020-11-15T14:58:03Z</dcterms:created>
  <dcterms:modified xsi:type="dcterms:W3CDTF">2020-11-16T12:18:41Z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0x010100E7DCC38DC8CCAF47A8E08EDC185CF0E3</vt:lpwstr>
  </property>
</Properties>
</file>