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59"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3A2C4E8-910A-4425-BD24-469411DBD692}" type="datetimeFigureOut">
              <a:rPr lang="en-US" smtClean="0"/>
              <a:t>11/17/2020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1049A21-773C-4247-B5E4-24D124C8228C}" type="slidenum">
              <a:rPr lang="en-US" smtClean="0"/>
              <a:t>‹#›</a:t>
            </a:fld>
            <a:endParaRPr lang="en-US"/>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A2C4E8-910A-4425-BD24-469411DBD69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A2C4E8-910A-4425-BD24-469411DBD69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A2C4E8-910A-4425-BD24-469411DBD69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3A2C4E8-910A-4425-BD24-469411DBD692}" type="datetimeFigureOut">
              <a:rPr lang="en-US" smtClean="0"/>
              <a:t>11/17/2020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1049A21-773C-4247-B5E4-24D124C8228C}"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A2C4E8-910A-4425-BD24-469411DBD69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A2C4E8-910A-4425-BD24-469411DBD692}"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A2C4E8-910A-4425-BD24-469411DBD69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2C4E8-910A-4425-BD24-469411DBD692}"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49A21-773C-4247-B5E4-24D124C822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A2C4E8-910A-4425-BD24-469411DBD692}" type="datetimeFigureOut">
              <a:rPr lang="en-US" smtClean="0"/>
              <a:t>11/17/2020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1049A21-773C-4247-B5E4-24D124C8228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A2C4E8-910A-4425-BD24-469411DBD692}" type="datetimeFigureOut">
              <a:rPr lang="en-US" smtClean="0"/>
              <a:t>11/17/2020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1049A21-773C-4247-B5E4-24D124C8228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83A2C4E8-910A-4425-BD24-469411DBD692}" type="datetimeFigureOut">
              <a:rPr lang="en-US" smtClean="0"/>
              <a:t>11/17/2020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61049A21-773C-4247-B5E4-24D124C8228C}"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772816"/>
            <a:ext cx="6270922" cy="2098226"/>
          </a:xfrm>
        </p:spPr>
        <p:txBody>
          <a:bodyPr/>
          <a:lstStyle/>
          <a:p>
            <a:r>
              <a:rPr lang="en-IN" dirty="0" smtClean="0"/>
              <a:t>Arduino in tinkercad</a:t>
            </a:r>
            <a:endParaRPr lang="en-US" dirty="0"/>
          </a:p>
        </p:txBody>
      </p:sp>
      <p:sp>
        <p:nvSpPr>
          <p:cNvPr id="4" name="TextBox 3"/>
          <p:cNvSpPr txBox="1"/>
          <p:nvPr/>
        </p:nvSpPr>
        <p:spPr>
          <a:xfrm>
            <a:off x="2483768" y="4149080"/>
            <a:ext cx="4755854" cy="769441"/>
          </a:xfrm>
          <a:prstGeom prst="rect">
            <a:avLst/>
          </a:prstGeom>
          <a:noFill/>
        </p:spPr>
        <p:txBody>
          <a:bodyPr wrap="none" rtlCol="0">
            <a:spAutoFit/>
          </a:bodyPr>
          <a:lstStyle/>
          <a:p>
            <a:r>
              <a:rPr lang="en-IN" sz="4400" dirty="0" smtClean="0">
                <a:latin typeface="Arial" pitchFamily="34" charset="0"/>
                <a:cs typeface="Arial" pitchFamily="34" charset="0"/>
              </a:rPr>
              <a:t>Challenging Tasks</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5;p26"/>
          <p:cNvPicPr preferRelativeResize="0"/>
          <p:nvPr/>
        </p:nvPicPr>
        <p:blipFill rotWithShape="1">
          <a:blip r:embed="rId2" cstate="print">
            <a:alphaModFix/>
          </a:blip>
          <a:srcRect/>
          <a:stretch/>
        </p:blipFill>
        <p:spPr>
          <a:xfrm>
            <a:off x="683568" y="548680"/>
            <a:ext cx="8195988" cy="56211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2;p24"/>
          <p:cNvPicPr preferRelativeResize="0"/>
          <p:nvPr/>
        </p:nvPicPr>
        <p:blipFill rotWithShape="1">
          <a:blip r:embed="rId2" cstate="print">
            <a:alphaModFix/>
          </a:blip>
          <a:srcRect/>
          <a:stretch/>
        </p:blipFill>
        <p:spPr>
          <a:xfrm>
            <a:off x="611560" y="908720"/>
            <a:ext cx="8352928" cy="4680520"/>
          </a:xfrm>
          <a:prstGeom prst="rect">
            <a:avLst/>
          </a:prstGeom>
          <a:noFill/>
          <a:ln>
            <a:noFill/>
          </a:ln>
        </p:spPr>
      </p:pic>
      <p:sp>
        <p:nvSpPr>
          <p:cNvPr id="3" name="Rectangle 2"/>
          <p:cNvSpPr/>
          <p:nvPr/>
        </p:nvSpPr>
        <p:spPr>
          <a:xfrm>
            <a:off x="4155728" y="188640"/>
            <a:ext cx="1210588" cy="577850"/>
          </a:xfrm>
          <a:prstGeom prst="rect">
            <a:avLst/>
          </a:prstGeom>
        </p:spPr>
        <p:txBody>
          <a:bodyPr wrap="none">
            <a:spAutoFit/>
          </a:bodyPr>
          <a:lstStyle/>
          <a:p>
            <a:pPr lvl="0" algn="ctr">
              <a:lnSpc>
                <a:spcPct val="150000"/>
              </a:lnSpc>
            </a:pPr>
            <a:r>
              <a:rPr lang="en-US" sz="2400" b="1" dirty="0" smtClean="0">
                <a:solidFill>
                  <a:srgbClr val="C00000"/>
                </a:solidFill>
                <a:latin typeface="Twentieth Century"/>
                <a:ea typeface="Twentieth Century"/>
                <a:cs typeface="Twentieth Century"/>
                <a:sym typeface="Twentieth Century"/>
              </a:rPr>
              <a:t>Design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36;p27"/>
          <p:cNvPicPr preferRelativeResize="0"/>
          <p:nvPr/>
        </p:nvPicPr>
        <p:blipFill rotWithShape="1">
          <a:blip r:embed="rId2" cstate="print">
            <a:alphaModFix/>
          </a:blip>
          <a:srcRect/>
          <a:stretch/>
        </p:blipFill>
        <p:spPr>
          <a:xfrm>
            <a:off x="2627784" y="692696"/>
            <a:ext cx="3888432" cy="1944216"/>
          </a:xfrm>
          <a:prstGeom prst="rect">
            <a:avLst/>
          </a:prstGeom>
          <a:noFill/>
          <a:ln>
            <a:noFill/>
          </a:ln>
        </p:spPr>
      </p:pic>
      <p:pic>
        <p:nvPicPr>
          <p:cNvPr id="11" name="Google Shape;237;p27"/>
          <p:cNvPicPr preferRelativeResize="0"/>
          <p:nvPr/>
        </p:nvPicPr>
        <p:blipFill rotWithShape="1">
          <a:blip r:embed="rId3" cstate="print">
            <a:alphaModFix/>
          </a:blip>
          <a:srcRect/>
          <a:stretch/>
        </p:blipFill>
        <p:spPr>
          <a:xfrm>
            <a:off x="899592" y="2780928"/>
            <a:ext cx="7920880" cy="3816424"/>
          </a:xfrm>
          <a:prstGeom prst="rect">
            <a:avLst/>
          </a:prstGeom>
          <a:noFill/>
          <a:ln>
            <a:noFill/>
          </a:ln>
        </p:spPr>
      </p:pic>
      <p:sp>
        <p:nvSpPr>
          <p:cNvPr id="12" name="Rectangle 11"/>
          <p:cNvSpPr/>
          <p:nvPr/>
        </p:nvSpPr>
        <p:spPr>
          <a:xfrm>
            <a:off x="3923928" y="0"/>
            <a:ext cx="1191352" cy="577850"/>
          </a:xfrm>
          <a:prstGeom prst="rect">
            <a:avLst/>
          </a:prstGeom>
        </p:spPr>
        <p:txBody>
          <a:bodyPr wrap="none">
            <a:spAutoFit/>
          </a:bodyPr>
          <a:lstStyle/>
          <a:p>
            <a:pPr lvl="0">
              <a:lnSpc>
                <a:spcPct val="150000"/>
              </a:lnSpc>
            </a:pPr>
            <a:r>
              <a:rPr lang="en-US" sz="2400" b="1" dirty="0">
                <a:solidFill>
                  <a:srgbClr val="C00000"/>
                </a:solidFill>
                <a:latin typeface="Twentieth Century"/>
                <a:ea typeface="Twentieth Century"/>
                <a:cs typeface="Twentieth Century"/>
                <a:sym typeface="Twentieth Century"/>
              </a:rPr>
              <a:t>O</a:t>
            </a:r>
            <a:r>
              <a:rPr lang="en-US" sz="2400" b="1" dirty="0" smtClean="0">
                <a:solidFill>
                  <a:srgbClr val="C00000"/>
                </a:solidFill>
                <a:latin typeface="Twentieth Century"/>
                <a:ea typeface="Twentieth Century"/>
                <a:cs typeface="Twentieth Century"/>
                <a:sym typeface="Twentieth Century"/>
              </a:rPr>
              <a:t>utput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200900" cy="582960"/>
          </a:xfrm>
        </p:spPr>
        <p:txBody>
          <a:bodyPr>
            <a:normAutofit fontScale="90000"/>
          </a:bodyPr>
          <a:lstStyle/>
          <a:p>
            <a:pPr algn="ctr"/>
            <a:r>
              <a:rPr lang="en-US" b="1" dirty="0" smtClean="0"/>
              <a:t>TASK </a:t>
            </a:r>
            <a:r>
              <a:rPr lang="en-US" b="1" dirty="0" smtClean="0"/>
              <a:t>2</a:t>
            </a:r>
            <a:endParaRPr lang="en-US" b="1" dirty="0"/>
          </a:p>
        </p:txBody>
      </p:sp>
      <p:sp>
        <p:nvSpPr>
          <p:cNvPr id="3" name="Content Placeholder 2"/>
          <p:cNvSpPr>
            <a:spLocks noGrp="1"/>
          </p:cNvSpPr>
          <p:nvPr>
            <p:ph idx="1"/>
          </p:nvPr>
        </p:nvSpPr>
        <p:spPr>
          <a:xfrm>
            <a:off x="1043608" y="1700808"/>
            <a:ext cx="7632848" cy="3672408"/>
          </a:xfrm>
        </p:spPr>
        <p:txBody>
          <a:bodyPr>
            <a:normAutofit fontScale="40000" lnSpcReduction="20000"/>
          </a:bodyPr>
          <a:lstStyle/>
          <a:p>
            <a:pPr marL="0" lvl="0" indent="0" algn="ctr">
              <a:lnSpc>
                <a:spcPct val="150000"/>
              </a:lnSpc>
              <a:spcBef>
                <a:spcPts val="0"/>
              </a:spcBef>
              <a:spcAft>
                <a:spcPts val="0"/>
              </a:spcAft>
              <a:buNone/>
            </a:pPr>
            <a:r>
              <a:rPr lang="en-US" sz="6500" b="1" dirty="0" smtClean="0">
                <a:solidFill>
                  <a:srgbClr val="C00000"/>
                </a:solidFill>
                <a:latin typeface="Twentieth Century"/>
                <a:ea typeface="Twentieth Century"/>
                <a:cs typeface="Twentieth Century"/>
                <a:sym typeface="Twentieth Century"/>
              </a:rPr>
              <a:t>IOT based Weather Monitoring </a:t>
            </a:r>
            <a:r>
              <a:rPr lang="en-US" sz="6500" b="1" dirty="0" smtClean="0">
                <a:solidFill>
                  <a:srgbClr val="C00000"/>
                </a:solidFill>
                <a:latin typeface="Twentieth Century"/>
                <a:ea typeface="Twentieth Century"/>
                <a:cs typeface="Twentieth Century"/>
                <a:sym typeface="Twentieth Century"/>
              </a:rPr>
              <a:t>Station</a:t>
            </a:r>
          </a:p>
          <a:p>
            <a:pPr marL="0" lvl="0" indent="0" algn="ctr">
              <a:lnSpc>
                <a:spcPct val="150000"/>
              </a:lnSpc>
              <a:spcBef>
                <a:spcPts val="0"/>
              </a:spcBef>
              <a:spcAft>
                <a:spcPts val="0"/>
              </a:spcAft>
              <a:buNone/>
            </a:pPr>
            <a:endParaRPr lang="en-US" sz="31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endParaRPr lang="en-US" sz="11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r>
              <a:rPr lang="en-US" sz="4400" dirty="0" smtClean="0">
                <a:solidFill>
                  <a:schemeClr val="dk1"/>
                </a:solidFill>
                <a:latin typeface="Arial Narrow" pitchFamily="34" charset="0"/>
                <a:ea typeface="Twentieth Century"/>
                <a:cs typeface="Twentieth Century"/>
                <a:sym typeface="Twentieth Century"/>
              </a:rPr>
              <a:t>Write a program to design a weather monitoring station which display temperature, CO2 level and light intensity on LCD. Print “Weather station” on first line and print the timing as “08:MM:SS” after a delay of 3 Seconds display values of temp, CO2 and light in a rolling display moving from right to left direction. Then repeat the sequence again. Extend this application by interfacing ESP8266 Wi-Fi module and transferring temp, CO2 and light intensity data continuously to </a:t>
            </a:r>
            <a:r>
              <a:rPr lang="en-US" sz="4400" dirty="0" err="1" smtClean="0">
                <a:solidFill>
                  <a:schemeClr val="dk1"/>
                </a:solidFill>
                <a:latin typeface="Arial Narrow" pitchFamily="34" charset="0"/>
                <a:ea typeface="Twentieth Century"/>
                <a:cs typeface="Twentieth Century"/>
                <a:sym typeface="Twentieth Century"/>
              </a:rPr>
              <a:t>ThingSpeak</a:t>
            </a:r>
            <a:r>
              <a:rPr lang="en-US" sz="4400" dirty="0" smtClean="0">
                <a:solidFill>
                  <a:schemeClr val="dk1"/>
                </a:solidFill>
                <a:latin typeface="Arial Narrow" pitchFamily="34" charset="0"/>
                <a:ea typeface="Twentieth Century"/>
                <a:cs typeface="Twentieth Century"/>
                <a:sym typeface="Twentieth Century"/>
              </a:rPr>
              <a:t> cloud platform. Simulate and verify this logic on </a:t>
            </a:r>
            <a:r>
              <a:rPr lang="en-US" sz="4400" dirty="0" err="1" smtClean="0">
                <a:solidFill>
                  <a:schemeClr val="dk1"/>
                </a:solidFill>
                <a:latin typeface="Arial Narrow" pitchFamily="34" charset="0"/>
                <a:ea typeface="Twentieth Century"/>
                <a:cs typeface="Twentieth Century"/>
                <a:sym typeface="Twentieth Century"/>
              </a:rPr>
              <a:t>Arduino</a:t>
            </a:r>
            <a:r>
              <a:rPr lang="en-US" sz="4400" dirty="0" smtClean="0">
                <a:solidFill>
                  <a:schemeClr val="dk1"/>
                </a:solidFill>
                <a:latin typeface="Arial Narrow" pitchFamily="34" charset="0"/>
                <a:ea typeface="Twentieth Century"/>
                <a:cs typeface="Twentieth Century"/>
                <a:sym typeface="Twentieth Century"/>
              </a:rPr>
              <a:t> Uno using </a:t>
            </a:r>
            <a:r>
              <a:rPr lang="en-US" sz="4400" dirty="0" err="1" smtClean="0">
                <a:solidFill>
                  <a:schemeClr val="dk1"/>
                </a:solidFill>
                <a:latin typeface="Arial Narrow" pitchFamily="34" charset="0"/>
                <a:ea typeface="Twentieth Century"/>
                <a:cs typeface="Twentieth Century"/>
                <a:sym typeface="Twentieth Century"/>
              </a:rPr>
              <a:t>Tinkercad</a:t>
            </a:r>
            <a:r>
              <a:rPr lang="en-US" sz="4400" dirty="0" smtClean="0">
                <a:solidFill>
                  <a:schemeClr val="dk1"/>
                </a:solidFill>
                <a:latin typeface="Arial Narrow" pitchFamily="34" charset="0"/>
                <a:ea typeface="Twentieth Century"/>
                <a:cs typeface="Twentieth Century"/>
                <a:sym typeface="Twentieth Century"/>
              </a:rPr>
              <a:t> circuits simulator.</a:t>
            </a:r>
            <a:endParaRPr lang="en-US" sz="3200" dirty="0">
              <a:latin typeface="Arial Narrow"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200900" cy="582960"/>
          </a:xfrm>
        </p:spPr>
        <p:txBody>
          <a:bodyPr>
            <a:normAutofit fontScale="90000"/>
          </a:bodyPr>
          <a:lstStyle/>
          <a:p>
            <a:pPr algn="ctr"/>
            <a:r>
              <a:rPr lang="en-US" b="1" dirty="0" smtClean="0"/>
              <a:t>TASK </a:t>
            </a:r>
            <a:r>
              <a:rPr lang="en-US" b="1" dirty="0" smtClean="0"/>
              <a:t>3</a:t>
            </a:r>
            <a:endParaRPr lang="en-US" b="1" dirty="0"/>
          </a:p>
        </p:txBody>
      </p:sp>
      <p:sp>
        <p:nvSpPr>
          <p:cNvPr id="3" name="Content Placeholder 2"/>
          <p:cNvSpPr>
            <a:spLocks noGrp="1"/>
          </p:cNvSpPr>
          <p:nvPr>
            <p:ph idx="1"/>
          </p:nvPr>
        </p:nvSpPr>
        <p:spPr>
          <a:xfrm>
            <a:off x="1043608" y="1700808"/>
            <a:ext cx="7632848" cy="3672408"/>
          </a:xfrm>
        </p:spPr>
        <p:txBody>
          <a:bodyPr>
            <a:normAutofit fontScale="40000" lnSpcReduction="20000"/>
          </a:bodyPr>
          <a:lstStyle/>
          <a:p>
            <a:pPr marL="0" lvl="0" indent="0" algn="ctr">
              <a:lnSpc>
                <a:spcPct val="150000"/>
              </a:lnSpc>
              <a:spcBef>
                <a:spcPts val="0"/>
              </a:spcBef>
              <a:spcAft>
                <a:spcPts val="0"/>
              </a:spcAft>
              <a:buNone/>
            </a:pPr>
            <a:r>
              <a:rPr lang="en-US" sz="6500" b="1" dirty="0" smtClean="0">
                <a:solidFill>
                  <a:srgbClr val="C00000"/>
                </a:solidFill>
                <a:latin typeface="Twentieth Century"/>
                <a:ea typeface="Twentieth Century"/>
                <a:cs typeface="Twentieth Century"/>
                <a:sym typeface="Twentieth Century"/>
              </a:rPr>
              <a:t>IOT BASED HOME </a:t>
            </a:r>
            <a:r>
              <a:rPr lang="en-US" sz="6500" b="1" dirty="0" smtClean="0">
                <a:solidFill>
                  <a:srgbClr val="C00000"/>
                </a:solidFill>
                <a:latin typeface="Twentieth Century"/>
                <a:ea typeface="Twentieth Century"/>
                <a:cs typeface="Twentieth Century"/>
                <a:sym typeface="Twentieth Century"/>
              </a:rPr>
              <a:t>AUTOMATION</a:t>
            </a:r>
          </a:p>
          <a:p>
            <a:pPr marL="0" lvl="0" indent="0" algn="ctr">
              <a:lnSpc>
                <a:spcPct val="150000"/>
              </a:lnSpc>
              <a:spcBef>
                <a:spcPts val="0"/>
              </a:spcBef>
              <a:spcAft>
                <a:spcPts val="0"/>
              </a:spcAft>
              <a:buNone/>
            </a:pPr>
            <a:endParaRPr lang="en-US" sz="31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endParaRPr lang="en-US" sz="11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r>
              <a:rPr lang="en-US" sz="4400" dirty="0" smtClean="0">
                <a:solidFill>
                  <a:schemeClr val="dk1"/>
                </a:solidFill>
                <a:latin typeface="Arial Narrow" pitchFamily="34" charset="0"/>
                <a:ea typeface="Twentieth Century"/>
                <a:cs typeface="Twentieth Century"/>
                <a:sym typeface="Twentieth Century"/>
              </a:rPr>
              <a:t>Write a program for IOT based Home Automation using </a:t>
            </a:r>
            <a:r>
              <a:rPr lang="en-US" sz="4400" dirty="0" err="1" smtClean="0">
                <a:solidFill>
                  <a:schemeClr val="dk1"/>
                </a:solidFill>
                <a:latin typeface="Arial Narrow" pitchFamily="34" charset="0"/>
                <a:ea typeface="Twentieth Century"/>
                <a:cs typeface="Twentieth Century"/>
                <a:sym typeface="Twentieth Century"/>
              </a:rPr>
              <a:t>Arduino</a:t>
            </a:r>
            <a:r>
              <a:rPr lang="en-US" sz="4400" dirty="0" smtClean="0">
                <a:solidFill>
                  <a:schemeClr val="dk1"/>
                </a:solidFill>
                <a:latin typeface="Arial Narrow" pitchFamily="34" charset="0"/>
                <a:ea typeface="Twentieth Century"/>
                <a:cs typeface="Twentieth Century"/>
                <a:sym typeface="Twentieth Century"/>
              </a:rPr>
              <a:t> Uno, in which think speak cloud user interface control two appliances (Blub and Fan) via relay. When “0” send from cloud respective appliance must be set to OFF state, When “1” is send from cloud then respective device must be set to ON state. In addition, </a:t>
            </a:r>
            <a:r>
              <a:rPr lang="en-US" sz="4400" dirty="0" err="1" smtClean="0">
                <a:solidFill>
                  <a:schemeClr val="dk1"/>
                </a:solidFill>
                <a:latin typeface="Arial Narrow" pitchFamily="34" charset="0"/>
                <a:ea typeface="Twentieth Century"/>
                <a:cs typeface="Twentieth Century"/>
                <a:sym typeface="Twentieth Century"/>
              </a:rPr>
              <a:t>Arduino</a:t>
            </a:r>
            <a:r>
              <a:rPr lang="en-US" sz="4400" dirty="0" smtClean="0">
                <a:solidFill>
                  <a:schemeClr val="dk1"/>
                </a:solidFill>
                <a:latin typeface="Arial Narrow" pitchFamily="34" charset="0"/>
                <a:ea typeface="Twentieth Century"/>
                <a:cs typeface="Twentieth Century"/>
                <a:sym typeface="Twentieth Century"/>
              </a:rPr>
              <a:t> is also connected with PIR sensor continuously monitor for any human presence and update its status in think speak cloud. Also, display the state of each device on the LCD. Simulate and verify this logic on </a:t>
            </a:r>
            <a:r>
              <a:rPr lang="en-US" sz="4400" dirty="0" err="1" smtClean="0">
                <a:solidFill>
                  <a:schemeClr val="dk1"/>
                </a:solidFill>
                <a:latin typeface="Arial Narrow" pitchFamily="34" charset="0"/>
                <a:ea typeface="Twentieth Century"/>
                <a:cs typeface="Twentieth Century"/>
                <a:sym typeface="Twentieth Century"/>
              </a:rPr>
              <a:t>Arduino</a:t>
            </a:r>
            <a:r>
              <a:rPr lang="en-US" sz="4400" dirty="0" smtClean="0">
                <a:solidFill>
                  <a:schemeClr val="dk1"/>
                </a:solidFill>
                <a:latin typeface="Arial Narrow" pitchFamily="34" charset="0"/>
                <a:ea typeface="Twentieth Century"/>
                <a:cs typeface="Twentieth Century"/>
                <a:sym typeface="Twentieth Century"/>
              </a:rPr>
              <a:t> Uno using </a:t>
            </a:r>
            <a:r>
              <a:rPr lang="en-US" sz="4400" dirty="0" err="1" smtClean="0">
                <a:solidFill>
                  <a:schemeClr val="dk1"/>
                </a:solidFill>
                <a:latin typeface="Arial Narrow" pitchFamily="34" charset="0"/>
                <a:ea typeface="Twentieth Century"/>
                <a:cs typeface="Twentieth Century"/>
                <a:sym typeface="Twentieth Century"/>
              </a:rPr>
              <a:t>Tinkercad</a:t>
            </a:r>
            <a:r>
              <a:rPr lang="en-US" sz="4400" dirty="0" smtClean="0">
                <a:solidFill>
                  <a:schemeClr val="dk1"/>
                </a:solidFill>
                <a:latin typeface="Arial Narrow" pitchFamily="34" charset="0"/>
                <a:ea typeface="Twentieth Century"/>
                <a:cs typeface="Twentieth Century"/>
                <a:sym typeface="Twentieth Century"/>
              </a:rPr>
              <a:t> circuits simulator.</a:t>
            </a:r>
            <a:endParaRPr lang="en-US" sz="3200"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Day </a:t>
            </a:r>
            <a:r>
              <a:rPr lang="en-IN" dirty="0" smtClean="0"/>
              <a:t>5</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0;p22" descr="Arduino i2c pins"/>
          <p:cNvPicPr preferRelativeResize="0"/>
          <p:nvPr/>
        </p:nvPicPr>
        <p:blipFill rotWithShape="1">
          <a:blip r:embed="rId2" cstate="print">
            <a:alphaModFix/>
          </a:blip>
          <a:srcRect/>
          <a:stretch/>
        </p:blipFill>
        <p:spPr>
          <a:xfrm>
            <a:off x="2843808" y="1556792"/>
            <a:ext cx="4200525" cy="4648201"/>
          </a:xfrm>
          <a:prstGeom prst="rect">
            <a:avLst/>
          </a:prstGeom>
          <a:noFill/>
          <a:ln>
            <a:noFill/>
          </a:ln>
        </p:spPr>
      </p:pic>
      <p:sp>
        <p:nvSpPr>
          <p:cNvPr id="3" name="Google Shape;175;p22"/>
          <p:cNvSpPr/>
          <p:nvPr/>
        </p:nvSpPr>
        <p:spPr>
          <a:xfrm>
            <a:off x="1115616" y="188640"/>
            <a:ext cx="7596336" cy="678872"/>
          </a:xfrm>
          <a:prstGeom prst="roundRect">
            <a:avLst>
              <a:gd name="adj" fmla="val 16667"/>
            </a:avLst>
          </a:prstGeom>
          <a:solidFill>
            <a:schemeClr val="dk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a:solidFill>
                  <a:schemeClr val="accent5"/>
                </a:solidFill>
                <a:latin typeface="Century Gothic"/>
                <a:ea typeface="Century Gothic"/>
                <a:cs typeface="Century Gothic"/>
                <a:sym typeface="Century Gothic"/>
              </a:rPr>
              <a:t>INTER INTEGRATED CIRCUIT (I2C)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836712"/>
            <a:ext cx="6984776" cy="4524315"/>
          </a:xfrm>
          <a:prstGeom prst="rect">
            <a:avLst/>
          </a:prstGeom>
        </p:spPr>
        <p:txBody>
          <a:bodyPr wrap="square">
            <a:spAutoFit/>
          </a:bodyPr>
          <a:lstStyle/>
          <a:p>
            <a:pPr marL="457200" lvl="0" indent="-457200" algn="just">
              <a:buClr>
                <a:srgbClr val="AD771C"/>
              </a:buClr>
              <a:buSzPts val="2500"/>
              <a:buFont typeface="Noto Sans Symbols"/>
              <a:buChar char="⮚"/>
            </a:pPr>
            <a:r>
              <a:rPr lang="en-US" dirty="0" smtClean="0">
                <a:solidFill>
                  <a:srgbClr val="C00000"/>
                </a:solidFill>
                <a:latin typeface="Arial Narrow" pitchFamily="34" charset="0"/>
                <a:ea typeface="Twentieth Century"/>
                <a:cs typeface="Twentieth Century"/>
                <a:sym typeface="Twentieth Century"/>
              </a:rPr>
              <a:t>The library </a:t>
            </a:r>
            <a:r>
              <a:rPr lang="en-US" dirty="0" smtClean="0">
                <a:solidFill>
                  <a:srgbClr val="04DA18"/>
                </a:solidFill>
                <a:latin typeface="Arial Narrow" pitchFamily="34" charset="0"/>
                <a:ea typeface="Twentieth Century"/>
                <a:cs typeface="Twentieth Century"/>
                <a:sym typeface="Twentieth Century"/>
              </a:rPr>
              <a:t>&lt;</a:t>
            </a:r>
            <a:r>
              <a:rPr lang="en-US" dirty="0" err="1" smtClean="0">
                <a:solidFill>
                  <a:srgbClr val="04DA18"/>
                </a:solidFill>
                <a:latin typeface="Arial Narrow" pitchFamily="34" charset="0"/>
                <a:ea typeface="Twentieth Century"/>
                <a:cs typeface="Twentieth Century"/>
                <a:sym typeface="Twentieth Century"/>
              </a:rPr>
              <a:t>Wire.h</a:t>
            </a:r>
            <a:r>
              <a:rPr lang="en-US" dirty="0" smtClean="0">
                <a:solidFill>
                  <a:srgbClr val="04DA18"/>
                </a:solidFill>
                <a:latin typeface="Arial Narrow" pitchFamily="34" charset="0"/>
                <a:ea typeface="Twentieth Century"/>
                <a:cs typeface="Twentieth Century"/>
                <a:sym typeface="Twentieth Century"/>
              </a:rPr>
              <a:t>&gt; </a:t>
            </a:r>
            <a:r>
              <a:rPr lang="en-US" dirty="0" smtClean="0">
                <a:solidFill>
                  <a:srgbClr val="C00000"/>
                </a:solidFill>
                <a:latin typeface="Arial Narrow" pitchFamily="34" charset="0"/>
                <a:ea typeface="Twentieth Century"/>
                <a:cs typeface="Twentieth Century"/>
                <a:sym typeface="Twentieth Century"/>
              </a:rPr>
              <a:t>is included in the program for using the following I2C functions </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Wire.begin</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Initialize the I2C bus </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Wire.requestFrom</a:t>
            </a:r>
            <a:r>
              <a:rPr lang="en-US" dirty="0" smtClean="0">
                <a:solidFill>
                  <a:srgbClr val="C00000"/>
                </a:solidFill>
                <a:latin typeface="Arial Narrow" pitchFamily="34" charset="0"/>
                <a:ea typeface="Twentieth Century"/>
                <a:cs typeface="Twentieth Century"/>
                <a:sym typeface="Twentieth Century"/>
              </a:rPr>
              <a:t>(address, quantity) - </a:t>
            </a:r>
            <a:r>
              <a:rPr lang="en-US" dirty="0" smtClean="0">
                <a:solidFill>
                  <a:schemeClr val="dk1"/>
                </a:solidFill>
                <a:latin typeface="Arial Narrow" pitchFamily="34" charset="0"/>
                <a:ea typeface="Twentieth Century"/>
                <a:cs typeface="Twentieth Century"/>
                <a:sym typeface="Twentieth Century"/>
              </a:rPr>
              <a:t>Used by master to request bytes from a slave </a:t>
            </a:r>
            <a:endParaRPr lang="en-US" dirty="0" smtClean="0">
              <a:latin typeface="Arial Narrow" pitchFamily="34" charset="0"/>
            </a:endParaRPr>
          </a:p>
          <a:p>
            <a:pPr lvl="0" algn="just"/>
            <a:r>
              <a:rPr lang="en-US" dirty="0" smtClean="0">
                <a:solidFill>
                  <a:schemeClr val="dk1"/>
                </a:solidFill>
                <a:latin typeface="Arial Narrow" pitchFamily="34" charset="0"/>
                <a:ea typeface="Twentieth Century"/>
                <a:cs typeface="Twentieth Century"/>
                <a:sym typeface="Twentieth Century"/>
              </a:rPr>
              <a:t>	address- 7 bit address of the device to request bytes </a:t>
            </a:r>
            <a:endParaRPr lang="en-US" dirty="0" smtClean="0">
              <a:latin typeface="Arial Narrow" pitchFamily="34" charset="0"/>
            </a:endParaRPr>
          </a:p>
          <a:p>
            <a:pPr lvl="0" algn="just"/>
            <a:r>
              <a:rPr lang="en-US" dirty="0" smtClean="0">
                <a:solidFill>
                  <a:schemeClr val="dk1"/>
                </a:solidFill>
                <a:latin typeface="Arial Narrow" pitchFamily="34" charset="0"/>
                <a:ea typeface="Twentieth Century"/>
                <a:cs typeface="Twentieth Century"/>
                <a:sym typeface="Twentieth Century"/>
              </a:rPr>
              <a:t>	quantity- The number of bytes to request</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Wire.receive</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receives a byte of data transmitted from slave to master</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Wire.send</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sends data to master from slave on request</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Wire.onRequest</a:t>
            </a:r>
            <a:r>
              <a:rPr lang="en-US" dirty="0" smtClean="0">
                <a:solidFill>
                  <a:srgbClr val="C00000"/>
                </a:solidFill>
                <a:latin typeface="Arial Narrow" pitchFamily="34" charset="0"/>
                <a:ea typeface="Twentieth Century"/>
                <a:cs typeface="Twentieth Century"/>
                <a:sym typeface="Twentieth Century"/>
              </a:rPr>
              <a:t>(handler) </a:t>
            </a:r>
            <a:r>
              <a:rPr lang="en-US" dirty="0" smtClean="0">
                <a:solidFill>
                  <a:schemeClr val="dk1"/>
                </a:solidFill>
                <a:latin typeface="Arial Narrow" pitchFamily="34" charset="0"/>
                <a:ea typeface="Twentieth Century"/>
                <a:cs typeface="Twentieth Century"/>
                <a:sym typeface="Twentieth Century"/>
              </a:rPr>
              <a:t>– register a function to call when master  request data from slave</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Wire.onReceive</a:t>
            </a:r>
            <a:r>
              <a:rPr lang="en-US" dirty="0" smtClean="0">
                <a:solidFill>
                  <a:srgbClr val="C00000"/>
                </a:solidFill>
                <a:latin typeface="Arial Narrow" pitchFamily="34" charset="0"/>
                <a:ea typeface="Twentieth Century"/>
                <a:cs typeface="Twentieth Century"/>
                <a:sym typeface="Twentieth Century"/>
              </a:rPr>
              <a:t>(handler) </a:t>
            </a:r>
            <a:r>
              <a:rPr lang="en-US" dirty="0" smtClean="0">
                <a:solidFill>
                  <a:schemeClr val="dk1"/>
                </a:solidFill>
                <a:latin typeface="Arial Narrow" pitchFamily="34" charset="0"/>
                <a:ea typeface="Twentieth Century"/>
                <a:cs typeface="Twentieth Century"/>
                <a:sym typeface="Twentieth Century"/>
              </a:rPr>
              <a:t>- Registers a function to be called when a slave device receives a transmission from a master</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Wire.read</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reads a byte transmitted form slave to master </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Wire.write</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writes data to slave on request from master </a:t>
            </a:r>
            <a:endParaRPr lang="en-US" dirty="0" smtClean="0">
              <a:latin typeface="Arial Narrow" pitchFamily="34" charset="0"/>
            </a:endParaRPr>
          </a:p>
          <a:p>
            <a:pPr marL="457200" lvl="0" indent="-457200" algn="just">
              <a:buClr>
                <a:srgbClr val="AD771C"/>
              </a:buClr>
              <a:buSzPts val="25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Wire.setClock</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modifies the clock frequency of I2C </a:t>
            </a:r>
            <a:endParaRPr lang="en-US"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12;p25"/>
          <p:cNvPicPr preferRelativeResize="0"/>
          <p:nvPr/>
        </p:nvPicPr>
        <p:blipFill rotWithShape="1">
          <a:blip r:embed="rId2" cstate="print">
            <a:alphaModFix/>
          </a:blip>
          <a:srcRect/>
          <a:stretch/>
        </p:blipFill>
        <p:spPr>
          <a:xfrm>
            <a:off x="683568" y="980728"/>
            <a:ext cx="4176464" cy="5112568"/>
          </a:xfrm>
          <a:prstGeom prst="rect">
            <a:avLst/>
          </a:prstGeom>
          <a:noFill/>
          <a:ln>
            <a:noFill/>
          </a:ln>
        </p:spPr>
      </p:pic>
      <p:pic>
        <p:nvPicPr>
          <p:cNvPr id="3" name="Google Shape;213;p25"/>
          <p:cNvPicPr preferRelativeResize="0"/>
          <p:nvPr/>
        </p:nvPicPr>
        <p:blipFill rotWithShape="1">
          <a:blip r:embed="rId3" cstate="print">
            <a:alphaModFix/>
          </a:blip>
          <a:srcRect/>
          <a:stretch/>
        </p:blipFill>
        <p:spPr>
          <a:xfrm>
            <a:off x="5004048" y="980728"/>
            <a:ext cx="4016871" cy="5112568"/>
          </a:xfrm>
          <a:prstGeom prst="rect">
            <a:avLst/>
          </a:prstGeom>
          <a:noFill/>
          <a:ln>
            <a:noFill/>
          </a:ln>
        </p:spPr>
      </p:pic>
      <p:sp>
        <p:nvSpPr>
          <p:cNvPr id="4" name="Rectangle 3"/>
          <p:cNvSpPr/>
          <p:nvPr/>
        </p:nvSpPr>
        <p:spPr>
          <a:xfrm>
            <a:off x="1691680" y="404664"/>
            <a:ext cx="2736304" cy="646331"/>
          </a:xfrm>
          <a:prstGeom prst="rect">
            <a:avLst/>
          </a:prstGeom>
        </p:spPr>
        <p:txBody>
          <a:bodyPr wrap="square">
            <a:spAutoFit/>
          </a:bodyPr>
          <a:lstStyle/>
          <a:p>
            <a:pPr lvl="0" algn="ctr">
              <a:lnSpc>
                <a:spcPct val="150000"/>
              </a:lnSpc>
            </a:pPr>
            <a:r>
              <a:rPr lang="en-IN" sz="2400" b="1" dirty="0" smtClean="0">
                <a:solidFill>
                  <a:srgbClr val="C00000"/>
                </a:solidFill>
                <a:latin typeface="Twentieth Century"/>
                <a:ea typeface="Twentieth Century"/>
                <a:cs typeface="Twentieth Century"/>
                <a:sym typeface="Twentieth Century"/>
              </a:rPr>
              <a:t>Program (Master)</a:t>
            </a:r>
            <a:endParaRPr lang="en-IN" sz="2400" dirty="0"/>
          </a:p>
        </p:txBody>
      </p:sp>
      <p:sp>
        <p:nvSpPr>
          <p:cNvPr id="5" name="Rectangle 4"/>
          <p:cNvSpPr/>
          <p:nvPr/>
        </p:nvSpPr>
        <p:spPr>
          <a:xfrm>
            <a:off x="5580112" y="404664"/>
            <a:ext cx="3168352" cy="646331"/>
          </a:xfrm>
          <a:prstGeom prst="rect">
            <a:avLst/>
          </a:prstGeom>
        </p:spPr>
        <p:txBody>
          <a:bodyPr wrap="square">
            <a:spAutoFit/>
          </a:bodyPr>
          <a:lstStyle/>
          <a:p>
            <a:pPr lvl="0" algn="ctr">
              <a:lnSpc>
                <a:spcPct val="150000"/>
              </a:lnSpc>
            </a:pPr>
            <a:r>
              <a:rPr lang="en-IN" sz="2400" b="1" dirty="0" smtClean="0">
                <a:solidFill>
                  <a:srgbClr val="C00000"/>
                </a:solidFill>
                <a:latin typeface="Twentieth Century"/>
                <a:ea typeface="Twentieth Century"/>
                <a:cs typeface="Twentieth Century"/>
                <a:sym typeface="Twentieth Century"/>
              </a:rPr>
              <a:t>Program (Slave)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4993" y="188640"/>
            <a:ext cx="1210588" cy="577850"/>
          </a:xfrm>
          <a:prstGeom prst="rect">
            <a:avLst/>
          </a:prstGeom>
        </p:spPr>
        <p:txBody>
          <a:bodyPr wrap="none">
            <a:spAutoFit/>
          </a:bodyPr>
          <a:lstStyle/>
          <a:p>
            <a:pPr lvl="0" algn="ctr">
              <a:lnSpc>
                <a:spcPct val="150000"/>
              </a:lnSpc>
            </a:pPr>
            <a:r>
              <a:rPr lang="en-IN" sz="2400" b="1" dirty="0" smtClean="0">
                <a:solidFill>
                  <a:srgbClr val="C00000"/>
                </a:solidFill>
                <a:latin typeface="Twentieth Century"/>
                <a:ea typeface="Twentieth Century"/>
                <a:cs typeface="Twentieth Century"/>
                <a:sym typeface="Twentieth Century"/>
              </a:rPr>
              <a:t>Design</a:t>
            </a:r>
            <a:endParaRPr lang="en-IN" sz="2400" dirty="0"/>
          </a:p>
        </p:txBody>
      </p:sp>
      <p:pic>
        <p:nvPicPr>
          <p:cNvPr id="3" name="Google Shape;216;p25"/>
          <p:cNvPicPr preferRelativeResize="0"/>
          <p:nvPr/>
        </p:nvPicPr>
        <p:blipFill rotWithShape="1">
          <a:blip r:embed="rId2" cstate="print">
            <a:alphaModFix/>
          </a:blip>
          <a:srcRect/>
          <a:stretch/>
        </p:blipFill>
        <p:spPr>
          <a:xfrm>
            <a:off x="1835696" y="764704"/>
            <a:ext cx="5760640" cy="5760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200900" cy="582960"/>
          </a:xfrm>
        </p:spPr>
        <p:txBody>
          <a:bodyPr>
            <a:normAutofit fontScale="90000"/>
          </a:bodyPr>
          <a:lstStyle/>
          <a:p>
            <a:pPr algn="ctr"/>
            <a:r>
              <a:rPr lang="en-US" b="1" dirty="0" smtClean="0"/>
              <a:t>TASK 1</a:t>
            </a:r>
            <a:endParaRPr lang="en-US" b="1" dirty="0"/>
          </a:p>
        </p:txBody>
      </p:sp>
      <p:sp>
        <p:nvSpPr>
          <p:cNvPr id="3" name="Content Placeholder 2"/>
          <p:cNvSpPr>
            <a:spLocks noGrp="1"/>
          </p:cNvSpPr>
          <p:nvPr>
            <p:ph idx="1"/>
          </p:nvPr>
        </p:nvSpPr>
        <p:spPr>
          <a:xfrm>
            <a:off x="1043608" y="1700808"/>
            <a:ext cx="7632848" cy="3672408"/>
          </a:xfrm>
        </p:spPr>
        <p:txBody>
          <a:bodyPr>
            <a:normAutofit fontScale="62500" lnSpcReduction="20000"/>
          </a:bodyPr>
          <a:lstStyle/>
          <a:p>
            <a:pPr marL="0" lvl="0" indent="0" algn="ctr">
              <a:spcBef>
                <a:spcPts val="0"/>
              </a:spcBef>
              <a:spcAft>
                <a:spcPts val="0"/>
              </a:spcAft>
              <a:buNone/>
            </a:pPr>
            <a:endParaRPr lang="en-US" sz="4200" b="1" dirty="0" smtClean="0">
              <a:solidFill>
                <a:srgbClr val="C00000"/>
              </a:solidFill>
              <a:latin typeface="Twentieth Century"/>
              <a:ea typeface="Twentieth Century"/>
              <a:cs typeface="Twentieth Century"/>
              <a:sym typeface="Twentieth Century"/>
            </a:endParaRPr>
          </a:p>
          <a:p>
            <a:pPr marL="0" lvl="0" indent="0" algn="ctr">
              <a:spcBef>
                <a:spcPts val="0"/>
              </a:spcBef>
              <a:spcAft>
                <a:spcPts val="0"/>
              </a:spcAft>
              <a:buNone/>
            </a:pPr>
            <a:r>
              <a:rPr lang="en-US" sz="4200" b="1" dirty="0" smtClean="0">
                <a:solidFill>
                  <a:srgbClr val="C00000"/>
                </a:solidFill>
                <a:latin typeface="Twentieth Century"/>
                <a:ea typeface="Twentieth Century"/>
                <a:cs typeface="Twentieth Century"/>
                <a:sym typeface="Twentieth Century"/>
              </a:rPr>
              <a:t>Read temperature sensor value of master and display on slave LCD</a:t>
            </a:r>
            <a:endParaRPr lang="en-US" sz="42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endParaRPr lang="en-US" sz="3200" dirty="0" smtClean="0">
              <a:solidFill>
                <a:schemeClr val="dk1"/>
              </a:solidFill>
              <a:latin typeface="Twentieth Century"/>
              <a:ea typeface="Twentieth Century"/>
              <a:cs typeface="Twentieth Century"/>
              <a:sym typeface="Twentieth Century"/>
            </a:endParaRPr>
          </a:p>
          <a:p>
            <a:pPr marL="0" lvl="0" indent="0" algn="just">
              <a:lnSpc>
                <a:spcPct val="150000"/>
              </a:lnSpc>
              <a:spcBef>
                <a:spcPts val="0"/>
              </a:spcBef>
              <a:spcAft>
                <a:spcPts val="0"/>
              </a:spcAft>
              <a:buNone/>
            </a:pPr>
            <a:r>
              <a:rPr lang="en-US" sz="2900" dirty="0" smtClean="0">
                <a:solidFill>
                  <a:schemeClr val="dk1"/>
                </a:solidFill>
                <a:latin typeface="Arial Narrow" pitchFamily="34" charset="0"/>
                <a:ea typeface="Twentieth Century"/>
                <a:cs typeface="Twentieth Century"/>
                <a:sym typeface="Twentieth Century"/>
              </a:rPr>
              <a:t>Write a program to implement a I2C communication between two </a:t>
            </a:r>
            <a:r>
              <a:rPr lang="en-US" sz="2900" dirty="0" err="1" smtClean="0">
                <a:solidFill>
                  <a:schemeClr val="dk1"/>
                </a:solidFill>
                <a:latin typeface="Arial Narrow" pitchFamily="34" charset="0"/>
                <a:ea typeface="Twentieth Century"/>
                <a:cs typeface="Twentieth Century"/>
                <a:sym typeface="Twentieth Century"/>
              </a:rPr>
              <a:t>Arduino</a:t>
            </a:r>
            <a:r>
              <a:rPr lang="en-US" sz="2900" dirty="0" smtClean="0">
                <a:solidFill>
                  <a:schemeClr val="dk1"/>
                </a:solidFill>
                <a:latin typeface="Arial Narrow" pitchFamily="34" charset="0"/>
                <a:ea typeface="Twentieth Century"/>
                <a:cs typeface="Twentieth Century"/>
                <a:sym typeface="Twentieth Century"/>
              </a:rPr>
              <a:t> Uno. Configure one of the </a:t>
            </a:r>
            <a:r>
              <a:rPr lang="en-US" sz="2900" dirty="0" err="1" smtClean="0">
                <a:solidFill>
                  <a:schemeClr val="dk1"/>
                </a:solidFill>
                <a:latin typeface="Arial Narrow" pitchFamily="34" charset="0"/>
                <a:ea typeface="Twentieth Century"/>
                <a:cs typeface="Twentieth Century"/>
                <a:sym typeface="Twentieth Century"/>
              </a:rPr>
              <a:t>Arduino</a:t>
            </a:r>
            <a:r>
              <a:rPr lang="en-US" sz="2900" dirty="0" smtClean="0">
                <a:solidFill>
                  <a:schemeClr val="dk1"/>
                </a:solidFill>
                <a:latin typeface="Arial Narrow" pitchFamily="34" charset="0"/>
                <a:ea typeface="Twentieth Century"/>
                <a:cs typeface="Twentieth Century"/>
                <a:sym typeface="Twentieth Century"/>
              </a:rPr>
              <a:t> as master and other as slave. Master </a:t>
            </a:r>
            <a:r>
              <a:rPr lang="en-US" sz="2900" dirty="0" err="1" smtClean="0">
                <a:solidFill>
                  <a:schemeClr val="dk1"/>
                </a:solidFill>
                <a:latin typeface="Arial Narrow" pitchFamily="34" charset="0"/>
                <a:ea typeface="Twentieth Century"/>
                <a:cs typeface="Twentieth Century"/>
                <a:sym typeface="Twentieth Century"/>
              </a:rPr>
              <a:t>Arduino</a:t>
            </a:r>
            <a:r>
              <a:rPr lang="en-US" sz="2900" dirty="0" smtClean="0">
                <a:solidFill>
                  <a:schemeClr val="dk1"/>
                </a:solidFill>
                <a:latin typeface="Arial Narrow" pitchFamily="34" charset="0"/>
                <a:ea typeface="Twentieth Century"/>
                <a:cs typeface="Twentieth Century"/>
                <a:sym typeface="Twentieth Century"/>
              </a:rPr>
              <a:t> connected with temperature sensor and slave </a:t>
            </a:r>
            <a:r>
              <a:rPr lang="en-US" sz="2900" dirty="0" err="1" smtClean="0">
                <a:solidFill>
                  <a:schemeClr val="dk1"/>
                </a:solidFill>
                <a:latin typeface="Arial Narrow" pitchFamily="34" charset="0"/>
                <a:ea typeface="Twentieth Century"/>
                <a:cs typeface="Twentieth Century"/>
                <a:sym typeface="Twentieth Century"/>
              </a:rPr>
              <a:t>Arduino</a:t>
            </a:r>
            <a:r>
              <a:rPr lang="en-US" sz="2900" dirty="0" smtClean="0">
                <a:solidFill>
                  <a:schemeClr val="dk1"/>
                </a:solidFill>
                <a:latin typeface="Arial Narrow" pitchFamily="34" charset="0"/>
                <a:ea typeface="Twentieth Century"/>
                <a:cs typeface="Twentieth Century"/>
                <a:sym typeface="Twentieth Century"/>
              </a:rPr>
              <a:t> connected with LCD. Transfer temperature value read by Master to slave and display it on LCD using I2C communication protocol. Simulate and verify this logic on </a:t>
            </a:r>
            <a:r>
              <a:rPr lang="en-US" sz="2900" dirty="0" err="1" smtClean="0">
                <a:solidFill>
                  <a:schemeClr val="dk1"/>
                </a:solidFill>
                <a:latin typeface="Arial Narrow" pitchFamily="34" charset="0"/>
                <a:ea typeface="Twentieth Century"/>
                <a:cs typeface="Twentieth Century"/>
                <a:sym typeface="Twentieth Century"/>
              </a:rPr>
              <a:t>Arduino</a:t>
            </a:r>
            <a:r>
              <a:rPr lang="en-US" sz="2900" dirty="0" smtClean="0">
                <a:solidFill>
                  <a:schemeClr val="dk1"/>
                </a:solidFill>
                <a:latin typeface="Arial Narrow" pitchFamily="34" charset="0"/>
                <a:ea typeface="Twentieth Century"/>
                <a:cs typeface="Twentieth Century"/>
                <a:sym typeface="Twentieth Century"/>
              </a:rPr>
              <a:t> Uno using </a:t>
            </a:r>
            <a:r>
              <a:rPr lang="en-US" sz="2900" dirty="0" err="1" smtClean="0">
                <a:solidFill>
                  <a:schemeClr val="dk1"/>
                </a:solidFill>
                <a:latin typeface="Arial Narrow" pitchFamily="34" charset="0"/>
                <a:ea typeface="Twentieth Century"/>
                <a:cs typeface="Twentieth Century"/>
                <a:sym typeface="Twentieth Century"/>
              </a:rPr>
              <a:t>Tinkercad</a:t>
            </a:r>
            <a:r>
              <a:rPr lang="en-US" sz="2900" dirty="0" smtClean="0">
                <a:solidFill>
                  <a:schemeClr val="dk1"/>
                </a:solidFill>
                <a:latin typeface="Arial Narrow" pitchFamily="34" charset="0"/>
                <a:ea typeface="Twentieth Century"/>
                <a:cs typeface="Twentieth Century"/>
                <a:sym typeface="Twentieth Century"/>
              </a:rPr>
              <a:t> circuits simulator.</a:t>
            </a:r>
            <a:endParaRPr lang="en-US" sz="2900" dirty="0" smtClean="0">
              <a:latin typeface="Arial Narrow" pitchFamily="34" charset="0"/>
            </a:endParaRPr>
          </a:p>
          <a:p>
            <a:pPr marL="0" lvl="0" indent="0" algn="just">
              <a:lnSpc>
                <a:spcPct val="150000"/>
              </a:lnSpc>
              <a:spcBef>
                <a:spcPts val="0"/>
              </a:spcBef>
              <a:spcAft>
                <a:spcPts val="0"/>
              </a:spcAft>
              <a:buNone/>
            </a:pPr>
            <a:endParaRPr lang="en-US" sz="3200"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5;p22"/>
          <p:cNvSpPr/>
          <p:nvPr/>
        </p:nvSpPr>
        <p:spPr>
          <a:xfrm>
            <a:off x="1403648" y="188640"/>
            <a:ext cx="6624494" cy="592857"/>
          </a:xfrm>
          <a:prstGeom prst="roundRect">
            <a:avLst>
              <a:gd name="adj" fmla="val 16667"/>
            </a:avLst>
          </a:prstGeom>
          <a:solidFill>
            <a:schemeClr val="dk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accent5"/>
                </a:solidFill>
                <a:latin typeface="Century Gothic"/>
                <a:ea typeface="Century Gothic"/>
                <a:cs typeface="Century Gothic"/>
                <a:sym typeface="Century Gothic"/>
              </a:rPr>
              <a:t>Wi-Fi Module (ESP 8266)</a:t>
            </a:r>
            <a:endParaRPr/>
          </a:p>
        </p:txBody>
      </p:sp>
      <p:pic>
        <p:nvPicPr>
          <p:cNvPr id="3" name="Google Shape;180;p22"/>
          <p:cNvPicPr preferRelativeResize="0"/>
          <p:nvPr/>
        </p:nvPicPr>
        <p:blipFill rotWithShape="1">
          <a:blip r:embed="rId2" cstate="print">
            <a:alphaModFix/>
          </a:blip>
          <a:srcRect/>
          <a:stretch/>
        </p:blipFill>
        <p:spPr>
          <a:xfrm>
            <a:off x="539552" y="1196752"/>
            <a:ext cx="4733925" cy="5004201"/>
          </a:xfrm>
          <a:prstGeom prst="rect">
            <a:avLst/>
          </a:prstGeom>
          <a:noFill/>
          <a:ln>
            <a:noFill/>
          </a:ln>
        </p:spPr>
      </p:pic>
      <p:pic>
        <p:nvPicPr>
          <p:cNvPr id="4" name="Google Shape;181;p22" descr="Flashing/Programming ESP8266(ESP-01) With Arduino Uno - Instructables"/>
          <p:cNvPicPr preferRelativeResize="0"/>
          <p:nvPr/>
        </p:nvPicPr>
        <p:blipFill rotWithShape="1">
          <a:blip r:embed="rId3" cstate="print">
            <a:alphaModFix/>
          </a:blip>
          <a:srcRect/>
          <a:stretch/>
        </p:blipFill>
        <p:spPr>
          <a:xfrm>
            <a:off x="5436096" y="2492896"/>
            <a:ext cx="3707904" cy="2731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14;p25"/>
          <p:cNvPicPr preferRelativeResize="0"/>
          <p:nvPr/>
        </p:nvPicPr>
        <p:blipFill rotWithShape="1">
          <a:blip r:embed="rId2" cstate="print">
            <a:alphaModFix/>
          </a:blip>
          <a:srcRect/>
          <a:stretch/>
        </p:blipFill>
        <p:spPr>
          <a:xfrm>
            <a:off x="755576" y="1052736"/>
            <a:ext cx="7992888" cy="5328592"/>
          </a:xfrm>
          <a:prstGeom prst="rect">
            <a:avLst/>
          </a:prstGeom>
          <a:noFill/>
          <a:ln>
            <a:noFill/>
          </a:ln>
        </p:spPr>
      </p:pic>
      <p:sp>
        <p:nvSpPr>
          <p:cNvPr id="3" name="Rectangle 2"/>
          <p:cNvSpPr/>
          <p:nvPr/>
        </p:nvSpPr>
        <p:spPr>
          <a:xfrm>
            <a:off x="3851920" y="260648"/>
            <a:ext cx="1451038" cy="577850"/>
          </a:xfrm>
          <a:prstGeom prst="rect">
            <a:avLst/>
          </a:prstGeom>
        </p:spPr>
        <p:txBody>
          <a:bodyPr wrap="none">
            <a:spAutoFit/>
          </a:bodyPr>
          <a:lstStyle/>
          <a:p>
            <a:pPr lvl="0">
              <a:lnSpc>
                <a:spcPct val="150000"/>
              </a:lnSpc>
            </a:pPr>
            <a:r>
              <a:rPr lang="en-US" sz="2400" b="1" dirty="0" smtClean="0">
                <a:solidFill>
                  <a:srgbClr val="C00000"/>
                </a:solidFill>
                <a:latin typeface="Twentieth Century"/>
                <a:ea typeface="Twentieth Century"/>
                <a:cs typeface="Twentieth Century"/>
                <a:sym typeface="Twentieth Century"/>
              </a:rPr>
              <a:t>Program</a:t>
            </a:r>
            <a:endParaRPr lang="en-US" sz="2400" dirty="0"/>
          </a:p>
        </p:txBody>
      </p:sp>
    </p:spTree>
  </p:cSld>
  <p:clrMapOvr>
    <a:masterClrMapping/>
  </p:clrMapOvr>
</p:sld>
</file>

<file path=ppt/theme/theme1.xml><?xml version="1.0" encoding="utf-8"?>
<a:theme xmlns:a="http://schemas.openxmlformats.org/drawingml/2006/main" name="Theme4">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DCC38DC8CCAF47A8E08EDC185CF0E3" ma:contentTypeVersion="6" ma:contentTypeDescription="Create a new document." ma:contentTypeScope="" ma:versionID="80c03378ae07bf1dbbbb13108842e3c5">
  <xsd:schema xmlns:xsd="http://www.w3.org/2001/XMLSchema" xmlns:xs="http://www.w3.org/2001/XMLSchema" xmlns:p="http://schemas.microsoft.com/office/2006/metadata/properties" xmlns:ns2="7f078221-72ae-47b4-931d-26bfe9c1a2fd" targetNamespace="http://schemas.microsoft.com/office/2006/metadata/properties" ma:root="true" ma:fieldsID="fa85022e4be5ecef0866cea7396882f7" ns2:_="">
    <xsd:import namespace="7f078221-72ae-47b4-931d-26bfe9c1a2f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78221-72ae-47b4-931d-26bfe9c1a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BB2042-71B8-42DD-B67F-867950F5EEAE}"/>
</file>

<file path=customXml/itemProps2.xml><?xml version="1.0" encoding="utf-8"?>
<ds:datastoreItem xmlns:ds="http://schemas.openxmlformats.org/officeDocument/2006/customXml" ds:itemID="{C1CA1C36-B2C7-4B28-89B1-AF7F476CB642}"/>
</file>

<file path=customXml/itemProps3.xml><?xml version="1.0" encoding="utf-8"?>
<ds:datastoreItem xmlns:ds="http://schemas.openxmlformats.org/officeDocument/2006/customXml" ds:itemID="{FDCBAFB9-02CA-4A6E-B9E0-32BC38530756}"/>
</file>

<file path=docProps/app.xml><?xml version="1.0" encoding="utf-8"?>
<Properties xmlns="http://schemas.openxmlformats.org/officeDocument/2006/extended-properties" xmlns:vt="http://schemas.openxmlformats.org/officeDocument/2006/docPropsVTypes">
  <Template>Theme4</Template>
  <TotalTime>50</TotalTime>
  <Words>381</Words>
  <Application>Microsoft Office PowerPoint</Application>
  <PresentationFormat>On-screen Show (4:3)</PresentationFormat>
  <Paragraphs>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Theme4</vt:lpstr>
      <vt:lpstr>Arduino in tinkercad</vt:lpstr>
      <vt:lpstr>Day 5</vt:lpstr>
      <vt:lpstr>Slide 3</vt:lpstr>
      <vt:lpstr>Slide 4</vt:lpstr>
      <vt:lpstr>Slide 5</vt:lpstr>
      <vt:lpstr>Slide 6</vt:lpstr>
      <vt:lpstr>TASK 1</vt:lpstr>
      <vt:lpstr>Slide 8</vt:lpstr>
      <vt:lpstr>Slide 9</vt:lpstr>
      <vt:lpstr>Slide 10</vt:lpstr>
      <vt:lpstr>Slide 11</vt:lpstr>
      <vt:lpstr>Slide 12</vt:lpstr>
      <vt:lpstr>TASK 2</vt:lpstr>
      <vt:lpstr>TASK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in tinkercad</dc:title>
  <dc:creator>Windows User</dc:creator>
  <cp:lastModifiedBy>Windows User</cp:lastModifiedBy>
  <cp:revision>8</cp:revision>
  <dcterms:created xsi:type="dcterms:W3CDTF">2020-11-17T04:27:44Z</dcterms:created>
  <dcterms:modified xsi:type="dcterms:W3CDTF">2020-11-17T05:18:12Z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0x010100E7DCC38DC8CCAF47A8E08EDC185CF0E3</vt:lpwstr>
  </property>
</Properties>
</file>