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08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50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726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6704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849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607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500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848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6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67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5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4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4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66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83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46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78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C7710-43FB-42F0-BBDF-30ABDE7A7FC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929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9664" y="2395470"/>
            <a:ext cx="9001462" cy="1487980"/>
          </a:xfrm>
        </p:spPr>
        <p:txBody>
          <a:bodyPr>
            <a:normAutofit/>
          </a:bodyPr>
          <a:lstStyle/>
          <a:p>
            <a:r>
              <a:rPr lang="en-IN" dirty="0" smtClean="0"/>
              <a:t>CONVOLUTIONAL NEURAL NETWORK (CNN)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544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Convolutional Neural Network </a:t>
            </a:r>
            <a:r>
              <a:rPr lang="en-IN" dirty="0" smtClean="0">
                <a:effectLst/>
              </a:rPr>
              <a:t>(CNN</a:t>
            </a:r>
            <a:r>
              <a:rPr lang="en-IN" dirty="0">
                <a:effectLst/>
              </a:rPr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382009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CNN </a:t>
            </a:r>
            <a:r>
              <a:rPr lang="en-US" dirty="0">
                <a:effectLst/>
              </a:rPr>
              <a:t>is a Deep Learning algorithm which can take in an input image, assign importance (learnable weights and biases) to various aspects/objects in the image and be able to differentiate one from the other. </a:t>
            </a:r>
            <a:endParaRPr lang="en-US" dirty="0" smtClean="0">
              <a:effectLst/>
            </a:endParaRPr>
          </a:p>
          <a:p>
            <a:pPr algn="just"/>
            <a:r>
              <a:rPr lang="en-US" dirty="0" smtClean="0">
                <a:effectLst/>
              </a:rPr>
              <a:t>The </a:t>
            </a:r>
            <a:r>
              <a:rPr lang="en-US" dirty="0">
                <a:effectLst/>
              </a:rPr>
              <a:t>pre-processing required in a </a:t>
            </a:r>
            <a:r>
              <a:rPr lang="en-US" dirty="0" smtClean="0">
                <a:effectLst/>
              </a:rPr>
              <a:t>CNN </a:t>
            </a:r>
            <a:r>
              <a:rPr lang="en-US" dirty="0">
                <a:effectLst/>
              </a:rPr>
              <a:t>is much lower as compared to other classification algorithms. </a:t>
            </a:r>
            <a:endParaRPr lang="en-US" dirty="0" smtClean="0">
              <a:effectLst/>
            </a:endParaRPr>
          </a:p>
          <a:p>
            <a:pPr algn="just"/>
            <a:r>
              <a:rPr lang="en-US" dirty="0" smtClean="0">
                <a:effectLst/>
              </a:rPr>
              <a:t>While </a:t>
            </a:r>
            <a:r>
              <a:rPr lang="en-US" dirty="0">
                <a:effectLst/>
              </a:rPr>
              <a:t>in primitive methods filters are hand-engineered, with enough training, </a:t>
            </a:r>
            <a:r>
              <a:rPr lang="en-US" dirty="0" smtClean="0">
                <a:effectLst/>
              </a:rPr>
              <a:t>CNN </a:t>
            </a:r>
            <a:r>
              <a:rPr lang="en-US" dirty="0">
                <a:effectLst/>
              </a:rPr>
              <a:t>have the ability to learn these filters/characteristics</a:t>
            </a:r>
            <a:r>
              <a:rPr lang="en-US" dirty="0" smtClean="0">
                <a:effectLst/>
              </a:rPr>
              <a:t>.</a:t>
            </a:r>
          </a:p>
          <a:p>
            <a:pPr algn="just"/>
            <a:r>
              <a:rPr lang="en-US" dirty="0">
                <a:effectLst/>
              </a:rPr>
              <a:t>The architecture of </a:t>
            </a:r>
            <a:r>
              <a:rPr lang="en-US" dirty="0" smtClean="0">
                <a:effectLst/>
              </a:rPr>
              <a:t>CNN </a:t>
            </a:r>
            <a:r>
              <a:rPr lang="en-US" dirty="0">
                <a:effectLst/>
              </a:rPr>
              <a:t>is analogous to that of the connectivity pattern of Neurons in the Human Brain and was inspired by the organization of the Visual Cortex.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586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CNN Components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47" y="2497696"/>
            <a:ext cx="11248256" cy="305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1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6511"/>
            <a:ext cx="10353761" cy="1326321"/>
          </a:xfrm>
        </p:spPr>
        <p:txBody>
          <a:bodyPr/>
          <a:lstStyle/>
          <a:p>
            <a:r>
              <a:rPr lang="en-IN" dirty="0" smtClean="0"/>
              <a:t>ARCHITECTURAL EVOLUTION OF CNN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6687" y="1362831"/>
            <a:ext cx="8937938" cy="5076605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b="1" dirty="0" smtClean="0"/>
              <a:t>Spatial Exploitation </a:t>
            </a:r>
            <a:r>
              <a:rPr lang="en-IN" dirty="0" smtClean="0"/>
              <a:t>- </a:t>
            </a:r>
            <a:r>
              <a:rPr lang="en-US" dirty="0"/>
              <a:t>spatial filters were used by investigators to increase </a:t>
            </a:r>
            <a:r>
              <a:rPr lang="en-US" dirty="0" smtClean="0"/>
              <a:t>performance.</a:t>
            </a:r>
          </a:p>
          <a:p>
            <a:pPr algn="just"/>
            <a:r>
              <a:rPr lang="en-US" b="1" dirty="0" smtClean="0"/>
              <a:t>Depth based </a:t>
            </a:r>
            <a:r>
              <a:rPr lang="en-US" dirty="0" smtClean="0"/>
              <a:t>– Number of hidden layers.</a:t>
            </a:r>
          </a:p>
          <a:p>
            <a:pPr algn="just"/>
            <a:r>
              <a:rPr lang="en-US" b="1" dirty="0" smtClean="0"/>
              <a:t>Multipath based </a:t>
            </a:r>
            <a:r>
              <a:rPr lang="en-US" dirty="0" smtClean="0"/>
              <a:t>- </a:t>
            </a:r>
            <a:r>
              <a:rPr lang="en-IN" dirty="0"/>
              <a:t>Shortcut connections or </a:t>
            </a:r>
            <a:r>
              <a:rPr lang="en-IN" dirty="0" smtClean="0"/>
              <a:t>numerous </a:t>
            </a:r>
            <a:r>
              <a:rPr lang="en-US" dirty="0" smtClean="0"/>
              <a:t>pathways </a:t>
            </a:r>
            <a:r>
              <a:rPr lang="en-US" dirty="0"/>
              <a:t>can have a connection from one layer to another analytically by evading </a:t>
            </a:r>
            <a:r>
              <a:rPr lang="en-US" dirty="0" smtClean="0"/>
              <a:t>some in-between </a:t>
            </a:r>
            <a:r>
              <a:rPr lang="en-US" dirty="0"/>
              <a:t>levels, allowing for the customized flow of information between the </a:t>
            </a:r>
            <a:r>
              <a:rPr lang="en-US" dirty="0" smtClean="0"/>
              <a:t>layers. </a:t>
            </a:r>
            <a:r>
              <a:rPr lang="en-US" dirty="0"/>
              <a:t>The network is split into the sections using cross-layer connectivity</a:t>
            </a:r>
            <a:r>
              <a:rPr lang="en-US" dirty="0" smtClean="0"/>
              <a:t>. Addresses Vanishing gradient problem.</a:t>
            </a:r>
          </a:p>
          <a:p>
            <a:r>
              <a:rPr lang="en-US" dirty="0" smtClean="0"/>
              <a:t>Feature Map Exploitation based - </a:t>
            </a:r>
            <a:r>
              <a:rPr lang="en-IN" dirty="0"/>
              <a:t>some of the </a:t>
            </a:r>
            <a:r>
              <a:rPr lang="en-IN" dirty="0" smtClean="0"/>
              <a:t>feature </a:t>
            </a:r>
            <a:r>
              <a:rPr lang="en-US" dirty="0" smtClean="0"/>
              <a:t>maps </a:t>
            </a:r>
            <a:r>
              <a:rPr lang="en-US" dirty="0"/>
              <a:t>have little or no function in object </a:t>
            </a:r>
            <a:r>
              <a:rPr lang="en-US" dirty="0" smtClean="0"/>
              <a:t>discrimination. </a:t>
            </a:r>
            <a:r>
              <a:rPr lang="en-US" dirty="0"/>
              <a:t>Excessive feature sets </a:t>
            </a:r>
            <a:r>
              <a:rPr lang="en-US" dirty="0" smtClean="0"/>
              <a:t>may provide </a:t>
            </a:r>
            <a:r>
              <a:rPr lang="en-US" dirty="0"/>
              <a:t>a noise effect, leading to the over-fitting of the network. </a:t>
            </a:r>
            <a:r>
              <a:rPr lang="en-US" dirty="0" smtClean="0"/>
              <a:t>In addition </a:t>
            </a:r>
            <a:r>
              <a:rPr lang="en-US" dirty="0"/>
              <a:t>to network engineering, the selection of feature maps can play a crucial </a:t>
            </a:r>
            <a:r>
              <a:rPr lang="en-US" dirty="0" smtClean="0"/>
              <a:t>role in CNN architecture.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98" y="1271869"/>
            <a:ext cx="24098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1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6511"/>
            <a:ext cx="10353761" cy="1326321"/>
          </a:xfrm>
        </p:spPr>
        <p:txBody>
          <a:bodyPr/>
          <a:lstStyle/>
          <a:p>
            <a:r>
              <a:rPr lang="en-IN" dirty="0" smtClean="0"/>
              <a:t>ARCHITECTURAL EVOLUTION OF CNN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6687" y="1362831"/>
            <a:ext cx="8937938" cy="507660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b="1" dirty="0" smtClean="0"/>
              <a:t>Width based Multi-connection – </a:t>
            </a:r>
            <a:r>
              <a:rPr lang="en-IN" dirty="0" smtClean="0"/>
              <a:t>Emphasis on adjusting the network width for better learning.</a:t>
            </a:r>
          </a:p>
          <a:p>
            <a:pPr algn="just"/>
            <a:r>
              <a:rPr lang="en-IN" b="1" dirty="0"/>
              <a:t>Exploitation-Based Feature-Map (</a:t>
            </a:r>
            <a:r>
              <a:rPr lang="en-IN" b="1" dirty="0" err="1"/>
              <a:t>ChannelFMap</a:t>
            </a:r>
            <a:r>
              <a:rPr lang="en-IN" b="1" dirty="0"/>
              <a:t>) </a:t>
            </a:r>
            <a:r>
              <a:rPr lang="en-IN" b="1" dirty="0" smtClean="0"/>
              <a:t>CNNs </a:t>
            </a:r>
            <a:r>
              <a:rPr lang="en-IN" dirty="0" smtClean="0"/>
              <a:t>-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addition to network engineering, the selection of </a:t>
            </a:r>
            <a:r>
              <a:rPr lang="en-US" dirty="0" smtClean="0"/>
              <a:t>feature maps </a:t>
            </a:r>
            <a:r>
              <a:rPr lang="en-US" dirty="0"/>
              <a:t>can play an essential role in </a:t>
            </a:r>
            <a:r>
              <a:rPr lang="en-US" dirty="0" smtClean="0"/>
              <a:t>increasing the network performance. </a:t>
            </a:r>
            <a:r>
              <a:rPr lang="en-US" dirty="0"/>
              <a:t>CNN selects features dynamically by adjusting the weights linked with a </a:t>
            </a:r>
            <a:r>
              <a:rPr lang="en-US" dirty="0" smtClean="0"/>
              <a:t>kernel.</a:t>
            </a:r>
          </a:p>
          <a:p>
            <a:pPr algn="just"/>
            <a:r>
              <a:rPr lang="en-US" dirty="0" smtClean="0"/>
              <a:t>Attention based CNN -  Attention </a:t>
            </a:r>
            <a:r>
              <a:rPr lang="en-US" dirty="0"/>
              <a:t>in the convolutional neural network is used </a:t>
            </a:r>
            <a:r>
              <a:rPr lang="en-US" dirty="0" smtClean="0"/>
              <a:t>to improve </a:t>
            </a:r>
            <a:r>
              <a:rPr lang="en-IN" dirty="0" smtClean="0"/>
              <a:t>representation </a:t>
            </a:r>
            <a:r>
              <a:rPr lang="en-IN" dirty="0"/>
              <a:t>and overcome computational limitations</a:t>
            </a:r>
            <a:r>
              <a:rPr lang="en-IN" dirty="0" smtClean="0"/>
              <a:t>.</a:t>
            </a:r>
            <a:r>
              <a:rPr lang="en-US" dirty="0"/>
              <a:t> RNN and LSTM networks use attention modules as progressive </a:t>
            </a:r>
            <a:r>
              <a:rPr lang="en-US" dirty="0" smtClean="0"/>
              <a:t>feature.</a:t>
            </a:r>
          </a:p>
          <a:p>
            <a:pPr algn="just"/>
            <a:r>
              <a:rPr lang="en-IN" dirty="0"/>
              <a:t>Dimension-Based </a:t>
            </a:r>
            <a:r>
              <a:rPr lang="en-IN" dirty="0" smtClean="0"/>
              <a:t>CNN - </a:t>
            </a:r>
            <a:r>
              <a:rPr lang="en-IN" dirty="0" smtClean="0">
                <a:effectLst/>
              </a:rPr>
              <a:t>CNN </a:t>
            </a:r>
            <a:r>
              <a:rPr lang="en-IN" dirty="0">
                <a:effectLst/>
              </a:rPr>
              <a:t>architecture that utilizes dimensional convolutions </a:t>
            </a:r>
            <a:r>
              <a:rPr lang="en-IN" dirty="0" smtClean="0">
                <a:effectLst/>
              </a:rPr>
              <a:t>and </a:t>
            </a:r>
            <a:r>
              <a:rPr lang="en-IN" dirty="0">
                <a:effectLst/>
              </a:rPr>
              <a:t>dimension-wise </a:t>
            </a:r>
            <a:r>
              <a:rPr lang="en-IN" dirty="0" smtClean="0">
                <a:effectLst/>
              </a:rPr>
              <a:t>fusion. </a:t>
            </a:r>
            <a:r>
              <a:rPr lang="en-US" dirty="0">
                <a:effectLst/>
              </a:rPr>
              <a:t>The dimension-wise convolutions apply light-weight convolutional filtering across each dimension of the input tensor while dimension-wise fusion efficiently combines these dimension-wise representations;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98" y="1271869"/>
            <a:ext cx="24098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0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6511"/>
            <a:ext cx="10353761" cy="1326321"/>
          </a:xfrm>
        </p:spPr>
        <p:txBody>
          <a:bodyPr/>
          <a:lstStyle/>
          <a:p>
            <a:r>
              <a:rPr lang="en-IN" dirty="0" smtClean="0"/>
              <a:t>ARCHITECTURAL EVOLUTION OF CNN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6687" y="1362831"/>
            <a:ext cx="8937938" cy="5076605"/>
          </a:xfrm>
        </p:spPr>
        <p:txBody>
          <a:bodyPr>
            <a:normAutofit fontScale="92500"/>
          </a:bodyPr>
          <a:lstStyle/>
          <a:p>
            <a:r>
              <a:rPr lang="en-IN" dirty="0"/>
              <a:t>Spatial Exploitation-Based </a:t>
            </a:r>
            <a:r>
              <a:rPr lang="en-IN" dirty="0" smtClean="0"/>
              <a:t>CNN – </a:t>
            </a:r>
            <a:r>
              <a:rPr lang="en-IN" dirty="0" err="1" smtClean="0"/>
              <a:t>LeNet</a:t>
            </a:r>
            <a:r>
              <a:rPr lang="en-IN" dirty="0" smtClean="0"/>
              <a:t> (1998), </a:t>
            </a:r>
            <a:r>
              <a:rPr lang="en-IN" dirty="0" err="1" smtClean="0"/>
              <a:t>AlexNet</a:t>
            </a:r>
            <a:r>
              <a:rPr lang="en-IN" dirty="0" smtClean="0"/>
              <a:t> (2012), </a:t>
            </a:r>
            <a:r>
              <a:rPr lang="en-IN" dirty="0" err="1" smtClean="0"/>
              <a:t>ZfNet</a:t>
            </a:r>
            <a:r>
              <a:rPr lang="en-IN" dirty="0" smtClean="0"/>
              <a:t> (2014), VGG (2014), </a:t>
            </a:r>
            <a:r>
              <a:rPr lang="en-IN" dirty="0" err="1" smtClean="0"/>
              <a:t>GoogleNet</a:t>
            </a:r>
            <a:r>
              <a:rPr lang="en-IN" dirty="0" smtClean="0"/>
              <a:t> (2015).</a:t>
            </a:r>
          </a:p>
          <a:p>
            <a:r>
              <a:rPr lang="en-IN" dirty="0" smtClean="0"/>
              <a:t>Depth + width based CNN - InceptionV-3 (2015), Inception V-4 (2016).</a:t>
            </a:r>
          </a:p>
          <a:p>
            <a:r>
              <a:rPr lang="en-IN" dirty="0"/>
              <a:t>Depth + </a:t>
            </a:r>
            <a:r>
              <a:rPr lang="en-IN" dirty="0" smtClean="0"/>
              <a:t>Multi-Path based CNN - Highway Network (2015), </a:t>
            </a:r>
            <a:r>
              <a:rPr lang="en-IN" dirty="0" err="1" smtClean="0"/>
              <a:t>ResNet</a:t>
            </a:r>
            <a:r>
              <a:rPr lang="en-IN" dirty="0" smtClean="0"/>
              <a:t> (2016).</a:t>
            </a:r>
          </a:p>
          <a:p>
            <a:r>
              <a:rPr lang="en-IN" dirty="0"/>
              <a:t>Depth + Width </a:t>
            </a:r>
            <a:r>
              <a:rPr lang="en-IN" dirty="0" smtClean="0"/>
              <a:t>+ Multi-Path based CNN - </a:t>
            </a:r>
            <a:r>
              <a:rPr lang="en-IN" dirty="0"/>
              <a:t>Inception </a:t>
            </a:r>
            <a:r>
              <a:rPr lang="en-IN" dirty="0" err="1" smtClean="0"/>
              <a:t>ResNet</a:t>
            </a:r>
            <a:r>
              <a:rPr lang="en-IN" dirty="0" smtClean="0"/>
              <a:t> (2016).</a:t>
            </a:r>
          </a:p>
          <a:p>
            <a:r>
              <a:rPr lang="en-IN" dirty="0" smtClean="0"/>
              <a:t>Multi-Path based CNN - </a:t>
            </a:r>
            <a:r>
              <a:rPr lang="en-IN" dirty="0"/>
              <a:t>Deluge </a:t>
            </a:r>
            <a:r>
              <a:rPr lang="en-IN" dirty="0" smtClean="0"/>
              <a:t>Net (2016), </a:t>
            </a:r>
            <a:r>
              <a:rPr lang="en-IN" dirty="0"/>
              <a:t>Fractal </a:t>
            </a:r>
            <a:r>
              <a:rPr lang="en-IN" dirty="0" smtClean="0"/>
              <a:t>Net (2016).</a:t>
            </a:r>
          </a:p>
          <a:p>
            <a:r>
              <a:rPr lang="en-IN" dirty="0" smtClean="0"/>
              <a:t>Width based CNN - </a:t>
            </a:r>
            <a:r>
              <a:rPr lang="en-IN" dirty="0" err="1" smtClean="0"/>
              <a:t>WideResNet</a:t>
            </a:r>
            <a:r>
              <a:rPr lang="en-IN" dirty="0" smtClean="0"/>
              <a:t> (2016), </a:t>
            </a:r>
            <a:r>
              <a:rPr lang="en-IN" dirty="0" err="1" smtClean="0"/>
              <a:t>Xception</a:t>
            </a:r>
            <a:r>
              <a:rPr lang="en-IN" dirty="0" smtClean="0"/>
              <a:t> (2017), </a:t>
            </a:r>
            <a:r>
              <a:rPr lang="en-IN" dirty="0" err="1" smtClean="0"/>
              <a:t>ResNext</a:t>
            </a:r>
            <a:r>
              <a:rPr lang="en-IN" dirty="0" smtClean="0"/>
              <a:t> (2017).</a:t>
            </a:r>
          </a:p>
          <a:p>
            <a:r>
              <a:rPr lang="en-IN" dirty="0" smtClean="0"/>
              <a:t>Attention based CNN - </a:t>
            </a:r>
            <a:r>
              <a:rPr lang="en-IN" dirty="0"/>
              <a:t>Residual </a:t>
            </a:r>
            <a:r>
              <a:rPr lang="en-IN" dirty="0" smtClean="0"/>
              <a:t>Attention Neural Network (2017).</a:t>
            </a:r>
          </a:p>
          <a:p>
            <a:r>
              <a:rPr lang="en-IN" dirty="0" smtClean="0"/>
              <a:t>Feature Map Exploitation based CNN - </a:t>
            </a:r>
            <a:r>
              <a:rPr lang="en-IN" dirty="0"/>
              <a:t>Squeeze </a:t>
            </a:r>
            <a:r>
              <a:rPr lang="en-IN" dirty="0" smtClean="0"/>
              <a:t>and </a:t>
            </a:r>
            <a:r>
              <a:rPr lang="en-IN" dirty="0" err="1" smtClean="0"/>
              <a:t>Excittation</a:t>
            </a:r>
            <a:r>
              <a:rPr lang="en-IN" dirty="0" smtClean="0"/>
              <a:t> Network (2017).</a:t>
            </a:r>
          </a:p>
          <a:p>
            <a:r>
              <a:rPr lang="en-IN" dirty="0" smtClean="0"/>
              <a:t>Dimension based CNN – </a:t>
            </a:r>
            <a:r>
              <a:rPr lang="en-IN" dirty="0" err="1" smtClean="0"/>
              <a:t>EdgeNet</a:t>
            </a:r>
            <a:r>
              <a:rPr lang="en-IN" dirty="0" smtClean="0"/>
              <a:t> (2019), ESPNetV2 (2019), </a:t>
            </a:r>
            <a:r>
              <a:rPr lang="en-IN" dirty="0" err="1" smtClean="0"/>
              <a:t>DiceNet</a:t>
            </a:r>
            <a:r>
              <a:rPr lang="en-IN" dirty="0" smtClean="0"/>
              <a:t> (2021)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98" y="1271869"/>
            <a:ext cx="24098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76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/>
          <a:lstStyle/>
          <a:p>
            <a:r>
              <a:rPr lang="en-IN" dirty="0" smtClean="0"/>
              <a:t>Applications of CNN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388" y="1164263"/>
            <a:ext cx="307657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44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498797"/>
              </p:ext>
            </p:extLst>
          </p:nvPr>
        </p:nvGraphicFramePr>
        <p:xfrm>
          <a:off x="5072129" y="2320434"/>
          <a:ext cx="1818068" cy="1533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Acrobat Document" showAsIcon="1" r:id="rId3" imgW="914400" imgH="771480" progId="AcroExch.Document.11">
                  <p:embed/>
                </p:oleObj>
              </mc:Choice>
              <mc:Fallback>
                <p:oleObj name="Acrobat Document" showAsIcon="1" r:id="rId3" imgW="914400" imgH="77148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72129" y="2320434"/>
                        <a:ext cx="1818068" cy="1533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8360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1390</TotalTime>
  <Words>522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Adobe Acrobat Document</vt:lpstr>
      <vt:lpstr>CONVOLUTIONAL NEURAL NETWORK (CNN)</vt:lpstr>
      <vt:lpstr>Convolutional Neural Network (CNN)</vt:lpstr>
      <vt:lpstr>CNN Components</vt:lpstr>
      <vt:lpstr>ARCHITECTURAL EVOLUTION OF CNN</vt:lpstr>
      <vt:lpstr>ARCHITECTURAL EVOLUTION OF CNN</vt:lpstr>
      <vt:lpstr>ARCHITECTURAL EVOLUTION OF CNN</vt:lpstr>
      <vt:lpstr>Applications of CNN</vt:lpstr>
      <vt:lpstr>REFERENCE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PROCTOR DETAILS</dc:title>
  <dc:creator>Admin</dc:creator>
  <cp:lastModifiedBy>Admin</cp:lastModifiedBy>
  <cp:revision>119</cp:revision>
  <dcterms:created xsi:type="dcterms:W3CDTF">2021-09-08T06:03:28Z</dcterms:created>
  <dcterms:modified xsi:type="dcterms:W3CDTF">2022-04-08T03:00:40Z</dcterms:modified>
</cp:coreProperties>
</file>