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08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50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72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704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4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0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50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48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6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7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5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4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66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8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4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8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7710-43FB-42F0-BBDF-30ABDE7A7FC0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29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97476"/>
            <a:ext cx="10353761" cy="1326321"/>
          </a:xfrm>
        </p:spPr>
        <p:txBody>
          <a:bodyPr/>
          <a:lstStyle/>
          <a:p>
            <a:r>
              <a:rPr lang="en-IN" dirty="0" smtClean="0"/>
              <a:t>NOISE IN 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25" y="1735456"/>
            <a:ext cx="11552954" cy="413731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effectLst/>
              </a:rPr>
              <a:t>Noise </a:t>
            </a:r>
            <a:r>
              <a:rPr lang="en-US" sz="2800" dirty="0" smtClean="0">
                <a:effectLst/>
              </a:rPr>
              <a:t>-  a </a:t>
            </a:r>
            <a:r>
              <a:rPr lang="en-US" sz="2800" dirty="0">
                <a:effectLst/>
              </a:rPr>
              <a:t>random variation in brightness or </a:t>
            </a:r>
            <a:r>
              <a:rPr lang="en-US" sz="2800" dirty="0" err="1">
                <a:effectLst/>
              </a:rPr>
              <a:t>colour</a:t>
            </a:r>
            <a:r>
              <a:rPr lang="en-US" sz="2800" dirty="0">
                <a:effectLst/>
              </a:rPr>
              <a:t> information and </a:t>
            </a:r>
            <a:r>
              <a:rPr lang="en-US" sz="2800" dirty="0" smtClean="0">
                <a:effectLst/>
              </a:rPr>
              <a:t>is </a:t>
            </a:r>
            <a:r>
              <a:rPr lang="en-US" sz="2800" dirty="0">
                <a:effectLst/>
              </a:rPr>
              <a:t>frequently produced by technical limits of the image collection sensor or by improper environmental circumstances</a:t>
            </a:r>
            <a:r>
              <a:rPr lang="en-US" sz="2800" dirty="0" smtClean="0">
                <a:effectLst/>
              </a:rPr>
              <a:t>.</a:t>
            </a:r>
          </a:p>
          <a:p>
            <a:pPr algn="just"/>
            <a:r>
              <a:rPr lang="en-US" sz="2800" dirty="0">
                <a:effectLst/>
              </a:rPr>
              <a:t>The presence of noise in an image might be additive or multiplicative.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242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94445"/>
            <a:ext cx="10353761" cy="1326321"/>
          </a:xfrm>
        </p:spPr>
        <p:txBody>
          <a:bodyPr/>
          <a:lstStyle/>
          <a:p>
            <a:r>
              <a:rPr lang="en-IN" dirty="0" smtClean="0"/>
              <a:t>FILTER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248" y="1420765"/>
            <a:ext cx="10353762" cy="5224733"/>
          </a:xfrm>
        </p:spPr>
        <p:txBody>
          <a:bodyPr>
            <a:normAutofit/>
          </a:bodyPr>
          <a:lstStyle/>
          <a:p>
            <a:r>
              <a:rPr lang="en-IN" dirty="0" smtClean="0"/>
              <a:t>Bilateral Filter:</a:t>
            </a:r>
          </a:p>
          <a:p>
            <a:pPr lvl="1"/>
            <a:r>
              <a:rPr lang="en-US" dirty="0">
                <a:effectLst/>
              </a:rPr>
              <a:t>Bilateral filter uses Gaussian Filter but it has one more multiplicative component which is a function of pixel intensity difference. 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It </a:t>
            </a:r>
            <a:r>
              <a:rPr lang="en-US" dirty="0">
                <a:effectLst/>
              </a:rPr>
              <a:t>ensures that only pixel intensity similar to that of the central pixel is included in computing the blurred intensity value. This filter preserves edges</a:t>
            </a:r>
            <a:r>
              <a:rPr lang="en-US" dirty="0" smtClean="0">
                <a:effectLst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54" y="3613598"/>
            <a:ext cx="63055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287628"/>
            <a:ext cx="10353761" cy="1326321"/>
          </a:xfrm>
        </p:spPr>
        <p:txBody>
          <a:bodyPr/>
          <a:lstStyle/>
          <a:p>
            <a:r>
              <a:rPr lang="en-IN" dirty="0" smtClean="0"/>
              <a:t>Sources of noise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" y="2043346"/>
            <a:ext cx="11488560" cy="3713815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</a:rPr>
              <a:t>The following are the primary sources of noise in digital images: – </a:t>
            </a:r>
          </a:p>
          <a:p>
            <a:pPr lvl="1" fontAlgn="base"/>
            <a:r>
              <a:rPr lang="en-US" sz="2200" dirty="0">
                <a:effectLst/>
              </a:rPr>
              <a:t>Environmental factors may have an impact on the imaging sensor. </a:t>
            </a:r>
          </a:p>
          <a:p>
            <a:pPr lvl="1" fontAlgn="base"/>
            <a:r>
              <a:rPr lang="en-US" sz="2200" dirty="0">
                <a:effectLst/>
              </a:rPr>
              <a:t>Low light and sensor temperature may cause image noise. </a:t>
            </a:r>
          </a:p>
          <a:p>
            <a:pPr lvl="1" fontAlgn="base"/>
            <a:r>
              <a:rPr lang="en-US" sz="2200" dirty="0">
                <a:effectLst/>
              </a:rPr>
              <a:t>Dust particles in the scanner can cause noise in the digital image. </a:t>
            </a:r>
          </a:p>
          <a:p>
            <a:pPr lvl="1" fontAlgn="base"/>
            <a:r>
              <a:rPr lang="en-US" sz="2200" dirty="0">
                <a:effectLst/>
              </a:rPr>
              <a:t>Transmission channel interference.</a:t>
            </a:r>
          </a:p>
          <a:p>
            <a:pPr algn="just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870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Different Types of Noise</a:t>
            </a: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4070329" cy="3695136"/>
          </a:xfrm>
        </p:spPr>
        <p:txBody>
          <a:bodyPr/>
          <a:lstStyle/>
          <a:p>
            <a:r>
              <a:rPr lang="fr-FR" dirty="0" err="1">
                <a:effectLst/>
              </a:rPr>
              <a:t>Gaussian</a:t>
            </a:r>
            <a:r>
              <a:rPr lang="fr-FR" dirty="0">
                <a:effectLst/>
              </a:rPr>
              <a:t> </a:t>
            </a:r>
            <a:r>
              <a:rPr lang="fr-FR" dirty="0" smtClean="0">
                <a:effectLst/>
              </a:rPr>
              <a:t>noise</a:t>
            </a:r>
          </a:p>
          <a:p>
            <a:r>
              <a:rPr lang="fr-FR" dirty="0" smtClean="0">
                <a:effectLst/>
              </a:rPr>
              <a:t>Salt </a:t>
            </a:r>
            <a:r>
              <a:rPr lang="fr-FR" dirty="0">
                <a:effectLst/>
              </a:rPr>
              <a:t>and </a:t>
            </a:r>
            <a:r>
              <a:rPr lang="fr-FR" dirty="0" err="1">
                <a:effectLst/>
              </a:rPr>
              <a:t>pepper</a:t>
            </a:r>
            <a:r>
              <a:rPr lang="fr-FR" dirty="0">
                <a:effectLst/>
              </a:rPr>
              <a:t> </a:t>
            </a:r>
            <a:r>
              <a:rPr lang="fr-FR" dirty="0" smtClean="0">
                <a:effectLst/>
              </a:rPr>
              <a:t>noise</a:t>
            </a:r>
          </a:p>
          <a:p>
            <a:r>
              <a:rPr lang="fr-FR" dirty="0" smtClean="0">
                <a:effectLst/>
              </a:rPr>
              <a:t>Poisson noise</a:t>
            </a:r>
          </a:p>
          <a:p>
            <a:r>
              <a:rPr lang="fr-FR" dirty="0" err="1" smtClean="0">
                <a:effectLst/>
              </a:rPr>
              <a:t>Speckle</a:t>
            </a:r>
            <a:r>
              <a:rPr lang="fr-FR" dirty="0" smtClean="0">
                <a:effectLst/>
              </a:rPr>
              <a:t> </a:t>
            </a:r>
            <a:r>
              <a:rPr lang="fr-FR" dirty="0">
                <a:effectLst/>
              </a:rPr>
              <a:t>noise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88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45961"/>
            <a:ext cx="10353761" cy="1326321"/>
          </a:xfrm>
        </p:spPr>
        <p:txBody>
          <a:bodyPr/>
          <a:lstStyle/>
          <a:p>
            <a:r>
              <a:rPr lang="en-IN" dirty="0">
                <a:effectLst/>
              </a:rPr>
              <a:t>Gaussian Noise</a:t>
            </a: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310453"/>
            <a:ext cx="10353762" cy="3695136"/>
          </a:xfrm>
        </p:spPr>
        <p:txBody>
          <a:bodyPr/>
          <a:lstStyle/>
          <a:p>
            <a:r>
              <a:rPr lang="en-US" dirty="0" smtClean="0">
                <a:effectLst/>
              </a:rPr>
              <a:t>Gaussian </a:t>
            </a:r>
            <a:r>
              <a:rPr lang="en-US" dirty="0">
                <a:effectLst/>
              </a:rPr>
              <a:t>noise is </a:t>
            </a:r>
            <a:r>
              <a:rPr lang="en-US" dirty="0" smtClean="0">
                <a:effectLst/>
              </a:rPr>
              <a:t>a statistical </a:t>
            </a:r>
            <a:r>
              <a:rPr lang="en-US" dirty="0">
                <a:effectLst/>
              </a:rPr>
              <a:t>noise </a:t>
            </a:r>
            <a:r>
              <a:rPr lang="en-US" dirty="0" smtClean="0">
                <a:effectLst/>
              </a:rPr>
              <a:t>having a </a:t>
            </a:r>
            <a:r>
              <a:rPr lang="en-US" dirty="0">
                <a:effectLst/>
              </a:rPr>
              <a:t>probability density function (PDF) equal to the normal distribution.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Gaussian </a:t>
            </a:r>
            <a:r>
              <a:rPr lang="en-US" dirty="0">
                <a:effectLst/>
              </a:rPr>
              <a:t>noise has a uniform distribution throughout the signal. 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Additive white Gaussian noise is the most common application for Gaussian noise in applications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136" y="3564026"/>
            <a:ext cx="7499596" cy="293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45961"/>
            <a:ext cx="10353761" cy="1326321"/>
          </a:xfrm>
        </p:spPr>
        <p:txBody>
          <a:bodyPr/>
          <a:lstStyle/>
          <a:p>
            <a:r>
              <a:rPr lang="en-IN" dirty="0">
                <a:effectLst/>
              </a:rPr>
              <a:t>Salt and Pepper Noise</a:t>
            </a:r>
            <a:endParaRPr lang="en-IN" b="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310453"/>
            <a:ext cx="10353762" cy="3695136"/>
          </a:xfrm>
        </p:spPr>
        <p:txBody>
          <a:bodyPr/>
          <a:lstStyle/>
          <a:p>
            <a:pPr algn="just"/>
            <a:r>
              <a:rPr lang="en-US" dirty="0">
                <a:effectLst/>
              </a:rPr>
              <a:t>A </a:t>
            </a:r>
            <a:r>
              <a:rPr lang="en-US" dirty="0" smtClean="0">
                <a:effectLst/>
              </a:rPr>
              <a:t>common type </a:t>
            </a:r>
            <a:r>
              <a:rPr lang="en-US" dirty="0">
                <a:effectLst/>
              </a:rPr>
              <a:t>of noise commonly seen in </a:t>
            </a:r>
            <a:r>
              <a:rPr lang="en-US" dirty="0" smtClean="0">
                <a:effectLst/>
              </a:rPr>
              <a:t>photographs.</a:t>
            </a:r>
          </a:p>
          <a:p>
            <a:pPr algn="just"/>
            <a:r>
              <a:rPr lang="en-US" dirty="0" smtClean="0">
                <a:effectLst/>
              </a:rPr>
              <a:t>It </a:t>
            </a:r>
            <a:r>
              <a:rPr lang="en-US" dirty="0">
                <a:effectLst/>
              </a:rPr>
              <a:t>manifests as white and black pixels that appear at random intervals. </a:t>
            </a:r>
            <a:endParaRPr lang="en-US" dirty="0" smtClean="0">
              <a:effectLst/>
            </a:endParaRPr>
          </a:p>
          <a:p>
            <a:pPr algn="just"/>
            <a:r>
              <a:rPr lang="en-US" dirty="0" smtClean="0">
                <a:effectLst/>
              </a:rPr>
              <a:t>Errors </a:t>
            </a:r>
            <a:r>
              <a:rPr lang="en-US" dirty="0">
                <a:effectLst/>
              </a:rPr>
              <a:t>in data transfer cause this form of noise to appear. </a:t>
            </a:r>
            <a:endParaRPr lang="en-US" dirty="0" smtClean="0">
              <a:effectLst/>
            </a:endParaRPr>
          </a:p>
          <a:p>
            <a:pPr algn="just"/>
            <a:r>
              <a:rPr lang="en-US" dirty="0">
                <a:effectLst/>
              </a:rPr>
              <a:t>The use of a median filter, morphological filter, or contra harmonic mean filter is an effective noise eradication strategy for this type of noise. </a:t>
            </a:r>
            <a:endParaRPr lang="en-US" dirty="0" smtClean="0">
              <a:effectLst/>
            </a:endParaRPr>
          </a:p>
          <a:p>
            <a:pPr algn="just"/>
            <a:r>
              <a:rPr lang="en-US" dirty="0" smtClean="0">
                <a:effectLst/>
              </a:rPr>
              <a:t>In </a:t>
            </a:r>
            <a:r>
              <a:rPr lang="en-US" dirty="0">
                <a:effectLst/>
              </a:rPr>
              <a:t>situations when quick transients, such as improper switching, occur, salt and pepper noise creeps into images.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11" y="4178858"/>
            <a:ext cx="27622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9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23234"/>
            <a:ext cx="10353761" cy="1326321"/>
          </a:xfrm>
        </p:spPr>
        <p:txBody>
          <a:bodyPr/>
          <a:lstStyle/>
          <a:p>
            <a:r>
              <a:rPr lang="en-IN" dirty="0" smtClean="0"/>
              <a:t>Poisson Noise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49555"/>
            <a:ext cx="10353762" cy="3695136"/>
          </a:xfrm>
        </p:spPr>
        <p:txBody>
          <a:bodyPr/>
          <a:lstStyle/>
          <a:p>
            <a:pPr algn="just"/>
            <a:r>
              <a:rPr lang="en-US" dirty="0">
                <a:effectLst/>
              </a:rPr>
              <a:t>Poisson Noise:</a:t>
            </a:r>
          </a:p>
          <a:p>
            <a:pPr algn="just"/>
            <a:r>
              <a:rPr lang="en-US" dirty="0">
                <a:effectLst/>
              </a:rPr>
              <a:t>The appearance of this noise is seen due to the statistical nature of electromagnetic waves such as x-rays, visible lights and gamma rays. </a:t>
            </a:r>
            <a:endParaRPr lang="en-US" dirty="0" smtClean="0">
              <a:effectLst/>
            </a:endParaRPr>
          </a:p>
          <a:p>
            <a:pPr algn="just"/>
            <a:r>
              <a:rPr lang="en-US" dirty="0" smtClean="0">
                <a:effectLst/>
              </a:rPr>
              <a:t>These </a:t>
            </a:r>
            <a:r>
              <a:rPr lang="en-US" dirty="0">
                <a:effectLst/>
              </a:rPr>
              <a:t>rays are </a:t>
            </a:r>
            <a:r>
              <a:rPr lang="en-US" dirty="0" err="1" smtClean="0">
                <a:effectLst/>
              </a:rPr>
              <a:t>are</a:t>
            </a:r>
            <a:r>
              <a:rPr lang="en-US" dirty="0" smtClean="0">
                <a:effectLst/>
              </a:rPr>
              <a:t> injected </a:t>
            </a:r>
            <a:r>
              <a:rPr lang="en-US" dirty="0">
                <a:effectLst/>
              </a:rPr>
              <a:t>in patient’s body from its source, in medical x rays and gamma rays imaging systems. </a:t>
            </a:r>
          </a:p>
          <a:p>
            <a:pPr algn="just"/>
            <a:r>
              <a:rPr lang="en-US" dirty="0" smtClean="0">
                <a:effectLst/>
              </a:rPr>
              <a:t>Fluctuation </a:t>
            </a:r>
            <a:r>
              <a:rPr lang="en-US" dirty="0">
                <a:effectLst/>
              </a:rPr>
              <a:t>of </a:t>
            </a:r>
            <a:r>
              <a:rPr lang="en-US" dirty="0" smtClean="0">
                <a:effectLst/>
              </a:rPr>
              <a:t>photons causes this noise. </a:t>
            </a:r>
            <a:endParaRPr lang="en-US" dirty="0" smtClean="0">
              <a:effectLst/>
            </a:endParaRPr>
          </a:p>
          <a:p>
            <a:pPr algn="just"/>
            <a:r>
              <a:rPr lang="en-US" dirty="0" smtClean="0">
                <a:effectLst/>
              </a:rPr>
              <a:t>Result </a:t>
            </a:r>
            <a:r>
              <a:rPr lang="en-US" dirty="0">
                <a:effectLst/>
              </a:rPr>
              <a:t>gathered image has spatial and temporal randomness. This noise is also called as quantum (photon) noise or shot noise.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64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effectLst/>
              </a:rPr>
              <a:t>Speckle Noise</a:t>
            </a: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885" y="1477879"/>
            <a:ext cx="10353762" cy="3695136"/>
          </a:xfrm>
        </p:spPr>
        <p:txBody>
          <a:bodyPr/>
          <a:lstStyle/>
          <a:p>
            <a:r>
              <a:rPr lang="en-US" dirty="0" smtClean="0">
                <a:effectLst/>
              </a:rPr>
              <a:t>Speckle </a:t>
            </a:r>
            <a:r>
              <a:rPr lang="en-US" dirty="0">
                <a:effectLst/>
              </a:rPr>
              <a:t>noise is multiplicative noise.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This reduces </a:t>
            </a:r>
            <a:r>
              <a:rPr lang="en-US" dirty="0">
                <a:effectLst/>
              </a:rPr>
              <a:t>image quality by giving images a backscattered wave appearance caused by many microscopic dispersed reflections flowing through internal organs.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This </a:t>
            </a:r>
            <a:r>
              <a:rPr lang="en-US" dirty="0">
                <a:effectLst/>
              </a:rPr>
              <a:t>makes it more difficult for the observer to distinguish fine details in the images.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211" y="3453886"/>
            <a:ext cx="3369234" cy="301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583" y="107324"/>
            <a:ext cx="10353761" cy="1326321"/>
          </a:xfrm>
        </p:spPr>
        <p:txBody>
          <a:bodyPr/>
          <a:lstStyle/>
          <a:p>
            <a:r>
              <a:rPr lang="en-IN" dirty="0" smtClean="0"/>
              <a:t>Noise filtering in digital image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158" y="1433645"/>
            <a:ext cx="10353762" cy="3695136"/>
          </a:xfrm>
        </p:spPr>
        <p:txBody>
          <a:bodyPr/>
          <a:lstStyle/>
          <a:p>
            <a:r>
              <a:rPr lang="en-US" dirty="0">
                <a:effectLst/>
              </a:rPr>
              <a:t>There are different types of image noise filters</a:t>
            </a:r>
            <a:r>
              <a:rPr lang="en-US" dirty="0" smtClean="0">
                <a:effectLst/>
              </a:rPr>
              <a:t>.</a:t>
            </a:r>
          </a:p>
          <a:p>
            <a:pPr lvl="1"/>
            <a:r>
              <a:rPr lang="en-US" dirty="0" smtClean="0">
                <a:effectLst/>
              </a:rPr>
              <a:t>Time Domain Filters</a:t>
            </a:r>
          </a:p>
          <a:p>
            <a:pPr lvl="1"/>
            <a:r>
              <a:rPr lang="en-US" dirty="0" smtClean="0">
                <a:effectLst/>
              </a:rPr>
              <a:t>Frequency Domain Filters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326" y="2759966"/>
            <a:ext cx="5618944" cy="379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94445"/>
            <a:ext cx="10353761" cy="1326321"/>
          </a:xfrm>
        </p:spPr>
        <p:txBody>
          <a:bodyPr/>
          <a:lstStyle/>
          <a:p>
            <a:r>
              <a:rPr lang="en-IN" dirty="0" smtClean="0"/>
              <a:t>FILTER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248" y="1420765"/>
            <a:ext cx="10353762" cy="5224733"/>
          </a:xfrm>
        </p:spPr>
        <p:txBody>
          <a:bodyPr>
            <a:normAutofit/>
          </a:bodyPr>
          <a:lstStyle/>
          <a:p>
            <a:r>
              <a:rPr lang="en-IN" dirty="0" smtClean="0"/>
              <a:t>Gaussian Filter:</a:t>
            </a:r>
          </a:p>
          <a:p>
            <a:pPr lvl="1"/>
            <a:r>
              <a:rPr lang="en-US" dirty="0">
                <a:effectLst/>
              </a:rPr>
              <a:t>In </a:t>
            </a:r>
            <a:r>
              <a:rPr lang="en-US" b="1" dirty="0">
                <a:effectLst/>
              </a:rPr>
              <a:t>image processing</a:t>
            </a:r>
            <a:r>
              <a:rPr lang="en-US" dirty="0">
                <a:effectLst/>
              </a:rPr>
              <a:t>, a </a:t>
            </a:r>
            <a:r>
              <a:rPr lang="en-US" b="1" dirty="0">
                <a:effectLst/>
              </a:rPr>
              <a:t>Gaussian</a:t>
            </a:r>
            <a:r>
              <a:rPr lang="en-US" dirty="0">
                <a:effectLst/>
              </a:rPr>
              <a:t> blur (also known as </a:t>
            </a:r>
            <a:r>
              <a:rPr lang="en-US" b="1" dirty="0">
                <a:effectLst/>
              </a:rPr>
              <a:t>Gaussian</a:t>
            </a:r>
            <a:r>
              <a:rPr lang="en-US" dirty="0">
                <a:effectLst/>
              </a:rPr>
              <a:t> smoothing) is the result of blurring an </a:t>
            </a:r>
            <a:r>
              <a:rPr lang="en-US" b="1" dirty="0">
                <a:effectLst/>
              </a:rPr>
              <a:t>image</a:t>
            </a:r>
            <a:r>
              <a:rPr lang="en-US" dirty="0">
                <a:effectLst/>
              </a:rPr>
              <a:t> by a </a:t>
            </a:r>
            <a:r>
              <a:rPr lang="en-US" b="1" dirty="0">
                <a:effectLst/>
              </a:rPr>
              <a:t>Gaussian</a:t>
            </a:r>
            <a:r>
              <a:rPr lang="en-US" dirty="0">
                <a:effectLst/>
              </a:rPr>
              <a:t> </a:t>
            </a:r>
            <a:r>
              <a:rPr lang="en-US" dirty="0" smtClean="0">
                <a:effectLst/>
              </a:rPr>
              <a:t>function.</a:t>
            </a:r>
          </a:p>
          <a:p>
            <a:pPr lvl="1"/>
            <a:r>
              <a:rPr lang="en-US" dirty="0" smtClean="0">
                <a:effectLst/>
              </a:rPr>
              <a:t>It </a:t>
            </a:r>
            <a:r>
              <a:rPr lang="en-US" dirty="0">
                <a:effectLst/>
              </a:rPr>
              <a:t>is a widely used effect in graphics software, typically to reduce </a:t>
            </a:r>
            <a:r>
              <a:rPr lang="en-US" b="1" dirty="0">
                <a:effectLst/>
              </a:rPr>
              <a:t>image</a:t>
            </a:r>
            <a:r>
              <a:rPr lang="en-US" dirty="0">
                <a:effectLst/>
              </a:rPr>
              <a:t> noise and reduce detail</a:t>
            </a:r>
            <a:r>
              <a:rPr lang="en-US" dirty="0" smtClean="0">
                <a:effectLst/>
              </a:rPr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Mean Filter:</a:t>
            </a:r>
            <a:endParaRPr lang="en-IN" sz="2000" dirty="0"/>
          </a:p>
          <a:p>
            <a:pPr lvl="1"/>
            <a:r>
              <a:rPr lang="en-US" dirty="0">
                <a:effectLst/>
              </a:rPr>
              <a:t>Mean filter is a simple sliding window that replace the center value with the average of all pixel values in the window. The window or kernel is usually a square but it can be of any shape</a:t>
            </a:r>
            <a:r>
              <a:rPr lang="en-US" dirty="0" smtClean="0">
                <a:effectLst/>
              </a:rPr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Median Filter:</a:t>
            </a:r>
          </a:p>
          <a:p>
            <a:pPr lvl="1"/>
            <a:r>
              <a:rPr lang="en-US" dirty="0">
                <a:effectLst/>
              </a:rPr>
              <a:t>Mean filter is a simple sliding window that replace the center value with the Median of all pixel values in the window. The window or kernel is usually a square but it can be of any shape.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69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263</TotalTime>
  <Words>353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NOISE IN IMAGES</vt:lpstr>
      <vt:lpstr>Sources of noise</vt:lpstr>
      <vt:lpstr>Different Types of Noise </vt:lpstr>
      <vt:lpstr>Gaussian Noise </vt:lpstr>
      <vt:lpstr>Salt and Pepper Noise</vt:lpstr>
      <vt:lpstr>Poisson Noise</vt:lpstr>
      <vt:lpstr>Speckle Noise  </vt:lpstr>
      <vt:lpstr>Noise filtering in digital image</vt:lpstr>
      <vt:lpstr>FILTER TYPES</vt:lpstr>
      <vt:lpstr>FILTER TYPES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 DETAILS</dc:title>
  <dc:creator>Admin</dc:creator>
  <cp:lastModifiedBy>Admin</cp:lastModifiedBy>
  <cp:revision>26</cp:revision>
  <dcterms:created xsi:type="dcterms:W3CDTF">2021-09-08T06:03:28Z</dcterms:created>
  <dcterms:modified xsi:type="dcterms:W3CDTF">2022-01-07T05:01:15Z</dcterms:modified>
</cp:coreProperties>
</file>