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08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0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72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0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4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607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0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4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7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4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6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6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8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7710-43FB-42F0-BBDF-30ABDE7A7FC0}" type="datetimeFigureOut">
              <a:rPr lang="en-IN" smtClean="0"/>
              <a:t>25-02-2022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D199-8D01-4011-8230-368B724355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2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0/dcc/tutorial_non_linear_svms.html" TargetMode="External"/><Relationship Id="rId2" Type="http://schemas.openxmlformats.org/officeDocument/2006/relationships/hyperlink" Target="https://docs.opencv.org/4.x/d1/d73/tutorial_introduction_to_svm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42" y="0"/>
            <a:ext cx="10353761" cy="1326321"/>
          </a:xfrm>
        </p:spPr>
        <p:txBody>
          <a:bodyPr/>
          <a:lstStyle/>
          <a:p>
            <a:r>
              <a:rPr lang="en-IN" dirty="0" smtClean="0"/>
              <a:t>Support vector machines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25" y="1181663"/>
            <a:ext cx="6723376" cy="547671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effectLst/>
              </a:rPr>
              <a:t>A Support Vector Machine (SVM) is a discriminative classifier formally defined by a separating hyperplane. </a:t>
            </a:r>
            <a:endParaRPr lang="en-US" sz="2400" dirty="0" smtClean="0">
              <a:effectLst/>
            </a:endParaRPr>
          </a:p>
          <a:p>
            <a:pPr algn="just"/>
            <a:r>
              <a:rPr lang="en-US" sz="2400" dirty="0" smtClean="0">
                <a:effectLst/>
              </a:rPr>
              <a:t>Given </a:t>
            </a:r>
            <a:r>
              <a:rPr lang="en-US" sz="2400" dirty="0">
                <a:effectLst/>
              </a:rPr>
              <a:t>labeled training data (</a:t>
            </a:r>
            <a:r>
              <a:rPr lang="en-US" sz="2400" i="1" dirty="0">
                <a:effectLst/>
              </a:rPr>
              <a:t>supervised learning</a:t>
            </a:r>
            <a:r>
              <a:rPr lang="en-US" sz="2400" dirty="0">
                <a:effectLst/>
              </a:rPr>
              <a:t>), the algorithm outputs an optimal hyperplane which categorizes new examples.</a:t>
            </a:r>
          </a:p>
          <a:p>
            <a:pPr algn="just"/>
            <a:r>
              <a:rPr lang="en-US" sz="2400" dirty="0" smtClean="0">
                <a:effectLst/>
              </a:rPr>
              <a:t>Consider </a:t>
            </a:r>
            <a:r>
              <a:rPr lang="en-US" sz="2400" dirty="0">
                <a:effectLst/>
              </a:rPr>
              <a:t>the following simple </a:t>
            </a:r>
            <a:r>
              <a:rPr lang="en-US" sz="2400" dirty="0" smtClean="0">
                <a:effectLst/>
              </a:rPr>
              <a:t>problem: For </a:t>
            </a:r>
            <a:r>
              <a:rPr lang="en-US" sz="2400" dirty="0">
                <a:effectLst/>
              </a:rPr>
              <a:t>a linearly separable set of 2D-points which belong to one of two classes, find a separating straight line.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215" y="1480868"/>
            <a:ext cx="4323075" cy="42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85" y="274750"/>
            <a:ext cx="10353761" cy="1326321"/>
          </a:xfrm>
        </p:spPr>
        <p:txBody>
          <a:bodyPr/>
          <a:lstStyle/>
          <a:p>
            <a:r>
              <a:rPr lang="en-IN" dirty="0" smtClean="0"/>
              <a:t>Binary and multiclass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b="1" dirty="0" smtClean="0"/>
              <a:t>Binary Classification:</a:t>
            </a:r>
          </a:p>
          <a:p>
            <a:pPr algn="just"/>
            <a:r>
              <a:rPr lang="en-US" dirty="0">
                <a:effectLst/>
              </a:rPr>
              <a:t>In this type, the machine should classify an instance as only one of two classes; yes/no, 1/0, or true/false.</a:t>
            </a:r>
          </a:p>
          <a:p>
            <a:pPr algn="just"/>
            <a:r>
              <a:rPr lang="en-US" dirty="0">
                <a:effectLst/>
              </a:rPr>
              <a:t>The classification question in this type is always in the form of yes/no. For example, does this image contain a </a:t>
            </a:r>
            <a:r>
              <a:rPr lang="en-US" dirty="0" smtClean="0">
                <a:effectLst/>
              </a:rPr>
              <a:t>tumor?</a:t>
            </a:r>
          </a:p>
          <a:p>
            <a:pPr algn="just"/>
            <a:r>
              <a:rPr lang="en-US" b="1" dirty="0" smtClean="0">
                <a:effectLst/>
              </a:rPr>
              <a:t>Multiclass Classification:</a:t>
            </a:r>
          </a:p>
          <a:p>
            <a:pPr algn="just"/>
            <a:r>
              <a:rPr lang="en-US" dirty="0">
                <a:effectLst/>
              </a:rPr>
              <a:t>In this type, the machine should classify an instance as only one of three classes or more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r>
              <a:rPr lang="en-US" dirty="0" err="1" smtClean="0">
                <a:effectLst/>
              </a:rPr>
              <a:t>Eg</a:t>
            </a:r>
            <a:r>
              <a:rPr lang="en-US" dirty="0" smtClean="0">
                <a:effectLst/>
              </a:rPr>
              <a:t>: Facial Expression Recognition; Age Classification.</a:t>
            </a:r>
            <a:endParaRPr lang="en-US" dirty="0">
              <a:effectLst/>
            </a:endParaRP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7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docs.opencv.org/4.x/d1/d73/tutorial_introduction_to_svm.html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docs.opencv.org/4.x/d0/dcc/tutorial_non_linear_svms.html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76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221" y="0"/>
            <a:ext cx="10353761" cy="832834"/>
          </a:xfrm>
        </p:spPr>
        <p:txBody>
          <a:bodyPr/>
          <a:lstStyle/>
          <a:p>
            <a:r>
              <a:rPr lang="en-IN" dirty="0" smtClean="0"/>
              <a:t>SVM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1014238"/>
            <a:ext cx="6555951" cy="573429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effectLst/>
              </a:rPr>
              <a:t>There </a:t>
            </a:r>
            <a:r>
              <a:rPr lang="en-US" dirty="0">
                <a:effectLst/>
              </a:rPr>
              <a:t>exists multiple lines that offer a solution to the problem. Is any of them better than the others?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We </a:t>
            </a:r>
            <a:r>
              <a:rPr lang="en-US" dirty="0">
                <a:effectLst/>
              </a:rPr>
              <a:t>can intuitively define a criterion to estimate the worth of the lines: </a:t>
            </a:r>
            <a:r>
              <a:rPr lang="en-US" i="1" dirty="0">
                <a:effectLst/>
              </a:rPr>
              <a:t>A line is bad if it passes too close to the points because it will be noise sensitive and it will not generalize correctly. </a:t>
            </a:r>
            <a:endParaRPr lang="en-US" i="1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Therefore</a:t>
            </a:r>
            <a:r>
              <a:rPr lang="en-US" dirty="0">
                <a:effectLst/>
              </a:rPr>
              <a:t>, our goal should be to find the line passing as far as possible from all points.</a:t>
            </a:r>
          </a:p>
          <a:p>
            <a:pPr algn="just"/>
            <a:r>
              <a:rPr lang="en-US" dirty="0" smtClean="0">
                <a:effectLst/>
              </a:rPr>
              <a:t>The operation </a:t>
            </a:r>
            <a:r>
              <a:rPr lang="en-US" dirty="0">
                <a:effectLst/>
              </a:rPr>
              <a:t>of the SVM algorithm is based on finding the hyperplane that gives the largest minimum distance to the training </a:t>
            </a:r>
            <a:r>
              <a:rPr lang="en-US" dirty="0" smtClean="0">
                <a:effectLst/>
              </a:rPr>
              <a:t>examples - margin. </a:t>
            </a:r>
          </a:p>
          <a:p>
            <a:pPr algn="just"/>
            <a:r>
              <a:rPr lang="en-US" dirty="0" smtClean="0">
                <a:effectLst/>
              </a:rPr>
              <a:t>The </a:t>
            </a:r>
            <a:r>
              <a:rPr lang="en-US" dirty="0">
                <a:effectLst/>
              </a:rPr>
              <a:t>optimal separating hyperplane </a:t>
            </a:r>
            <a:r>
              <a:rPr lang="en-US" i="1" dirty="0">
                <a:effectLst/>
              </a:rPr>
              <a:t>maximizes</a:t>
            </a:r>
            <a:r>
              <a:rPr lang="en-US" dirty="0">
                <a:effectLst/>
              </a:rPr>
              <a:t> the margin of the training data.</a:t>
            </a:r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484" y="1342556"/>
            <a:ext cx="4824804" cy="44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3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"/>
            <a:ext cx="10353761" cy="1120462"/>
          </a:xfrm>
        </p:spPr>
        <p:txBody>
          <a:bodyPr/>
          <a:lstStyle/>
          <a:p>
            <a:r>
              <a:rPr lang="en-IN" dirty="0" smtClean="0"/>
              <a:t>SVM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46" y="1120462"/>
            <a:ext cx="11874322" cy="5576551"/>
          </a:xfrm>
        </p:spPr>
        <p:txBody>
          <a:bodyPr>
            <a:normAutofit/>
          </a:bodyPr>
          <a:lstStyle/>
          <a:p>
            <a:pPr algn="just"/>
            <a:r>
              <a:rPr lang="en-IN" dirty="0" err="1">
                <a:effectLst/>
              </a:rPr>
              <a:t>svm</a:t>
            </a:r>
            <a:r>
              <a:rPr lang="en-IN" dirty="0">
                <a:effectLst/>
              </a:rPr>
              <a:t> = </a:t>
            </a:r>
            <a:r>
              <a:rPr lang="en-IN" dirty="0" err="1">
                <a:effectLst/>
              </a:rPr>
              <a:t>cv.ml.SVM_create</a:t>
            </a:r>
            <a:r>
              <a:rPr lang="en-IN" dirty="0">
                <a:effectLst/>
              </a:rPr>
              <a:t>()</a:t>
            </a:r>
          </a:p>
          <a:p>
            <a:pPr algn="just"/>
            <a:r>
              <a:rPr lang="en-IN" dirty="0" err="1">
                <a:effectLst/>
              </a:rPr>
              <a:t>svm.setType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cv.ml.SVM_C_SVC</a:t>
            </a:r>
            <a:r>
              <a:rPr lang="en-IN" dirty="0">
                <a:effectLst/>
              </a:rPr>
              <a:t>)</a:t>
            </a:r>
          </a:p>
          <a:p>
            <a:pPr algn="just"/>
            <a:r>
              <a:rPr lang="en-IN" dirty="0" err="1">
                <a:effectLst/>
              </a:rPr>
              <a:t>svm.setKernel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cv.ml.SVM_LINEAR</a:t>
            </a:r>
            <a:r>
              <a:rPr lang="en-IN" dirty="0">
                <a:effectLst/>
              </a:rPr>
              <a:t>)</a:t>
            </a:r>
          </a:p>
          <a:p>
            <a:pPr algn="just"/>
            <a:r>
              <a:rPr lang="en-IN" dirty="0" err="1">
                <a:effectLst/>
              </a:rPr>
              <a:t>svm.setTermCriteria</a:t>
            </a:r>
            <a:r>
              <a:rPr lang="en-IN" dirty="0">
                <a:effectLst/>
              </a:rPr>
              <a:t>((</a:t>
            </a:r>
            <a:r>
              <a:rPr lang="en-IN" dirty="0" err="1">
                <a:effectLst/>
              </a:rPr>
              <a:t>cv.TERM_CRITERIA_MAX_ITER</a:t>
            </a:r>
            <a:r>
              <a:rPr lang="en-IN" dirty="0">
                <a:effectLst/>
              </a:rPr>
              <a:t>, 100, 1e-6</a:t>
            </a:r>
            <a:r>
              <a:rPr lang="en-IN" dirty="0" smtClean="0">
                <a:effectLst/>
              </a:rPr>
              <a:t>))</a:t>
            </a:r>
          </a:p>
          <a:p>
            <a:pPr algn="just"/>
            <a:endParaRPr lang="en-IN" dirty="0" smtClean="0">
              <a:effectLst/>
            </a:endParaRPr>
          </a:p>
          <a:p>
            <a:pPr algn="just"/>
            <a:r>
              <a:rPr lang="en-IN" dirty="0" smtClean="0">
                <a:effectLst/>
              </a:rPr>
              <a:t>SVM Type: </a:t>
            </a:r>
            <a:r>
              <a:rPr lang="en-US" dirty="0">
                <a:effectLst/>
              </a:rPr>
              <a:t>The type C_SVC that can be used for n-class classification (n ≥ 2). The important feature of this type is that it deals with imperfect separation of classes (i.e. when the training data is non-linearly separable</a:t>
            </a:r>
            <a:r>
              <a:rPr lang="en-US" dirty="0" smtClean="0">
                <a:effectLst/>
              </a:rPr>
              <a:t>).</a:t>
            </a:r>
          </a:p>
          <a:p>
            <a:pPr algn="just"/>
            <a:r>
              <a:rPr lang="en-US" dirty="0" smtClean="0">
                <a:effectLst/>
              </a:rPr>
              <a:t>SVM Kernel Type</a:t>
            </a:r>
            <a:r>
              <a:rPr lang="en-US" dirty="0">
                <a:effectLst/>
              </a:rPr>
              <a:t>: It is a mapping done to the training data to improve its resemblance to a linearly separable set of data. This mapping consists of increasing the dimensionality of the data and is done efficiently using a kernel function. We choose here the type LINEAR which means that no mapping is done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endParaRPr lang="en-US" dirty="0" smtClean="0">
              <a:effectLst/>
            </a:endParaRPr>
          </a:p>
          <a:p>
            <a:pPr algn="just"/>
            <a:endParaRPr lang="en-IN" dirty="0"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0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SVM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8" y="2096064"/>
            <a:ext cx="11372044" cy="3695136"/>
          </a:xfrm>
        </p:spPr>
        <p:txBody>
          <a:bodyPr/>
          <a:lstStyle/>
          <a:p>
            <a:pPr algn="just"/>
            <a:r>
              <a:rPr lang="en-US" i="1" dirty="0">
                <a:effectLst/>
              </a:rPr>
              <a:t>Termination criteria of the algorithm</a:t>
            </a:r>
            <a:r>
              <a:rPr lang="en-US" dirty="0">
                <a:effectLst/>
              </a:rPr>
              <a:t>. The SVM training procedure is implemented solving a constrained quadratic optimization problem in an </a:t>
            </a:r>
            <a:r>
              <a:rPr lang="en-US" b="1" dirty="0">
                <a:effectLst/>
              </a:rPr>
              <a:t>iterative</a:t>
            </a:r>
            <a:r>
              <a:rPr lang="en-US" dirty="0">
                <a:effectLst/>
              </a:rPr>
              <a:t> fashion. </a:t>
            </a:r>
            <a:endParaRPr lang="en-US" dirty="0" smtClean="0">
              <a:effectLst/>
            </a:endParaRPr>
          </a:p>
          <a:p>
            <a:pPr algn="just"/>
            <a:r>
              <a:rPr lang="en-US" dirty="0" smtClean="0">
                <a:effectLst/>
              </a:rPr>
              <a:t>Specify </a:t>
            </a:r>
            <a:r>
              <a:rPr lang="en-US" dirty="0">
                <a:effectLst/>
              </a:rPr>
              <a:t>a maximum number of iterations and a tolerance error so we allow the algorithm to finish in less number of steps even if the optimal hyperplane has not been computed yet. </a:t>
            </a:r>
          </a:p>
          <a:p>
            <a:pPr algn="just"/>
            <a:r>
              <a:rPr lang="en-US" b="1" dirty="0">
                <a:effectLst/>
              </a:rPr>
              <a:t>Train the SVM</a:t>
            </a:r>
            <a:r>
              <a:rPr lang="en-US" dirty="0">
                <a:effectLst/>
              </a:rPr>
              <a:t> </a:t>
            </a:r>
            <a:r>
              <a:rPr lang="en-US" dirty="0" smtClean="0">
                <a:effectLst/>
              </a:rPr>
              <a:t> using the </a:t>
            </a:r>
            <a:r>
              <a:rPr lang="en-US" dirty="0">
                <a:effectLst/>
              </a:rPr>
              <a:t>method </a:t>
            </a:r>
            <a:r>
              <a:rPr lang="en-US" b="1" dirty="0" err="1" smtClean="0">
                <a:effectLst/>
              </a:rPr>
              <a:t>svm.train</a:t>
            </a:r>
            <a:r>
              <a:rPr lang="en-US" dirty="0">
                <a:effectLst/>
              </a:rPr>
              <a:t> to build the SVM model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r>
              <a:rPr lang="en-IN" dirty="0" err="1">
                <a:effectLst/>
              </a:rPr>
              <a:t>svm.train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trainingData</a:t>
            </a:r>
            <a:r>
              <a:rPr lang="en-IN" dirty="0">
                <a:effectLst/>
              </a:rPr>
              <a:t>, </a:t>
            </a:r>
            <a:r>
              <a:rPr lang="en-IN" dirty="0" err="1">
                <a:effectLst/>
              </a:rPr>
              <a:t>cv.ml.ROW_SAMPLE</a:t>
            </a:r>
            <a:r>
              <a:rPr lang="en-IN" dirty="0">
                <a:effectLst/>
              </a:rPr>
              <a:t>, labels)</a:t>
            </a:r>
          </a:p>
          <a:p>
            <a:pPr algn="just"/>
            <a:endParaRPr lang="en-US" dirty="0">
              <a:effectLst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0524"/>
            <a:ext cx="10353761" cy="935391"/>
          </a:xfrm>
        </p:spPr>
        <p:txBody>
          <a:bodyPr/>
          <a:lstStyle/>
          <a:p>
            <a:r>
              <a:rPr lang="en-IN" dirty="0" smtClean="0"/>
              <a:t>Sample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62" y="1053581"/>
            <a:ext cx="6105192" cy="4806306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In the below code an </a:t>
            </a:r>
            <a:r>
              <a:rPr lang="en-US" dirty="0">
                <a:effectLst/>
              </a:rPr>
              <a:t>image is traversed interpreting its pixels as points of the Cartesian plane.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Each </a:t>
            </a:r>
            <a:r>
              <a:rPr lang="en-US" dirty="0">
                <a:effectLst/>
              </a:rPr>
              <a:t>of the points is colored depending on the class predicted by the SVM; in green if it is the class with label 1 and in blue if it is the class with label -</a:t>
            </a:r>
            <a:r>
              <a:rPr lang="en-US" dirty="0" smtClean="0">
                <a:effectLst/>
              </a:rPr>
              <a:t>1.</a:t>
            </a:r>
          </a:p>
          <a:p>
            <a:r>
              <a:rPr lang="en-US" dirty="0">
                <a:effectLst/>
              </a:rPr>
              <a:t>The method </a:t>
            </a:r>
            <a:r>
              <a:rPr lang="en-US" dirty="0" err="1">
                <a:effectLst/>
              </a:rPr>
              <a:t>getSupportVectors</a:t>
            </a:r>
            <a:r>
              <a:rPr lang="en-US" dirty="0">
                <a:effectLst/>
              </a:rPr>
              <a:t> obtain all of the support vectors. </a:t>
            </a:r>
          </a:p>
          <a:p>
            <a:r>
              <a:rPr lang="en-US" dirty="0">
                <a:effectLst/>
              </a:rPr>
              <a:t>Use this method to find the training examples that are support vectors.</a:t>
            </a:r>
            <a:endParaRPr lang="en-US" dirty="0" smtClean="0">
              <a:effectLst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8" y="1053581"/>
            <a:ext cx="5409127" cy="2354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5" y="5327560"/>
            <a:ext cx="8262067" cy="113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854" y="248992"/>
            <a:ext cx="10353761" cy="1326321"/>
          </a:xfrm>
        </p:spPr>
        <p:txBody>
          <a:bodyPr/>
          <a:lstStyle/>
          <a:p>
            <a:r>
              <a:rPr lang="en-IN" dirty="0" smtClean="0"/>
              <a:t>SAMPLE 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614" y="1691222"/>
            <a:ext cx="4776654" cy="468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885" y="0"/>
            <a:ext cx="10353761" cy="785611"/>
          </a:xfrm>
        </p:spPr>
        <p:txBody>
          <a:bodyPr/>
          <a:lstStyle/>
          <a:p>
            <a:r>
              <a:rPr lang="en-US" dirty="0" smtClean="0">
                <a:effectLst/>
              </a:rPr>
              <a:t>SVM for </a:t>
            </a:r>
            <a:r>
              <a:rPr lang="en-US" dirty="0">
                <a:effectLst/>
              </a:rPr>
              <a:t>Non-Linearly Separable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16" y="965712"/>
            <a:ext cx="11669594" cy="530629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400" dirty="0" smtClean="0">
                <a:effectLst/>
              </a:rPr>
              <a:t>Most </a:t>
            </a:r>
            <a:r>
              <a:rPr lang="en-US" sz="3400" dirty="0">
                <a:effectLst/>
              </a:rPr>
              <a:t>of the applications in which SVMs are used in computer vision require a more powerful tool than a simple linear classifier. </a:t>
            </a:r>
            <a:endParaRPr lang="en-US" sz="3400" dirty="0" smtClean="0">
              <a:effectLst/>
            </a:endParaRPr>
          </a:p>
          <a:p>
            <a:pPr algn="just"/>
            <a:r>
              <a:rPr lang="en-US" sz="3400" dirty="0" smtClean="0">
                <a:effectLst/>
              </a:rPr>
              <a:t>In </a:t>
            </a:r>
            <a:r>
              <a:rPr lang="en-US" sz="3400" dirty="0">
                <a:effectLst/>
              </a:rPr>
              <a:t>these tasks </a:t>
            </a:r>
            <a:r>
              <a:rPr lang="en-US" sz="3400" b="1" dirty="0">
                <a:effectLst/>
              </a:rPr>
              <a:t>the training data can be rarely separated using an hyperplane</a:t>
            </a:r>
            <a:r>
              <a:rPr lang="en-US" sz="3400" dirty="0" smtClean="0">
                <a:effectLst/>
              </a:rPr>
              <a:t>.</a:t>
            </a:r>
          </a:p>
          <a:p>
            <a:pPr algn="just"/>
            <a:r>
              <a:rPr lang="en-US" sz="3400" dirty="0" smtClean="0">
                <a:effectLst/>
              </a:rPr>
              <a:t>Consider the case of face detection.</a:t>
            </a:r>
          </a:p>
          <a:p>
            <a:pPr algn="just"/>
            <a:r>
              <a:rPr lang="en-US" sz="3400" dirty="0">
                <a:effectLst/>
              </a:rPr>
              <a:t>The training data in this case is composed by a set of images that are faces and another set of images that are non-faces (</a:t>
            </a:r>
            <a:r>
              <a:rPr lang="en-US" sz="3400" i="1" dirty="0">
                <a:effectLst/>
              </a:rPr>
              <a:t>every other thing in the world except from faces</a:t>
            </a:r>
            <a:r>
              <a:rPr lang="en-US" sz="3400" dirty="0">
                <a:effectLst/>
              </a:rPr>
              <a:t>). </a:t>
            </a:r>
            <a:endParaRPr lang="en-US" sz="3400" dirty="0" smtClean="0">
              <a:effectLst/>
            </a:endParaRPr>
          </a:p>
          <a:p>
            <a:pPr algn="just"/>
            <a:r>
              <a:rPr lang="en-US" sz="3400" dirty="0" smtClean="0">
                <a:effectLst/>
              </a:rPr>
              <a:t>This </a:t>
            </a:r>
            <a:r>
              <a:rPr lang="en-US" sz="3400" dirty="0">
                <a:effectLst/>
              </a:rPr>
              <a:t>training data is too complex so as to find a representation of each sample (</a:t>
            </a:r>
            <a:r>
              <a:rPr lang="en-US" sz="3400" i="1" dirty="0">
                <a:effectLst/>
              </a:rPr>
              <a:t>feature vector</a:t>
            </a:r>
            <a:r>
              <a:rPr lang="en-US" sz="3400" dirty="0">
                <a:effectLst/>
              </a:rPr>
              <a:t>) that could make the whole set of faces linearly separable from the whole set of non-faces</a:t>
            </a:r>
            <a:r>
              <a:rPr lang="en-US" sz="3400" dirty="0" smtClean="0">
                <a:effectLst/>
              </a:rPr>
              <a:t>.</a:t>
            </a:r>
          </a:p>
          <a:p>
            <a:pPr algn="just"/>
            <a:r>
              <a:rPr lang="en-US" sz="3400" dirty="0" smtClean="0">
                <a:effectLst/>
              </a:rPr>
              <a:t>Since </a:t>
            </a:r>
            <a:r>
              <a:rPr lang="en-US" sz="3400" dirty="0">
                <a:effectLst/>
              </a:rPr>
              <a:t>the training data is now non-linearly separable, </a:t>
            </a:r>
            <a:r>
              <a:rPr lang="en-US" sz="3400" dirty="0" smtClean="0">
                <a:effectLst/>
              </a:rPr>
              <a:t>the </a:t>
            </a:r>
            <a:r>
              <a:rPr lang="en-US" sz="3400" dirty="0">
                <a:effectLst/>
              </a:rPr>
              <a:t>hyperplane found will misclassify some of the samples. </a:t>
            </a:r>
            <a:endParaRPr lang="en-US" sz="3400" dirty="0" smtClean="0">
              <a:effectLst/>
            </a:endParaRPr>
          </a:p>
          <a:p>
            <a:pPr algn="just"/>
            <a:r>
              <a:rPr lang="en-US" sz="3400" dirty="0" smtClean="0">
                <a:effectLst/>
              </a:rPr>
              <a:t>This</a:t>
            </a:r>
            <a:r>
              <a:rPr lang="en-US" sz="3400" dirty="0">
                <a:effectLst/>
              </a:rPr>
              <a:t> </a:t>
            </a:r>
            <a:r>
              <a:rPr lang="en-US" sz="3400" i="1" dirty="0">
                <a:effectLst/>
              </a:rPr>
              <a:t>misclassification</a:t>
            </a:r>
            <a:r>
              <a:rPr lang="en-US" sz="3400" dirty="0">
                <a:effectLst/>
              </a:rPr>
              <a:t> is a new variable in the optimization that must be taken into account. </a:t>
            </a:r>
            <a:endParaRPr lang="en-US" sz="3400" dirty="0" smtClean="0">
              <a:effectLst/>
            </a:endParaRPr>
          </a:p>
          <a:p>
            <a:pPr algn="just"/>
            <a:r>
              <a:rPr lang="en-US" sz="3400" dirty="0" smtClean="0">
                <a:effectLst/>
              </a:rPr>
              <a:t>The </a:t>
            </a:r>
            <a:r>
              <a:rPr lang="en-US" sz="3400" dirty="0">
                <a:effectLst/>
              </a:rPr>
              <a:t>new model has to include both the </a:t>
            </a:r>
            <a:r>
              <a:rPr lang="en-US" sz="3400" dirty="0" smtClean="0">
                <a:effectLst/>
              </a:rPr>
              <a:t>requirement </a:t>
            </a:r>
            <a:r>
              <a:rPr lang="en-US" sz="3400" dirty="0">
                <a:effectLst/>
              </a:rPr>
              <a:t>of finding the hyperplane that gives the biggest margin and the new one of generalizing the training data correctly by not allowing </a:t>
            </a:r>
            <a:r>
              <a:rPr lang="en-US" sz="3400" dirty="0" smtClean="0">
                <a:effectLst/>
              </a:rPr>
              <a:t>o </a:t>
            </a:r>
            <a:r>
              <a:rPr lang="en-US" sz="3400" dirty="0">
                <a:effectLst/>
              </a:rPr>
              <a:t>many classification errors</a:t>
            </a:r>
            <a:r>
              <a:rPr lang="en-US" sz="3400" dirty="0" smtClean="0">
                <a:effectLst/>
              </a:rPr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67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0051"/>
            <a:ext cx="10353761" cy="613893"/>
          </a:xfrm>
        </p:spPr>
        <p:txBody>
          <a:bodyPr/>
          <a:lstStyle/>
          <a:p>
            <a:r>
              <a:rPr lang="en-US" dirty="0">
                <a:effectLst/>
              </a:rPr>
              <a:t>SVM for Non-Linearly Separable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57" y="924086"/>
            <a:ext cx="7424805" cy="54767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effectLst/>
              </a:rPr>
              <a:t>There are multiple ways in which this model can be modified so it takes into account the misclassification errors</a:t>
            </a:r>
            <a:r>
              <a:rPr lang="en-US" dirty="0" smtClean="0">
                <a:effectLst/>
              </a:rPr>
              <a:t>.</a:t>
            </a:r>
          </a:p>
          <a:p>
            <a:pPr algn="just"/>
            <a:r>
              <a:rPr lang="en-US" dirty="0" smtClean="0">
                <a:effectLst/>
              </a:rPr>
              <a:t>A </a:t>
            </a:r>
            <a:r>
              <a:rPr lang="en-US" dirty="0">
                <a:effectLst/>
              </a:rPr>
              <a:t>better solution will take into account the </a:t>
            </a:r>
            <a:r>
              <a:rPr lang="en-US" i="1" dirty="0">
                <a:effectLst/>
              </a:rPr>
              <a:t>distance of the misclassified samples </a:t>
            </a:r>
            <a:r>
              <a:rPr lang="en-US" i="1" dirty="0" smtClean="0">
                <a:effectLst/>
              </a:rPr>
              <a:t>(C) to </a:t>
            </a:r>
            <a:r>
              <a:rPr lang="en-US" i="1" dirty="0">
                <a:effectLst/>
              </a:rPr>
              <a:t>their correct decision </a:t>
            </a:r>
            <a:r>
              <a:rPr lang="en-US" i="1" dirty="0" smtClean="0">
                <a:effectLst/>
              </a:rPr>
              <a:t>regions.</a:t>
            </a:r>
          </a:p>
          <a:p>
            <a:pPr algn="just"/>
            <a:r>
              <a:rPr lang="en-US" dirty="0"/>
              <a:t>For each sample of the training data a new parameter </a:t>
            </a:r>
            <a:r>
              <a:rPr lang="en-US" dirty="0" err="1"/>
              <a:t>ξi</a:t>
            </a:r>
            <a:r>
              <a:rPr lang="en-US" dirty="0"/>
              <a:t> is defined. </a:t>
            </a:r>
          </a:p>
          <a:p>
            <a:pPr algn="just"/>
            <a:r>
              <a:rPr lang="en-US" dirty="0"/>
              <a:t>Each one of these parameters contains the distance from its corresponding training sample to their correct decision region. </a:t>
            </a:r>
          </a:p>
          <a:p>
            <a:pPr algn="just"/>
            <a:r>
              <a:rPr lang="en-US" dirty="0"/>
              <a:t>The picture shows non-linearly separable training data from two classes, a separating hyperplane and the distances to their correct regions of the samples that are misclassified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red and blue lines that appear on the picture are the margins to each one of the decision regions.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of the </a:t>
            </a:r>
            <a:r>
              <a:rPr lang="en-US" dirty="0" err="1"/>
              <a:t>ξi</a:t>
            </a:r>
            <a:r>
              <a:rPr lang="en-US" dirty="0"/>
              <a:t> goes from a misclassified training sample to the margin of its appropriate region.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234" y="1347653"/>
            <a:ext cx="4115270" cy="41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991673"/>
          </a:xfrm>
        </p:spPr>
        <p:txBody>
          <a:bodyPr/>
          <a:lstStyle/>
          <a:p>
            <a:r>
              <a:rPr lang="en-IN" dirty="0" smtClean="0"/>
              <a:t>Sample Code &amp;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702" y="991673"/>
            <a:ext cx="11256740" cy="3695136"/>
          </a:xfrm>
        </p:spPr>
        <p:txBody>
          <a:bodyPr/>
          <a:lstStyle/>
          <a:p>
            <a:r>
              <a:rPr lang="en-US" dirty="0"/>
              <a:t>Large values of C give solutions with less misclassification errors but a smaller margin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Small values of C give solutions with bigger margin and more classification errors.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01040"/>
            <a:ext cx="5128585" cy="2223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4304948"/>
            <a:ext cx="5128585" cy="2336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72" y="1983346"/>
            <a:ext cx="3442550" cy="3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5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1153</TotalTime>
  <Words>518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Support vector machines</vt:lpstr>
      <vt:lpstr>SVM</vt:lpstr>
      <vt:lpstr>SVM Parameters</vt:lpstr>
      <vt:lpstr>SVM PARAMETERS</vt:lpstr>
      <vt:lpstr>Sample Code</vt:lpstr>
      <vt:lpstr>SAMPLE OUTPUT</vt:lpstr>
      <vt:lpstr>SVM for Non-Linearly Separable Data</vt:lpstr>
      <vt:lpstr>SVM for Non-Linearly Separable Data</vt:lpstr>
      <vt:lpstr>Sample Code &amp; Output</vt:lpstr>
      <vt:lpstr>Binary and multiclass classification</vt:lpstr>
      <vt:lpstr>References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PROCTOR DETAILS</dc:title>
  <dc:creator>Admin</dc:creator>
  <cp:lastModifiedBy>Admin</cp:lastModifiedBy>
  <cp:revision>78</cp:revision>
  <dcterms:created xsi:type="dcterms:W3CDTF">2021-09-08T06:03:28Z</dcterms:created>
  <dcterms:modified xsi:type="dcterms:W3CDTF">2022-02-25T03:20:37Z</dcterms:modified>
</cp:coreProperties>
</file>