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0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4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7710-43FB-42F0-BBDF-30ABDE7A7FC0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10353761" cy="1326321"/>
          </a:xfrm>
        </p:spPr>
        <p:txBody>
          <a:bodyPr/>
          <a:lstStyle/>
          <a:p>
            <a:r>
              <a:rPr lang="en-IN" dirty="0" smtClean="0"/>
              <a:t>IMAGE 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25" y="1735456"/>
            <a:ext cx="11552954" cy="413731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effectLst/>
              </a:rPr>
              <a:t>Thresholding is a type of image segmentation, </a:t>
            </a:r>
            <a:r>
              <a:rPr lang="en-US" sz="2800" b="1" dirty="0">
                <a:effectLst/>
              </a:rPr>
              <a:t>where we change the pixels of an image to make the image easier to analyze</a:t>
            </a:r>
            <a:r>
              <a:rPr lang="en-US" sz="2800" dirty="0">
                <a:effectLst/>
              </a:rPr>
              <a:t>. </a:t>
            </a:r>
            <a:endParaRPr lang="en-US" sz="2800" dirty="0" smtClean="0">
              <a:effectLst/>
            </a:endParaRPr>
          </a:p>
          <a:p>
            <a:pPr algn="just"/>
            <a:endParaRPr lang="en-US" sz="2800" dirty="0">
              <a:effectLst/>
            </a:endParaRPr>
          </a:p>
          <a:p>
            <a:pPr algn="just"/>
            <a:r>
              <a:rPr lang="en-US" sz="2800" dirty="0" smtClean="0">
                <a:effectLst/>
              </a:rPr>
              <a:t>In </a:t>
            </a:r>
            <a:r>
              <a:rPr lang="en-US" sz="2800" dirty="0">
                <a:effectLst/>
              </a:rPr>
              <a:t>thresholding, we convert an image from color or grayscale into a binary image, i.e., one that is simply black and white.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242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42" y="0"/>
            <a:ext cx="10353761" cy="1326321"/>
          </a:xfrm>
        </p:spPr>
        <p:txBody>
          <a:bodyPr/>
          <a:lstStyle/>
          <a:p>
            <a:r>
              <a:rPr lang="en-IN" dirty="0" smtClean="0"/>
              <a:t>OTSU BINARIZATION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09" y="1690553"/>
            <a:ext cx="6386379" cy="45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7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87628"/>
            <a:ext cx="10353761" cy="1326321"/>
          </a:xfrm>
        </p:spPr>
        <p:txBody>
          <a:bodyPr/>
          <a:lstStyle/>
          <a:p>
            <a:r>
              <a:rPr lang="en-IN" dirty="0" smtClean="0"/>
              <a:t>IMAGE 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" y="1613950"/>
            <a:ext cx="11488560" cy="41432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effectLst/>
              </a:rPr>
              <a:t>Thresholding produces a binary image, where all pixels with intensities above (or below) a threshold value are turned on, while all other pixels are turned off</a:t>
            </a:r>
            <a:r>
              <a:rPr lang="en-US" sz="2400" dirty="0" smtClean="0">
                <a:effectLst/>
              </a:rPr>
              <a:t>.</a:t>
            </a:r>
          </a:p>
          <a:p>
            <a:pPr algn="just"/>
            <a:endParaRPr lang="en-US" sz="2400" dirty="0">
              <a:effectLst/>
            </a:endParaRPr>
          </a:p>
          <a:p>
            <a:pPr algn="just"/>
            <a:r>
              <a:rPr lang="en-US" sz="2400" dirty="0">
                <a:effectLst/>
              </a:rPr>
              <a:t>The binary images produced by thresholding are held in two-dimensional </a:t>
            </a:r>
            <a:r>
              <a:rPr lang="en-US" sz="2400" dirty="0" err="1">
                <a:effectLst/>
              </a:rPr>
              <a:t>NumPy</a:t>
            </a:r>
            <a:r>
              <a:rPr lang="en-US" sz="2400" dirty="0">
                <a:effectLst/>
              </a:rPr>
              <a:t> arrays, since they have only one color value channel. They are </a:t>
            </a:r>
            <a:r>
              <a:rPr lang="en-US" sz="2400" dirty="0" err="1">
                <a:effectLst/>
              </a:rPr>
              <a:t>boolean</a:t>
            </a:r>
            <a:r>
              <a:rPr lang="en-US" sz="2400" dirty="0">
                <a:effectLst/>
              </a:rPr>
              <a:t>, hence they contain the values 0 (off) and 1 (on</a:t>
            </a:r>
            <a:r>
              <a:rPr lang="en-US" sz="2400" dirty="0" smtClean="0">
                <a:effectLst/>
              </a:rPr>
              <a:t>).</a:t>
            </a:r>
          </a:p>
          <a:p>
            <a:pPr algn="just"/>
            <a:endParaRPr lang="en-US" sz="2400" dirty="0">
              <a:effectLst/>
            </a:endParaRPr>
          </a:p>
          <a:p>
            <a:pPr algn="just"/>
            <a:r>
              <a:rPr lang="en-US" sz="2400" dirty="0">
                <a:effectLst/>
              </a:rPr>
              <a:t>Thresholding can be used to create masks that select only the interesting parts of an image, or as the first step before </a:t>
            </a:r>
            <a:r>
              <a:rPr lang="en-US" sz="2400" dirty="0">
                <a:effectLst/>
              </a:rPr>
              <a:t>Edge Detection or finding Contours.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70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87628"/>
            <a:ext cx="10353761" cy="1326321"/>
          </a:xfrm>
        </p:spPr>
        <p:txBody>
          <a:bodyPr/>
          <a:lstStyle/>
          <a:p>
            <a:r>
              <a:rPr lang="en-IN" dirty="0" smtClean="0"/>
              <a:t>IMAGE THRESHOLDING USING OPENCV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" y="1613950"/>
            <a:ext cx="11488560" cy="414321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</a:rPr>
              <a:t>Simple Thresholding (</a:t>
            </a:r>
            <a:r>
              <a:rPr lang="en-US" sz="2400" dirty="0" err="1" smtClean="0">
                <a:effectLst/>
              </a:rPr>
              <a:t>cv.threshold</a:t>
            </a:r>
            <a:r>
              <a:rPr lang="en-US" sz="2400" dirty="0" smtClean="0">
                <a:effectLst/>
              </a:rPr>
              <a:t>)</a:t>
            </a:r>
          </a:p>
          <a:p>
            <a:pPr algn="just"/>
            <a:endParaRPr lang="en-US" sz="2400" dirty="0">
              <a:effectLst/>
            </a:endParaRPr>
          </a:p>
          <a:p>
            <a:pPr algn="just"/>
            <a:r>
              <a:rPr lang="en-US" sz="2400" dirty="0" smtClean="0">
                <a:effectLst/>
              </a:rPr>
              <a:t>Adaptive Thresholding (</a:t>
            </a:r>
            <a:r>
              <a:rPr lang="en-US" sz="2400" dirty="0" err="1" smtClean="0">
                <a:effectLst/>
              </a:rPr>
              <a:t>cv.adaptiveThreshold</a:t>
            </a:r>
            <a:r>
              <a:rPr lang="en-US" sz="2400" dirty="0" smtClean="0">
                <a:effectLst/>
              </a:rPr>
              <a:t>)</a:t>
            </a:r>
          </a:p>
          <a:p>
            <a:pPr algn="just"/>
            <a:endParaRPr lang="en-US" sz="2400" dirty="0">
              <a:effectLst/>
            </a:endParaRPr>
          </a:p>
          <a:p>
            <a:pPr algn="just"/>
            <a:r>
              <a:rPr lang="en-US" sz="2400" dirty="0" smtClean="0">
                <a:effectLst/>
              </a:rPr>
              <a:t>Otsu </a:t>
            </a:r>
            <a:r>
              <a:rPr lang="en-US" sz="2400" dirty="0" err="1" smtClean="0">
                <a:effectLst/>
              </a:rPr>
              <a:t>Binarization</a:t>
            </a:r>
            <a:r>
              <a:rPr lang="en-US" sz="2400" dirty="0" smtClean="0">
                <a:effectLst/>
              </a:rPr>
              <a:t> (</a:t>
            </a:r>
            <a:r>
              <a:rPr lang="en-US" sz="2400" dirty="0" err="1" smtClean="0">
                <a:effectLst/>
              </a:rPr>
              <a:t>cv.threshold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with </a:t>
            </a:r>
            <a:r>
              <a:rPr lang="en-US" sz="2400" dirty="0" err="1" smtClean="0">
                <a:effectLst/>
              </a:rPr>
              <a:t>cv.THRESH_OTSU</a:t>
            </a:r>
            <a:r>
              <a:rPr lang="en-US" sz="2400" dirty="0" smtClean="0">
                <a:effectLst/>
              </a:rPr>
              <a:t> as parameter)</a:t>
            </a:r>
            <a:endParaRPr lang="en-US" sz="2400" dirty="0">
              <a:effectLst/>
            </a:endParaRP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337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 smtClean="0"/>
              <a:t>SIMPLE 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07583"/>
            <a:ext cx="10353762" cy="468361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For every pixel, the same threshold value is applied.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the pixel value is smaller than the threshold, it is set to 0, otherwise it is set to a maximum value.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function </a:t>
            </a:r>
            <a:r>
              <a:rPr lang="en-US" dirty="0" err="1" smtClean="0">
                <a:effectLst/>
              </a:rPr>
              <a:t>cv.threshold</a:t>
            </a:r>
            <a:r>
              <a:rPr lang="en-US" dirty="0">
                <a:effectLst/>
              </a:rPr>
              <a:t> is used to apply </a:t>
            </a:r>
            <a:r>
              <a:rPr lang="en-US" dirty="0">
                <a:effectLst/>
              </a:rPr>
              <a:t>the thresholding.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first argument is the source image, which </a:t>
            </a:r>
            <a:r>
              <a:rPr lang="en-US" b="1" dirty="0">
                <a:effectLst/>
              </a:rPr>
              <a:t>should be a grayscale image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second argument is the threshold value which is used to classify the pixel values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The third argument is the maximum value which is assigned to pixel values exceeding the threshold. 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OpenCV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provides different types of thresholding which is given by the fourth parameter of the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29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cv.THRESH_BINARY</a:t>
            </a:r>
            <a:endParaRPr lang="en-IN" dirty="0"/>
          </a:p>
          <a:p>
            <a:r>
              <a:rPr lang="en-IN" dirty="0" err="1"/>
              <a:t>cv.THRESH_BINARY_INV</a:t>
            </a:r>
            <a:endParaRPr lang="en-IN" dirty="0"/>
          </a:p>
          <a:p>
            <a:r>
              <a:rPr lang="en-IN" dirty="0" err="1"/>
              <a:t>cv.THRESH_TRUNC</a:t>
            </a:r>
            <a:endParaRPr lang="en-IN" dirty="0"/>
          </a:p>
          <a:p>
            <a:r>
              <a:rPr lang="en-IN" dirty="0" err="1"/>
              <a:t>cv.THRESH_TOZERO</a:t>
            </a:r>
            <a:endParaRPr lang="en-IN" dirty="0"/>
          </a:p>
          <a:p>
            <a:r>
              <a:rPr lang="en-IN" dirty="0" err="1"/>
              <a:t>cv.THRESH_TOZERO_INV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45" y="2096064"/>
            <a:ext cx="6344120" cy="4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6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180563"/>
          </a:xfrm>
        </p:spPr>
        <p:txBody>
          <a:bodyPr/>
          <a:lstStyle/>
          <a:p>
            <a:r>
              <a:rPr lang="en-IN" dirty="0" smtClean="0"/>
              <a:t>ADAPTIVE 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Using one </a:t>
            </a:r>
            <a:r>
              <a:rPr lang="en-US" dirty="0">
                <a:effectLst/>
              </a:rPr>
              <a:t>global value as a threshold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might not be good in all cases, e.g. if an image has different lighting conditions in different areas. </a:t>
            </a:r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that case, adaptive thresholding can help.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Here</a:t>
            </a:r>
            <a:r>
              <a:rPr lang="en-US" dirty="0">
                <a:effectLst/>
              </a:rPr>
              <a:t>, the algorithm determines the threshold for a pixel based on a small region around it.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So </a:t>
            </a:r>
            <a:r>
              <a:rPr lang="en-US" dirty="0">
                <a:effectLst/>
              </a:rPr>
              <a:t>we get different thresholds for different regions of the same image which gives better results for images with varying illumination.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69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ADAPTIVE 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adaptiveMethod</a:t>
            </a:r>
            <a:r>
              <a:rPr lang="en-US" dirty="0"/>
              <a:t> decides how the threshold value is calculated:</a:t>
            </a:r>
          </a:p>
          <a:p>
            <a:endParaRPr lang="en-US" dirty="0"/>
          </a:p>
          <a:p>
            <a:r>
              <a:rPr lang="en-US" dirty="0" err="1"/>
              <a:t>cv.ADAPTIVE_THRESH_MEAN_C</a:t>
            </a:r>
            <a:r>
              <a:rPr lang="en-US" dirty="0"/>
              <a:t>: The threshold value is the mean of the </a:t>
            </a:r>
            <a:r>
              <a:rPr lang="en-US" dirty="0" err="1"/>
              <a:t>neighbourhood</a:t>
            </a:r>
            <a:r>
              <a:rPr lang="en-US" dirty="0"/>
              <a:t> area minus the constant C.</a:t>
            </a:r>
          </a:p>
          <a:p>
            <a:r>
              <a:rPr lang="en-US" dirty="0" err="1"/>
              <a:t>cv.ADAPTIVE_THRESH_GAUSSIAN_C</a:t>
            </a:r>
            <a:r>
              <a:rPr lang="en-US" dirty="0"/>
              <a:t>: The threshold value is a </a:t>
            </a:r>
            <a:r>
              <a:rPr lang="en-US" dirty="0" err="1"/>
              <a:t>gaussian</a:t>
            </a:r>
            <a:r>
              <a:rPr lang="en-US" dirty="0"/>
              <a:t>-weighted sum of the </a:t>
            </a:r>
            <a:r>
              <a:rPr lang="en-US" dirty="0" err="1"/>
              <a:t>neighbourhood</a:t>
            </a:r>
            <a:r>
              <a:rPr lang="en-US" dirty="0"/>
              <a:t> values minus the constant C.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blockSize</a:t>
            </a:r>
            <a:r>
              <a:rPr lang="en-US" dirty="0"/>
              <a:t> determines the size of the </a:t>
            </a:r>
            <a:r>
              <a:rPr lang="en-US" dirty="0" err="1"/>
              <a:t>neighbourhood</a:t>
            </a:r>
            <a:r>
              <a:rPr lang="en-US" dirty="0"/>
              <a:t> area and C is a constant that is subtracted from the mean or weighted sum of the </a:t>
            </a:r>
            <a:r>
              <a:rPr lang="en-US" dirty="0" err="1"/>
              <a:t>neighbourhood</a:t>
            </a:r>
            <a:r>
              <a:rPr lang="en-US" dirty="0"/>
              <a:t> pixels.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8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6" y="0"/>
            <a:ext cx="10353761" cy="1326321"/>
          </a:xfrm>
        </p:spPr>
        <p:txBody>
          <a:bodyPr/>
          <a:lstStyle/>
          <a:p>
            <a:r>
              <a:rPr lang="en-IN" dirty="0" smtClean="0"/>
              <a:t>ADAPTIVE THRESHOLDING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270" y="1206858"/>
            <a:ext cx="5139051" cy="550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9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smtClean="0"/>
              <a:t>OTSU BINARIZATION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70" y="1326320"/>
            <a:ext cx="11024920" cy="466235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</a:rPr>
              <a:t>In global thresholding, we used an arbitrary chosen value as a threshold. In contrast, Otsu's method avoids having to choose a value and determines it automatically.</a:t>
            </a:r>
          </a:p>
          <a:p>
            <a:pPr algn="just"/>
            <a:r>
              <a:rPr lang="en-US" dirty="0">
                <a:effectLst/>
              </a:rPr>
              <a:t>Consider an image with only two distinct image values (</a:t>
            </a:r>
            <a:r>
              <a:rPr lang="en-US" i="1" dirty="0">
                <a:effectLst/>
              </a:rPr>
              <a:t>bimodal image</a:t>
            </a:r>
            <a:r>
              <a:rPr lang="en-US" dirty="0">
                <a:effectLst/>
              </a:rPr>
              <a:t>), where the histogram would only consist of two peaks. A good threshold would be in the middle of those two values. Similarly, Otsu's method determines an optimal global threshold value from the image histogram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US" dirty="0">
                <a:effectLst/>
              </a:rPr>
              <a:t>In order to do so, the </a:t>
            </a:r>
            <a:r>
              <a:rPr lang="en-US" dirty="0" err="1">
                <a:effectLst/>
              </a:rPr>
              <a:t>cv.threshold</a:t>
            </a:r>
            <a:r>
              <a:rPr lang="en-US" dirty="0">
                <a:effectLst/>
              </a:rPr>
              <a:t>() function is used, where </a:t>
            </a:r>
            <a:r>
              <a:rPr lang="en-US" dirty="0" err="1">
                <a:effectLst/>
              </a:rPr>
              <a:t>cv.THRESH_OTSU</a:t>
            </a:r>
            <a:r>
              <a:rPr lang="en-US" dirty="0">
                <a:effectLst/>
              </a:rPr>
              <a:t> is passed as an extra flag. The threshold value can be chosen arbitrary. The algorithm then finds the optimal threshold value which is returned as the first output.</a:t>
            </a:r>
          </a:p>
          <a:p>
            <a:pPr algn="just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382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388</TotalTime>
  <Words>424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IMAGE THRESHOLDING</vt:lpstr>
      <vt:lpstr>IMAGE THRESHOLDING</vt:lpstr>
      <vt:lpstr>IMAGE THRESHOLDING USING OPENCV</vt:lpstr>
      <vt:lpstr>SIMPLE THRESHOLDING</vt:lpstr>
      <vt:lpstr>SIMPLE THRESHOLDING</vt:lpstr>
      <vt:lpstr>ADAPTIVE THRESHOLDING</vt:lpstr>
      <vt:lpstr>ADAPTIVE THRESHOLDING</vt:lpstr>
      <vt:lpstr>ADAPTIVE THRESHOLDING</vt:lpstr>
      <vt:lpstr>OTSU BINARIZATION</vt:lpstr>
      <vt:lpstr>OTSU BINARIZATION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 DETAILS</dc:title>
  <dc:creator>Admin</dc:creator>
  <cp:lastModifiedBy>Admin</cp:lastModifiedBy>
  <cp:revision>33</cp:revision>
  <dcterms:created xsi:type="dcterms:W3CDTF">2021-09-08T06:03:28Z</dcterms:created>
  <dcterms:modified xsi:type="dcterms:W3CDTF">2022-01-21T04:12:53Z</dcterms:modified>
</cp:coreProperties>
</file>