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664" y="2395470"/>
            <a:ext cx="9001462" cy="14879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IMAGE CLASSIFICATION &amp; Machine learning BASED medical image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4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FOR EVALUATING CLASSIFICATION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effectLst/>
              </a:rPr>
              <a:t>ROC curve: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ROC curve stands for </a:t>
            </a:r>
            <a:r>
              <a:rPr lang="en-US" b="1" dirty="0">
                <a:effectLst/>
              </a:rPr>
              <a:t>Receiver Operating Characteristics </a:t>
            </a:r>
            <a:r>
              <a:rPr lang="en-US" b="1" dirty="0" smtClean="0">
                <a:effectLst/>
              </a:rPr>
              <a:t>Curve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It is a graph that shows the performance of the classification model at different thresholds.</a:t>
            </a:r>
          </a:p>
          <a:p>
            <a:pPr algn="just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ROC curve is plotted with TPR and FPR, where TPR (True Positive Rate) on Y-axis and FPR(False Positive Rate) on X-axis.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9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120462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45" y="1233178"/>
            <a:ext cx="11681743" cy="539944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Logistic Regression</a:t>
            </a:r>
          </a:p>
          <a:p>
            <a:r>
              <a:rPr lang="en-US" dirty="0">
                <a:effectLst/>
              </a:rPr>
              <a:t>Logistic regression is a calculation used to predict a binary outcome: either something happens, or does not. This can be exhibited as Yes/No, Pass/Fail, Alive/Dead, etc. </a:t>
            </a:r>
          </a:p>
          <a:p>
            <a:r>
              <a:rPr lang="en-US" dirty="0">
                <a:effectLst/>
              </a:rPr>
              <a:t>Independent variables are analyzed to determine the binary outcome with the results falling into one of two categories.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independent variables can be categorical or numeric, but the dependent variable is always categorical. Written like this:</a:t>
            </a:r>
          </a:p>
          <a:p>
            <a:r>
              <a:rPr lang="en-US" b="1" i="1" dirty="0">
                <a:effectLst/>
              </a:rPr>
              <a:t>P(Y=1|X) or P(Y=0|X)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It calculates the probability of dependent variable </a:t>
            </a:r>
            <a:r>
              <a:rPr lang="en-US" i="1" dirty="0">
                <a:effectLst/>
              </a:rPr>
              <a:t>Y</a:t>
            </a:r>
            <a:r>
              <a:rPr lang="en-US" dirty="0">
                <a:effectLst/>
              </a:rPr>
              <a:t>, given independent variable 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8840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K-Nearest </a:t>
            </a:r>
            <a:r>
              <a:rPr lang="en-IN" dirty="0" err="1" smtClean="0"/>
              <a:t>neighbors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1" y="2160459"/>
            <a:ext cx="6865044" cy="3695136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K-nearest Neighbors</a:t>
            </a:r>
          </a:p>
          <a:p>
            <a:pPr algn="just"/>
            <a:r>
              <a:rPr lang="en-US" dirty="0">
                <a:effectLst/>
              </a:rPr>
              <a:t>K-nearest neighbors (k-NN) is a pattern recognition algorithm that uses training datasets to find the </a:t>
            </a:r>
            <a:r>
              <a:rPr lang="en-US" i="1" dirty="0">
                <a:effectLst/>
              </a:rPr>
              <a:t>k</a:t>
            </a:r>
            <a:r>
              <a:rPr lang="en-US" dirty="0">
                <a:effectLst/>
              </a:rPr>
              <a:t> closest relatives in future examples. </a:t>
            </a:r>
          </a:p>
          <a:p>
            <a:pPr algn="just"/>
            <a:r>
              <a:rPr lang="en-US" dirty="0">
                <a:effectLst/>
              </a:rPr>
              <a:t>When k-NN is used in classification, you calculate to place data within the category of its nearest neighbor. If </a:t>
            </a:r>
            <a:r>
              <a:rPr lang="en-US" i="1" dirty="0">
                <a:effectLst/>
              </a:rPr>
              <a:t>k</a:t>
            </a:r>
            <a:r>
              <a:rPr lang="en-US" dirty="0">
                <a:effectLst/>
              </a:rPr>
              <a:t> = 1, then it would be placed in the class nearest 1. 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05" y="2169420"/>
            <a:ext cx="4371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20204"/>
            <a:ext cx="10353761" cy="755560"/>
          </a:xfrm>
        </p:spPr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764"/>
            <a:ext cx="6568225" cy="59822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Decision Tree Classification Algorithm</a:t>
            </a:r>
          </a:p>
          <a:p>
            <a:pPr algn="just"/>
            <a:r>
              <a:rPr lang="en-US" dirty="0">
                <a:effectLst/>
              </a:rPr>
              <a:t>Decision Tree is a </a:t>
            </a:r>
            <a:r>
              <a:rPr lang="en-US" b="1" dirty="0">
                <a:effectLst/>
              </a:rPr>
              <a:t>Supervised learning technique </a:t>
            </a:r>
            <a:r>
              <a:rPr lang="en-US" dirty="0" smtClean="0">
                <a:effectLst/>
              </a:rPr>
              <a:t>which </a:t>
            </a:r>
            <a:r>
              <a:rPr lang="en-US" dirty="0">
                <a:effectLst/>
              </a:rPr>
              <a:t>is a tree-structured classifier, </a:t>
            </a:r>
            <a:endParaRPr lang="en-US" dirty="0" smtClean="0">
              <a:effectLst/>
            </a:endParaRPr>
          </a:p>
          <a:p>
            <a:pPr algn="just"/>
            <a:r>
              <a:rPr lang="en-US" b="1" dirty="0" smtClean="0">
                <a:effectLst/>
              </a:rPr>
              <a:t>Internal </a:t>
            </a:r>
            <a:r>
              <a:rPr lang="en-US" b="1" dirty="0">
                <a:effectLst/>
              </a:rPr>
              <a:t>nodes represent the features of a dataset, branches represent the decision rules</a:t>
            </a:r>
            <a:r>
              <a:rPr lang="en-US" dirty="0">
                <a:effectLst/>
              </a:rPr>
              <a:t> and </a:t>
            </a:r>
            <a:r>
              <a:rPr lang="en-US" b="1" dirty="0">
                <a:effectLst/>
              </a:rPr>
              <a:t>each leaf node represents the outcome.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In a Decision tree, there are two nodes, which are the </a:t>
            </a:r>
            <a:r>
              <a:rPr lang="en-US" b="1" dirty="0">
                <a:effectLst/>
              </a:rPr>
              <a:t>Decision Node</a:t>
            </a:r>
            <a:r>
              <a:rPr lang="en-US" dirty="0">
                <a:effectLst/>
              </a:rPr>
              <a:t> and</a:t>
            </a:r>
            <a:r>
              <a:rPr lang="en-US" b="1" dirty="0">
                <a:effectLst/>
              </a:rPr>
              <a:t> Leaf Node.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Decision </a:t>
            </a:r>
            <a:r>
              <a:rPr lang="en-US" dirty="0">
                <a:effectLst/>
              </a:rPr>
              <a:t>nodes are used to make any decision and have multiple </a:t>
            </a:r>
            <a:r>
              <a:rPr lang="en-US" dirty="0" smtClean="0">
                <a:effectLst/>
              </a:rPr>
              <a:t>branches.</a:t>
            </a:r>
          </a:p>
          <a:p>
            <a:pPr algn="just"/>
            <a:r>
              <a:rPr lang="en-US" dirty="0" smtClean="0">
                <a:effectLst/>
              </a:rPr>
              <a:t>Leaf </a:t>
            </a:r>
            <a:r>
              <a:rPr lang="en-US" dirty="0">
                <a:effectLst/>
              </a:rPr>
              <a:t>nodes are the output of those decisions and do not contain any further branches.</a:t>
            </a:r>
          </a:p>
          <a:p>
            <a:pPr algn="just"/>
            <a:r>
              <a:rPr lang="en-US" dirty="0">
                <a:effectLst/>
              </a:rPr>
              <a:t>The decisions or the test are performed on the basis of features of the given dataset.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1631325"/>
            <a:ext cx="5623775" cy="38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2" y="0"/>
            <a:ext cx="10353761" cy="1326321"/>
          </a:xfrm>
        </p:spPr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3" y="1326321"/>
            <a:ext cx="5293822" cy="535781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Random Forest is a classifier that contains a number of decision trees on various subsets of the given dataset and takes the average to improve the predictive accuracy of that dataset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>
                <a:effectLst/>
              </a:rPr>
              <a:t>Instead of relying on one decision tree, the random forest takes the prediction from each tree and based on the majority votes of predictions, and it predicts the final output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>
                <a:effectLst/>
              </a:rPr>
              <a:t>The greater number of trees in the forest leads to higher accuracy and prevents the problem of overfitting.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5" y="897363"/>
            <a:ext cx="3986933" cy="270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981" y="3605346"/>
            <a:ext cx="3757019" cy="32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NAIVE BAYES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57" y="1323975"/>
            <a:ext cx="10353762" cy="527000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Naive </a:t>
            </a:r>
            <a:r>
              <a:rPr lang="en-US" dirty="0">
                <a:effectLst/>
              </a:rPr>
              <a:t>Bayes Classifier Algorithm</a:t>
            </a:r>
          </a:p>
          <a:p>
            <a:r>
              <a:rPr lang="en-US" dirty="0" smtClean="0">
                <a:effectLst/>
              </a:rPr>
              <a:t>Naive </a:t>
            </a:r>
            <a:r>
              <a:rPr lang="en-US" dirty="0">
                <a:effectLst/>
              </a:rPr>
              <a:t>Bayes algorithm is a supervised learning algorithm, which is based on </a:t>
            </a:r>
            <a:r>
              <a:rPr lang="en-US" b="1" dirty="0">
                <a:effectLst/>
              </a:rPr>
              <a:t>Bayes theorem</a:t>
            </a:r>
            <a:r>
              <a:rPr lang="en-US" dirty="0">
                <a:effectLst/>
              </a:rPr>
              <a:t> and used for solving classification problems.</a:t>
            </a:r>
          </a:p>
          <a:p>
            <a:r>
              <a:rPr lang="en-US" dirty="0" smtClean="0">
                <a:effectLst/>
              </a:rPr>
              <a:t>Naïve </a:t>
            </a:r>
            <a:r>
              <a:rPr lang="en-US" dirty="0">
                <a:effectLst/>
              </a:rPr>
              <a:t>Bayes Classifier </a:t>
            </a:r>
            <a:r>
              <a:rPr lang="en-US" dirty="0" smtClean="0">
                <a:effectLst/>
              </a:rPr>
              <a:t>helps </a:t>
            </a:r>
            <a:r>
              <a:rPr lang="en-US" dirty="0">
                <a:effectLst/>
              </a:rPr>
              <a:t>in building the fast machine learning models that can make quick predictions.</a:t>
            </a:r>
          </a:p>
          <a:p>
            <a:r>
              <a:rPr lang="en-US" b="1" dirty="0">
                <a:effectLst/>
              </a:rPr>
              <a:t>It is a probabilistic classifier, which means it predicts on the basis of the probability of an object</a:t>
            </a:r>
            <a:r>
              <a:rPr lang="en-US" dirty="0">
                <a:effectLst/>
              </a:rPr>
              <a:t>.</a:t>
            </a:r>
          </a:p>
          <a:p>
            <a:r>
              <a:rPr lang="en-IN" dirty="0">
                <a:effectLst/>
              </a:rPr>
              <a:t>Bayes' Theorem</a:t>
            </a:r>
            <a:r>
              <a:rPr lang="en-IN" dirty="0" smtClean="0">
                <a:effectLst/>
              </a:rPr>
              <a:t>:</a:t>
            </a:r>
          </a:p>
          <a:p>
            <a:endParaRPr lang="en-IN" dirty="0" smtClean="0">
              <a:effectLst/>
            </a:endParaRPr>
          </a:p>
          <a:p>
            <a:r>
              <a:rPr lang="en-US" b="1" dirty="0">
                <a:effectLst/>
              </a:rPr>
              <a:t>P(A|B) is Posterior probability</a:t>
            </a:r>
            <a:r>
              <a:rPr lang="en-US" dirty="0">
                <a:effectLst/>
              </a:rPr>
              <a:t>: Probability of hypothesis A on the observed event B.</a:t>
            </a:r>
          </a:p>
          <a:p>
            <a:r>
              <a:rPr lang="en-US" b="1" dirty="0">
                <a:effectLst/>
              </a:rPr>
              <a:t>P(B|A) is Likelihood probability</a:t>
            </a:r>
            <a:r>
              <a:rPr lang="en-US" dirty="0">
                <a:effectLst/>
              </a:rPr>
              <a:t>: Probability of the evidence given that the probability of a hypothesis is true</a:t>
            </a:r>
          </a:p>
          <a:p>
            <a:endParaRPr lang="en-IN" dirty="0">
              <a:effectLst/>
            </a:endParaRPr>
          </a:p>
          <a:p>
            <a:endParaRPr lang="en-IN" dirty="0"/>
          </a:p>
        </p:txBody>
      </p:sp>
      <p:pic>
        <p:nvPicPr>
          <p:cNvPr id="1079" name="Picture 10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72" y="4449516"/>
            <a:ext cx="2508556" cy="7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NAIVE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293822" cy="3695136"/>
          </a:xfrm>
        </p:spPr>
        <p:txBody>
          <a:bodyPr/>
          <a:lstStyle/>
          <a:p>
            <a:r>
              <a:rPr lang="en-US" dirty="0">
                <a:effectLst/>
              </a:rPr>
              <a:t>Gaussian Naive Bayes supports continuous valued features and models each as conforming to a Gaussian (normal) distribution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At every data point, the z-score distance between that point and each class-mean is calculated, namely the distance from the class mean divided by the standard deviation of that class.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1986244"/>
            <a:ext cx="5172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4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10" y="0"/>
            <a:ext cx="10353761" cy="1326321"/>
          </a:xfrm>
        </p:spPr>
        <p:txBody>
          <a:bodyPr/>
          <a:lstStyle/>
          <a:p>
            <a:r>
              <a:rPr lang="en-IN" dirty="0" smtClean="0"/>
              <a:t>IMAGE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8" y="1326321"/>
            <a:ext cx="11384923" cy="488129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Image classification refers to the </a:t>
            </a:r>
            <a:r>
              <a:rPr lang="en-US" dirty="0"/>
              <a:t>labeling of images</a:t>
            </a:r>
            <a:r>
              <a:rPr lang="en-US" dirty="0">
                <a:effectLst/>
              </a:rPr>
              <a:t> into one of a number of </a:t>
            </a:r>
            <a:r>
              <a:rPr lang="en-US" dirty="0" smtClean="0">
                <a:effectLst/>
              </a:rPr>
              <a:t>predefined classes.</a:t>
            </a:r>
          </a:p>
          <a:p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are potentially 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 number of classes in which a given image can be classified.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Manually </a:t>
            </a:r>
            <a:r>
              <a:rPr lang="en-US" dirty="0">
                <a:effectLst/>
              </a:rPr>
              <a:t>checking and classifying images could be a tedious task especially when they are massive in number </a:t>
            </a:r>
            <a:r>
              <a:rPr lang="en-US" dirty="0" smtClean="0">
                <a:effectLst/>
              </a:rPr>
              <a:t>and </a:t>
            </a:r>
            <a:r>
              <a:rPr lang="en-US" dirty="0">
                <a:effectLst/>
              </a:rPr>
              <a:t>therefore it will be very useful if we could automate this entire process using computer vision</a:t>
            </a:r>
            <a:r>
              <a:rPr lang="en-US" dirty="0" smtClean="0">
                <a:effectLst/>
              </a:rPr>
              <a:t>.</a:t>
            </a:r>
          </a:p>
          <a:p>
            <a:pPr fontAlgn="base"/>
            <a:r>
              <a:rPr lang="en-US" b="1" dirty="0">
                <a:effectLst/>
              </a:rPr>
              <a:t>Some examples of image classification include</a:t>
            </a:r>
            <a:r>
              <a:rPr lang="en-US" dirty="0">
                <a:effectLst/>
              </a:rPr>
              <a:t>:</a:t>
            </a:r>
          </a:p>
          <a:p>
            <a:pPr fontAlgn="base"/>
            <a:r>
              <a:rPr lang="en-US" dirty="0">
                <a:effectLst/>
              </a:rPr>
              <a:t>Labeling an </a:t>
            </a:r>
            <a:r>
              <a:rPr lang="en-US" dirty="0" smtClean="0">
                <a:effectLst/>
              </a:rPr>
              <a:t>Brain MRI </a:t>
            </a:r>
            <a:r>
              <a:rPr lang="en-US" dirty="0">
                <a:effectLst/>
              </a:rPr>
              <a:t>as </a:t>
            </a:r>
            <a:r>
              <a:rPr lang="en-US" dirty="0" smtClean="0">
                <a:effectLst/>
              </a:rPr>
              <a:t>containing tumor or </a:t>
            </a:r>
            <a:r>
              <a:rPr lang="en-US" dirty="0">
                <a:effectLst/>
              </a:rPr>
              <a:t>not (binary classification).</a:t>
            </a:r>
          </a:p>
          <a:p>
            <a:pPr fontAlgn="base"/>
            <a:r>
              <a:rPr lang="en-US" dirty="0">
                <a:effectLst/>
              </a:rPr>
              <a:t>Classifying a handwritten digit (multiclass classification).</a:t>
            </a:r>
          </a:p>
          <a:p>
            <a:pPr fontAlgn="base"/>
            <a:r>
              <a:rPr lang="en-US" dirty="0">
                <a:effectLst/>
              </a:rPr>
              <a:t>Assigning a name to a photograph of a face (multiclass classification).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33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826" y="0"/>
            <a:ext cx="10353761" cy="1326321"/>
          </a:xfrm>
        </p:spPr>
        <p:txBody>
          <a:bodyPr/>
          <a:lstStyle/>
          <a:p>
            <a:r>
              <a:rPr lang="en-IN" dirty="0" smtClean="0"/>
              <a:t>TYPICAL IMAGE CLASSIFICATION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5" y="1326321"/>
            <a:ext cx="11642502" cy="515175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dirty="0" smtClean="0">
                <a:effectLst/>
              </a:rPr>
              <a:t>Image Preprocessing</a:t>
            </a:r>
            <a:r>
              <a:rPr lang="en-US" dirty="0" smtClean="0">
                <a:effectLst/>
              </a:rPr>
              <a:t>:</a:t>
            </a:r>
          </a:p>
          <a:p>
            <a:pPr fontAlgn="base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aim of </a:t>
            </a:r>
            <a:r>
              <a:rPr lang="en-US" dirty="0" smtClean="0">
                <a:effectLst/>
              </a:rPr>
              <a:t>is </a:t>
            </a:r>
            <a:r>
              <a:rPr lang="en-US" dirty="0">
                <a:effectLst/>
              </a:rPr>
              <a:t>to improve the image data(features) by suppressing unwanted distortions and enhancement of some important image features so that </a:t>
            </a:r>
            <a:r>
              <a:rPr lang="en-US" dirty="0" smtClean="0">
                <a:effectLst/>
              </a:rPr>
              <a:t>the Computer </a:t>
            </a:r>
            <a:r>
              <a:rPr lang="en-US" dirty="0">
                <a:effectLst/>
              </a:rPr>
              <a:t>Vision models can benefit from this improved data to work on.</a:t>
            </a:r>
          </a:p>
          <a:p>
            <a:pPr fontAlgn="base"/>
            <a:r>
              <a:rPr lang="en-US" b="1" dirty="0" smtClean="0">
                <a:effectLst/>
              </a:rPr>
              <a:t>Object Detection</a:t>
            </a:r>
            <a:r>
              <a:rPr lang="en-US" dirty="0" smtClean="0">
                <a:effectLst/>
              </a:rPr>
              <a:t>:</a:t>
            </a:r>
          </a:p>
          <a:p>
            <a:pPr fontAlgn="base"/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Detection refers to the localization of an object which means the segmentation of the image and identifying the position of the object of interest.</a:t>
            </a:r>
          </a:p>
          <a:p>
            <a:pPr fontAlgn="base"/>
            <a:r>
              <a:rPr lang="en-US" b="1" dirty="0">
                <a:effectLst/>
              </a:rPr>
              <a:t>Feature extraction and </a:t>
            </a:r>
            <a:r>
              <a:rPr lang="en-US" b="1" dirty="0" smtClean="0">
                <a:effectLst/>
              </a:rPr>
              <a:t>Training</a:t>
            </a:r>
            <a:r>
              <a:rPr lang="en-US" dirty="0">
                <a:effectLst/>
              </a:rPr>
              <a:t>:</a:t>
            </a:r>
            <a:r>
              <a:rPr lang="en-US" dirty="0" smtClean="0">
                <a:effectLst/>
              </a:rPr>
              <a:t> </a:t>
            </a:r>
          </a:p>
          <a:p>
            <a:pPr fontAlgn="base"/>
            <a:r>
              <a:rPr lang="en-US" dirty="0" smtClean="0">
                <a:effectLst/>
              </a:rPr>
              <a:t>Statistical </a:t>
            </a:r>
            <a:r>
              <a:rPr lang="en-US" dirty="0">
                <a:effectLst/>
              </a:rPr>
              <a:t>or deep learning methods are used to identify the most interesting patterns of the image, features that might be unique to a particular class and that will, later on, help the model to differentiate between different classes. </a:t>
            </a:r>
            <a:endParaRPr lang="en-US" dirty="0" smtClean="0">
              <a:effectLst/>
            </a:endParaRPr>
          </a:p>
          <a:p>
            <a:pPr fontAlgn="base"/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process where the model learns the features from the dataset is called model training.</a:t>
            </a:r>
          </a:p>
          <a:p>
            <a:pPr fontAlgn="base"/>
            <a:r>
              <a:rPr lang="en-US" b="1" dirty="0">
                <a:effectLst/>
              </a:rPr>
              <a:t>Classification of the </a:t>
            </a:r>
            <a:r>
              <a:rPr lang="en-US" b="1" dirty="0" smtClean="0">
                <a:effectLst/>
              </a:rPr>
              <a:t>object</a:t>
            </a:r>
            <a:r>
              <a:rPr lang="en-US" dirty="0" smtClean="0">
                <a:effectLst/>
              </a:rPr>
              <a:t>: </a:t>
            </a:r>
          </a:p>
          <a:p>
            <a:pPr fontAlgn="base"/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step categorizes detected objects into predefined classes by using a suitable classification technique that compares the image patterns with the target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0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9185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>
                <a:effectLst/>
              </a:rPr>
              <a:t>Activities in image </a:t>
            </a:r>
            <a:r>
              <a:rPr lang="en-US" b="1" dirty="0">
                <a:effectLst/>
              </a:rPr>
              <a:t>pre-processing: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Read image</a:t>
            </a:r>
          </a:p>
          <a:p>
            <a:pPr fontAlgn="base"/>
            <a:r>
              <a:rPr lang="en-US" dirty="0">
                <a:effectLst/>
              </a:rPr>
              <a:t>Resize </a:t>
            </a:r>
            <a:r>
              <a:rPr lang="en-US" dirty="0" smtClean="0">
                <a:effectLst/>
              </a:rPr>
              <a:t>image</a:t>
            </a:r>
          </a:p>
          <a:p>
            <a:pPr fontAlgn="base"/>
            <a:r>
              <a:rPr lang="en-US" dirty="0" smtClean="0">
                <a:effectLst/>
              </a:rPr>
              <a:t>Filtering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Data </a:t>
            </a:r>
            <a:r>
              <a:rPr lang="en-US" dirty="0" smtClean="0">
                <a:effectLst/>
              </a:rPr>
              <a:t>Augmentation (Rotation, Translation, etc.)</a:t>
            </a:r>
          </a:p>
          <a:p>
            <a:pPr fontAlgn="base"/>
            <a:r>
              <a:rPr lang="en-US" dirty="0" smtClean="0">
                <a:effectLst/>
              </a:rPr>
              <a:t>Gray </a:t>
            </a:r>
            <a:r>
              <a:rPr lang="en-US" dirty="0">
                <a:effectLst/>
              </a:rPr>
              <a:t>scaling of </a:t>
            </a:r>
            <a:r>
              <a:rPr lang="en-US" dirty="0" smtClean="0">
                <a:effectLst/>
              </a:rPr>
              <a:t>image</a:t>
            </a:r>
          </a:p>
          <a:p>
            <a:pPr fontAlgn="base"/>
            <a:r>
              <a:rPr lang="en-US" dirty="0" smtClean="0">
                <a:effectLst/>
              </a:rPr>
              <a:t>Reflection</a:t>
            </a:r>
            <a:endParaRPr lang="en-US" dirty="0">
              <a:effectLst/>
            </a:endParaRPr>
          </a:p>
          <a:p>
            <a:pPr fontAlgn="base"/>
            <a:r>
              <a:rPr lang="en-US" dirty="0" smtClean="0">
                <a:effectLst/>
              </a:rPr>
              <a:t>Gaussian Blurring</a:t>
            </a:r>
          </a:p>
          <a:p>
            <a:pPr fontAlgn="base"/>
            <a:r>
              <a:rPr lang="en-US" dirty="0" smtClean="0">
                <a:effectLst/>
              </a:rPr>
              <a:t>Histogram Equalization</a:t>
            </a:r>
          </a:p>
          <a:p>
            <a:pPr fontAlgn="base"/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1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 in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950644" cy="3695136"/>
          </a:xfrm>
        </p:spPr>
        <p:txBody>
          <a:bodyPr/>
          <a:lstStyle/>
          <a:p>
            <a:pPr algn="just"/>
            <a:r>
              <a:rPr lang="en-US" b="1" dirty="0" smtClean="0">
                <a:effectLst/>
              </a:rPr>
              <a:t>CLASSIFICATION:</a:t>
            </a:r>
          </a:p>
          <a:p>
            <a:pPr algn="just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Classification algorithm is a Supervised Learning technique that is used to identify the category of new observations on the basis of training data.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Classification, a program learns from the given dataset or observations and then classifies new observation into a number of classes or groups.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81" y="2105025"/>
            <a:ext cx="4029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360026"/>
          </a:xfrm>
        </p:spPr>
        <p:txBody>
          <a:bodyPr/>
          <a:lstStyle/>
          <a:p>
            <a:pPr algn="just"/>
            <a:r>
              <a:rPr lang="en-US" b="1" dirty="0">
                <a:effectLst/>
              </a:rPr>
              <a:t>Binary Classifier:</a:t>
            </a:r>
            <a:r>
              <a:rPr lang="en-US" dirty="0">
                <a:effectLst/>
              </a:rPr>
              <a:t> If the classification problem has only two possible outcomes, then it is called as Binary </a:t>
            </a:r>
            <a:r>
              <a:rPr lang="en-US" dirty="0" smtClean="0">
                <a:effectLst/>
              </a:rPr>
              <a:t>Classifier. </a:t>
            </a:r>
            <a:r>
              <a:rPr lang="en-US" b="1" dirty="0" smtClean="0">
                <a:effectLst/>
              </a:rPr>
              <a:t>Examples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 YES or NO, MALE or </a:t>
            </a:r>
            <a:r>
              <a:rPr lang="en-US" dirty="0" smtClean="0">
                <a:effectLst/>
              </a:rPr>
              <a:t>FEMALE etc.</a:t>
            </a:r>
          </a:p>
          <a:p>
            <a:pPr algn="just"/>
            <a:r>
              <a:rPr lang="en-US" b="1" dirty="0">
                <a:effectLst/>
              </a:rPr>
              <a:t>Multi-class Classifier:</a:t>
            </a:r>
            <a:r>
              <a:rPr lang="en-US" dirty="0">
                <a:effectLst/>
              </a:rPr>
              <a:t> If a classification problem has more than two outcomes, then it is called as Multi-class </a:t>
            </a:r>
            <a:r>
              <a:rPr lang="en-US" dirty="0" smtClean="0">
                <a:effectLst/>
              </a:rPr>
              <a:t>Classifier. </a:t>
            </a:r>
            <a:r>
              <a:rPr lang="en-US" b="1" dirty="0" smtClean="0">
                <a:effectLst/>
              </a:rPr>
              <a:t>Example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 Classifications of types of crops, Classification of types of </a:t>
            </a:r>
            <a:r>
              <a:rPr lang="en-US" dirty="0" smtClean="0">
                <a:effectLst/>
              </a:rPr>
              <a:t>music etc.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5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ML Classification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3731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Linear Models</a:t>
            </a:r>
            <a:endParaRPr lang="en-IN" dirty="0">
              <a:effectLst/>
            </a:endParaRPr>
          </a:p>
          <a:p>
            <a:pPr lvl="1"/>
            <a:r>
              <a:rPr lang="en-IN" dirty="0">
                <a:effectLst/>
              </a:rPr>
              <a:t>Logistic Regression</a:t>
            </a:r>
          </a:p>
          <a:p>
            <a:pPr lvl="1"/>
            <a:r>
              <a:rPr lang="en-IN" dirty="0">
                <a:effectLst/>
              </a:rPr>
              <a:t>Support Vector Machines</a:t>
            </a:r>
          </a:p>
          <a:p>
            <a:r>
              <a:rPr lang="en-IN" b="1" dirty="0">
                <a:effectLst/>
              </a:rPr>
              <a:t>Non-linear Models</a:t>
            </a:r>
            <a:endParaRPr lang="en-IN" dirty="0">
              <a:effectLst/>
            </a:endParaRPr>
          </a:p>
          <a:p>
            <a:pPr lvl="1"/>
            <a:r>
              <a:rPr lang="en-IN" dirty="0">
                <a:effectLst/>
              </a:rPr>
              <a:t>K-Nearest Neighbours</a:t>
            </a:r>
          </a:p>
          <a:p>
            <a:pPr lvl="1"/>
            <a:r>
              <a:rPr lang="en-IN" dirty="0">
                <a:effectLst/>
              </a:rPr>
              <a:t>Kernel SVM</a:t>
            </a:r>
          </a:p>
          <a:p>
            <a:pPr lvl="1"/>
            <a:r>
              <a:rPr lang="en-IN" dirty="0">
                <a:effectLst/>
              </a:rPr>
              <a:t>Naïve Bayes</a:t>
            </a:r>
          </a:p>
          <a:p>
            <a:pPr lvl="1"/>
            <a:r>
              <a:rPr lang="en-IN" dirty="0">
                <a:effectLst/>
              </a:rPr>
              <a:t>Decision Tree Classification</a:t>
            </a:r>
          </a:p>
          <a:p>
            <a:pPr lvl="1"/>
            <a:r>
              <a:rPr lang="en-IN" dirty="0">
                <a:effectLst/>
              </a:rPr>
              <a:t>Random Forest Classification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67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FOR EVALUATING CLASSIFICATION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/>
              </a:rPr>
              <a:t>Log Loss or Cross-Entropy Loss</a:t>
            </a:r>
            <a:r>
              <a:rPr lang="en-US" b="1" dirty="0" smtClean="0">
                <a:effectLst/>
              </a:rPr>
              <a:t>:</a:t>
            </a:r>
          </a:p>
          <a:p>
            <a:pPr algn="just"/>
            <a:r>
              <a:rPr lang="en-US" dirty="0">
                <a:effectLst/>
              </a:rPr>
              <a:t>It is used for evaluating the performance of a classifier, whose output is a probability value between the 0 and 1.</a:t>
            </a:r>
          </a:p>
          <a:p>
            <a:pPr algn="just"/>
            <a:r>
              <a:rPr lang="en-US" dirty="0">
                <a:effectLst/>
              </a:rPr>
              <a:t>For a good binary Classification model, the value of log loss should be near to 0.</a:t>
            </a:r>
          </a:p>
          <a:p>
            <a:pPr algn="just"/>
            <a:r>
              <a:rPr lang="en-US" dirty="0">
                <a:effectLst/>
              </a:rPr>
              <a:t>The value of log loss increases if the predicted value deviates from the actual value.</a:t>
            </a:r>
          </a:p>
          <a:p>
            <a:pPr algn="just"/>
            <a:r>
              <a:rPr lang="en-US" dirty="0">
                <a:effectLst/>
              </a:rPr>
              <a:t>The lower log loss represents the higher accuracy of the model.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55151"/>
            <a:ext cx="10353762" cy="3695136"/>
          </a:xfrm>
        </p:spPr>
        <p:txBody>
          <a:bodyPr/>
          <a:lstStyle/>
          <a:p>
            <a:r>
              <a:rPr lang="en-US" b="1" dirty="0">
                <a:effectLst/>
              </a:rPr>
              <a:t>Confusion Matrix: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confusion matrix provides us a matrix/table as output and describes the performance of the model.</a:t>
            </a:r>
          </a:p>
          <a:p>
            <a:r>
              <a:rPr lang="en-US" dirty="0">
                <a:effectLst/>
              </a:rPr>
              <a:t>It is also known as the error matrix.</a:t>
            </a:r>
          </a:p>
          <a:p>
            <a:r>
              <a:rPr lang="en-US" dirty="0">
                <a:effectLst/>
              </a:rPr>
              <a:t>The matrix consists of predictions result in a summarized form, which has a total number of correct predictions and incorrect predictions. 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133082"/>
            <a:ext cx="10353761" cy="1326321"/>
          </a:xfrm>
        </p:spPr>
        <p:txBody>
          <a:bodyPr/>
          <a:lstStyle/>
          <a:p>
            <a:r>
              <a:rPr lang="en-IN" dirty="0" smtClean="0"/>
              <a:t>METHODS FOR EVALUATING CLASSIFICATION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5" y="4392233"/>
            <a:ext cx="9934343" cy="20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1320</TotalTime>
  <Words>680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IMAGE CLASSIFICATION &amp; Machine learning BASED medical image CLASSIFICATION</vt:lpstr>
      <vt:lpstr>IMAGE CLASSIFICATION</vt:lpstr>
      <vt:lpstr>TYPICAL IMAGE CLASSIFICATION TASK</vt:lpstr>
      <vt:lpstr>Image pre-processing activities</vt:lpstr>
      <vt:lpstr>Classification Algorithm in Machine Learning</vt:lpstr>
      <vt:lpstr>TYPES of CLASSIFICATION</vt:lpstr>
      <vt:lpstr>TYPES of ML Classification Algorithms</vt:lpstr>
      <vt:lpstr>METHODS FOR EVALUATING CLASSIFICATION MODEL</vt:lpstr>
      <vt:lpstr>METHODS FOR EVALUATING CLASSIFICATION MODEL</vt:lpstr>
      <vt:lpstr>METHODS FOR EVALUATING CLASSIFICATION MODEL</vt:lpstr>
      <vt:lpstr>Logistic Regression</vt:lpstr>
      <vt:lpstr>K-Nearest neighbors</vt:lpstr>
      <vt:lpstr>DECISION TREES</vt:lpstr>
      <vt:lpstr>RANDOM FOREST</vt:lpstr>
      <vt:lpstr>NAIVE BAYES CLASSIFIER</vt:lpstr>
      <vt:lpstr>GAUSSIAN NAIVE BAYES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107</cp:revision>
  <dcterms:created xsi:type="dcterms:W3CDTF">2021-09-08T06:03:28Z</dcterms:created>
  <dcterms:modified xsi:type="dcterms:W3CDTF">2022-03-11T03:57:43Z</dcterms:modified>
</cp:coreProperties>
</file>