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7" r:id="rId7"/>
    <p:sldId id="268" r:id="rId8"/>
    <p:sldId id="262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2" y="0"/>
            <a:ext cx="10353761" cy="1326321"/>
          </a:xfrm>
        </p:spPr>
        <p:txBody>
          <a:bodyPr/>
          <a:lstStyle/>
          <a:p>
            <a:r>
              <a:rPr lang="en-IN" dirty="0" smtClean="0"/>
              <a:t>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5" y="1181663"/>
            <a:ext cx="11552954" cy="547671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effectLst/>
              </a:rPr>
              <a:t>Edge detection is an image-processing technique, which is used to identify the boundaries (edges) of objects, or regions within an image. </a:t>
            </a:r>
            <a:endParaRPr lang="en-US" sz="2600" dirty="0" smtClean="0">
              <a:effectLst/>
            </a:endParaRPr>
          </a:p>
          <a:p>
            <a:pPr algn="just"/>
            <a:r>
              <a:rPr lang="en-US" sz="2600" dirty="0" smtClean="0">
                <a:effectLst/>
              </a:rPr>
              <a:t>Edges </a:t>
            </a:r>
            <a:r>
              <a:rPr lang="en-US" sz="2600" dirty="0">
                <a:effectLst/>
              </a:rPr>
              <a:t>are among the most important features associated with images. </a:t>
            </a:r>
            <a:endParaRPr lang="en-US" sz="2600" dirty="0" smtClean="0">
              <a:effectLst/>
            </a:endParaRPr>
          </a:p>
          <a:p>
            <a:pPr algn="just"/>
            <a:r>
              <a:rPr lang="en-US" sz="2600" dirty="0" smtClean="0">
                <a:effectLst/>
              </a:rPr>
              <a:t>We </a:t>
            </a:r>
            <a:r>
              <a:rPr lang="en-US" sz="2600" dirty="0">
                <a:effectLst/>
              </a:rPr>
              <a:t>come to know of the underlying structure of an image through its edges. Computer vision processing pipelines therefore extensively use edge detection in applications</a:t>
            </a:r>
            <a:r>
              <a:rPr lang="en-US" sz="2600" dirty="0" smtClean="0">
                <a:effectLst/>
              </a:rPr>
              <a:t>.</a:t>
            </a:r>
          </a:p>
          <a:p>
            <a:pPr algn="just"/>
            <a:r>
              <a:rPr lang="en-US" sz="2600" dirty="0">
                <a:effectLst/>
              </a:rPr>
              <a:t>Edges are characterized by sudden changes in pixel intensity. To detect edges, we need to go looking for such changes in the neighboring pixels. 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05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49" y="0"/>
            <a:ext cx="10353761" cy="1326321"/>
          </a:xfrm>
        </p:spPr>
        <p:txBody>
          <a:bodyPr/>
          <a:lstStyle/>
          <a:p>
            <a:r>
              <a:rPr lang="en-IN" dirty="0" smtClean="0"/>
              <a:t>CANNY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49" y="1326320"/>
            <a:ext cx="10353762" cy="5216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effectLst/>
              </a:rPr>
              <a:t>3. Suppression </a:t>
            </a:r>
            <a:r>
              <a:rPr lang="en-US" sz="2400" b="1" dirty="0">
                <a:effectLst/>
              </a:rPr>
              <a:t>of False Edges</a:t>
            </a:r>
          </a:p>
          <a:p>
            <a:pPr algn="just"/>
            <a:r>
              <a:rPr lang="en-US" sz="2400" dirty="0">
                <a:effectLst/>
              </a:rPr>
              <a:t>After reducing noise and calculating the intensity gradient, the algorithm in this step uses a technique called non-maximum suppression of edges to filter out unwanted pixels (which may not actually constitute an edge). </a:t>
            </a:r>
            <a:endParaRPr lang="en-US" sz="2400" dirty="0" smtClean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To </a:t>
            </a:r>
            <a:r>
              <a:rPr lang="en-US" sz="2400" dirty="0">
                <a:effectLst/>
              </a:rPr>
              <a:t>accomplish this, each pixel is compared to its neighboring pixels, in the positive and negative gradient direction. </a:t>
            </a:r>
            <a:endParaRPr lang="en-US" sz="2400" dirty="0" smtClean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If </a:t>
            </a:r>
            <a:r>
              <a:rPr lang="en-US" sz="2400" dirty="0">
                <a:effectLst/>
              </a:rPr>
              <a:t>the gradient magnitude of the current pixel is greater than its </a:t>
            </a:r>
            <a:r>
              <a:rPr lang="en-US" sz="2400" dirty="0" err="1">
                <a:effectLst/>
              </a:rPr>
              <a:t>neighbouring</a:t>
            </a:r>
            <a:r>
              <a:rPr lang="en-US" sz="2400" dirty="0">
                <a:effectLst/>
              </a:rPr>
              <a:t> pixels, it is left unchanged. Otherwise, the magnitude of the current pixel is set to zero. 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29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84" y="0"/>
            <a:ext cx="10353761" cy="1326321"/>
          </a:xfrm>
        </p:spPr>
        <p:txBody>
          <a:bodyPr/>
          <a:lstStyle/>
          <a:p>
            <a:r>
              <a:rPr lang="en-IN" dirty="0"/>
              <a:t>CANNY EDGE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233179"/>
            <a:ext cx="11745532" cy="54895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effectLst/>
              </a:rPr>
              <a:t>4. Hysteresis </a:t>
            </a:r>
            <a:r>
              <a:rPr lang="en-US" b="1" dirty="0">
                <a:effectLst/>
              </a:rPr>
              <a:t>Thresholding</a:t>
            </a:r>
          </a:p>
          <a:p>
            <a:pPr algn="just"/>
            <a:r>
              <a:rPr lang="en-US" dirty="0">
                <a:effectLst/>
              </a:rPr>
              <a:t>In this final step of Canny Edge Detection, the gradient magnitudes are compared with two threshold values, one smaller than the other. </a:t>
            </a:r>
          </a:p>
          <a:p>
            <a:pPr algn="just"/>
            <a:r>
              <a:rPr lang="en-US" dirty="0">
                <a:effectLst/>
              </a:rPr>
              <a:t>If the gradient magnitude value is higher than the larger threshold value, those pixels are associated with strong edges, and are included in the final edge map.</a:t>
            </a:r>
          </a:p>
          <a:p>
            <a:pPr algn="just"/>
            <a:r>
              <a:rPr lang="en-US" dirty="0">
                <a:effectLst/>
              </a:rPr>
              <a:t>If the gradient magnitude values are lower than the smaller threshold value, the pixels are suppressed, and excluded from the final edge map.</a:t>
            </a:r>
          </a:p>
          <a:p>
            <a:pPr algn="just"/>
            <a:r>
              <a:rPr lang="en-US" dirty="0">
                <a:effectLst/>
              </a:rPr>
              <a:t>All the other pixels, whose gradient magnitudes fall in between these two thresholds, are marked as ‘weak’ edges (i.e. they become candidates for being included in the final edge map). </a:t>
            </a:r>
          </a:p>
          <a:p>
            <a:pPr algn="just"/>
            <a:r>
              <a:rPr lang="en-US" dirty="0">
                <a:effectLst/>
              </a:rPr>
              <a:t>If the ‘weak’ pixels are connected  to those associated with strong edges, then they too are included in the final edge map. </a:t>
            </a:r>
            <a:endParaRPr lang="en-US" dirty="0" smtClean="0">
              <a:effectLst/>
            </a:endParaRPr>
          </a:p>
          <a:p>
            <a:pPr algn="just"/>
            <a:r>
              <a:rPr lang="en-IN" dirty="0">
                <a:effectLst/>
              </a:rPr>
              <a:t>Canny(image, threshold1, threshold2)</a:t>
            </a:r>
            <a:endParaRPr lang="en-US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en-IN" dirty="0" smtClean="0"/>
              <a:t>OUTPUT COMPARISON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" y="1247436"/>
            <a:ext cx="9248775" cy="545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00822" y="1983346"/>
            <a:ext cx="21419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Order of Images</a:t>
            </a:r>
          </a:p>
          <a:p>
            <a:pPr marL="342900" indent="-342900">
              <a:buAutoNum type="arabicPeriod"/>
            </a:pPr>
            <a:r>
              <a:rPr lang="en-IN" dirty="0" smtClean="0"/>
              <a:t>Original Image</a:t>
            </a:r>
          </a:p>
          <a:p>
            <a:pPr marL="342900" indent="-342900">
              <a:buAutoNum type="arabicPeriod"/>
            </a:pPr>
            <a:r>
              <a:rPr lang="en-IN" dirty="0" smtClean="0"/>
              <a:t>Sobel</a:t>
            </a:r>
          </a:p>
          <a:p>
            <a:pPr marL="342900" indent="-342900">
              <a:buAutoNum type="arabicPeriod"/>
            </a:pPr>
            <a:r>
              <a:rPr lang="en-IN" dirty="0" smtClean="0"/>
              <a:t>Prewitt</a:t>
            </a:r>
          </a:p>
          <a:p>
            <a:pPr marL="342900" indent="-342900">
              <a:buAutoNum type="arabicPeriod"/>
            </a:pPr>
            <a:r>
              <a:rPr lang="en-IN" dirty="0" smtClean="0"/>
              <a:t>Laplacian</a:t>
            </a:r>
          </a:p>
          <a:p>
            <a:pPr marL="342900" indent="-342900">
              <a:buAutoNum type="arabicPeriod"/>
            </a:pPr>
            <a:r>
              <a:rPr lang="en-IN" dirty="0" smtClean="0"/>
              <a:t>Canny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27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5054"/>
            <a:ext cx="10353761" cy="1326321"/>
          </a:xfrm>
        </p:spPr>
        <p:txBody>
          <a:bodyPr/>
          <a:lstStyle/>
          <a:p>
            <a:r>
              <a:rPr lang="en-IN" dirty="0" smtClean="0"/>
              <a:t>SOBEL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207422"/>
            <a:ext cx="12011696" cy="534792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Sobel Edge Detection is one of the most widely used algorithms for edge detection. The Sobel Operator detects edges that are marked by sudden changes in pixel </a:t>
            </a:r>
            <a:r>
              <a:rPr lang="en-US" dirty="0" smtClean="0">
                <a:effectLst/>
              </a:rPr>
              <a:t>intensity.</a:t>
            </a:r>
          </a:p>
          <a:p>
            <a:endParaRPr lang="en-US" dirty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The rise in intensity is even more evident, when we plot the first derivative of the intensity function.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1" y="1945327"/>
            <a:ext cx="2560002" cy="2153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41" y="4395720"/>
            <a:ext cx="2481580" cy="23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21" y="0"/>
            <a:ext cx="10353761" cy="1326321"/>
          </a:xfrm>
        </p:spPr>
        <p:txBody>
          <a:bodyPr/>
          <a:lstStyle/>
          <a:p>
            <a:r>
              <a:rPr lang="en-IN" dirty="0" smtClean="0"/>
              <a:t>SOBEL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45" y="2040035"/>
            <a:ext cx="5874830" cy="451079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plot </a:t>
            </a:r>
            <a:r>
              <a:rPr lang="en-US" dirty="0">
                <a:effectLst/>
              </a:rPr>
              <a:t>demonstrates that edges can be detected in areas where the gradient is higher than a particular threshold value.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addition, a sudden change in the derivative will reveal a change in the pixel intensity as well.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With </a:t>
            </a:r>
            <a:r>
              <a:rPr lang="en-US" dirty="0">
                <a:effectLst/>
              </a:rPr>
              <a:t>this in mind, we can approximate the derivative, using a 3×3 kernel.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use one kernel to detect sudden changes in pixel intensity in the X direction, and another in the Y direction.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2083185"/>
            <a:ext cx="2527748" cy="4467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03" y="1326321"/>
            <a:ext cx="246697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502" y="4112433"/>
            <a:ext cx="24669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SOBEL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these kernels are convolved with the original image, you get a ‘Sobel edge image’. </a:t>
            </a:r>
          </a:p>
          <a:p>
            <a:r>
              <a:rPr lang="en-US" dirty="0">
                <a:effectLst/>
              </a:rPr>
              <a:t>If we use only the Vertical Kernel, the convolution yields a Sobel image, with edges enhanced in the X-direction</a:t>
            </a:r>
          </a:p>
          <a:p>
            <a:r>
              <a:rPr lang="en-US" dirty="0">
                <a:effectLst/>
              </a:rPr>
              <a:t>Using the Horizontal Kernel yields a Sobel image, with edges enhanced in the Y-direction. 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06" y="4570456"/>
            <a:ext cx="8813307" cy="216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SOBEL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Sobel(</a:t>
            </a:r>
            <a:r>
              <a:rPr lang="en-IN" dirty="0" err="1">
                <a:effectLst/>
              </a:rPr>
              <a:t>src</a:t>
            </a:r>
            <a:r>
              <a:rPr lang="en-IN" dirty="0">
                <a:effectLst/>
              </a:rPr>
              <a:t>, </a:t>
            </a:r>
            <a:r>
              <a:rPr lang="en-IN" dirty="0" err="1">
                <a:effectLst/>
              </a:rPr>
              <a:t>ddepth</a:t>
            </a:r>
            <a:r>
              <a:rPr lang="en-IN" dirty="0">
                <a:effectLst/>
              </a:rPr>
              <a:t>, dx, </a:t>
            </a:r>
            <a:r>
              <a:rPr lang="en-IN" dirty="0" err="1">
                <a:effectLst/>
              </a:rPr>
              <a:t>dy</a:t>
            </a:r>
            <a:r>
              <a:rPr lang="en-IN" dirty="0" smtClean="0">
                <a:effectLst/>
              </a:rPr>
              <a:t>)</a:t>
            </a:r>
          </a:p>
          <a:p>
            <a:r>
              <a:rPr lang="en-US" dirty="0"/>
              <a:t>The parameter </a:t>
            </a:r>
            <a:r>
              <a:rPr lang="en-US" dirty="0" err="1"/>
              <a:t>ddepth</a:t>
            </a:r>
            <a:r>
              <a:rPr lang="en-US" dirty="0"/>
              <a:t> specifies the precision of the output image, while dx and </a:t>
            </a:r>
            <a:r>
              <a:rPr lang="en-US" dirty="0" err="1"/>
              <a:t>dy</a:t>
            </a:r>
            <a:r>
              <a:rPr lang="en-US" dirty="0"/>
              <a:t> specify the order of the derivative in each direction.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example:  If dx=1 and </a:t>
            </a:r>
            <a:r>
              <a:rPr lang="en-US" dirty="0" err="1"/>
              <a:t>dy</a:t>
            </a:r>
            <a:r>
              <a:rPr lang="en-US" dirty="0"/>
              <a:t>=0, we compute the 1st derivative Sobel image in the x-direction.</a:t>
            </a:r>
          </a:p>
          <a:p>
            <a:r>
              <a:rPr lang="en-US" dirty="0"/>
              <a:t> If both dx=1 and </a:t>
            </a:r>
            <a:r>
              <a:rPr lang="en-US" dirty="0" err="1"/>
              <a:t>dy</a:t>
            </a:r>
            <a:r>
              <a:rPr lang="en-US" dirty="0"/>
              <a:t>=1, we compute the 1st derivative Sobel image in both directions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Prewitt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</a:rPr>
              <a:t>Prewitt’s </a:t>
            </a:r>
            <a:r>
              <a:rPr lang="en-US" dirty="0" smtClean="0">
                <a:effectLst/>
              </a:rPr>
              <a:t>Edge Detection</a:t>
            </a:r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Prewitt operator is similar to the Sobel operator and is used for detecting vertical and horizontal edges in images.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However</a:t>
            </a:r>
            <a:r>
              <a:rPr lang="en-US" dirty="0">
                <a:effectLst/>
              </a:rPr>
              <a:t>, unlike the Sobel, this operator does not place any emphasis on the pixels that are closer to the center of the mask.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86" y="4353998"/>
            <a:ext cx="5105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14" y="0"/>
            <a:ext cx="10353761" cy="1326321"/>
          </a:xfrm>
        </p:spPr>
        <p:txBody>
          <a:bodyPr/>
          <a:lstStyle/>
          <a:p>
            <a:r>
              <a:rPr lang="en-IN" dirty="0" smtClean="0"/>
              <a:t>LAPLACIAN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14" y="1326320"/>
            <a:ext cx="10353762" cy="537069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effectLst/>
              </a:rPr>
              <a:t>Unlike the Sobel and Prewitt’s edge detectors, the Laplacian edge detector uses only one kernel.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calculates second order derivatives in a single pass. Two commonly used small kernels are</a:t>
            </a:r>
            <a:r>
              <a:rPr lang="en-US" dirty="0" smtClean="0">
                <a:effectLst/>
              </a:rPr>
              <a:t>:</a:t>
            </a:r>
          </a:p>
          <a:p>
            <a:pPr algn="just"/>
            <a:endParaRPr lang="en-US" dirty="0">
              <a:effectLst/>
            </a:endParaRPr>
          </a:p>
          <a:p>
            <a:pPr algn="just"/>
            <a:endParaRPr lang="en-US" dirty="0" smtClean="0">
              <a:effectLst/>
            </a:endParaRPr>
          </a:p>
          <a:p>
            <a:pPr algn="just"/>
            <a:r>
              <a:rPr lang="en-US" dirty="0">
                <a:effectLst/>
              </a:rPr>
              <a:t>Because these masks are approximating a second derivative measurement on the image, they are very sensitive to noise.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To </a:t>
            </a:r>
            <a:r>
              <a:rPr lang="en-US" dirty="0">
                <a:effectLst/>
              </a:rPr>
              <a:t>correct this, the image is often Gaussian smoothed before applying the Laplacian filter.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53" y="2611491"/>
            <a:ext cx="32480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IN" dirty="0" smtClean="0"/>
              <a:t>CANNY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143028"/>
            <a:ext cx="10353762" cy="5412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</a:rPr>
              <a:t>Canny Edge Detection is one of the most popular edge-detection methods in use today because it is so robust and flexible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algorithm itself follows a three-stage process for extracting edges from an image</a:t>
            </a:r>
            <a:r>
              <a:rPr lang="en-US" sz="2400" dirty="0" smtClean="0">
                <a:effectLst/>
              </a:rPr>
              <a:t>.</a:t>
            </a:r>
          </a:p>
          <a:p>
            <a:pPr algn="just"/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Add to it image blurring, a necessary preprocessing step to reduce noise. </a:t>
            </a:r>
            <a:endParaRPr lang="en-US" sz="2400" dirty="0" smtClean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The 4 stages are:</a:t>
            </a:r>
          </a:p>
          <a:p>
            <a:pPr lvl="1" algn="just"/>
            <a:r>
              <a:rPr lang="en-US" sz="2000" dirty="0">
                <a:effectLst/>
              </a:rPr>
              <a:t>Noise Reduction</a:t>
            </a:r>
          </a:p>
          <a:p>
            <a:pPr lvl="1" algn="just"/>
            <a:r>
              <a:rPr lang="en-US" sz="2000" dirty="0">
                <a:effectLst/>
              </a:rPr>
              <a:t>Calculating Intensity Gradient of the Image</a:t>
            </a:r>
          </a:p>
          <a:p>
            <a:pPr lvl="1" algn="just"/>
            <a:r>
              <a:rPr lang="en-US" sz="2000" dirty="0">
                <a:effectLst/>
              </a:rPr>
              <a:t>Suppression of False Edges</a:t>
            </a:r>
          </a:p>
          <a:p>
            <a:pPr lvl="1" algn="just"/>
            <a:r>
              <a:rPr lang="en-US" sz="2000" dirty="0">
                <a:effectLst/>
              </a:rPr>
              <a:t>Hysteresis Thresholding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98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49" y="0"/>
            <a:ext cx="10353761" cy="1326321"/>
          </a:xfrm>
        </p:spPr>
        <p:txBody>
          <a:bodyPr/>
          <a:lstStyle/>
          <a:p>
            <a:r>
              <a:rPr lang="en-IN" dirty="0" smtClean="0"/>
              <a:t>CANNY EDGE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49" y="1326320"/>
            <a:ext cx="10353762" cy="52161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effectLst/>
              </a:rPr>
              <a:t>1. Noise </a:t>
            </a:r>
            <a:r>
              <a:rPr lang="en-US" b="1" dirty="0">
                <a:effectLst/>
              </a:rPr>
              <a:t>Reduction</a:t>
            </a:r>
          </a:p>
          <a:p>
            <a:pPr algn="just"/>
            <a:r>
              <a:rPr lang="en-US" dirty="0">
                <a:effectLst/>
              </a:rPr>
              <a:t>Raw image pixels can often lead to noisy edges, so it is important to reduce noise before computing </a:t>
            </a:r>
            <a:r>
              <a:rPr lang="en-US" dirty="0" smtClean="0">
                <a:effectLst/>
              </a:rPr>
              <a:t>edges.</a:t>
            </a:r>
          </a:p>
          <a:p>
            <a:pPr algn="just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Canny Edge Detection, a Gaussian blur filter is used to essentially remove or minimize unnecessary detail that could lead to undesirable edges.</a:t>
            </a:r>
          </a:p>
          <a:p>
            <a:pPr marL="0" indent="0" algn="just">
              <a:buNone/>
            </a:pPr>
            <a:r>
              <a:rPr lang="en-US" b="1" dirty="0" smtClean="0"/>
              <a:t>2. Calculating </a:t>
            </a:r>
            <a:r>
              <a:rPr lang="en-US" b="1" dirty="0"/>
              <a:t>Intensity Gradient of the Image</a:t>
            </a:r>
          </a:p>
          <a:p>
            <a:pPr algn="just"/>
            <a:r>
              <a:rPr lang="en-US" dirty="0"/>
              <a:t>Once the image has been smoothed (blurred), it is filtered with a Sobel kernel, both horizontally and vertically.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results from these filtering operations are then used to calculate both the intensity gradient magnitude (G), and the direction (\Theta) for each </a:t>
            </a:r>
            <a:r>
              <a:rPr lang="en-US" dirty="0" smtClean="0"/>
              <a:t>pixel.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831</TotalTime>
  <Words>756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Edge detection</vt:lpstr>
      <vt:lpstr>SOBEL EDGE DETECTION</vt:lpstr>
      <vt:lpstr>SOBEL EDGE DETECTION</vt:lpstr>
      <vt:lpstr>SOBEL EDGE DETECTION</vt:lpstr>
      <vt:lpstr>SOBEL EDGE DETECTION</vt:lpstr>
      <vt:lpstr>Prewitt EDGE DETECTION</vt:lpstr>
      <vt:lpstr>LAPLACIAN EDGE DETECTION</vt:lpstr>
      <vt:lpstr>CANNY EDGE DETECTION</vt:lpstr>
      <vt:lpstr>CANNY EDGE DETECTION</vt:lpstr>
      <vt:lpstr>CANNY EDGE DETECTION</vt:lpstr>
      <vt:lpstr>CANNY EDGE DETECTION</vt:lpstr>
      <vt:lpstr>OUTPUT COMPARISON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54</cp:revision>
  <dcterms:created xsi:type="dcterms:W3CDTF">2021-09-08T06:03:28Z</dcterms:created>
  <dcterms:modified xsi:type="dcterms:W3CDTF">2022-01-28T03:42:24Z</dcterms:modified>
</cp:coreProperties>
</file>