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8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2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4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0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0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4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7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7710-43FB-42F0-BBDF-30ABDE7A7FC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29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42" y="0"/>
            <a:ext cx="10353761" cy="1326321"/>
          </a:xfrm>
        </p:spPr>
        <p:txBody>
          <a:bodyPr/>
          <a:lstStyle/>
          <a:p>
            <a:r>
              <a:rPr lang="en-IN" dirty="0" smtClean="0"/>
              <a:t>FOREGROUND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25" y="1181663"/>
            <a:ext cx="11552954" cy="547671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effectLst/>
              </a:rPr>
              <a:t>Foreground extraction </a:t>
            </a:r>
            <a:r>
              <a:rPr lang="en-US" sz="2800" dirty="0" smtClean="0">
                <a:effectLst/>
              </a:rPr>
              <a:t>is used to </a:t>
            </a:r>
            <a:r>
              <a:rPr lang="en-US" sz="2800" dirty="0">
                <a:effectLst/>
              </a:rPr>
              <a:t>extract any image or object that is of interest to us, and discard the rest of the background. </a:t>
            </a:r>
            <a:endParaRPr lang="en-US" sz="2800" dirty="0" smtClean="0">
              <a:effectLst/>
            </a:endParaRPr>
          </a:p>
          <a:p>
            <a:pPr algn="just"/>
            <a:r>
              <a:rPr lang="en-US" sz="2800" dirty="0" smtClean="0">
                <a:effectLst/>
              </a:rPr>
              <a:t>Recent </a:t>
            </a:r>
            <a:r>
              <a:rPr lang="en-US" sz="2800" dirty="0">
                <a:effectLst/>
              </a:rPr>
              <a:t>deep learning based image segmentation techniques have made this really easier. </a:t>
            </a:r>
            <a:endParaRPr lang="en-US" sz="2800" dirty="0" smtClean="0">
              <a:effectLst/>
            </a:endParaRPr>
          </a:p>
          <a:p>
            <a:pPr algn="just"/>
            <a:r>
              <a:rPr lang="en-US" sz="2800" dirty="0" smtClean="0">
                <a:effectLst/>
              </a:rPr>
              <a:t>But </a:t>
            </a:r>
            <a:r>
              <a:rPr lang="en-US" sz="2800" dirty="0">
                <a:effectLst/>
              </a:rPr>
              <a:t>we can achieve this using pure computer vision techniques as well</a:t>
            </a:r>
            <a:r>
              <a:rPr lang="en-US" sz="2800" dirty="0" smtClean="0">
                <a:effectLst/>
              </a:rPr>
              <a:t>.</a:t>
            </a:r>
          </a:p>
          <a:p>
            <a:pPr algn="just"/>
            <a:r>
              <a:rPr lang="en-US" sz="2800" dirty="0" smtClean="0">
                <a:effectLst/>
              </a:rPr>
              <a:t>Popular Foreground extraction methods:</a:t>
            </a:r>
          </a:p>
          <a:p>
            <a:pPr lvl="1" algn="just"/>
            <a:r>
              <a:rPr lang="en-US" sz="2400" dirty="0" err="1" smtClean="0">
                <a:effectLst/>
              </a:rPr>
              <a:t>Grabcut</a:t>
            </a:r>
            <a:r>
              <a:rPr lang="en-US" sz="2400" dirty="0" smtClean="0">
                <a:effectLst/>
              </a:rPr>
              <a:t> Algorithm</a:t>
            </a:r>
          </a:p>
          <a:p>
            <a:pPr lvl="1" algn="just"/>
            <a:r>
              <a:rPr lang="en-US" sz="2400" dirty="0" smtClean="0">
                <a:effectLst/>
              </a:rPr>
              <a:t>Contour Detection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52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 err="1" smtClean="0"/>
              <a:t>Grabcut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54" y="965711"/>
            <a:ext cx="11861443" cy="5705545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>
                <a:effectLst/>
              </a:rPr>
              <a:t>The region of interest is decided by the amount of segmentation of foreground and background </a:t>
            </a:r>
            <a:r>
              <a:rPr lang="en-US" dirty="0" smtClean="0">
                <a:effectLst/>
              </a:rPr>
              <a:t>to </a:t>
            </a:r>
            <a:r>
              <a:rPr lang="en-US" dirty="0">
                <a:effectLst/>
              </a:rPr>
              <a:t>be performed and is chosen by the user. </a:t>
            </a:r>
            <a:endParaRPr lang="en-US" dirty="0" smtClean="0">
              <a:effectLst/>
            </a:endParaRPr>
          </a:p>
          <a:p>
            <a:pPr algn="just" fontAlgn="base"/>
            <a:r>
              <a:rPr lang="en-US" dirty="0" smtClean="0">
                <a:effectLst/>
              </a:rPr>
              <a:t>Everything </a:t>
            </a:r>
            <a:r>
              <a:rPr lang="en-US" dirty="0">
                <a:effectLst/>
              </a:rPr>
              <a:t>outside the ROI is considered as background and turned black. The elements inside the ROI is still unknown.</a:t>
            </a:r>
          </a:p>
          <a:p>
            <a:pPr algn="just" fontAlgn="base"/>
            <a:r>
              <a:rPr lang="en-US" dirty="0">
                <a:effectLst/>
              </a:rPr>
              <a:t>Then  Gaussian Mixture Model(GMM) is used for modeling the foreground and the background. </a:t>
            </a:r>
            <a:endParaRPr lang="en-US" dirty="0" smtClean="0">
              <a:effectLst/>
            </a:endParaRPr>
          </a:p>
          <a:p>
            <a:pPr algn="just" fontAlgn="base"/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hen</a:t>
            </a:r>
            <a:r>
              <a:rPr lang="en-US" dirty="0">
                <a:effectLst/>
              </a:rPr>
              <a:t>, in accordance with the data provided by the user, the GMM learns and creates labels for the unknown pixels and each pixel is clustered in terms of color statistics.</a:t>
            </a:r>
          </a:p>
          <a:p>
            <a:pPr algn="just" fontAlgn="base"/>
            <a:r>
              <a:rPr lang="en-US" dirty="0">
                <a:effectLst/>
              </a:rPr>
              <a:t>A graph is generated from this pixel distribution where the pixels are considered as nodes and two additional nodes are added that is the Source node and Sink node. </a:t>
            </a:r>
            <a:endParaRPr lang="en-US" dirty="0" smtClean="0">
              <a:effectLst/>
            </a:endParaRPr>
          </a:p>
          <a:p>
            <a:pPr algn="just" fontAlgn="base"/>
            <a:r>
              <a:rPr lang="en-US" dirty="0" smtClean="0">
                <a:effectLst/>
              </a:rPr>
              <a:t>All </a:t>
            </a:r>
            <a:r>
              <a:rPr lang="en-US" dirty="0">
                <a:effectLst/>
              </a:rPr>
              <a:t>the foreground pixels are connected to the Source node and every Background pixel is connected to the Sink node. </a:t>
            </a:r>
            <a:endParaRPr lang="en-US" dirty="0" smtClean="0">
              <a:effectLst/>
            </a:endParaRPr>
          </a:p>
          <a:p>
            <a:pPr algn="just" fontAlgn="base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weights of edges connecting pixels to the Source node and to the End node are defined by the probability of a pixel being in the foreground or in the background.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22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 err="1" smtClean="0"/>
              <a:t>Grabcut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35" y="1107379"/>
            <a:ext cx="11591591" cy="4301747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dirty="0" smtClean="0">
                <a:effectLst/>
              </a:rPr>
              <a:t>If huge dissimilarity is found in pixel color, the low weight is assigned to that edge. Then the algorithm is applied to segment the graph. </a:t>
            </a:r>
          </a:p>
          <a:p>
            <a:pPr algn="just" fontAlgn="base"/>
            <a:r>
              <a:rPr lang="en-US" dirty="0" smtClean="0">
                <a:effectLst/>
              </a:rPr>
              <a:t>The algorithm segments the graph into two, separating the source node and the sink node with the help of a cost function which is the sum of all weights of the edges that are segmented.</a:t>
            </a:r>
          </a:p>
          <a:p>
            <a:pPr algn="just" fontAlgn="base"/>
            <a:r>
              <a:rPr lang="en-US" dirty="0" smtClean="0">
                <a:effectLst/>
              </a:rPr>
              <a:t>After the segmentation, the pixels that are connected to the Source node is labeled as foreground and those pixels which are connected to the Sink node is labeled as background. </a:t>
            </a:r>
          </a:p>
          <a:p>
            <a:pPr algn="just" fontAlgn="base"/>
            <a:r>
              <a:rPr lang="en-US" dirty="0" smtClean="0">
                <a:effectLst/>
              </a:rPr>
              <a:t>This process is done for multiple iterations as specified by the user. This gives us the extracted foreground.</a:t>
            </a:r>
          </a:p>
          <a:p>
            <a:pPr algn="just" fontAlgn="base"/>
            <a:r>
              <a:rPr lang="en-US" dirty="0" smtClean="0">
                <a:effectLst/>
              </a:rPr>
              <a:t>Function used: cv2.grabCut()</a:t>
            </a:r>
          </a:p>
          <a:p>
            <a:pPr algn="just" fontAlgn="base"/>
            <a:r>
              <a:rPr lang="en-US" dirty="0">
                <a:effectLst/>
              </a:rPr>
              <a:t>But in some cases, the segmentation won't be fine, like, it may have marked some foreground region as background and vice versa. In that case, user need to do fine </a:t>
            </a:r>
            <a:r>
              <a:rPr lang="en-US" dirty="0" smtClean="0">
                <a:effectLst/>
              </a:rPr>
              <a:t>tuning.</a:t>
            </a:r>
          </a:p>
          <a:p>
            <a:pPr algn="just" fontAlgn="base"/>
            <a:endParaRPr lang="en-US" dirty="0" smtClean="0">
              <a:effectLst/>
            </a:endParaRPr>
          </a:p>
          <a:p>
            <a:pPr algn="just" fontAlgn="base"/>
            <a:endParaRPr lang="en-US" dirty="0" smtClean="0"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70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0"/>
            <a:ext cx="10353761" cy="1326321"/>
          </a:xfrm>
        </p:spPr>
        <p:txBody>
          <a:bodyPr/>
          <a:lstStyle/>
          <a:p>
            <a:r>
              <a:rPr lang="en-IN" dirty="0" err="1"/>
              <a:t>Grabcut</a:t>
            </a:r>
            <a:r>
              <a:rPr lang="en-IN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09" y="1450752"/>
            <a:ext cx="6781558" cy="48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94445"/>
            <a:ext cx="10353761" cy="1326321"/>
          </a:xfrm>
        </p:spPr>
        <p:txBody>
          <a:bodyPr/>
          <a:lstStyle/>
          <a:p>
            <a:r>
              <a:rPr lang="en-IN" dirty="0" smtClean="0"/>
              <a:t>GRABCUT ALGORITHM RESULTS (SAMPLE)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13" y="1192665"/>
            <a:ext cx="10353762" cy="3695136"/>
          </a:xfrm>
        </p:spPr>
        <p:txBody>
          <a:bodyPr/>
          <a:lstStyle/>
          <a:p>
            <a:r>
              <a:rPr lang="en-IN" dirty="0" smtClean="0"/>
              <a:t>Input: 		Output: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Transitions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18" y="1712622"/>
            <a:ext cx="1955375" cy="1980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69" y="1712622"/>
            <a:ext cx="210502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18" y="4646859"/>
            <a:ext cx="1955375" cy="1980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481" y="4646859"/>
            <a:ext cx="2832650" cy="1980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604" y="4598910"/>
            <a:ext cx="4257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 smtClean="0"/>
              <a:t>CONTOUR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26321"/>
            <a:ext cx="10353762" cy="3695136"/>
          </a:xfrm>
        </p:spPr>
        <p:txBody>
          <a:bodyPr/>
          <a:lstStyle/>
          <a:p>
            <a:r>
              <a:rPr lang="en-US" dirty="0">
                <a:effectLst/>
              </a:rPr>
              <a:t>In simple terms, we need to find the area or pixels bounding the object of interest.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After </a:t>
            </a:r>
            <a:r>
              <a:rPr lang="en-US" dirty="0">
                <a:effectLst/>
              </a:rPr>
              <a:t>that we can treat it as a foreground image and discard the rest of the things as background image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Using contour detection, we can find the pixels surrounding the object that we want to extract and then proceed further. </a:t>
            </a:r>
            <a:endParaRPr lang="en-US" dirty="0" smtClean="0">
              <a:effectLst/>
            </a:endParaRPr>
          </a:p>
          <a:p>
            <a:r>
              <a:rPr lang="en-IN" dirty="0" err="1">
                <a:effectLst/>
              </a:rPr>
              <a:t>find_largest_contour</a:t>
            </a:r>
            <a:r>
              <a:rPr lang="en-IN" dirty="0" smtClean="0">
                <a:effectLst/>
              </a:rPr>
              <a:t>() is used to accomplish 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64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339" y="133081"/>
            <a:ext cx="10353761" cy="1326321"/>
          </a:xfrm>
        </p:spPr>
        <p:txBody>
          <a:bodyPr/>
          <a:lstStyle/>
          <a:p>
            <a:r>
              <a:rPr lang="en-IN" dirty="0" err="1" smtClean="0"/>
              <a:t>BACKground</a:t>
            </a:r>
            <a:r>
              <a:rPr lang="en-IN" dirty="0" smtClean="0"/>
              <a:t> </a:t>
            </a:r>
            <a:r>
              <a:rPr lang="en-IN" dirty="0" err="1" smtClean="0"/>
              <a:t>SUbtraction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973" y="1253340"/>
            <a:ext cx="11771894" cy="5276249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dirty="0">
                <a:effectLst/>
              </a:rPr>
              <a:t>Background subtraction is a </a:t>
            </a:r>
            <a:r>
              <a:rPr lang="en-US" dirty="0" smtClean="0">
                <a:effectLst/>
              </a:rPr>
              <a:t>method of </a:t>
            </a:r>
            <a:r>
              <a:rPr lang="en-US" dirty="0">
                <a:effectLst/>
              </a:rPr>
              <a:t>eliminating the background from image. To achieve this we extract the moving foreground from the static background.</a:t>
            </a:r>
          </a:p>
          <a:p>
            <a:pPr algn="just" fontAlgn="base"/>
            <a:r>
              <a:rPr lang="en-US" dirty="0">
                <a:effectLst/>
              </a:rPr>
              <a:t>Background Subtraction has several use cases </a:t>
            </a:r>
            <a:r>
              <a:rPr lang="en-US" dirty="0" smtClean="0">
                <a:effectLst/>
              </a:rPr>
              <a:t>such as object </a:t>
            </a:r>
            <a:r>
              <a:rPr lang="en-US" dirty="0">
                <a:effectLst/>
              </a:rPr>
              <a:t>segmentation, security enhancement, pedestrian tracking, counting the number of visitors, number of vehicles in traffic etc. It is able to learn and identify the foreground mask</a:t>
            </a:r>
            <a:r>
              <a:rPr lang="en-US" dirty="0" smtClean="0">
                <a:effectLst/>
              </a:rPr>
              <a:t>.</a:t>
            </a:r>
          </a:p>
          <a:p>
            <a:pPr algn="just" fontAlgn="base"/>
            <a:r>
              <a:rPr lang="en-US" dirty="0" smtClean="0">
                <a:effectLst/>
              </a:rPr>
              <a:t>Background subtraction algorithms in </a:t>
            </a:r>
            <a:r>
              <a:rPr lang="en-US" dirty="0" err="1" smtClean="0">
                <a:effectLst/>
              </a:rPr>
              <a:t>OpenCV</a:t>
            </a:r>
            <a:r>
              <a:rPr lang="en-US" dirty="0" smtClean="0">
                <a:effectLst/>
              </a:rPr>
              <a:t>:</a:t>
            </a:r>
          </a:p>
          <a:p>
            <a:pPr algn="just" fontAlgn="base"/>
            <a:r>
              <a:rPr lang="en-IN" b="1" i="1" dirty="0" err="1">
                <a:effectLst/>
              </a:rPr>
              <a:t>BackgroundSubtractorMOG</a:t>
            </a:r>
            <a:r>
              <a:rPr lang="en-IN" b="1" i="1" dirty="0">
                <a:effectLst/>
              </a:rPr>
              <a:t> –</a:t>
            </a:r>
            <a:r>
              <a:rPr lang="en-IN" i="1" dirty="0">
                <a:effectLst/>
              </a:rPr>
              <a:t> It is a Gaussian Mixture-based Background/Foreground Segmentation Algorithm.</a:t>
            </a:r>
          </a:p>
          <a:p>
            <a:pPr algn="just" fontAlgn="base"/>
            <a:r>
              <a:rPr lang="en-IN" b="1" i="1" dirty="0">
                <a:effectLst/>
              </a:rPr>
              <a:t>BackgroundSubtractorMOG2 –</a:t>
            </a:r>
            <a:r>
              <a:rPr lang="en-IN" i="1" dirty="0">
                <a:effectLst/>
              </a:rPr>
              <a:t> It is also a Gaussian Mixture-based Background/Foreground Segmentation Algorithm. It provides better adaptability to varying scenes due illumination changes etc.</a:t>
            </a:r>
          </a:p>
          <a:p>
            <a:pPr algn="just" fontAlgn="base"/>
            <a:r>
              <a:rPr lang="en-IN" b="1" i="1" dirty="0" err="1">
                <a:effectLst/>
              </a:rPr>
              <a:t>BackgroundSubtractorGMG</a:t>
            </a:r>
            <a:r>
              <a:rPr lang="en-IN" b="1" i="1" dirty="0">
                <a:effectLst/>
              </a:rPr>
              <a:t> –</a:t>
            </a:r>
            <a:r>
              <a:rPr lang="en-IN" i="1" dirty="0">
                <a:effectLst/>
              </a:rPr>
              <a:t> This algorithm combines statistical background image estimation and per-pixel Bayesian segmentation.</a:t>
            </a:r>
          </a:p>
          <a:p>
            <a:pPr algn="just" fontAlgn="base"/>
            <a:endParaRPr lang="en-US" dirty="0"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58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6" y="61057"/>
            <a:ext cx="10353761" cy="1326321"/>
          </a:xfrm>
        </p:spPr>
        <p:txBody>
          <a:bodyPr/>
          <a:lstStyle/>
          <a:p>
            <a:r>
              <a:rPr lang="en-IN" dirty="0" smtClean="0"/>
              <a:t>BACKGROUND SUBTRACTION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006" y="1193295"/>
            <a:ext cx="10353762" cy="3695136"/>
          </a:xfrm>
        </p:spPr>
        <p:txBody>
          <a:bodyPr/>
          <a:lstStyle/>
          <a:p>
            <a:r>
              <a:rPr lang="en-IN" dirty="0" smtClean="0"/>
              <a:t>Input: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Output: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82" y="1303076"/>
            <a:ext cx="3059659" cy="2433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55" y="4121955"/>
            <a:ext cx="3316837" cy="2626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41" y="4106977"/>
            <a:ext cx="3350263" cy="2641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153" y="4106977"/>
            <a:ext cx="3235968" cy="25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07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922</TotalTime>
  <Words>427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FOREGROUND EXTRACTION</vt:lpstr>
      <vt:lpstr>Grabcut algorithm</vt:lpstr>
      <vt:lpstr>Grabcut algorithm</vt:lpstr>
      <vt:lpstr>Grabcut algorithm</vt:lpstr>
      <vt:lpstr>GRABCUT ALGORITHM RESULTS (SAMPLE)</vt:lpstr>
      <vt:lpstr>CONTOUR DETECTION</vt:lpstr>
      <vt:lpstr>BACKground SUbtraction</vt:lpstr>
      <vt:lpstr>BACKGROUND SUBTRACTION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 DETAILS</dc:title>
  <dc:creator>Admin</dc:creator>
  <cp:lastModifiedBy>Admin</cp:lastModifiedBy>
  <cp:revision>64</cp:revision>
  <dcterms:created xsi:type="dcterms:W3CDTF">2021-09-08T06:03:28Z</dcterms:created>
  <dcterms:modified xsi:type="dcterms:W3CDTF">2022-02-04T03:57:30Z</dcterms:modified>
</cp:coreProperties>
</file>