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2" r:id="rId3"/>
    <p:sldId id="270" r:id="rId4"/>
    <p:sldId id="271" r:id="rId5"/>
    <p:sldId id="273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8/d01/tutorial_discrete_fourier_transform.html" TargetMode="External"/><Relationship Id="rId2" Type="http://schemas.openxmlformats.org/officeDocument/2006/relationships/hyperlink" Target="https://docs.opencv.org/3.4/de/dbc/tutorial_py_fourier_transfor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2" y="0"/>
            <a:ext cx="10353761" cy="1326321"/>
          </a:xfrm>
        </p:spPr>
        <p:txBody>
          <a:bodyPr/>
          <a:lstStyle/>
          <a:p>
            <a:r>
              <a:rPr lang="en-IN" dirty="0" smtClean="0"/>
              <a:t>Fourier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663"/>
            <a:ext cx="6839286" cy="547671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ffectLst/>
              </a:rPr>
              <a:t>The Fourier Transform is </a:t>
            </a:r>
            <a:r>
              <a:rPr lang="en-US" sz="2400" dirty="0" smtClean="0">
                <a:effectLst/>
              </a:rPr>
              <a:t>used </a:t>
            </a:r>
            <a:r>
              <a:rPr lang="en-US" sz="2400" dirty="0">
                <a:effectLst/>
              </a:rPr>
              <a:t>to decompose an image into its sine and cosine components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r>
              <a:rPr lang="en-US" sz="2400" dirty="0">
                <a:effectLst/>
              </a:rPr>
              <a:t>The output of the transformation represents the image in </a:t>
            </a:r>
            <a:r>
              <a:rPr lang="en-US" sz="2400" dirty="0" smtClean="0">
                <a:effectLst/>
              </a:rPr>
              <a:t>frequency </a:t>
            </a:r>
            <a:r>
              <a:rPr lang="en-US" sz="2400" dirty="0">
                <a:effectLst/>
              </a:rPr>
              <a:t>domain, while the input image is the spatial domain equivalent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r>
              <a:rPr lang="en-US" sz="2400" dirty="0">
                <a:effectLst/>
              </a:rPr>
              <a:t>In the </a:t>
            </a:r>
            <a:r>
              <a:rPr lang="en-US" sz="2400" dirty="0" smtClean="0">
                <a:effectLst/>
              </a:rPr>
              <a:t>Fourier (Frequency) </a:t>
            </a:r>
            <a:r>
              <a:rPr lang="en-US" sz="2400" dirty="0">
                <a:effectLst/>
              </a:rPr>
              <a:t>domain image, each point represents a particular frequency contained in the spatial domain image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r>
              <a:rPr lang="en-US" sz="2400" dirty="0">
                <a:effectLst/>
              </a:rPr>
              <a:t>Common Names: Fourier Transform, Spectral Analysis, Frequency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06" y="1042985"/>
            <a:ext cx="4571396" cy="2528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03" y="3778352"/>
            <a:ext cx="5318997" cy="22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convert images to spectrum domain?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2096064"/>
            <a:ext cx="11526592" cy="2939575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For exposing image features not visible in spatial </a:t>
            </a:r>
            <a:r>
              <a:rPr lang="en-IN" sz="2400" dirty="0" smtClean="0"/>
              <a:t>domain.</a:t>
            </a:r>
          </a:p>
          <a:p>
            <a:pPr algn="just"/>
            <a:r>
              <a:rPr lang="en-IN" sz="2400" dirty="0" smtClean="0"/>
              <a:t> </a:t>
            </a:r>
            <a:r>
              <a:rPr lang="en-IN" sz="2400" dirty="0"/>
              <a:t>For achieving more compact image representation (coding), </a:t>
            </a:r>
            <a:r>
              <a:rPr lang="en-IN" sz="2400" dirty="0" err="1"/>
              <a:t>eg</a:t>
            </a:r>
            <a:r>
              <a:rPr lang="en-IN" sz="2400" dirty="0"/>
              <a:t>. JPEG, JPEG2000 </a:t>
            </a:r>
            <a:endParaRPr lang="en-IN" sz="2400" dirty="0" smtClean="0"/>
          </a:p>
          <a:p>
            <a:pPr algn="just"/>
            <a:r>
              <a:rPr lang="en-IN" sz="2400" dirty="0" smtClean="0"/>
              <a:t>For </a:t>
            </a:r>
            <a:r>
              <a:rPr lang="en-IN" sz="2400" dirty="0"/>
              <a:t>designing digital </a:t>
            </a:r>
            <a:r>
              <a:rPr lang="en-IN" sz="2400" dirty="0" smtClean="0"/>
              <a:t>filters.</a:t>
            </a:r>
          </a:p>
          <a:p>
            <a:pPr algn="just"/>
            <a:r>
              <a:rPr lang="en-IN" sz="2400" dirty="0" smtClean="0"/>
              <a:t>For </a:t>
            </a:r>
            <a:r>
              <a:rPr lang="en-IN" sz="2400" dirty="0"/>
              <a:t>fast processing of images, </a:t>
            </a:r>
            <a:r>
              <a:rPr lang="en-IN" sz="2400" dirty="0" err="1"/>
              <a:t>eg</a:t>
            </a:r>
            <a:r>
              <a:rPr lang="en-IN" sz="2400" dirty="0"/>
              <a:t>. digital filtering of images in spectrum domain </a:t>
            </a:r>
          </a:p>
        </p:txBody>
      </p:sp>
    </p:spTree>
    <p:extLst>
      <p:ext uri="{BB962C8B-B14F-4D97-AF65-F5344CB8AC3E}">
        <p14:creationId xmlns:p14="http://schemas.microsoft.com/office/powerpoint/2010/main" val="403625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94445"/>
            <a:ext cx="10353761" cy="1326321"/>
          </a:xfrm>
        </p:spPr>
        <p:txBody>
          <a:bodyPr/>
          <a:lstStyle/>
          <a:p>
            <a:r>
              <a:rPr lang="en-IN" dirty="0" smtClean="0"/>
              <a:t>Applications / use of 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20766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The Fourier Transform is used in a wide range of </a:t>
            </a:r>
            <a:r>
              <a:rPr lang="en-US" sz="2400" dirty="0" smtClean="0">
                <a:effectLst/>
              </a:rPr>
              <a:t>image processing activities such as </a:t>
            </a:r>
          </a:p>
          <a:p>
            <a:r>
              <a:rPr lang="en-US" sz="2400" dirty="0" smtClean="0">
                <a:effectLst/>
              </a:rPr>
              <a:t>Image analysis</a:t>
            </a:r>
          </a:p>
          <a:p>
            <a:r>
              <a:rPr lang="en-US" sz="2400" dirty="0">
                <a:effectLst/>
              </a:rPr>
              <a:t>I</a:t>
            </a:r>
            <a:r>
              <a:rPr lang="en-US" sz="2400" dirty="0" smtClean="0">
                <a:effectLst/>
              </a:rPr>
              <a:t>mage filtering</a:t>
            </a:r>
          </a:p>
          <a:p>
            <a:r>
              <a:rPr lang="en-US" sz="2400" dirty="0">
                <a:effectLst/>
              </a:rPr>
              <a:t>I</a:t>
            </a:r>
            <a:r>
              <a:rPr lang="en-US" sz="2400" dirty="0" smtClean="0">
                <a:effectLst/>
              </a:rPr>
              <a:t>mage </a:t>
            </a:r>
            <a:r>
              <a:rPr lang="en-US" sz="2400" dirty="0">
                <a:effectLst/>
              </a:rPr>
              <a:t>reconstruction </a:t>
            </a:r>
            <a:endParaRPr lang="en-US" sz="2400" dirty="0" smtClean="0">
              <a:effectLst/>
            </a:endParaRPr>
          </a:p>
          <a:p>
            <a:r>
              <a:rPr lang="en-US" sz="2400" dirty="0">
                <a:effectLst/>
              </a:rPr>
              <a:t>I</a:t>
            </a:r>
            <a:r>
              <a:rPr lang="en-US" sz="2400" dirty="0" smtClean="0">
                <a:effectLst/>
              </a:rPr>
              <a:t>mage </a:t>
            </a:r>
            <a:r>
              <a:rPr lang="en-US" sz="2400" dirty="0">
                <a:effectLst/>
              </a:rPr>
              <a:t>compression.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29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IMAGES as a varying function of pixel intensity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1503635"/>
            <a:ext cx="5847008" cy="51032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effectLst/>
              </a:rPr>
              <a:t>Assume an </a:t>
            </a:r>
            <a:r>
              <a:rPr lang="en-US" dirty="0">
                <a:effectLst/>
              </a:rPr>
              <a:t>image as a varying </a:t>
            </a:r>
            <a:r>
              <a:rPr lang="en-US" dirty="0" smtClean="0">
                <a:effectLst/>
              </a:rPr>
              <a:t>function - however</a:t>
            </a:r>
            <a:r>
              <a:rPr lang="en-US" dirty="0">
                <a:effectLst/>
              </a:rPr>
              <a:t>, rather than varying in time it varies across the two-dimensional space of the image.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a grey scale digital image the pixels each have a value between 0 and 255 representing the darkness of that pixel.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So </a:t>
            </a:r>
            <a:r>
              <a:rPr lang="en-US" dirty="0">
                <a:effectLst/>
              </a:rPr>
              <a:t>the darkness, or intensity, of that pixel, is a function of the horizontal and vertical coordinates giving the location of that pixel.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You </a:t>
            </a:r>
            <a:r>
              <a:rPr lang="en-US" dirty="0">
                <a:effectLst/>
              </a:rPr>
              <a:t>can think of the image as </a:t>
            </a:r>
            <a:r>
              <a:rPr lang="en-US" dirty="0" smtClean="0">
                <a:effectLst/>
              </a:rPr>
              <a:t>a landscape</a:t>
            </a:r>
            <a:r>
              <a:rPr lang="en-US" dirty="0">
                <a:effectLst/>
              </a:rPr>
              <a:t>, with the height of the landscape given by the </a:t>
            </a:r>
            <a:r>
              <a:rPr lang="en-US" dirty="0" smtClean="0">
                <a:effectLst/>
              </a:rPr>
              <a:t>value / intensity  </a:t>
            </a:r>
            <a:r>
              <a:rPr lang="en-US" dirty="0">
                <a:effectLst/>
              </a:rPr>
              <a:t>of the pixel.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55" y="2063371"/>
            <a:ext cx="5841604" cy="2070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8910" y="413411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Image </a:t>
            </a:r>
            <a:r>
              <a:rPr lang="en-IN" sz="1000" dirty="0" err="1" smtClean="0"/>
              <a:t>Src</a:t>
            </a:r>
            <a:r>
              <a:rPr lang="en-IN" sz="1000" dirty="0"/>
              <a:t>: https://plus.maths.org/content/fourier-transforms-images</a:t>
            </a:r>
          </a:p>
        </p:txBody>
      </p:sp>
    </p:spTree>
    <p:extLst>
      <p:ext uri="{BB962C8B-B14F-4D97-AF65-F5344CB8AC3E}">
        <p14:creationId xmlns:p14="http://schemas.microsoft.com/office/powerpoint/2010/main" val="7375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FT USING NUMPY &amp; OPENCV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00" y="1326321"/>
            <a:ext cx="6187636" cy="5357814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effectLst/>
              </a:rPr>
              <a:t>For </a:t>
            </a:r>
            <a:r>
              <a:rPr lang="en-US" sz="1600" dirty="0">
                <a:effectLst/>
              </a:rPr>
              <a:t>images, </a:t>
            </a:r>
            <a:r>
              <a:rPr lang="en-US" sz="1600" b="1" dirty="0">
                <a:effectLst/>
              </a:rPr>
              <a:t>2D Discrete Fourier Transform (DFT)</a:t>
            </a:r>
            <a:r>
              <a:rPr lang="en-US" sz="1600" dirty="0">
                <a:effectLst/>
              </a:rPr>
              <a:t> is used to find the frequency domain. A fast algorithm called </a:t>
            </a:r>
            <a:r>
              <a:rPr lang="en-US" sz="1600" b="1" dirty="0">
                <a:effectLst/>
              </a:rPr>
              <a:t>Fast Fourier Transform (FFT)</a:t>
            </a:r>
            <a:r>
              <a:rPr lang="en-US" sz="1600" dirty="0">
                <a:effectLst/>
              </a:rPr>
              <a:t> is used for calculation of DFT</a:t>
            </a:r>
            <a:r>
              <a:rPr lang="en-US" sz="1600" dirty="0" smtClean="0">
                <a:effectLst/>
              </a:rPr>
              <a:t>.</a:t>
            </a:r>
          </a:p>
          <a:p>
            <a:pPr algn="just"/>
            <a:r>
              <a:rPr lang="en-IN" sz="1600" b="1" dirty="0">
                <a:effectLst/>
              </a:rPr>
              <a:t>Fourier Transform using </a:t>
            </a:r>
            <a:r>
              <a:rPr lang="en-IN" sz="1600" b="1" dirty="0" err="1" smtClean="0">
                <a:effectLst/>
              </a:rPr>
              <a:t>Numpy</a:t>
            </a:r>
            <a:r>
              <a:rPr lang="en-IN" sz="1600" b="1" dirty="0" smtClean="0">
                <a:effectLst/>
              </a:rPr>
              <a:t>:</a:t>
            </a:r>
          </a:p>
          <a:p>
            <a:pPr algn="just"/>
            <a:r>
              <a:rPr lang="en-US" sz="1600" dirty="0" err="1">
                <a:effectLst/>
              </a:rPr>
              <a:t>Numpy</a:t>
            </a:r>
            <a:r>
              <a:rPr lang="en-US" sz="1600" dirty="0">
                <a:effectLst/>
              </a:rPr>
              <a:t> has an FFT package to do this. </a:t>
            </a:r>
            <a:r>
              <a:rPr lang="en-US" sz="1600" b="1" dirty="0">
                <a:effectLst/>
              </a:rPr>
              <a:t>np.fft.fft2()</a:t>
            </a:r>
            <a:r>
              <a:rPr lang="en-US" sz="1600" dirty="0">
                <a:effectLst/>
              </a:rPr>
              <a:t> provides us the frequency transform which will be a complex array. </a:t>
            </a:r>
            <a:endParaRPr lang="en-US" sz="1600" dirty="0" smtClean="0">
              <a:effectLst/>
            </a:endParaRPr>
          </a:p>
          <a:p>
            <a:pPr algn="just"/>
            <a:r>
              <a:rPr lang="en-US" sz="1600" dirty="0" smtClean="0">
                <a:effectLst/>
              </a:rPr>
              <a:t>Its </a:t>
            </a:r>
            <a:r>
              <a:rPr lang="en-US" sz="1600" dirty="0">
                <a:effectLst/>
              </a:rPr>
              <a:t>first argument is the input image, which is grayscale. </a:t>
            </a:r>
            <a:endParaRPr lang="en-US" sz="1600" dirty="0" smtClean="0">
              <a:effectLst/>
            </a:endParaRPr>
          </a:p>
          <a:p>
            <a:pPr algn="just"/>
            <a:r>
              <a:rPr lang="en-US" sz="1600" dirty="0" smtClean="0">
                <a:effectLst/>
              </a:rPr>
              <a:t>Second </a:t>
            </a:r>
            <a:r>
              <a:rPr lang="en-US" sz="1600" dirty="0">
                <a:effectLst/>
              </a:rPr>
              <a:t>argument is optional which decides the size of output array. </a:t>
            </a:r>
            <a:endParaRPr lang="en-US" sz="1600" dirty="0" smtClean="0">
              <a:effectLst/>
            </a:endParaRPr>
          </a:p>
          <a:p>
            <a:pPr algn="just"/>
            <a:r>
              <a:rPr lang="en-US" sz="1600" dirty="0"/>
              <a:t>After this result, zero frequency component (DC component) will be at top left corner. </a:t>
            </a:r>
          </a:p>
          <a:p>
            <a:pPr algn="just"/>
            <a:r>
              <a:rPr lang="en-US" sz="1600" dirty="0"/>
              <a:t>If you want to bring it to center, you need to shift the result by using the function - </a:t>
            </a:r>
            <a:r>
              <a:rPr lang="en-US" sz="1600" b="1" dirty="0" err="1"/>
              <a:t>np.fft.fftshift</a:t>
            </a:r>
            <a:r>
              <a:rPr lang="en-US" sz="1600" b="1" dirty="0"/>
              <a:t>().</a:t>
            </a:r>
          </a:p>
          <a:p>
            <a:pPr algn="just"/>
            <a:r>
              <a:rPr lang="en-US" sz="1600" dirty="0"/>
              <a:t>Once you found the frequency transform, you can find the magnitude spectrum.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36" y="1370425"/>
            <a:ext cx="5660926" cy="3098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9711" y="4812031"/>
            <a:ext cx="562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Other related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np.fft.ifftshift</a:t>
            </a:r>
            <a:r>
              <a:rPr lang="en-IN" b="1" dirty="0" smtClean="0"/>
              <a:t>() - </a:t>
            </a:r>
            <a:r>
              <a:rPr lang="en-US" dirty="0"/>
              <a:t>DC component again come at the top-left </a:t>
            </a:r>
            <a:r>
              <a:rPr lang="en-US" dirty="0" smtClean="0"/>
              <a:t>corner.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np.ifft2</a:t>
            </a:r>
            <a:r>
              <a:rPr lang="en-IN" b="1" dirty="0" smtClean="0"/>
              <a:t>() - </a:t>
            </a:r>
            <a:r>
              <a:rPr lang="en-IN" dirty="0"/>
              <a:t>inverse FFT</a:t>
            </a:r>
          </a:p>
        </p:txBody>
      </p:sp>
    </p:spTree>
    <p:extLst>
      <p:ext uri="{BB962C8B-B14F-4D97-AF65-F5344CB8AC3E}">
        <p14:creationId xmlns:p14="http://schemas.microsoft.com/office/powerpoint/2010/main" val="39988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/>
              <a:t>FT USING NUMPY &amp; 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84" y="1519504"/>
            <a:ext cx="5602915" cy="36951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Fourier Transform in </a:t>
            </a:r>
            <a:r>
              <a:rPr lang="en-IN" dirty="0" err="1" smtClean="0"/>
              <a:t>OpenCV</a:t>
            </a:r>
            <a:r>
              <a:rPr lang="en-IN" dirty="0" smtClean="0"/>
              <a:t>:</a:t>
            </a:r>
          </a:p>
          <a:p>
            <a:pPr algn="just"/>
            <a:r>
              <a:rPr lang="en-US" dirty="0" err="1"/>
              <a:t>OpenCV</a:t>
            </a:r>
            <a:r>
              <a:rPr lang="en-US" dirty="0"/>
              <a:t> provides the functions </a:t>
            </a:r>
            <a:r>
              <a:rPr lang="en-US" dirty="0" err="1"/>
              <a:t>cv.dft</a:t>
            </a:r>
            <a:r>
              <a:rPr lang="en-US" dirty="0"/>
              <a:t>() and </a:t>
            </a:r>
            <a:r>
              <a:rPr lang="en-US" dirty="0" err="1"/>
              <a:t>cv.idft</a:t>
            </a:r>
            <a:r>
              <a:rPr lang="en-US" dirty="0"/>
              <a:t>() for this.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returns the result with two channels.</a:t>
            </a:r>
          </a:p>
          <a:p>
            <a:pPr algn="just"/>
            <a:r>
              <a:rPr lang="en-US" dirty="0"/>
              <a:t>First channel will have the real part of the result and second channel will have the imaginary part of the result.</a:t>
            </a:r>
          </a:p>
          <a:p>
            <a:pPr algn="just"/>
            <a:r>
              <a:rPr lang="en-US" dirty="0"/>
              <a:t>The input image should be converted to np.float32 first.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5" y="1783576"/>
            <a:ext cx="6431815" cy="287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4783360"/>
            <a:ext cx="5834088" cy="19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31683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docs.opencv.org/3.4/de/dbc/tutorial_py_fourier_transform.html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docs.opencv.org/3.4/d8/d01/tutorial_discrete_fourier_transform.html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1215</TotalTime>
  <Words>370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Fourier transformation</vt:lpstr>
      <vt:lpstr>Why do we convert images to spectrum domain? </vt:lpstr>
      <vt:lpstr>Applications / use of FT</vt:lpstr>
      <vt:lpstr>IMAGES as a varying function of pixel intensity variation</vt:lpstr>
      <vt:lpstr>FT USING NUMPY &amp; OPENCV</vt:lpstr>
      <vt:lpstr>FT USING NUMPY &amp; OPENCV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91</cp:revision>
  <dcterms:created xsi:type="dcterms:W3CDTF">2021-09-08T06:03:28Z</dcterms:created>
  <dcterms:modified xsi:type="dcterms:W3CDTF">2022-03-04T03:12:13Z</dcterms:modified>
</cp:coreProperties>
</file>