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9" r:id="rId2"/>
    <p:sldId id="260" r:id="rId3"/>
    <p:sldId id="268" r:id="rId4"/>
    <p:sldId id="261" r:id="rId5"/>
    <p:sldId id="262" r:id="rId6"/>
    <p:sldId id="263" r:id="rId7"/>
    <p:sldId id="264" r:id="rId8"/>
    <p:sldId id="265" r:id="rId9"/>
    <p:sldId id="266"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Sawant" userId="4c4e06c8b5698652" providerId="LiveId" clId="{BB8EC8E7-D26B-4A0C-8955-1F020A406F9B}"/>
    <pc:docChg chg="undo custSel addSld modSld">
      <pc:chgData name="Shubham Sawant" userId="4c4e06c8b5698652" providerId="LiveId" clId="{BB8EC8E7-D26B-4A0C-8955-1F020A406F9B}" dt="2022-04-17T17:30:34.535" v="936" actId="20577"/>
      <pc:docMkLst>
        <pc:docMk/>
      </pc:docMkLst>
      <pc:sldChg chg="modSp mod">
        <pc:chgData name="Shubham Sawant" userId="4c4e06c8b5698652" providerId="LiveId" clId="{BB8EC8E7-D26B-4A0C-8955-1F020A406F9B}" dt="2022-04-15T11:05:23.574" v="52" actId="313"/>
        <pc:sldMkLst>
          <pc:docMk/>
          <pc:sldMk cId="1210685373" sldId="260"/>
        </pc:sldMkLst>
        <pc:spChg chg="mod">
          <ac:chgData name="Shubham Sawant" userId="4c4e06c8b5698652" providerId="LiveId" clId="{BB8EC8E7-D26B-4A0C-8955-1F020A406F9B}" dt="2022-04-15T11:05:23.574" v="52" actId="313"/>
          <ac:spMkLst>
            <pc:docMk/>
            <pc:sldMk cId="1210685373" sldId="260"/>
            <ac:spMk id="3" creationId="{97FDE9D0-9A2D-473C-AFCD-4B9D89E724DD}"/>
          </ac:spMkLst>
        </pc:spChg>
      </pc:sldChg>
      <pc:sldChg chg="addSp modSp mod">
        <pc:chgData name="Shubham Sawant" userId="4c4e06c8b5698652" providerId="LiveId" clId="{BB8EC8E7-D26B-4A0C-8955-1F020A406F9B}" dt="2022-04-15T11:02:27.279" v="51" actId="20577"/>
        <pc:sldMkLst>
          <pc:docMk/>
          <pc:sldMk cId="3371390797" sldId="263"/>
        </pc:sldMkLst>
        <pc:spChg chg="add mod">
          <ac:chgData name="Shubham Sawant" userId="4c4e06c8b5698652" providerId="LiveId" clId="{BB8EC8E7-D26B-4A0C-8955-1F020A406F9B}" dt="2022-04-15T11:02:27.279" v="51" actId="20577"/>
          <ac:spMkLst>
            <pc:docMk/>
            <pc:sldMk cId="3371390797" sldId="263"/>
            <ac:spMk id="4" creationId="{6841A5C0-33A5-4065-9F81-E7A96EF75882}"/>
          </ac:spMkLst>
        </pc:spChg>
        <pc:picChg chg="add mod">
          <ac:chgData name="Shubham Sawant" userId="4c4e06c8b5698652" providerId="LiveId" clId="{BB8EC8E7-D26B-4A0C-8955-1F020A406F9B}" dt="2022-04-15T11:01:38.512" v="9" actId="14100"/>
          <ac:picMkLst>
            <pc:docMk/>
            <pc:sldMk cId="3371390797" sldId="263"/>
            <ac:picMk id="3" creationId="{F61104B2-DACC-4281-A1F1-BD91E4C2D209}"/>
          </ac:picMkLst>
        </pc:picChg>
      </pc:sldChg>
      <pc:sldChg chg="addSp modSp new mod">
        <pc:chgData name="Shubham Sawant" userId="4c4e06c8b5698652" providerId="LiveId" clId="{BB8EC8E7-D26B-4A0C-8955-1F020A406F9B}" dt="2022-04-17T14:50:39.190" v="410" actId="20577"/>
        <pc:sldMkLst>
          <pc:docMk/>
          <pc:sldMk cId="744823383" sldId="264"/>
        </pc:sldMkLst>
        <pc:spChg chg="add mod">
          <ac:chgData name="Shubham Sawant" userId="4c4e06c8b5698652" providerId="LiveId" clId="{BB8EC8E7-D26B-4A0C-8955-1F020A406F9B}" dt="2022-04-17T14:50:39.190" v="410" actId="20577"/>
          <ac:spMkLst>
            <pc:docMk/>
            <pc:sldMk cId="744823383" sldId="264"/>
            <ac:spMk id="2" creationId="{57C800BF-90CB-499A-B931-1653A484DF1A}"/>
          </ac:spMkLst>
        </pc:spChg>
      </pc:sldChg>
      <pc:sldChg chg="addSp delSp modSp new mod">
        <pc:chgData name="Shubham Sawant" userId="4c4e06c8b5698652" providerId="LiveId" clId="{BB8EC8E7-D26B-4A0C-8955-1F020A406F9B}" dt="2022-04-17T16:55:22.531" v="559" actId="20577"/>
        <pc:sldMkLst>
          <pc:docMk/>
          <pc:sldMk cId="307696728" sldId="265"/>
        </pc:sldMkLst>
        <pc:spChg chg="add del mod">
          <ac:chgData name="Shubham Sawant" userId="4c4e06c8b5698652" providerId="LiveId" clId="{BB8EC8E7-D26B-4A0C-8955-1F020A406F9B}" dt="2022-04-17T14:51:05.871" v="414"/>
          <ac:spMkLst>
            <pc:docMk/>
            <pc:sldMk cId="307696728" sldId="265"/>
            <ac:spMk id="2" creationId="{0F50B653-184C-4D08-9D4B-791FB8DB8DD6}"/>
          </ac:spMkLst>
        </pc:spChg>
        <pc:spChg chg="add mod">
          <ac:chgData name="Shubham Sawant" userId="4c4e06c8b5698652" providerId="LiveId" clId="{BB8EC8E7-D26B-4A0C-8955-1F020A406F9B}" dt="2022-04-17T16:55:22.531" v="559" actId="20577"/>
          <ac:spMkLst>
            <pc:docMk/>
            <pc:sldMk cId="307696728" sldId="265"/>
            <ac:spMk id="3" creationId="{ADA5BE38-F87A-465E-B1BA-8057036227F8}"/>
          </ac:spMkLst>
        </pc:spChg>
      </pc:sldChg>
      <pc:sldChg chg="addSp modSp new mod">
        <pc:chgData name="Shubham Sawant" userId="4c4e06c8b5698652" providerId="LiveId" clId="{BB8EC8E7-D26B-4A0C-8955-1F020A406F9B}" dt="2022-04-17T17:10:46.486" v="679" actId="1076"/>
        <pc:sldMkLst>
          <pc:docMk/>
          <pc:sldMk cId="3622323582" sldId="266"/>
        </pc:sldMkLst>
        <pc:spChg chg="add mod">
          <ac:chgData name="Shubham Sawant" userId="4c4e06c8b5698652" providerId="LiveId" clId="{BB8EC8E7-D26B-4A0C-8955-1F020A406F9B}" dt="2022-04-17T17:09:44.147" v="674" actId="20577"/>
          <ac:spMkLst>
            <pc:docMk/>
            <pc:sldMk cId="3622323582" sldId="266"/>
            <ac:spMk id="2" creationId="{FD19A179-FA10-486B-A722-5479D53D61D0}"/>
          </ac:spMkLst>
        </pc:spChg>
        <pc:picChg chg="add mod">
          <ac:chgData name="Shubham Sawant" userId="4c4e06c8b5698652" providerId="LiveId" clId="{BB8EC8E7-D26B-4A0C-8955-1F020A406F9B}" dt="2022-04-17T17:10:46.486" v="679" actId="1076"/>
          <ac:picMkLst>
            <pc:docMk/>
            <pc:sldMk cId="3622323582" sldId="266"/>
            <ac:picMk id="4" creationId="{C3AE8122-D295-4CA0-AF4A-5399A3E0B966}"/>
          </ac:picMkLst>
        </pc:picChg>
      </pc:sldChg>
      <pc:sldChg chg="addSp modSp new mod">
        <pc:chgData name="Shubham Sawant" userId="4c4e06c8b5698652" providerId="LiveId" clId="{BB8EC8E7-D26B-4A0C-8955-1F020A406F9B}" dt="2022-04-17T17:13:48.617" v="736" actId="20577"/>
        <pc:sldMkLst>
          <pc:docMk/>
          <pc:sldMk cId="3443921376" sldId="267"/>
        </pc:sldMkLst>
        <pc:spChg chg="add mod">
          <ac:chgData name="Shubham Sawant" userId="4c4e06c8b5698652" providerId="LiveId" clId="{BB8EC8E7-D26B-4A0C-8955-1F020A406F9B}" dt="2022-04-17T17:13:48.617" v="736" actId="20577"/>
          <ac:spMkLst>
            <pc:docMk/>
            <pc:sldMk cId="3443921376" sldId="267"/>
            <ac:spMk id="2" creationId="{416D646E-C8E5-4F61-8BE9-A31078DEEDAD}"/>
          </ac:spMkLst>
        </pc:spChg>
      </pc:sldChg>
      <pc:sldChg chg="addSp modSp new mod">
        <pc:chgData name="Shubham Sawant" userId="4c4e06c8b5698652" providerId="LiveId" clId="{BB8EC8E7-D26B-4A0C-8955-1F020A406F9B}" dt="2022-04-17T17:23:21.208" v="796" actId="20577"/>
        <pc:sldMkLst>
          <pc:docMk/>
          <pc:sldMk cId="58853422" sldId="268"/>
        </pc:sldMkLst>
        <pc:spChg chg="add mod">
          <ac:chgData name="Shubham Sawant" userId="4c4e06c8b5698652" providerId="LiveId" clId="{BB8EC8E7-D26B-4A0C-8955-1F020A406F9B}" dt="2022-04-17T17:23:21.208" v="796" actId="20577"/>
          <ac:spMkLst>
            <pc:docMk/>
            <pc:sldMk cId="58853422" sldId="268"/>
            <ac:spMk id="2" creationId="{C6E3D6B3-3F31-4EB1-91E5-048149BC12FC}"/>
          </ac:spMkLst>
        </pc:spChg>
      </pc:sldChg>
      <pc:sldChg chg="addSp modSp new mod">
        <pc:chgData name="Shubham Sawant" userId="4c4e06c8b5698652" providerId="LiveId" clId="{BB8EC8E7-D26B-4A0C-8955-1F020A406F9B}" dt="2022-04-17T17:30:34.535" v="936" actId="20577"/>
        <pc:sldMkLst>
          <pc:docMk/>
          <pc:sldMk cId="514095116" sldId="269"/>
        </pc:sldMkLst>
        <pc:spChg chg="add mod">
          <ac:chgData name="Shubham Sawant" userId="4c4e06c8b5698652" providerId="LiveId" clId="{BB8EC8E7-D26B-4A0C-8955-1F020A406F9B}" dt="2022-04-17T17:30:34.535" v="936" actId="20577"/>
          <ac:spMkLst>
            <pc:docMk/>
            <pc:sldMk cId="514095116" sldId="269"/>
            <ac:spMk id="2" creationId="{5102D335-B0F7-44F4-AB55-D39B251D7B6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12192000" cy="4572000"/>
          </a:xfrm>
          <a:prstGeom prst="rect">
            <a:avLst/>
          </a:prstGeom>
        </p:spPr>
      </p:pic>
      <p:sp>
        <p:nvSpPr>
          <p:cNvPr id="4" name="Date Placeholder 3"/>
          <p:cNvSpPr>
            <a:spLocks noGrp="1"/>
          </p:cNvSpPr>
          <p:nvPr>
            <p:ph type="dt" sz="half" idx="10"/>
          </p:nvPr>
        </p:nvSpPr>
        <p:spPr/>
        <p:txBody>
          <a:bodyPr/>
          <a:lstStyle/>
          <a:p>
            <a:fld id="{88D38747-4367-4BD2-8D51-C97E202738E2}" type="datetime1">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
        <p:nvSpPr>
          <p:cNvPr id="3" name="Subtitle 2"/>
          <p:cNvSpPr>
            <a:spLocks noGrp="1"/>
          </p:cNvSpPr>
          <p:nvPr>
            <p:ph type="subTitle" idx="1"/>
          </p:nvPr>
        </p:nvSpPr>
        <p:spPr>
          <a:xfrm>
            <a:off x="1625600" y="3886200"/>
            <a:ext cx="85344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914400" y="2007889"/>
            <a:ext cx="103632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E833E-1B6D-415F-AD29-75AE8C43BD0D}" type="datetime1">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52596F-08A7-4B70-989A-F2B1CF31E66B}" type="datetime1">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8" name="Content Placeholder 7"/>
          <p:cNvSpPr>
            <a:spLocks noGrp="1"/>
          </p:cNvSpPr>
          <p:nvPr>
            <p:ph sz="quarter" idx="13"/>
          </p:nvPr>
        </p:nvSpPr>
        <p:spPr>
          <a:xfrm>
            <a:off x="812800" y="1600200"/>
            <a:ext cx="10566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1" y="4962526"/>
            <a:ext cx="10513484"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12801" y="3462339"/>
            <a:ext cx="10513484"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812800" y="1600200"/>
            <a:ext cx="49784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6400800" y="1600200"/>
            <a:ext cx="49784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6400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812800" y="2209800"/>
            <a:ext cx="49784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812800" y="274638"/>
            <a:ext cx="10566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2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400800" y="1600200"/>
            <a:ext cx="49784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9343D99-809A-49C0-96E5-4250D0B498EE}" type="datetime1">
              <a:rPr lang="en-US" smtClean="0"/>
              <a:t>4/18/2022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5283200" y="1447800"/>
            <a:ext cx="61976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816864"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16864" y="2547892"/>
            <a:ext cx="39624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12192000" cy="6858000"/>
          </a:xfrm>
          <a:prstGeom prst="rect">
            <a:avLst/>
          </a:prstGeom>
        </p:spPr>
      </p:pic>
      <p:sp>
        <p:nvSpPr>
          <p:cNvPr id="2" name="Title 1"/>
          <p:cNvSpPr>
            <a:spLocks noGrp="1"/>
          </p:cNvSpPr>
          <p:nvPr>
            <p:ph type="title"/>
          </p:nvPr>
        </p:nvSpPr>
        <p:spPr>
          <a:xfrm>
            <a:off x="812800" y="1447800"/>
            <a:ext cx="39624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6209792" y="1447800"/>
            <a:ext cx="4559808"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12800" y="2547891"/>
            <a:ext cx="39624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4/18/2022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12192000" cy="6858000"/>
          </a:xfrm>
          <a:prstGeom prst="rect">
            <a:avLst/>
          </a:prstGeom>
        </p:spPr>
      </p:pic>
      <p:sp>
        <p:nvSpPr>
          <p:cNvPr id="2" name="Title Placeholder 1"/>
          <p:cNvSpPr>
            <a:spLocks noGrp="1"/>
          </p:cNvSpPr>
          <p:nvPr>
            <p:ph type="title"/>
          </p:nvPr>
        </p:nvSpPr>
        <p:spPr>
          <a:xfrm>
            <a:off x="812800" y="274638"/>
            <a:ext cx="105664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600201"/>
            <a:ext cx="105664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620000" y="6356351"/>
            <a:ext cx="2032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073ED0CC-082F-4160-86E5-0D6041F12778}" type="datetime1">
              <a:rPr lang="en-US" smtClean="0"/>
              <a:t>4/18/2022</a:t>
            </a:fld>
            <a:endParaRPr lang="en-US" dirty="0"/>
          </a:p>
        </p:txBody>
      </p:sp>
      <p:sp>
        <p:nvSpPr>
          <p:cNvPr id="5" name="Footer Placeholder 4"/>
          <p:cNvSpPr>
            <a:spLocks noGrp="1"/>
          </p:cNvSpPr>
          <p:nvPr>
            <p:ph type="ftr" sz="quarter" idx="3"/>
          </p:nvPr>
        </p:nvSpPr>
        <p:spPr>
          <a:xfrm>
            <a:off x="812800" y="6356351"/>
            <a:ext cx="38608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10058400" y="6356351"/>
            <a:ext cx="1320800" cy="365125"/>
          </a:xfrm>
          <a:prstGeom prst="rect">
            <a:avLst/>
          </a:prstGeom>
        </p:spPr>
        <p:txBody>
          <a:bodyPr vert="horz" lIns="91440" tIns="45720" rIns="91440" bIns="45720" rtlCol="0" anchor="ctr"/>
          <a:lstStyle>
            <a:lvl1pPr algn="r">
              <a:defRPr sz="1100" baseline="0">
                <a:solidFill>
                  <a:schemeClr val="tx1"/>
                </a:solidFill>
              </a:defRPr>
            </a:lvl1pPr>
          </a:lstStyle>
          <a:p>
            <a:fld id="{3A98EE3D-8CD1-4C3F-BD1C-C98C9596463C}"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hf sldNum="0" hdr="0" ftr="0" dt="0"/>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www.scalaracademy.com/" TargetMode="External"/><Relationship Id="rId2" Type="http://schemas.openxmlformats.org/officeDocument/2006/relationships/hyperlink" Target="http://www.techlearn.com/" TargetMode="External"/><Relationship Id="rId1" Type="http://schemas.openxmlformats.org/officeDocument/2006/relationships/slideLayout" Target="../slideLayouts/slideLayout7.xml"/><Relationship Id="rId4" Type="http://schemas.openxmlformats.org/officeDocument/2006/relationships/hyperlink" Target="http://www.kagg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 xmlns:a16="http://schemas.microsoft.com/office/drawing/2014/main" id="{91BC5572-FC33-4C1C-8DEE-C2CF75A75641}"/>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3" name="Subtitle 2">
            <a:extLst>
              <a:ext uri="{FF2B5EF4-FFF2-40B4-BE49-F238E27FC236}">
                <a16:creationId xmlns="" xmlns:a16="http://schemas.microsoft.com/office/drawing/2014/main" id="{DB93FB3F-A8D4-46D3-A1C6-C79C64563729}"/>
              </a:ext>
            </a:extLst>
          </p:cNvPr>
          <p:cNvSpPr>
            <a:spLocks noGrp="1"/>
          </p:cNvSpPr>
          <p:nvPr>
            <p:ph type="subTitle" idx="1"/>
          </p:nvPr>
        </p:nvSpPr>
        <p:spPr>
          <a:xfrm>
            <a:off x="1723070" y="4185138"/>
            <a:ext cx="8745879" cy="1934308"/>
          </a:xfrm>
          <a:noFill/>
        </p:spPr>
        <p:txBody>
          <a:bodyPr>
            <a:normAutofit fontScale="92500" lnSpcReduction="20000"/>
          </a:bodyPr>
          <a:lstStyle/>
          <a:p>
            <a:r>
              <a:rPr lang="en-US" sz="2800" dirty="0" smtClean="0"/>
              <a:t>																			</a:t>
            </a:r>
            <a:r>
              <a:rPr lang="en-US" sz="2800" dirty="0"/>
              <a:t> </a:t>
            </a:r>
            <a:r>
              <a:rPr lang="en-US" sz="2800" dirty="0" smtClean="0"/>
              <a:t>        </a:t>
            </a:r>
            <a:r>
              <a:rPr lang="en-US" sz="2800" b="1" dirty="0" smtClean="0"/>
              <a:t>Karale  Pratik </a:t>
            </a:r>
            <a:r>
              <a:rPr lang="en-US" sz="2800" dirty="0" smtClean="0"/>
              <a:t>                 </a:t>
            </a:r>
            <a:r>
              <a:rPr lang="en-US" sz="2800" b="1" dirty="0" smtClean="0"/>
              <a:t>Khaire Preeti</a:t>
            </a:r>
            <a:r>
              <a:rPr lang="en-US" sz="2800" dirty="0" smtClean="0"/>
              <a:t>			</a:t>
            </a:r>
          </a:p>
          <a:p>
            <a:r>
              <a:rPr lang="en-US" sz="2800" b="1" dirty="0" smtClean="0"/>
              <a:t>Rushikesh  Shinde</a:t>
            </a:r>
            <a:r>
              <a:rPr lang="en-US" sz="2800" b="1" dirty="0"/>
              <a:t> </a:t>
            </a:r>
            <a:r>
              <a:rPr lang="en-US" sz="2800" b="1" dirty="0" smtClean="0"/>
              <a:t>              Neha Kamble    </a:t>
            </a:r>
            <a:endParaRPr lang="en-US" sz="2800" b="1" dirty="0"/>
          </a:p>
        </p:txBody>
      </p:sp>
      <p:sp>
        <p:nvSpPr>
          <p:cNvPr id="2" name="Title 1">
            <a:extLst>
              <a:ext uri="{FF2B5EF4-FFF2-40B4-BE49-F238E27FC236}">
                <a16:creationId xmlns="" xmlns:a16="http://schemas.microsoft.com/office/drawing/2014/main" id="{0D1F047C-C727-42A7-85C5-68C5AA1B1A93}"/>
              </a:ext>
            </a:extLst>
          </p:cNvPr>
          <p:cNvSpPr>
            <a:spLocks noGrp="1"/>
          </p:cNvSpPr>
          <p:nvPr>
            <p:ph type="ctrTitle"/>
          </p:nvPr>
        </p:nvSpPr>
        <p:spPr>
          <a:xfrm>
            <a:off x="1500553" y="512689"/>
            <a:ext cx="9315473" cy="2648381"/>
          </a:xfrm>
        </p:spPr>
        <p:txBody>
          <a:bodyPr>
            <a:normAutofit fontScale="90000"/>
          </a:bodyPr>
          <a:lstStyle/>
          <a:p>
            <a:r>
              <a:rPr lang="en-US" sz="7200" b="1" dirty="0" smtClean="0"/>
              <a:t>Movie </a:t>
            </a:r>
            <a:r>
              <a:rPr lang="en-US" sz="7200" b="1" dirty="0"/>
              <a:t>Recommendation System</a:t>
            </a:r>
          </a:p>
        </p:txBody>
      </p:sp>
      <p:sp>
        <p:nvSpPr>
          <p:cNvPr id="4" name="TextBox 3"/>
          <p:cNvSpPr txBox="1"/>
          <p:nvPr/>
        </p:nvSpPr>
        <p:spPr>
          <a:xfrm>
            <a:off x="3950676" y="3637746"/>
            <a:ext cx="4689231" cy="954107"/>
          </a:xfrm>
          <a:prstGeom prst="rect">
            <a:avLst/>
          </a:prstGeom>
          <a:noFill/>
        </p:spPr>
        <p:txBody>
          <a:bodyPr wrap="square" rtlCol="0">
            <a:spAutoFit/>
          </a:bodyPr>
          <a:lstStyle/>
          <a:p>
            <a:r>
              <a:rPr lang="en-US" b="1" dirty="0" smtClean="0">
                <a:latin typeface="Times New Roman" pitchFamily="18" charset="0"/>
                <a:cs typeface="Times New Roman" pitchFamily="18" charset="0"/>
              </a:rPr>
              <a:t>	Under the Guidance of </a:t>
            </a:r>
          </a:p>
          <a:p>
            <a:endParaRPr lang="en-US" b="1"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Prof.  Nimbalkar S.</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16D646E-C8E5-4F61-8BE9-A31078DEEDAD}"/>
              </a:ext>
            </a:extLst>
          </p:cNvPr>
          <p:cNvSpPr txBox="1"/>
          <p:nvPr/>
        </p:nvSpPr>
        <p:spPr>
          <a:xfrm>
            <a:off x="596152" y="197223"/>
            <a:ext cx="10999695" cy="2154436"/>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Conclusion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model has recommended vary similar movies. From my “domain knowledge”, We can see some similarities mainly based on directors, actor’s and other plot’s. We trained and tested the recommendation system. The accuracy rate is 80%. The movie recommender system provides very good prediction rate and is more reliable then the recommendation system based on collaborative filtering algorithm.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9213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102D335-B0F7-44F4-AB55-D39B251D7B67}"/>
              </a:ext>
            </a:extLst>
          </p:cNvPr>
          <p:cNvSpPr txBox="1"/>
          <p:nvPr/>
        </p:nvSpPr>
        <p:spPr>
          <a:xfrm>
            <a:off x="385482" y="281499"/>
            <a:ext cx="10892118" cy="36625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Reference</a:t>
            </a:r>
          </a:p>
          <a:p>
            <a:endParaRPr lang="en-US" sz="4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International Research Journal of Engineering and Technology (IRJET)</a:t>
            </a:r>
          </a:p>
          <a:p>
            <a:r>
              <a:rPr lang="en-US" dirty="0">
                <a:latin typeface="Times New Roman" panose="02020603050405020304" pitchFamily="18" charset="0"/>
                <a:cs typeface="Times New Roman" panose="02020603050405020304" pitchFamily="18" charset="0"/>
              </a:rPr>
              <a:t>	 Volume: 07 Issue: 06 | June 2020</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2"/>
              </a:rPr>
              <a:t>www.TechLearn.com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3"/>
              </a:rPr>
              <a:t>www.ScalarAcademy.com</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4"/>
              </a:rPr>
              <a:t>www.Kaggle.com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0951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7FDE9D0-9A2D-473C-AFCD-4B9D89E724DD}"/>
              </a:ext>
            </a:extLst>
          </p:cNvPr>
          <p:cNvSpPr txBox="1"/>
          <p:nvPr/>
        </p:nvSpPr>
        <p:spPr>
          <a:xfrm>
            <a:off x="385482" y="394447"/>
            <a:ext cx="11062447" cy="4832092"/>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Introduction</a:t>
            </a:r>
          </a:p>
          <a:p>
            <a:endParaRPr lang="en-US" sz="4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Recommendation systems are becoming really important in today’s extremely busy world. People are always short on time with the huge amounts of tasks they need to finish it  in the limited 24 hours. Therefore, the recommendation systems are important as they help them make the right choices, without having to expend their thinking resources. The purpose of a recommendation system basically is to search for content that would be interesting to an individual. Moreover, it involves a number of factors to create personalized lists of useful and interesting content specific to each user/individual. </a:t>
            </a:r>
          </a:p>
          <a:p>
            <a:r>
              <a:rPr lang="en-US" sz="2000" dirty="0">
                <a:latin typeface="Times New Roman" panose="02020603050405020304" pitchFamily="18" charset="0"/>
                <a:cs typeface="Times New Roman" panose="02020603050405020304" pitchFamily="18" charset="0"/>
              </a:rPr>
              <a:t>  	Recommendation systems are Artificial Intelligence based algorithms that scan through all possible options and create a customized list of items that are interesting and relevant to an individual. These results are based on their profile, search/browsing history, what other people with similar interest are watching, and how likely are you to watch those movies. This is achieved through predictive modeling and heuristics with the data available.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6853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6E3D6B3-3F31-4EB1-91E5-048149BC12FC}"/>
              </a:ext>
            </a:extLst>
          </p:cNvPr>
          <p:cNvSpPr txBox="1"/>
          <p:nvPr/>
        </p:nvSpPr>
        <p:spPr>
          <a:xfrm>
            <a:off x="349624" y="448235"/>
            <a:ext cx="11492752" cy="2831544"/>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Objective</a:t>
            </a:r>
          </a:p>
          <a:p>
            <a:endParaRPr lang="en-US" sz="4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Movie Recommendation System provides a mechanism to help users categorize users with similar interests. Basically the purpose of a recommendation system is to search for material that will be interesting toa person. Moreover, it involves a number of factors to create personalized lists of useful and interesting content specific to each user/individual.</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534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18A0409-AFC6-4E8A-845F-712E30E27AF4}"/>
              </a:ext>
            </a:extLst>
          </p:cNvPr>
          <p:cNvSpPr txBox="1"/>
          <p:nvPr/>
        </p:nvSpPr>
        <p:spPr>
          <a:xfrm>
            <a:off x="277906" y="403412"/>
            <a:ext cx="11116235" cy="4339650"/>
          </a:xfrm>
          <a:prstGeom prst="rect">
            <a:avLst/>
          </a:prstGeom>
          <a:noFill/>
        </p:spPr>
        <p:txBody>
          <a:bodyPr wrap="square" rtlCol="0">
            <a:spAutoFit/>
          </a:bodyPr>
          <a:lstStyle/>
          <a:p>
            <a:r>
              <a:rPr lang="en-US" sz="4800" b="1" dirty="0"/>
              <a:t>                 </a:t>
            </a:r>
            <a:r>
              <a:rPr lang="en-US" sz="4800" b="1" dirty="0" smtClean="0"/>
              <a:t>   </a:t>
            </a:r>
            <a:r>
              <a:rPr lang="en-US" sz="4800" b="1" dirty="0">
                <a:latin typeface="Times New Roman" panose="02020603050405020304" pitchFamily="18" charset="0"/>
                <a:cs typeface="Times New Roman" panose="02020603050405020304" pitchFamily="18" charset="0"/>
              </a:rPr>
              <a:t>Problem Statement</a:t>
            </a:r>
          </a:p>
          <a:p>
            <a:endParaRPr lang="en-US" sz="48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building a recommender system, we face several different problems. Currently there are a lot of recommender systems based on the user information, so what should we do if the website has not gotten enough users. After that, we will solve the representation of a movie, which is how a system can understand a movie. That is the precondition for comparing similarity between two movies. Movie features such as genre, actor and director is a way that can categorize </a:t>
            </a:r>
            <a:r>
              <a:rPr lang="en-IN" dirty="0">
                <a:latin typeface="Times New Roman" panose="02020603050405020304" pitchFamily="18" charset="0"/>
                <a:cs typeface="Times New Roman" panose="02020603050405020304" pitchFamily="18" charset="0"/>
              </a:rPr>
              <a:t>movies.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 kind of movie features can be used for the recommender system.</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 to calculate the similarity between two movies.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310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B3806E4-5407-4652-AEF8-A45AAE34BF45}"/>
              </a:ext>
            </a:extLst>
          </p:cNvPr>
          <p:cNvSpPr txBox="1"/>
          <p:nvPr/>
        </p:nvSpPr>
        <p:spPr>
          <a:xfrm>
            <a:off x="385482" y="430306"/>
            <a:ext cx="10990730" cy="3170099"/>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Theory</a:t>
            </a:r>
            <a:endParaRPr lang="en-US" sz="1400" b="1" dirty="0" smtClean="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Types </a:t>
            </a:r>
            <a:r>
              <a:rPr lang="en-IN" b="1" dirty="0">
                <a:latin typeface="Times New Roman" panose="02020603050405020304" pitchFamily="18" charset="0"/>
                <a:cs typeface="Times New Roman" panose="02020603050405020304" pitchFamily="18" charset="0"/>
              </a:rPr>
              <a:t>of Recommendation Systems:</a:t>
            </a:r>
          </a:p>
          <a:p>
            <a:r>
              <a:rPr lang="en-IN" b="1" dirty="0">
                <a:latin typeface="Times New Roman" panose="02020603050405020304" pitchFamily="18" charset="0"/>
                <a:cs typeface="Times New Roman" panose="02020603050405020304" pitchFamily="18" charset="0"/>
              </a:rPr>
              <a:t>	1. Content-Based Recommendation System</a:t>
            </a:r>
          </a:p>
          <a:p>
            <a:r>
              <a:rPr lang="en-IN" b="1" dirty="0">
                <a:latin typeface="Times New Roman" panose="02020603050405020304" pitchFamily="18" charset="0"/>
                <a:cs typeface="Times New Roman" panose="02020603050405020304" pitchFamily="18" charset="0"/>
              </a:rPr>
              <a:t>	2. Collaborative Recommendation System</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We have implemented Content Based Movie Recommendation System.</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 Content-Based Recommender System is one that follows a content-based filtration method to generate recommendations to the user. Content-Based filtration is mainly focused on recommending similar products to the user based on their history.</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1F798DF4-21F6-4DCE-926A-973C59857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522" y="3600405"/>
            <a:ext cx="5593976" cy="2424424"/>
          </a:xfrm>
          <a:prstGeom prst="rect">
            <a:avLst/>
          </a:prstGeom>
        </p:spPr>
      </p:pic>
    </p:spTree>
    <p:extLst>
      <p:ext uri="{BB962C8B-B14F-4D97-AF65-F5344CB8AC3E}">
        <p14:creationId xmlns:p14="http://schemas.microsoft.com/office/powerpoint/2010/main" val="792573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F61104B2-DACC-4281-A1F1-BD91E4C2D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695" y="1514475"/>
            <a:ext cx="9341224" cy="5092490"/>
          </a:xfrm>
          <a:prstGeom prst="rect">
            <a:avLst/>
          </a:prstGeom>
        </p:spPr>
      </p:pic>
      <p:sp>
        <p:nvSpPr>
          <p:cNvPr id="4" name="TextBox 3">
            <a:extLst>
              <a:ext uri="{FF2B5EF4-FFF2-40B4-BE49-F238E27FC236}">
                <a16:creationId xmlns="" xmlns:a16="http://schemas.microsoft.com/office/drawing/2014/main" id="{6841A5C0-33A5-4065-9F81-E7A96EF75882}"/>
              </a:ext>
            </a:extLst>
          </p:cNvPr>
          <p:cNvSpPr txBox="1"/>
          <p:nvPr/>
        </p:nvSpPr>
        <p:spPr>
          <a:xfrm>
            <a:off x="457200" y="403412"/>
            <a:ext cx="10784541"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Proposed System</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390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7C800BF-90CB-499A-B931-1653A484DF1A}"/>
              </a:ext>
            </a:extLst>
          </p:cNvPr>
          <p:cNvSpPr txBox="1"/>
          <p:nvPr/>
        </p:nvSpPr>
        <p:spPr>
          <a:xfrm>
            <a:off x="295835" y="242047"/>
            <a:ext cx="11672047" cy="6001643"/>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                    System Architecture</a:t>
            </a:r>
          </a:p>
          <a:p>
            <a:endParaRPr lang="en-US" sz="44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Dataset </a:t>
            </a:r>
          </a:p>
          <a:p>
            <a:r>
              <a:rPr lang="en-US" dirty="0">
                <a:latin typeface="Times New Roman" panose="02020603050405020304" pitchFamily="18" charset="0"/>
                <a:cs typeface="Times New Roman" panose="02020603050405020304" pitchFamily="18" charset="0"/>
              </a:rPr>
              <a:t>We have downloaded dataset from Kaggle.com with 5000 movies data.</a:t>
            </a:r>
          </a:p>
          <a:p>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Data pre-processing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Loading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Viewing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Cleaning</a:t>
            </a:r>
          </a:p>
          <a:p>
            <a:endParaRPr lang="en-IN"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NLP algorithm </a:t>
            </a:r>
          </a:p>
          <a:p>
            <a:r>
              <a:rPr lang="en-US" sz="20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Machine Learning Natural language processing (NLP) is a field in which computers understand, analyze, and derive meaning from the provided language or human language in a smart and useful and effective way. By using NLP, developers can learn, organize and structure knowledge which will help them to perform tasks such as automatic summarization , translation, named entity recognition, relationship extraction, speech recognition, and topic segmentation and many their task can be performed using NLP.</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823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DA5BE38-F87A-465E-B1BA-8057036227F8}"/>
              </a:ext>
            </a:extLst>
          </p:cNvPr>
          <p:cNvSpPr txBox="1"/>
          <p:nvPr/>
        </p:nvSpPr>
        <p:spPr>
          <a:xfrm>
            <a:off x="403412" y="421341"/>
            <a:ext cx="11564470" cy="4893647"/>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System Architecture</a:t>
            </a:r>
          </a:p>
          <a:p>
            <a:endParaRPr lang="en-US" sz="44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Content-based filtering</a:t>
            </a:r>
          </a:p>
          <a:p>
            <a:endParaRPr lang="en-US" sz="20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Content-based filtering Content-based filtering -Content based Filtering is to make recommendations based on similar products/and services according to their attributes</a:t>
            </a:r>
          </a:p>
          <a:p>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Finding Similarity</a:t>
            </a:r>
          </a:p>
          <a:p>
            <a:endParaRPr lang="en-US" sz="20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Create vector representation for Bag_of_words, and create the similarity matrix The recommender model can only read and compare a vector (matrix) with another, so we need to convert the ‘Bag_of_words’ into vector representation using </a:t>
            </a:r>
            <a:r>
              <a:rPr lang="en-US" dirty="0" smtClean="0">
                <a:latin typeface="Times New Roman" panose="02020603050405020304" pitchFamily="18" charset="0"/>
                <a:cs typeface="Times New Roman" panose="02020603050405020304" pitchFamily="18" charset="0"/>
              </a:rPr>
              <a:t>Count Vectorizer</a:t>
            </a:r>
            <a:r>
              <a:rPr lang="en-US" dirty="0">
                <a:latin typeface="Times New Roman" panose="02020603050405020304" pitchFamily="18" charset="0"/>
                <a:cs typeface="Times New Roman" panose="02020603050405020304" pitchFamily="18" charset="0"/>
              </a:rPr>
              <a:t>, which is a simple frequency counter for each word in the ‘Bag_of_words’ column. Once we have the matrix containing the count for all words, we can apply the cosine similarity function to compare similarities between movies.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96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D19A179-FA10-486B-A722-5479D53D61D0}"/>
              </a:ext>
            </a:extLst>
          </p:cNvPr>
          <p:cNvSpPr txBox="1"/>
          <p:nvPr/>
        </p:nvSpPr>
        <p:spPr>
          <a:xfrm>
            <a:off x="251012" y="412376"/>
            <a:ext cx="11277600" cy="3139321"/>
          </a:xfrm>
          <a:prstGeom prst="rect">
            <a:avLst/>
          </a:prstGeom>
          <a:noFill/>
        </p:spPr>
        <p:txBody>
          <a:bodyPr wrap="square" rtlCol="0">
            <a:spAutoFit/>
          </a:bodyPr>
          <a:lstStyle/>
          <a:p>
            <a:r>
              <a:rPr lang="en-US" sz="4400" b="1" dirty="0"/>
              <a:t>                   </a:t>
            </a:r>
            <a:r>
              <a:rPr lang="en-US" sz="4400" b="1" dirty="0">
                <a:latin typeface="Times New Roman" panose="02020603050405020304" pitchFamily="18" charset="0"/>
                <a:cs typeface="Times New Roman" panose="02020603050405020304" pitchFamily="18" charset="0"/>
              </a:rPr>
              <a:t>System Architecture</a:t>
            </a:r>
          </a:p>
          <a:p>
            <a:endParaRPr lang="en-US" sz="44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Cosine Similarity</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Cosine similarity is a metric used to measure how similar two items are. Mathematically, it measures the cosine of the angle between two vectors projected in a multi-dimensional space. The output value ranges from 0–1. 0 means no similarity, where as 1 means that both the items are 100% similar.</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C3AE8122-D295-4CA0-AF4A-5399A3E0B9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3846" y="3012831"/>
            <a:ext cx="3774124" cy="2827644"/>
          </a:xfrm>
          <a:prstGeom prst="rect">
            <a:avLst/>
          </a:prstGeom>
        </p:spPr>
      </p:pic>
    </p:spTree>
    <p:extLst>
      <p:ext uri="{BB962C8B-B14F-4D97-AF65-F5344CB8AC3E}">
        <p14:creationId xmlns:p14="http://schemas.microsoft.com/office/powerpoint/2010/main" val="3622323582"/>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388</TotalTime>
  <Words>412</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Horizon</vt:lpstr>
      <vt:lpstr>Movie Recommendation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Shubham Sawant</dc:creator>
  <cp:lastModifiedBy>DELL</cp:lastModifiedBy>
  <cp:revision>15</cp:revision>
  <dcterms:created xsi:type="dcterms:W3CDTF">2022-04-15T08:39:35Z</dcterms:created>
  <dcterms:modified xsi:type="dcterms:W3CDTF">2022-04-18T05:42:54Z</dcterms:modified>
</cp:coreProperties>
</file>