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9"/>
  </p:notesMasterIdLst>
  <p:sldIdLst>
    <p:sldId id="278" r:id="rId5"/>
    <p:sldId id="279" r:id="rId6"/>
    <p:sldId id="280" r:id="rId7"/>
    <p:sldId id="294" r:id="rId8"/>
    <p:sldId id="295" r:id="rId9"/>
    <p:sldId id="296" r:id="rId10"/>
    <p:sldId id="290" r:id="rId11"/>
    <p:sldId id="291" r:id="rId12"/>
    <p:sldId id="297" r:id="rId13"/>
    <p:sldId id="298" r:id="rId14"/>
    <p:sldId id="299" r:id="rId15"/>
    <p:sldId id="300" r:id="rId16"/>
    <p:sldId id="301" r:id="rId17"/>
    <p:sldId id="302" r:id="rId18"/>
    <p:sldId id="303" r:id="rId19"/>
    <p:sldId id="308" r:id="rId20"/>
    <p:sldId id="304" r:id="rId21"/>
    <p:sldId id="305" r:id="rId22"/>
    <p:sldId id="306" r:id="rId23"/>
    <p:sldId id="307" r:id="rId24"/>
    <p:sldId id="309" r:id="rId25"/>
    <p:sldId id="310" r:id="rId26"/>
    <p:sldId id="312" r:id="rId27"/>
    <p:sldId id="313" r:id="rId28"/>
    <p:sldId id="314" r:id="rId29"/>
    <p:sldId id="315" r:id="rId30"/>
    <p:sldId id="316" r:id="rId31"/>
    <p:sldId id="311" r:id="rId32"/>
    <p:sldId id="317" r:id="rId33"/>
    <p:sldId id="318" r:id="rId34"/>
    <p:sldId id="319" r:id="rId35"/>
    <p:sldId id="320" r:id="rId36"/>
    <p:sldId id="292" r:id="rId37"/>
    <p:sldId id="293" r:id="rId3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www.cdc.gov/diabetes/data/index.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920559"/>
            <a:ext cx="5385816" cy="1225296"/>
          </a:xfrm>
        </p:spPr>
        <p:txBody>
          <a:bodyPr/>
          <a:lstStyle/>
          <a:p>
            <a:r>
              <a:rPr lang="en-US" dirty="0"/>
              <a:t>Statistics Case study</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486803" y="2681619"/>
            <a:ext cx="5218394" cy="2095842"/>
          </a:xfrm>
        </p:spPr>
        <p:txBody>
          <a:bodyPr/>
          <a:lstStyle/>
          <a:p>
            <a:r>
              <a:rPr lang="en-US" dirty="0">
                <a:solidFill>
                  <a:schemeClr val="tx1"/>
                </a:solidFill>
              </a:rPr>
              <a:t>Group 12</a:t>
            </a:r>
          </a:p>
          <a:p>
            <a:endParaRPr lang="en-US" dirty="0">
              <a:solidFill>
                <a:schemeClr val="tx1"/>
              </a:solidFill>
            </a:endParaRPr>
          </a:p>
          <a:p>
            <a:r>
              <a:rPr lang="en-US" dirty="0">
                <a:solidFill>
                  <a:schemeClr val="tx1"/>
                </a:solidFill>
              </a:rPr>
              <a:t>Ashish Lal ( 21BCs017 )</a:t>
            </a:r>
          </a:p>
          <a:p>
            <a:r>
              <a:rPr lang="en-US" dirty="0" err="1">
                <a:solidFill>
                  <a:schemeClr val="tx1"/>
                </a:solidFill>
              </a:rPr>
              <a:t>Avinav</a:t>
            </a:r>
            <a:r>
              <a:rPr lang="en-US" dirty="0">
                <a:solidFill>
                  <a:schemeClr val="tx1"/>
                </a:solidFill>
              </a:rPr>
              <a:t> Kashyap ( 21BCS021 )​</a:t>
            </a:r>
          </a:p>
          <a:p>
            <a:r>
              <a:rPr lang="en-US" dirty="0">
                <a:solidFill>
                  <a:schemeClr val="tx1"/>
                </a:solidFill>
              </a:rPr>
              <a:t>Pratik Kunghadkar ( 21BCS058 )</a:t>
            </a:r>
          </a:p>
          <a:p>
            <a:endParaRPr lang="en-US" dirty="0">
              <a:solidFill>
                <a:schemeClr val="tx1"/>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3747734" cy="379009"/>
          </a:xfrm>
        </p:spPr>
        <p:txBody>
          <a:bodyPr/>
          <a:lstStyle/>
          <a:p>
            <a:r>
              <a:rPr lang="en-US" sz="1600" dirty="0"/>
              <a:t>2. Z-test Two Sample mean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BCC2DAA3-BBEB-DC58-9EA8-D864FA924EB0}"/>
              </a:ext>
            </a:extLst>
          </p:cNvPr>
          <p:cNvPicPr>
            <a:picLocks noChangeAspect="1"/>
          </p:cNvPicPr>
          <p:nvPr/>
        </p:nvPicPr>
        <p:blipFill>
          <a:blip r:embed="rId2"/>
          <a:stretch>
            <a:fillRect/>
          </a:stretch>
        </p:blipFill>
        <p:spPr>
          <a:xfrm>
            <a:off x="327824" y="1489350"/>
            <a:ext cx="4625972" cy="5104938"/>
          </a:xfrm>
          <a:prstGeom prst="rect">
            <a:avLst/>
          </a:prstGeom>
        </p:spPr>
      </p:pic>
      <p:pic>
        <p:nvPicPr>
          <p:cNvPr id="9" name="Picture 8">
            <a:extLst>
              <a:ext uri="{FF2B5EF4-FFF2-40B4-BE49-F238E27FC236}">
                <a16:creationId xmlns:a16="http://schemas.microsoft.com/office/drawing/2014/main" id="{60D4F008-363A-2B34-ED9E-FC47FBDFB84E}"/>
              </a:ext>
            </a:extLst>
          </p:cNvPr>
          <p:cNvPicPr>
            <a:picLocks noChangeAspect="1"/>
          </p:cNvPicPr>
          <p:nvPr/>
        </p:nvPicPr>
        <p:blipFill>
          <a:blip r:embed="rId3"/>
          <a:stretch>
            <a:fillRect/>
          </a:stretch>
        </p:blipFill>
        <p:spPr>
          <a:xfrm>
            <a:off x="7884367" y="2422806"/>
            <a:ext cx="4171720" cy="1412076"/>
          </a:xfrm>
          <a:prstGeom prst="rect">
            <a:avLst/>
          </a:prstGeom>
        </p:spPr>
      </p:pic>
    </p:spTree>
    <p:extLst>
      <p:ext uri="{BB962C8B-B14F-4D97-AF65-F5344CB8AC3E}">
        <p14:creationId xmlns:p14="http://schemas.microsoft.com/office/powerpoint/2010/main" val="334254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5" y="1045028"/>
            <a:ext cx="4880097" cy="379009"/>
          </a:xfrm>
        </p:spPr>
        <p:txBody>
          <a:bodyPr/>
          <a:lstStyle/>
          <a:p>
            <a:r>
              <a:rPr lang="en-US" sz="1600" dirty="0"/>
              <a:t>3. Z-test Single Sample proportion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833257" y="2592814"/>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E3C3C58F-7CB3-45B3-5D44-4FA37657E4AD}"/>
              </a:ext>
            </a:extLst>
          </p:cNvPr>
          <p:cNvPicPr>
            <a:picLocks noChangeAspect="1"/>
          </p:cNvPicPr>
          <p:nvPr/>
        </p:nvPicPr>
        <p:blipFill>
          <a:blip r:embed="rId2"/>
          <a:stretch>
            <a:fillRect/>
          </a:stretch>
        </p:blipFill>
        <p:spPr>
          <a:xfrm>
            <a:off x="7287570" y="2526187"/>
            <a:ext cx="4773221" cy="1420661"/>
          </a:xfrm>
          <a:prstGeom prst="rect">
            <a:avLst/>
          </a:prstGeom>
        </p:spPr>
      </p:pic>
      <p:pic>
        <p:nvPicPr>
          <p:cNvPr id="9" name="Picture 8" descr="A computer screen with text on it&#10;&#10;Description automatically generated">
            <a:extLst>
              <a:ext uri="{FF2B5EF4-FFF2-40B4-BE49-F238E27FC236}">
                <a16:creationId xmlns:a16="http://schemas.microsoft.com/office/drawing/2014/main" id="{1B903084-7C47-4760-F10C-1DEEBF4CB107}"/>
              </a:ext>
            </a:extLst>
          </p:cNvPr>
          <p:cNvPicPr>
            <a:picLocks noChangeAspect="1"/>
          </p:cNvPicPr>
          <p:nvPr/>
        </p:nvPicPr>
        <p:blipFill>
          <a:blip r:embed="rId3"/>
          <a:stretch>
            <a:fillRect/>
          </a:stretch>
        </p:blipFill>
        <p:spPr>
          <a:xfrm>
            <a:off x="131208" y="1760872"/>
            <a:ext cx="4552397" cy="3555384"/>
          </a:xfrm>
          <a:prstGeom prst="rect">
            <a:avLst/>
          </a:prstGeom>
        </p:spPr>
      </p:pic>
    </p:spTree>
    <p:extLst>
      <p:ext uri="{BB962C8B-B14F-4D97-AF65-F5344CB8AC3E}">
        <p14:creationId xmlns:p14="http://schemas.microsoft.com/office/powerpoint/2010/main" val="276274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4586286" cy="379009"/>
          </a:xfrm>
        </p:spPr>
        <p:txBody>
          <a:bodyPr/>
          <a:lstStyle/>
          <a:p>
            <a:r>
              <a:rPr lang="en-US" sz="1600" dirty="0"/>
              <a:t>4. Z-test two Sample proportion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739951" y="2379305"/>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22CA35A2-A420-5173-4405-E75D50C23A8A}"/>
              </a:ext>
            </a:extLst>
          </p:cNvPr>
          <p:cNvPicPr>
            <a:picLocks noChangeAspect="1"/>
          </p:cNvPicPr>
          <p:nvPr/>
        </p:nvPicPr>
        <p:blipFill>
          <a:blip r:embed="rId2"/>
          <a:stretch>
            <a:fillRect/>
          </a:stretch>
        </p:blipFill>
        <p:spPr>
          <a:xfrm>
            <a:off x="86096" y="1672229"/>
            <a:ext cx="4529446" cy="4244376"/>
          </a:xfrm>
          <a:prstGeom prst="rect">
            <a:avLst/>
          </a:prstGeom>
        </p:spPr>
      </p:pic>
      <p:pic>
        <p:nvPicPr>
          <p:cNvPr id="9" name="Picture 8">
            <a:extLst>
              <a:ext uri="{FF2B5EF4-FFF2-40B4-BE49-F238E27FC236}">
                <a16:creationId xmlns:a16="http://schemas.microsoft.com/office/drawing/2014/main" id="{C4DB269B-40E3-3145-509C-B7C0B2147AC3}"/>
              </a:ext>
            </a:extLst>
          </p:cNvPr>
          <p:cNvPicPr>
            <a:picLocks noChangeAspect="1"/>
          </p:cNvPicPr>
          <p:nvPr/>
        </p:nvPicPr>
        <p:blipFill>
          <a:blip r:embed="rId3"/>
          <a:stretch>
            <a:fillRect/>
          </a:stretch>
        </p:blipFill>
        <p:spPr>
          <a:xfrm>
            <a:off x="7259216" y="2211355"/>
            <a:ext cx="4846688" cy="1406588"/>
          </a:xfrm>
          <a:prstGeom prst="rect">
            <a:avLst/>
          </a:prstGeom>
        </p:spPr>
      </p:pic>
    </p:spTree>
    <p:extLst>
      <p:ext uri="{BB962C8B-B14F-4D97-AF65-F5344CB8AC3E}">
        <p14:creationId xmlns:p14="http://schemas.microsoft.com/office/powerpoint/2010/main" val="346468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4432228" cy="379009"/>
          </a:xfrm>
        </p:spPr>
        <p:txBody>
          <a:bodyPr/>
          <a:lstStyle/>
          <a:p>
            <a:r>
              <a:rPr lang="en-US" sz="1600" dirty="0"/>
              <a:t>5. t-test Single Sample mean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688339" y="2692999"/>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FF879908-1FFC-B369-767C-3E885F795DC0}"/>
              </a:ext>
            </a:extLst>
          </p:cNvPr>
          <p:cNvPicPr>
            <a:picLocks noChangeAspect="1"/>
          </p:cNvPicPr>
          <p:nvPr/>
        </p:nvPicPr>
        <p:blipFill>
          <a:blip r:embed="rId2"/>
          <a:stretch>
            <a:fillRect/>
          </a:stretch>
        </p:blipFill>
        <p:spPr>
          <a:xfrm>
            <a:off x="62545" y="1686227"/>
            <a:ext cx="4604023" cy="4597664"/>
          </a:xfrm>
          <a:prstGeom prst="rect">
            <a:avLst/>
          </a:prstGeom>
        </p:spPr>
      </p:pic>
      <p:pic>
        <p:nvPicPr>
          <p:cNvPr id="9" name="Picture 8">
            <a:extLst>
              <a:ext uri="{FF2B5EF4-FFF2-40B4-BE49-F238E27FC236}">
                <a16:creationId xmlns:a16="http://schemas.microsoft.com/office/drawing/2014/main" id="{44A19BAD-C4AB-F272-9984-73CD4AAE0E18}"/>
              </a:ext>
            </a:extLst>
          </p:cNvPr>
          <p:cNvPicPr>
            <a:picLocks noChangeAspect="1"/>
          </p:cNvPicPr>
          <p:nvPr/>
        </p:nvPicPr>
        <p:blipFill>
          <a:blip r:embed="rId3"/>
          <a:stretch>
            <a:fillRect/>
          </a:stretch>
        </p:blipFill>
        <p:spPr>
          <a:xfrm>
            <a:off x="7014773" y="2834404"/>
            <a:ext cx="5177228" cy="914704"/>
          </a:xfrm>
          <a:prstGeom prst="rect">
            <a:avLst/>
          </a:prstGeom>
        </p:spPr>
      </p:pic>
    </p:spTree>
    <p:extLst>
      <p:ext uri="{BB962C8B-B14F-4D97-AF65-F5344CB8AC3E}">
        <p14:creationId xmlns:p14="http://schemas.microsoft.com/office/powerpoint/2010/main" val="358824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3747734" cy="379009"/>
          </a:xfrm>
        </p:spPr>
        <p:txBody>
          <a:bodyPr/>
          <a:lstStyle/>
          <a:p>
            <a:r>
              <a:rPr lang="en-US" sz="1600" dirty="0"/>
              <a:t>6. t-test two Sample mean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276822" y="2856029"/>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11" name="Picture 10">
            <a:extLst>
              <a:ext uri="{FF2B5EF4-FFF2-40B4-BE49-F238E27FC236}">
                <a16:creationId xmlns:a16="http://schemas.microsoft.com/office/drawing/2014/main" id="{8C7FAF17-AEAF-3F21-0AA2-E0AA62289305}"/>
              </a:ext>
            </a:extLst>
          </p:cNvPr>
          <p:cNvPicPr>
            <a:picLocks noChangeAspect="1"/>
          </p:cNvPicPr>
          <p:nvPr/>
        </p:nvPicPr>
        <p:blipFill>
          <a:blip r:embed="rId2"/>
          <a:stretch>
            <a:fillRect/>
          </a:stretch>
        </p:blipFill>
        <p:spPr>
          <a:xfrm>
            <a:off x="480725" y="1495835"/>
            <a:ext cx="3671397" cy="5152726"/>
          </a:xfrm>
          <a:prstGeom prst="rect">
            <a:avLst/>
          </a:prstGeom>
        </p:spPr>
      </p:pic>
      <p:pic>
        <p:nvPicPr>
          <p:cNvPr id="13" name="Picture 12">
            <a:extLst>
              <a:ext uri="{FF2B5EF4-FFF2-40B4-BE49-F238E27FC236}">
                <a16:creationId xmlns:a16="http://schemas.microsoft.com/office/drawing/2014/main" id="{5E1E8E35-6721-A510-688C-283996A4C1E2}"/>
              </a:ext>
            </a:extLst>
          </p:cNvPr>
          <p:cNvPicPr>
            <a:picLocks noChangeAspect="1"/>
          </p:cNvPicPr>
          <p:nvPr/>
        </p:nvPicPr>
        <p:blipFill>
          <a:blip r:embed="rId3"/>
          <a:stretch>
            <a:fillRect/>
          </a:stretch>
        </p:blipFill>
        <p:spPr>
          <a:xfrm>
            <a:off x="6693746" y="2944029"/>
            <a:ext cx="5485816" cy="1175658"/>
          </a:xfrm>
          <a:prstGeom prst="rect">
            <a:avLst/>
          </a:prstGeom>
        </p:spPr>
      </p:pic>
    </p:spTree>
    <p:extLst>
      <p:ext uri="{BB962C8B-B14F-4D97-AF65-F5344CB8AC3E}">
        <p14:creationId xmlns:p14="http://schemas.microsoft.com/office/powerpoint/2010/main" val="138226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3747734" cy="379009"/>
          </a:xfrm>
        </p:spPr>
        <p:txBody>
          <a:bodyPr/>
          <a:lstStyle/>
          <a:p>
            <a:r>
              <a:rPr lang="en-US" sz="1600" dirty="0"/>
              <a:t>1. Z-test Single Sample</a:t>
            </a:r>
            <a:endParaRPr lang="en-IN" sz="1600" dirty="0"/>
          </a:p>
        </p:txBody>
      </p:sp>
      <p:pic>
        <p:nvPicPr>
          <p:cNvPr id="5" name="Picture 4" descr="A computer screen shot of text&#10;&#10;Description automatically generated">
            <a:extLst>
              <a:ext uri="{FF2B5EF4-FFF2-40B4-BE49-F238E27FC236}">
                <a16:creationId xmlns:a16="http://schemas.microsoft.com/office/drawing/2014/main" id="{A2E61B5D-F318-044B-11E1-721041C6490F}"/>
              </a:ext>
            </a:extLst>
          </p:cNvPr>
          <p:cNvPicPr>
            <a:picLocks noChangeAspect="1"/>
          </p:cNvPicPr>
          <p:nvPr/>
        </p:nvPicPr>
        <p:blipFill>
          <a:blip r:embed="rId2"/>
          <a:stretch>
            <a:fillRect/>
          </a:stretch>
        </p:blipFill>
        <p:spPr>
          <a:xfrm>
            <a:off x="140938" y="1737545"/>
            <a:ext cx="5098304" cy="2759810"/>
          </a:xfrm>
          <a:prstGeom prst="rect">
            <a:avLst/>
          </a:prstGeom>
        </p:spPr>
      </p:pic>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8" name="Picture 7">
            <a:extLst>
              <a:ext uri="{FF2B5EF4-FFF2-40B4-BE49-F238E27FC236}">
                <a16:creationId xmlns:a16="http://schemas.microsoft.com/office/drawing/2014/main" id="{77D1F08B-755D-4378-79DC-5A60B458278B}"/>
              </a:ext>
            </a:extLst>
          </p:cNvPr>
          <p:cNvPicPr>
            <a:picLocks noChangeAspect="1"/>
          </p:cNvPicPr>
          <p:nvPr/>
        </p:nvPicPr>
        <p:blipFill>
          <a:blip r:embed="rId3"/>
          <a:stretch>
            <a:fillRect/>
          </a:stretch>
        </p:blipFill>
        <p:spPr>
          <a:xfrm>
            <a:off x="7815738" y="2435638"/>
            <a:ext cx="4163951" cy="1175658"/>
          </a:xfrm>
          <a:prstGeom prst="rect">
            <a:avLst/>
          </a:prstGeom>
        </p:spPr>
      </p:pic>
    </p:spTree>
    <p:extLst>
      <p:ext uri="{BB962C8B-B14F-4D97-AF65-F5344CB8AC3E}">
        <p14:creationId xmlns:p14="http://schemas.microsoft.com/office/powerpoint/2010/main" val="26833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29" name="TextBox 28">
            <a:extLst>
              <a:ext uri="{FF2B5EF4-FFF2-40B4-BE49-F238E27FC236}">
                <a16:creationId xmlns:a16="http://schemas.microsoft.com/office/drawing/2014/main" id="{18DA91F8-18F2-D3C6-6ABB-0FFB2CD8EBCF}"/>
              </a:ext>
            </a:extLst>
          </p:cNvPr>
          <p:cNvSpPr txBox="1"/>
          <p:nvPr/>
        </p:nvSpPr>
        <p:spPr>
          <a:xfrm>
            <a:off x="5047099" y="3136612"/>
            <a:ext cx="2097802" cy="584775"/>
          </a:xfrm>
          <a:prstGeom prst="rect">
            <a:avLst/>
          </a:prstGeom>
          <a:noFill/>
        </p:spPr>
        <p:txBody>
          <a:bodyPr wrap="square" rtlCol="0">
            <a:spAutoFit/>
          </a:bodyPr>
          <a:lstStyle/>
          <a:p>
            <a:r>
              <a:rPr lang="en-US" sz="3200" dirty="0">
                <a:latin typeface="+mj-lt"/>
              </a:rPr>
              <a:t>Unit-III</a:t>
            </a:r>
            <a:endParaRPr lang="en-IN" sz="3200" dirty="0">
              <a:latin typeface="+mj-lt"/>
            </a:endParaRPr>
          </a:p>
        </p:txBody>
      </p:sp>
    </p:spTree>
    <p:extLst>
      <p:ext uri="{BB962C8B-B14F-4D97-AF65-F5344CB8AC3E}">
        <p14:creationId xmlns:p14="http://schemas.microsoft.com/office/powerpoint/2010/main" val="1204039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3747734" cy="379009"/>
          </a:xfrm>
        </p:spPr>
        <p:txBody>
          <a:bodyPr/>
          <a:lstStyle/>
          <a:p>
            <a:r>
              <a:rPr lang="en-US" sz="1600" dirty="0"/>
              <a:t>1. Runs test</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590660" y="2593910"/>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F855AC79-C1E2-229C-7C19-7AAE69215275}"/>
              </a:ext>
            </a:extLst>
          </p:cNvPr>
          <p:cNvPicPr>
            <a:picLocks noChangeAspect="1"/>
          </p:cNvPicPr>
          <p:nvPr/>
        </p:nvPicPr>
        <p:blipFill>
          <a:blip r:embed="rId2"/>
          <a:stretch>
            <a:fillRect/>
          </a:stretch>
        </p:blipFill>
        <p:spPr>
          <a:xfrm>
            <a:off x="15473" y="1737545"/>
            <a:ext cx="4413037" cy="5067076"/>
          </a:xfrm>
          <a:prstGeom prst="rect">
            <a:avLst/>
          </a:prstGeom>
        </p:spPr>
      </p:pic>
      <p:pic>
        <p:nvPicPr>
          <p:cNvPr id="9" name="Picture 8">
            <a:extLst>
              <a:ext uri="{FF2B5EF4-FFF2-40B4-BE49-F238E27FC236}">
                <a16:creationId xmlns:a16="http://schemas.microsoft.com/office/drawing/2014/main" id="{6DB079A1-7164-D023-9174-C03600D84DCE}"/>
              </a:ext>
            </a:extLst>
          </p:cNvPr>
          <p:cNvPicPr>
            <a:picLocks noChangeAspect="1"/>
          </p:cNvPicPr>
          <p:nvPr/>
        </p:nvPicPr>
        <p:blipFill>
          <a:blip r:embed="rId3"/>
          <a:stretch>
            <a:fillRect/>
          </a:stretch>
        </p:blipFill>
        <p:spPr>
          <a:xfrm>
            <a:off x="7057472" y="2677533"/>
            <a:ext cx="4982273" cy="1073293"/>
          </a:xfrm>
          <a:prstGeom prst="rect">
            <a:avLst/>
          </a:prstGeom>
        </p:spPr>
      </p:pic>
    </p:spTree>
    <p:extLst>
      <p:ext uri="{BB962C8B-B14F-4D97-AF65-F5344CB8AC3E}">
        <p14:creationId xmlns:p14="http://schemas.microsoft.com/office/powerpoint/2010/main" val="28033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18</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3747734" cy="379009"/>
          </a:xfrm>
        </p:spPr>
        <p:txBody>
          <a:bodyPr/>
          <a:lstStyle/>
          <a:p>
            <a:r>
              <a:rPr lang="en-US" sz="1600" dirty="0"/>
              <a:t>2. Sign test</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spTree>
    <p:extLst>
      <p:ext uri="{BB962C8B-B14F-4D97-AF65-F5344CB8AC3E}">
        <p14:creationId xmlns:p14="http://schemas.microsoft.com/office/powerpoint/2010/main" val="195821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3747734" cy="379009"/>
          </a:xfrm>
        </p:spPr>
        <p:txBody>
          <a:bodyPr/>
          <a:lstStyle/>
          <a:p>
            <a:r>
              <a:rPr lang="en-US" sz="1600" dirty="0"/>
              <a:t>3. paired-sign test</a:t>
            </a:r>
            <a:endParaRPr lang="en-IN" sz="1600" dirty="0"/>
          </a:p>
        </p:txBody>
      </p:sp>
      <p:pic>
        <p:nvPicPr>
          <p:cNvPr id="4" name="Picture 3">
            <a:extLst>
              <a:ext uri="{FF2B5EF4-FFF2-40B4-BE49-F238E27FC236}">
                <a16:creationId xmlns:a16="http://schemas.microsoft.com/office/drawing/2014/main" id="{8FC5C87A-06F0-1E50-22AE-2EC7E645BF1A}"/>
              </a:ext>
            </a:extLst>
          </p:cNvPr>
          <p:cNvPicPr>
            <a:picLocks noChangeAspect="1"/>
          </p:cNvPicPr>
          <p:nvPr/>
        </p:nvPicPr>
        <p:blipFill>
          <a:blip r:embed="rId2"/>
          <a:stretch>
            <a:fillRect/>
          </a:stretch>
        </p:blipFill>
        <p:spPr>
          <a:xfrm>
            <a:off x="0" y="1424037"/>
            <a:ext cx="4945224" cy="5281649"/>
          </a:xfrm>
          <a:prstGeom prst="rect">
            <a:avLst/>
          </a:prstGeom>
        </p:spPr>
      </p:pic>
      <p:pic>
        <p:nvPicPr>
          <p:cNvPr id="9" name="Picture 8">
            <a:extLst>
              <a:ext uri="{FF2B5EF4-FFF2-40B4-BE49-F238E27FC236}">
                <a16:creationId xmlns:a16="http://schemas.microsoft.com/office/drawing/2014/main" id="{9DA49328-49EA-D219-893C-149FD55E329D}"/>
              </a:ext>
            </a:extLst>
          </p:cNvPr>
          <p:cNvPicPr>
            <a:picLocks noChangeAspect="1"/>
          </p:cNvPicPr>
          <p:nvPr/>
        </p:nvPicPr>
        <p:blipFill>
          <a:blip r:embed="rId3"/>
          <a:stretch>
            <a:fillRect/>
          </a:stretch>
        </p:blipFill>
        <p:spPr>
          <a:xfrm>
            <a:off x="5019870" y="4433751"/>
            <a:ext cx="7017114" cy="944347"/>
          </a:xfrm>
          <a:prstGeom prst="rect">
            <a:avLst/>
          </a:prstGeom>
        </p:spPr>
      </p:pic>
      <p:sp>
        <p:nvSpPr>
          <p:cNvPr id="11" name="Arrow: Right 10">
            <a:extLst>
              <a:ext uri="{FF2B5EF4-FFF2-40B4-BE49-F238E27FC236}">
                <a16:creationId xmlns:a16="http://schemas.microsoft.com/office/drawing/2014/main" id="{B01CF92C-7404-690F-AEFD-65C3BA2154CB}"/>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spTree>
    <p:extLst>
      <p:ext uri="{BB962C8B-B14F-4D97-AF65-F5344CB8AC3E}">
        <p14:creationId xmlns:p14="http://schemas.microsoft.com/office/powerpoint/2010/main" val="10929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Dataset</a:t>
            </a:r>
          </a:p>
          <a:p>
            <a:r>
              <a:rPr lang="en-US" dirty="0"/>
              <a:t>Code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5" y="1045028"/>
            <a:ext cx="7595305" cy="379009"/>
          </a:xfrm>
        </p:spPr>
        <p:txBody>
          <a:bodyPr/>
          <a:lstStyle/>
          <a:p>
            <a:r>
              <a:rPr lang="en-US" sz="1600" dirty="0"/>
              <a:t>4. Wilcoxon rank sum test or </a:t>
            </a:r>
            <a:r>
              <a:rPr lang="en-US" sz="1600" dirty="0" err="1"/>
              <a:t>mann-whitney</a:t>
            </a:r>
            <a:r>
              <a:rPr lang="en-US" sz="1600" dirty="0"/>
              <a:t> u-test</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450607" y="2724539"/>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F0EE5D92-0BC5-0530-A51E-CED9DFB65132}"/>
              </a:ext>
            </a:extLst>
          </p:cNvPr>
          <p:cNvPicPr>
            <a:picLocks noChangeAspect="1"/>
          </p:cNvPicPr>
          <p:nvPr/>
        </p:nvPicPr>
        <p:blipFill>
          <a:blip r:embed="rId2"/>
          <a:stretch>
            <a:fillRect/>
          </a:stretch>
        </p:blipFill>
        <p:spPr>
          <a:xfrm>
            <a:off x="0" y="1558211"/>
            <a:ext cx="4357396" cy="4506686"/>
          </a:xfrm>
          <a:prstGeom prst="rect">
            <a:avLst/>
          </a:prstGeom>
        </p:spPr>
      </p:pic>
      <p:pic>
        <p:nvPicPr>
          <p:cNvPr id="9" name="Picture 8">
            <a:extLst>
              <a:ext uri="{FF2B5EF4-FFF2-40B4-BE49-F238E27FC236}">
                <a16:creationId xmlns:a16="http://schemas.microsoft.com/office/drawing/2014/main" id="{2780DF97-9BFF-AA45-D346-253B1CEEACC3}"/>
              </a:ext>
            </a:extLst>
          </p:cNvPr>
          <p:cNvPicPr>
            <a:picLocks noChangeAspect="1"/>
          </p:cNvPicPr>
          <p:nvPr/>
        </p:nvPicPr>
        <p:blipFill>
          <a:blip r:embed="rId3"/>
          <a:stretch>
            <a:fillRect/>
          </a:stretch>
        </p:blipFill>
        <p:spPr>
          <a:xfrm>
            <a:off x="5029200" y="3974841"/>
            <a:ext cx="7216096" cy="1094976"/>
          </a:xfrm>
          <a:prstGeom prst="rect">
            <a:avLst/>
          </a:prstGeom>
        </p:spPr>
      </p:pic>
    </p:spTree>
    <p:extLst>
      <p:ext uri="{BB962C8B-B14F-4D97-AF65-F5344CB8AC3E}">
        <p14:creationId xmlns:p14="http://schemas.microsoft.com/office/powerpoint/2010/main" val="202235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4320260" cy="379009"/>
          </a:xfrm>
        </p:spPr>
        <p:txBody>
          <a:bodyPr/>
          <a:lstStyle/>
          <a:p>
            <a:r>
              <a:rPr lang="en-US" sz="1600" dirty="0"/>
              <a:t>5. Wilcoxon signed-rank test</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943669"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DFF7EE59-D364-11F3-FD7A-29B4BF51642D}"/>
              </a:ext>
            </a:extLst>
          </p:cNvPr>
          <p:cNvPicPr>
            <a:picLocks noChangeAspect="1"/>
          </p:cNvPicPr>
          <p:nvPr/>
        </p:nvPicPr>
        <p:blipFill>
          <a:blip r:embed="rId2"/>
          <a:stretch>
            <a:fillRect/>
          </a:stretch>
        </p:blipFill>
        <p:spPr>
          <a:xfrm>
            <a:off x="10468" y="1728215"/>
            <a:ext cx="4804128" cy="4414892"/>
          </a:xfrm>
          <a:prstGeom prst="rect">
            <a:avLst/>
          </a:prstGeom>
        </p:spPr>
      </p:pic>
      <p:pic>
        <p:nvPicPr>
          <p:cNvPr id="7" name="Picture 6">
            <a:extLst>
              <a:ext uri="{FF2B5EF4-FFF2-40B4-BE49-F238E27FC236}">
                <a16:creationId xmlns:a16="http://schemas.microsoft.com/office/drawing/2014/main" id="{FF39DC5F-3779-9A66-C9EE-9A8DBB045EA5}"/>
              </a:ext>
            </a:extLst>
          </p:cNvPr>
          <p:cNvPicPr>
            <a:picLocks noChangeAspect="1"/>
          </p:cNvPicPr>
          <p:nvPr/>
        </p:nvPicPr>
        <p:blipFill>
          <a:blip r:embed="rId3"/>
          <a:stretch>
            <a:fillRect/>
          </a:stretch>
        </p:blipFill>
        <p:spPr>
          <a:xfrm>
            <a:off x="5381958" y="3767484"/>
            <a:ext cx="6799574" cy="1175658"/>
          </a:xfrm>
          <a:prstGeom prst="rect">
            <a:avLst/>
          </a:prstGeom>
        </p:spPr>
      </p:pic>
    </p:spTree>
    <p:extLst>
      <p:ext uri="{BB962C8B-B14F-4D97-AF65-F5344CB8AC3E}">
        <p14:creationId xmlns:p14="http://schemas.microsoft.com/office/powerpoint/2010/main" val="3057135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29" name="TextBox 28">
            <a:extLst>
              <a:ext uri="{FF2B5EF4-FFF2-40B4-BE49-F238E27FC236}">
                <a16:creationId xmlns:a16="http://schemas.microsoft.com/office/drawing/2014/main" id="{18DA91F8-18F2-D3C6-6ABB-0FFB2CD8EBCF}"/>
              </a:ext>
            </a:extLst>
          </p:cNvPr>
          <p:cNvSpPr txBox="1"/>
          <p:nvPr/>
        </p:nvSpPr>
        <p:spPr>
          <a:xfrm>
            <a:off x="5047099" y="3136612"/>
            <a:ext cx="2097802" cy="584775"/>
          </a:xfrm>
          <a:prstGeom prst="rect">
            <a:avLst/>
          </a:prstGeom>
          <a:noFill/>
        </p:spPr>
        <p:txBody>
          <a:bodyPr wrap="square" rtlCol="0">
            <a:spAutoFit/>
          </a:bodyPr>
          <a:lstStyle/>
          <a:p>
            <a:r>
              <a:rPr lang="en-US" sz="3200" dirty="0">
                <a:latin typeface="+mj-lt"/>
              </a:rPr>
              <a:t>Unit-IV</a:t>
            </a:r>
            <a:endParaRPr lang="en-IN" sz="3200" dirty="0">
              <a:latin typeface="+mj-lt"/>
            </a:endParaRPr>
          </a:p>
        </p:txBody>
      </p:sp>
    </p:spTree>
    <p:extLst>
      <p:ext uri="{BB962C8B-B14F-4D97-AF65-F5344CB8AC3E}">
        <p14:creationId xmlns:p14="http://schemas.microsoft.com/office/powerpoint/2010/main" val="3466572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3747734" cy="379009"/>
          </a:xfrm>
        </p:spPr>
        <p:txBody>
          <a:bodyPr/>
          <a:lstStyle/>
          <a:p>
            <a:r>
              <a:rPr lang="en-US" sz="1600" dirty="0"/>
              <a:t>1. Goodness test</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5663681" y="20784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F35F3F32-60F3-7D6F-B8FD-DE2D4D82DC93}"/>
              </a:ext>
            </a:extLst>
          </p:cNvPr>
          <p:cNvPicPr>
            <a:picLocks noChangeAspect="1"/>
          </p:cNvPicPr>
          <p:nvPr/>
        </p:nvPicPr>
        <p:blipFill>
          <a:blip r:embed="rId2"/>
          <a:stretch>
            <a:fillRect/>
          </a:stretch>
        </p:blipFill>
        <p:spPr>
          <a:xfrm>
            <a:off x="155841" y="2323322"/>
            <a:ext cx="5143946" cy="685859"/>
          </a:xfrm>
          <a:prstGeom prst="rect">
            <a:avLst/>
          </a:prstGeom>
        </p:spPr>
      </p:pic>
      <p:pic>
        <p:nvPicPr>
          <p:cNvPr id="7" name="Picture 6">
            <a:extLst>
              <a:ext uri="{FF2B5EF4-FFF2-40B4-BE49-F238E27FC236}">
                <a16:creationId xmlns:a16="http://schemas.microsoft.com/office/drawing/2014/main" id="{0428046F-260F-7814-597D-6A0288F3311D}"/>
              </a:ext>
            </a:extLst>
          </p:cNvPr>
          <p:cNvPicPr>
            <a:picLocks noChangeAspect="1"/>
          </p:cNvPicPr>
          <p:nvPr/>
        </p:nvPicPr>
        <p:blipFill>
          <a:blip r:embed="rId3"/>
          <a:stretch>
            <a:fillRect/>
          </a:stretch>
        </p:blipFill>
        <p:spPr>
          <a:xfrm>
            <a:off x="3578033" y="3734636"/>
            <a:ext cx="7704488" cy="2225233"/>
          </a:xfrm>
          <a:prstGeom prst="rect">
            <a:avLst/>
          </a:prstGeom>
        </p:spPr>
      </p:pic>
    </p:spTree>
    <p:extLst>
      <p:ext uri="{BB962C8B-B14F-4D97-AF65-F5344CB8AC3E}">
        <p14:creationId xmlns:p14="http://schemas.microsoft.com/office/powerpoint/2010/main" val="3472780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5443044" cy="379009"/>
          </a:xfrm>
        </p:spPr>
        <p:txBody>
          <a:bodyPr/>
          <a:lstStyle/>
          <a:p>
            <a:r>
              <a:rPr lang="en-US" sz="1600" dirty="0"/>
              <a:t>2. chi-square test for independence</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8640706" y="2502976"/>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1B9AF656-F5CB-D107-1AA9-B37A7C636AF6}"/>
              </a:ext>
            </a:extLst>
          </p:cNvPr>
          <p:cNvPicPr>
            <a:picLocks noChangeAspect="1"/>
          </p:cNvPicPr>
          <p:nvPr/>
        </p:nvPicPr>
        <p:blipFill>
          <a:blip r:embed="rId2"/>
          <a:stretch>
            <a:fillRect/>
          </a:stretch>
        </p:blipFill>
        <p:spPr>
          <a:xfrm>
            <a:off x="3702483" y="4761321"/>
            <a:ext cx="8550381" cy="2103302"/>
          </a:xfrm>
          <a:prstGeom prst="rect">
            <a:avLst/>
          </a:prstGeom>
        </p:spPr>
      </p:pic>
      <p:pic>
        <p:nvPicPr>
          <p:cNvPr id="7" name="Picture 6">
            <a:extLst>
              <a:ext uri="{FF2B5EF4-FFF2-40B4-BE49-F238E27FC236}">
                <a16:creationId xmlns:a16="http://schemas.microsoft.com/office/drawing/2014/main" id="{AF7C76B0-4DA7-E4AB-4F75-565D13CC3BED}"/>
              </a:ext>
            </a:extLst>
          </p:cNvPr>
          <p:cNvPicPr>
            <a:picLocks noChangeAspect="1"/>
          </p:cNvPicPr>
          <p:nvPr/>
        </p:nvPicPr>
        <p:blipFill>
          <a:blip r:embed="rId3"/>
          <a:stretch>
            <a:fillRect/>
          </a:stretch>
        </p:blipFill>
        <p:spPr>
          <a:xfrm>
            <a:off x="351218" y="1562863"/>
            <a:ext cx="7626456" cy="3055885"/>
          </a:xfrm>
          <a:prstGeom prst="rect">
            <a:avLst/>
          </a:prstGeom>
        </p:spPr>
      </p:pic>
    </p:spTree>
    <p:extLst>
      <p:ext uri="{BB962C8B-B14F-4D97-AF65-F5344CB8AC3E}">
        <p14:creationId xmlns:p14="http://schemas.microsoft.com/office/powerpoint/2010/main" val="1392347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25</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5" y="1054359"/>
            <a:ext cx="5374621" cy="379009"/>
          </a:xfrm>
        </p:spPr>
        <p:txBody>
          <a:bodyPr/>
          <a:lstStyle/>
          <a:p>
            <a:r>
              <a:rPr lang="en-US" sz="1600" dirty="0"/>
              <a:t>3. Chi-square test for homogeneity</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1F859815-1DD9-8878-92FF-51F74FE2AE07}"/>
              </a:ext>
            </a:extLst>
          </p:cNvPr>
          <p:cNvPicPr>
            <a:picLocks noChangeAspect="1"/>
          </p:cNvPicPr>
          <p:nvPr/>
        </p:nvPicPr>
        <p:blipFill>
          <a:blip r:embed="rId2"/>
          <a:stretch>
            <a:fillRect/>
          </a:stretch>
        </p:blipFill>
        <p:spPr>
          <a:xfrm>
            <a:off x="231344" y="1433368"/>
            <a:ext cx="4861981" cy="3200677"/>
          </a:xfrm>
          <a:prstGeom prst="rect">
            <a:avLst/>
          </a:prstGeom>
        </p:spPr>
      </p:pic>
      <p:pic>
        <p:nvPicPr>
          <p:cNvPr id="7" name="Picture 6">
            <a:extLst>
              <a:ext uri="{FF2B5EF4-FFF2-40B4-BE49-F238E27FC236}">
                <a16:creationId xmlns:a16="http://schemas.microsoft.com/office/drawing/2014/main" id="{48A59875-2CCC-10DA-9E1E-97BCE94E86B7}"/>
              </a:ext>
            </a:extLst>
          </p:cNvPr>
          <p:cNvPicPr>
            <a:picLocks noChangeAspect="1"/>
          </p:cNvPicPr>
          <p:nvPr/>
        </p:nvPicPr>
        <p:blipFill>
          <a:blip r:embed="rId3"/>
          <a:stretch>
            <a:fillRect/>
          </a:stretch>
        </p:blipFill>
        <p:spPr>
          <a:xfrm>
            <a:off x="3635540" y="4811467"/>
            <a:ext cx="8466554" cy="1425063"/>
          </a:xfrm>
          <a:prstGeom prst="rect">
            <a:avLst/>
          </a:prstGeom>
        </p:spPr>
      </p:pic>
    </p:spTree>
    <p:extLst>
      <p:ext uri="{BB962C8B-B14F-4D97-AF65-F5344CB8AC3E}">
        <p14:creationId xmlns:p14="http://schemas.microsoft.com/office/powerpoint/2010/main" val="24686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26</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5" y="1045028"/>
            <a:ext cx="5281313" cy="379009"/>
          </a:xfrm>
        </p:spPr>
        <p:txBody>
          <a:bodyPr/>
          <a:lstStyle/>
          <a:p>
            <a:r>
              <a:rPr lang="en-US" sz="1600" dirty="0"/>
              <a:t>4. chi-square 2x2 contingency test</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366726" y="2132045"/>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7" name="Picture 6">
            <a:extLst>
              <a:ext uri="{FF2B5EF4-FFF2-40B4-BE49-F238E27FC236}">
                <a16:creationId xmlns:a16="http://schemas.microsoft.com/office/drawing/2014/main" id="{CC1747C5-C566-2B45-C25D-05B269F35CA8}"/>
              </a:ext>
            </a:extLst>
          </p:cNvPr>
          <p:cNvPicPr>
            <a:picLocks noChangeAspect="1"/>
          </p:cNvPicPr>
          <p:nvPr/>
        </p:nvPicPr>
        <p:blipFill>
          <a:blip r:embed="rId2"/>
          <a:stretch>
            <a:fillRect/>
          </a:stretch>
        </p:blipFill>
        <p:spPr>
          <a:xfrm>
            <a:off x="522446" y="1809205"/>
            <a:ext cx="3299746" cy="1821338"/>
          </a:xfrm>
          <a:prstGeom prst="rect">
            <a:avLst/>
          </a:prstGeom>
        </p:spPr>
      </p:pic>
      <p:pic>
        <p:nvPicPr>
          <p:cNvPr id="9" name="Picture 8">
            <a:extLst>
              <a:ext uri="{FF2B5EF4-FFF2-40B4-BE49-F238E27FC236}">
                <a16:creationId xmlns:a16="http://schemas.microsoft.com/office/drawing/2014/main" id="{1D861021-5306-9D99-C35A-3B1BCB9AC4B9}"/>
              </a:ext>
            </a:extLst>
          </p:cNvPr>
          <p:cNvPicPr>
            <a:picLocks noChangeAspect="1"/>
          </p:cNvPicPr>
          <p:nvPr/>
        </p:nvPicPr>
        <p:blipFill>
          <a:blip r:embed="rId3"/>
          <a:stretch>
            <a:fillRect/>
          </a:stretch>
        </p:blipFill>
        <p:spPr>
          <a:xfrm>
            <a:off x="5070971" y="3868038"/>
            <a:ext cx="6790008" cy="1044030"/>
          </a:xfrm>
          <a:prstGeom prst="rect">
            <a:avLst/>
          </a:prstGeom>
        </p:spPr>
      </p:pic>
    </p:spTree>
    <p:extLst>
      <p:ext uri="{BB962C8B-B14F-4D97-AF65-F5344CB8AC3E}">
        <p14:creationId xmlns:p14="http://schemas.microsoft.com/office/powerpoint/2010/main" val="2229332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8864268" cy="379009"/>
          </a:xfrm>
        </p:spPr>
        <p:txBody>
          <a:bodyPr/>
          <a:lstStyle/>
          <a:p>
            <a:r>
              <a:rPr lang="en-US" sz="1600" dirty="0"/>
              <a:t>5. chi-square 2x2 contingency test with yate’s correction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665306"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7" name="Picture 6">
            <a:extLst>
              <a:ext uri="{FF2B5EF4-FFF2-40B4-BE49-F238E27FC236}">
                <a16:creationId xmlns:a16="http://schemas.microsoft.com/office/drawing/2014/main" id="{4DCE110D-7FA0-F8FF-C3CA-38EEB144C5A0}"/>
              </a:ext>
            </a:extLst>
          </p:cNvPr>
          <p:cNvPicPr>
            <a:picLocks noChangeAspect="1"/>
          </p:cNvPicPr>
          <p:nvPr/>
        </p:nvPicPr>
        <p:blipFill>
          <a:blip r:embed="rId2"/>
          <a:stretch>
            <a:fillRect/>
          </a:stretch>
        </p:blipFill>
        <p:spPr>
          <a:xfrm>
            <a:off x="652956" y="1969999"/>
            <a:ext cx="3665538" cy="1882303"/>
          </a:xfrm>
          <a:prstGeom prst="rect">
            <a:avLst/>
          </a:prstGeom>
        </p:spPr>
      </p:pic>
      <p:pic>
        <p:nvPicPr>
          <p:cNvPr id="9" name="Picture 8">
            <a:extLst>
              <a:ext uri="{FF2B5EF4-FFF2-40B4-BE49-F238E27FC236}">
                <a16:creationId xmlns:a16="http://schemas.microsoft.com/office/drawing/2014/main" id="{FF6AA19F-6CCC-4757-37D1-09447B568B07}"/>
              </a:ext>
            </a:extLst>
          </p:cNvPr>
          <p:cNvPicPr>
            <a:picLocks noChangeAspect="1"/>
          </p:cNvPicPr>
          <p:nvPr/>
        </p:nvPicPr>
        <p:blipFill>
          <a:blip r:embed="rId3"/>
          <a:stretch>
            <a:fillRect/>
          </a:stretch>
        </p:blipFill>
        <p:spPr>
          <a:xfrm>
            <a:off x="4825494" y="4060170"/>
            <a:ext cx="6889077" cy="1051651"/>
          </a:xfrm>
          <a:prstGeom prst="rect">
            <a:avLst/>
          </a:prstGeom>
        </p:spPr>
      </p:pic>
    </p:spTree>
    <p:extLst>
      <p:ext uri="{BB962C8B-B14F-4D97-AF65-F5344CB8AC3E}">
        <p14:creationId xmlns:p14="http://schemas.microsoft.com/office/powerpoint/2010/main" val="2826677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28</a:t>
            </a:fld>
            <a:endParaRPr lang="en-US" dirty="0"/>
          </a:p>
        </p:txBody>
      </p:sp>
      <p:sp>
        <p:nvSpPr>
          <p:cNvPr id="29" name="TextBox 28">
            <a:extLst>
              <a:ext uri="{FF2B5EF4-FFF2-40B4-BE49-F238E27FC236}">
                <a16:creationId xmlns:a16="http://schemas.microsoft.com/office/drawing/2014/main" id="{18DA91F8-18F2-D3C6-6ABB-0FFB2CD8EBCF}"/>
              </a:ext>
            </a:extLst>
          </p:cNvPr>
          <p:cNvSpPr txBox="1"/>
          <p:nvPr/>
        </p:nvSpPr>
        <p:spPr>
          <a:xfrm>
            <a:off x="5047099" y="3136612"/>
            <a:ext cx="2097802" cy="584775"/>
          </a:xfrm>
          <a:prstGeom prst="rect">
            <a:avLst/>
          </a:prstGeom>
          <a:noFill/>
        </p:spPr>
        <p:txBody>
          <a:bodyPr wrap="square" rtlCol="0">
            <a:spAutoFit/>
          </a:bodyPr>
          <a:lstStyle/>
          <a:p>
            <a:r>
              <a:rPr lang="en-US" sz="3200" dirty="0">
                <a:latin typeface="+mj-lt"/>
              </a:rPr>
              <a:t>Unit-V</a:t>
            </a:r>
          </a:p>
        </p:txBody>
      </p:sp>
    </p:spTree>
    <p:extLst>
      <p:ext uri="{BB962C8B-B14F-4D97-AF65-F5344CB8AC3E}">
        <p14:creationId xmlns:p14="http://schemas.microsoft.com/office/powerpoint/2010/main" val="3128914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29</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5" y="1045028"/>
            <a:ext cx="7128775" cy="379009"/>
          </a:xfrm>
        </p:spPr>
        <p:txBody>
          <a:bodyPr/>
          <a:lstStyle/>
          <a:p>
            <a:r>
              <a:rPr lang="en-US" sz="1600" dirty="0"/>
              <a:t>1. Sample size estimation for z-test single mean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4767943" y="2444620"/>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D27454F4-9BE2-03E3-5140-7822F38DDA59}"/>
              </a:ext>
            </a:extLst>
          </p:cNvPr>
          <p:cNvPicPr>
            <a:picLocks noChangeAspect="1"/>
          </p:cNvPicPr>
          <p:nvPr/>
        </p:nvPicPr>
        <p:blipFill>
          <a:blip r:embed="rId2"/>
          <a:stretch>
            <a:fillRect/>
          </a:stretch>
        </p:blipFill>
        <p:spPr>
          <a:xfrm>
            <a:off x="0" y="2183363"/>
            <a:ext cx="4393090" cy="1546060"/>
          </a:xfrm>
          <a:prstGeom prst="rect">
            <a:avLst/>
          </a:prstGeom>
        </p:spPr>
      </p:pic>
      <p:pic>
        <p:nvPicPr>
          <p:cNvPr id="7" name="Picture 6">
            <a:extLst>
              <a:ext uri="{FF2B5EF4-FFF2-40B4-BE49-F238E27FC236}">
                <a16:creationId xmlns:a16="http://schemas.microsoft.com/office/drawing/2014/main" id="{DA32AD4A-4420-C7F6-1A14-358B8CBF71EA}"/>
              </a:ext>
            </a:extLst>
          </p:cNvPr>
          <p:cNvPicPr>
            <a:picLocks noChangeAspect="1"/>
          </p:cNvPicPr>
          <p:nvPr/>
        </p:nvPicPr>
        <p:blipFill>
          <a:blip r:embed="rId3"/>
          <a:stretch>
            <a:fillRect/>
          </a:stretch>
        </p:blipFill>
        <p:spPr>
          <a:xfrm>
            <a:off x="1147665" y="5049912"/>
            <a:ext cx="10785255" cy="765279"/>
          </a:xfrm>
          <a:prstGeom prst="rect">
            <a:avLst/>
          </a:prstGeom>
        </p:spPr>
      </p:pic>
    </p:spTree>
    <p:extLst>
      <p:ext uri="{BB962C8B-B14F-4D97-AF65-F5344CB8AC3E}">
        <p14:creationId xmlns:p14="http://schemas.microsoft.com/office/powerpoint/2010/main" val="202926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Today , nearly each and every home in Indian Families have at least one member is suffering from  diabetes. So we have performed Case Study Analysis over the Diabetes causes and reasons. Also the dataset is consisting of some other factors which we will discuss.</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30</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6" y="1045028"/>
            <a:ext cx="8313762" cy="379009"/>
          </a:xfrm>
        </p:spPr>
        <p:txBody>
          <a:bodyPr/>
          <a:lstStyle/>
          <a:p>
            <a:r>
              <a:rPr lang="en-US" sz="1600" dirty="0"/>
              <a:t>2. Sample size estimation for z-test single proportion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5CC08B66-8299-3703-061E-69DF252C5E16}"/>
              </a:ext>
            </a:extLst>
          </p:cNvPr>
          <p:cNvPicPr>
            <a:picLocks noChangeAspect="1"/>
          </p:cNvPicPr>
          <p:nvPr/>
        </p:nvPicPr>
        <p:blipFill>
          <a:blip r:embed="rId2"/>
          <a:stretch>
            <a:fillRect/>
          </a:stretch>
        </p:blipFill>
        <p:spPr>
          <a:xfrm>
            <a:off x="94227" y="1922106"/>
            <a:ext cx="4449781" cy="1450911"/>
          </a:xfrm>
          <a:prstGeom prst="rect">
            <a:avLst/>
          </a:prstGeom>
        </p:spPr>
      </p:pic>
      <p:pic>
        <p:nvPicPr>
          <p:cNvPr id="7" name="Picture 6">
            <a:extLst>
              <a:ext uri="{FF2B5EF4-FFF2-40B4-BE49-F238E27FC236}">
                <a16:creationId xmlns:a16="http://schemas.microsoft.com/office/drawing/2014/main" id="{7E88D7DA-1835-6E97-0268-6C4C549FAE10}"/>
              </a:ext>
            </a:extLst>
          </p:cNvPr>
          <p:cNvPicPr>
            <a:picLocks noChangeAspect="1"/>
          </p:cNvPicPr>
          <p:nvPr/>
        </p:nvPicPr>
        <p:blipFill>
          <a:blip r:embed="rId3"/>
          <a:stretch>
            <a:fillRect/>
          </a:stretch>
        </p:blipFill>
        <p:spPr>
          <a:xfrm>
            <a:off x="251280" y="4850463"/>
            <a:ext cx="11689439" cy="379009"/>
          </a:xfrm>
          <a:prstGeom prst="rect">
            <a:avLst/>
          </a:prstGeom>
        </p:spPr>
      </p:pic>
    </p:spTree>
    <p:extLst>
      <p:ext uri="{BB962C8B-B14F-4D97-AF65-F5344CB8AC3E}">
        <p14:creationId xmlns:p14="http://schemas.microsoft.com/office/powerpoint/2010/main" val="502971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43625" y="1045028"/>
            <a:ext cx="6727558" cy="379009"/>
          </a:xfrm>
        </p:spPr>
        <p:txBody>
          <a:bodyPr/>
          <a:lstStyle/>
          <a:p>
            <a:r>
              <a:rPr lang="en-US" sz="1600" dirty="0"/>
              <a:t>3. Sample size estimation for z-test two mean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3FDEB6A2-8BB4-207F-5B62-4033285751FF}"/>
              </a:ext>
            </a:extLst>
          </p:cNvPr>
          <p:cNvPicPr>
            <a:picLocks noChangeAspect="1"/>
          </p:cNvPicPr>
          <p:nvPr/>
        </p:nvPicPr>
        <p:blipFill>
          <a:blip r:embed="rId2"/>
          <a:stretch>
            <a:fillRect/>
          </a:stretch>
        </p:blipFill>
        <p:spPr>
          <a:xfrm>
            <a:off x="145827" y="1742170"/>
            <a:ext cx="4979586" cy="1756810"/>
          </a:xfrm>
          <a:prstGeom prst="rect">
            <a:avLst/>
          </a:prstGeom>
        </p:spPr>
      </p:pic>
      <p:pic>
        <p:nvPicPr>
          <p:cNvPr id="7" name="Picture 6">
            <a:extLst>
              <a:ext uri="{FF2B5EF4-FFF2-40B4-BE49-F238E27FC236}">
                <a16:creationId xmlns:a16="http://schemas.microsoft.com/office/drawing/2014/main" id="{C99C9E0C-BA51-1383-E358-E95A4F61AFC3}"/>
              </a:ext>
            </a:extLst>
          </p:cNvPr>
          <p:cNvPicPr>
            <a:picLocks noChangeAspect="1"/>
          </p:cNvPicPr>
          <p:nvPr/>
        </p:nvPicPr>
        <p:blipFill>
          <a:blip r:embed="rId3"/>
          <a:stretch>
            <a:fillRect/>
          </a:stretch>
        </p:blipFill>
        <p:spPr>
          <a:xfrm>
            <a:off x="1007408" y="4128563"/>
            <a:ext cx="10631217" cy="379009"/>
          </a:xfrm>
          <a:prstGeom prst="rect">
            <a:avLst/>
          </a:prstGeom>
        </p:spPr>
      </p:pic>
    </p:spTree>
    <p:extLst>
      <p:ext uri="{BB962C8B-B14F-4D97-AF65-F5344CB8AC3E}">
        <p14:creationId xmlns:p14="http://schemas.microsoft.com/office/powerpoint/2010/main" val="327233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32</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5" y="1045028"/>
            <a:ext cx="8696318" cy="379009"/>
          </a:xfrm>
        </p:spPr>
        <p:txBody>
          <a:bodyPr/>
          <a:lstStyle/>
          <a:p>
            <a:r>
              <a:rPr lang="en-US" sz="1600" dirty="0"/>
              <a:t>4. Sample size estimation for z-test two sample proportion</a:t>
            </a:r>
            <a:endParaRPr lang="en-IN" sz="1600" dirty="0"/>
          </a:p>
        </p:txBody>
      </p:sp>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4" name="Picture 3">
            <a:extLst>
              <a:ext uri="{FF2B5EF4-FFF2-40B4-BE49-F238E27FC236}">
                <a16:creationId xmlns:a16="http://schemas.microsoft.com/office/drawing/2014/main" id="{E38175CE-8FAB-D552-2328-4031D92C62CB}"/>
              </a:ext>
            </a:extLst>
          </p:cNvPr>
          <p:cNvPicPr>
            <a:picLocks noChangeAspect="1"/>
          </p:cNvPicPr>
          <p:nvPr/>
        </p:nvPicPr>
        <p:blipFill>
          <a:blip r:embed="rId2"/>
          <a:stretch>
            <a:fillRect/>
          </a:stretch>
        </p:blipFill>
        <p:spPr>
          <a:xfrm>
            <a:off x="212850" y="1604865"/>
            <a:ext cx="5094853" cy="2376989"/>
          </a:xfrm>
          <a:prstGeom prst="rect">
            <a:avLst/>
          </a:prstGeom>
        </p:spPr>
      </p:pic>
      <p:pic>
        <p:nvPicPr>
          <p:cNvPr id="7" name="Picture 6">
            <a:extLst>
              <a:ext uri="{FF2B5EF4-FFF2-40B4-BE49-F238E27FC236}">
                <a16:creationId xmlns:a16="http://schemas.microsoft.com/office/drawing/2014/main" id="{83393521-E863-EA80-3196-89A1FD6AD9B9}"/>
              </a:ext>
            </a:extLst>
          </p:cNvPr>
          <p:cNvPicPr>
            <a:picLocks noChangeAspect="1"/>
          </p:cNvPicPr>
          <p:nvPr/>
        </p:nvPicPr>
        <p:blipFill>
          <a:blip r:embed="rId3"/>
          <a:stretch>
            <a:fillRect/>
          </a:stretch>
        </p:blipFill>
        <p:spPr>
          <a:xfrm>
            <a:off x="1893650" y="4463409"/>
            <a:ext cx="8908552" cy="391790"/>
          </a:xfrm>
          <a:prstGeom prst="rect">
            <a:avLst/>
          </a:prstGeom>
        </p:spPr>
      </p:pic>
    </p:spTree>
    <p:extLst>
      <p:ext uri="{BB962C8B-B14F-4D97-AF65-F5344CB8AC3E}">
        <p14:creationId xmlns:p14="http://schemas.microsoft.com/office/powerpoint/2010/main" val="1565050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33</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599" y="4718304"/>
            <a:ext cx="7293429" cy="1281280"/>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Diabetes Prediction Datase</a:t>
            </a:r>
            <a:r>
              <a:rPr lang="en-US" dirty="0">
                <a:latin typeface="Sabon Next LT" panose="02000500000000000000" pitchFamily="2" charset="0"/>
                <a:cs typeface="Sabon Next LT" panose="02000500000000000000" pitchFamily="2" charset="0"/>
              </a:rPr>
              <a:t>t </a:t>
            </a:r>
          </a:p>
          <a:p>
            <a:pPr algn="ctr"/>
            <a:r>
              <a:rPr lang="en-US" dirty="0">
                <a:latin typeface="Sabon Next LT" panose="02000500000000000000" pitchFamily="2" charset="0"/>
                <a:cs typeface="Sabon Next LT" panose="02000500000000000000" pitchFamily="2" charset="0"/>
              </a:rPr>
              <a:t>(from </a:t>
            </a:r>
            <a:r>
              <a:rPr lang="en-US" dirty="0">
                <a:solidFill>
                  <a:schemeClr val="tx1"/>
                </a:solidFill>
                <a:latin typeface="Sabon Next LT" panose="02000500000000000000" pitchFamily="2" charset="0"/>
                <a:cs typeface="Sabon Next LT" panose="02000500000000000000" pitchFamily="2" charset="0"/>
                <a:hlinkClick r:id="rId2">
                  <a:extLst>
                    <a:ext uri="{A12FA001-AC4F-418D-AE19-62706E023703}">
                      <ahyp:hlinkClr xmlns:ahyp="http://schemas.microsoft.com/office/drawing/2018/hyperlinkcolor" val="tx"/>
                    </a:ext>
                  </a:extLst>
                </a:hlinkClick>
              </a:rPr>
              <a:t>https://www.cdc.gov/diabetes/data/index.html</a:t>
            </a:r>
            <a:r>
              <a:rPr lang="en-US" dirty="0">
                <a:latin typeface="Sabon Next LT" panose="02000500000000000000" pitchFamily="2" charset="0"/>
                <a:cs typeface="Sabon Next LT" panose="02000500000000000000" pitchFamily="2" charset="0"/>
              </a:rPr>
              <a:t>)</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27564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11" name="Content Placeholder 10">
            <a:extLst>
              <a:ext uri="{FF2B5EF4-FFF2-40B4-BE49-F238E27FC236}">
                <a16:creationId xmlns:a16="http://schemas.microsoft.com/office/drawing/2014/main" id="{D66D2A91-D1A8-EA1D-B3B2-5141AB25F605}"/>
              </a:ext>
            </a:extLst>
          </p:cNvPr>
          <p:cNvPicPr>
            <a:picLocks noGrp="1" noChangeAspect="1"/>
          </p:cNvPicPr>
          <p:nvPr>
            <p:ph sz="half" idx="1"/>
          </p:nvPr>
        </p:nvPicPr>
        <p:blipFill>
          <a:blip r:embed="rId2"/>
          <a:stretch>
            <a:fillRect/>
          </a:stretch>
        </p:blipFill>
        <p:spPr>
          <a:xfrm>
            <a:off x="1246187" y="2118050"/>
            <a:ext cx="9808152" cy="4282750"/>
          </a:xfrm>
        </p:spPr>
      </p:pic>
      <p:sp>
        <p:nvSpPr>
          <p:cNvPr id="12" name="Title 4">
            <a:extLst>
              <a:ext uri="{FF2B5EF4-FFF2-40B4-BE49-F238E27FC236}">
                <a16:creationId xmlns:a16="http://schemas.microsoft.com/office/drawing/2014/main" id="{526A0838-AB81-0035-8648-F2FF3961FCED}"/>
              </a:ext>
            </a:extLst>
          </p:cNvPr>
          <p:cNvSpPr>
            <a:spLocks noGrp="1"/>
          </p:cNvSpPr>
          <p:nvPr>
            <p:ph type="title"/>
          </p:nvPr>
        </p:nvSpPr>
        <p:spPr>
          <a:xfrm>
            <a:off x="4541053" y="809149"/>
            <a:ext cx="3109894" cy="1056974"/>
          </a:xfrm>
        </p:spPr>
        <p:txBody>
          <a:bodyPr/>
          <a:lstStyle/>
          <a:p>
            <a:r>
              <a:rPr lang="en-US" sz="2000" dirty="0"/>
              <a:t>Actual dataset preview</a:t>
            </a:r>
          </a:p>
        </p:txBody>
      </p:sp>
    </p:spTree>
    <p:extLst>
      <p:ext uri="{BB962C8B-B14F-4D97-AF65-F5344CB8AC3E}">
        <p14:creationId xmlns:p14="http://schemas.microsoft.com/office/powerpoint/2010/main" val="406555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2" name="Title 4">
            <a:extLst>
              <a:ext uri="{FF2B5EF4-FFF2-40B4-BE49-F238E27FC236}">
                <a16:creationId xmlns:a16="http://schemas.microsoft.com/office/drawing/2014/main" id="{526A0838-AB81-0035-8648-F2FF3961FCED}"/>
              </a:ext>
            </a:extLst>
          </p:cNvPr>
          <p:cNvSpPr>
            <a:spLocks noGrp="1"/>
          </p:cNvSpPr>
          <p:nvPr>
            <p:ph type="title"/>
          </p:nvPr>
        </p:nvSpPr>
        <p:spPr>
          <a:xfrm>
            <a:off x="712298" y="1574259"/>
            <a:ext cx="2539190" cy="648665"/>
          </a:xfrm>
        </p:spPr>
        <p:txBody>
          <a:bodyPr/>
          <a:lstStyle/>
          <a:p>
            <a:r>
              <a:rPr lang="en-US" sz="2000" dirty="0"/>
              <a:t>Modified Data</a:t>
            </a:r>
          </a:p>
        </p:txBody>
      </p:sp>
      <p:pic>
        <p:nvPicPr>
          <p:cNvPr id="5" name="Content Placeholder 4">
            <a:extLst>
              <a:ext uri="{FF2B5EF4-FFF2-40B4-BE49-F238E27FC236}">
                <a16:creationId xmlns:a16="http://schemas.microsoft.com/office/drawing/2014/main" id="{7BE06D72-33EA-5D55-BC3B-7CFA3106087B}"/>
              </a:ext>
            </a:extLst>
          </p:cNvPr>
          <p:cNvPicPr>
            <a:picLocks noGrp="1" noChangeAspect="1"/>
          </p:cNvPicPr>
          <p:nvPr>
            <p:ph sz="half" idx="1"/>
          </p:nvPr>
        </p:nvPicPr>
        <p:blipFill>
          <a:blip r:embed="rId2"/>
          <a:stretch>
            <a:fillRect/>
          </a:stretch>
        </p:blipFill>
        <p:spPr>
          <a:xfrm>
            <a:off x="4227251" y="1664463"/>
            <a:ext cx="1796730" cy="4685440"/>
          </a:xfrm>
        </p:spPr>
      </p:pic>
      <p:sp>
        <p:nvSpPr>
          <p:cNvPr id="2" name="TextBox 1">
            <a:extLst>
              <a:ext uri="{FF2B5EF4-FFF2-40B4-BE49-F238E27FC236}">
                <a16:creationId xmlns:a16="http://schemas.microsoft.com/office/drawing/2014/main" id="{D56E0F48-AC66-855A-3FA5-67B6A1DA7F31}"/>
              </a:ext>
            </a:extLst>
          </p:cNvPr>
          <p:cNvSpPr txBox="1"/>
          <p:nvPr/>
        </p:nvSpPr>
        <p:spPr>
          <a:xfrm>
            <a:off x="7237320" y="3351522"/>
            <a:ext cx="4201824" cy="646331"/>
          </a:xfrm>
          <a:prstGeom prst="rect">
            <a:avLst/>
          </a:prstGeom>
          <a:noFill/>
        </p:spPr>
        <p:txBody>
          <a:bodyPr wrap="square" rtlCol="0">
            <a:spAutoFit/>
          </a:bodyPr>
          <a:lstStyle/>
          <a:p>
            <a:r>
              <a:rPr lang="en-US" dirty="0"/>
              <a:t>This is the added for performing all the dependency tests , such as paired-sign test.</a:t>
            </a:r>
            <a:endParaRPr lang="en-IN" dirty="0"/>
          </a:p>
        </p:txBody>
      </p:sp>
      <p:cxnSp>
        <p:nvCxnSpPr>
          <p:cNvPr id="4" name="Connector: Elbow 3">
            <a:extLst>
              <a:ext uri="{FF2B5EF4-FFF2-40B4-BE49-F238E27FC236}">
                <a16:creationId xmlns:a16="http://schemas.microsoft.com/office/drawing/2014/main" id="{8FD9BC16-6765-1A55-031E-EB3AC03C20FF}"/>
              </a:ext>
            </a:extLst>
          </p:cNvPr>
          <p:cNvCxnSpPr>
            <a:cxnSpLocks/>
          </p:cNvCxnSpPr>
          <p:nvPr/>
        </p:nvCxnSpPr>
        <p:spPr>
          <a:xfrm rot="10800000">
            <a:off x="6168021" y="3096049"/>
            <a:ext cx="1069300" cy="51094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556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AREAS OF FOCUS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r>
              <a:rPr lang="en-US" dirty="0"/>
              <a:t>B2B MARKET SCENARIOS</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US" dirty="0"/>
              <a:t>CLOUD-BASED</a:t>
            </a:r>
            <a:r>
              <a:rPr lang="zh-CN" altLang="en-US"/>
              <a:t> </a:t>
            </a:r>
            <a:r>
              <a:rPr lang="en-US" dirty="0"/>
              <a:t>OPPORTUNITIES</a:t>
            </a: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28" name="Title 27">
            <a:extLst>
              <a:ext uri="{FF2B5EF4-FFF2-40B4-BE49-F238E27FC236}">
                <a16:creationId xmlns:a16="http://schemas.microsoft.com/office/drawing/2014/main" id="{18BB6089-2AB4-156C-41AC-884C8C8A908E}"/>
              </a:ext>
            </a:extLst>
          </p:cNvPr>
          <p:cNvSpPr>
            <a:spLocks noGrp="1"/>
          </p:cNvSpPr>
          <p:nvPr>
            <p:ph type="title"/>
          </p:nvPr>
        </p:nvSpPr>
        <p:spPr>
          <a:xfrm>
            <a:off x="758952" y="2369977"/>
            <a:ext cx="10671048" cy="768096"/>
          </a:xfrm>
        </p:spPr>
        <p:txBody>
          <a:bodyPr/>
          <a:lstStyle/>
          <a:p>
            <a:r>
              <a:rPr lang="en-US" dirty="0"/>
              <a:t>C</a:t>
            </a:r>
            <a:r>
              <a:rPr lang="en-IN" dirty="0"/>
              <a:t>ode</a:t>
            </a:r>
          </a:p>
        </p:txBody>
      </p:sp>
      <p:sp>
        <p:nvSpPr>
          <p:cNvPr id="29" name="TextBox 28">
            <a:extLst>
              <a:ext uri="{FF2B5EF4-FFF2-40B4-BE49-F238E27FC236}">
                <a16:creationId xmlns:a16="http://schemas.microsoft.com/office/drawing/2014/main" id="{18DA91F8-18F2-D3C6-6ABB-0FFB2CD8EBCF}"/>
              </a:ext>
            </a:extLst>
          </p:cNvPr>
          <p:cNvSpPr txBox="1"/>
          <p:nvPr/>
        </p:nvSpPr>
        <p:spPr>
          <a:xfrm>
            <a:off x="5301374" y="3181996"/>
            <a:ext cx="1586204" cy="584775"/>
          </a:xfrm>
          <a:prstGeom prst="rect">
            <a:avLst/>
          </a:prstGeom>
          <a:noFill/>
        </p:spPr>
        <p:txBody>
          <a:bodyPr wrap="square" rtlCol="0">
            <a:spAutoFit/>
          </a:bodyPr>
          <a:lstStyle/>
          <a:p>
            <a:r>
              <a:rPr lang="en-US" sz="3200" dirty="0">
                <a:latin typeface="+mj-lt"/>
              </a:rPr>
              <a:t>Unit-II</a:t>
            </a:r>
            <a:endParaRPr lang="en-IN" sz="3200" dirty="0">
              <a:latin typeface="+mj-lt"/>
            </a:endParaRPr>
          </a:p>
        </p:txBody>
      </p:sp>
    </p:spTree>
    <p:extLst>
      <p:ext uri="{BB962C8B-B14F-4D97-AF65-F5344CB8AC3E}">
        <p14:creationId xmlns:p14="http://schemas.microsoft.com/office/powerpoint/2010/main" val="24990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Title 2">
            <a:extLst>
              <a:ext uri="{FF2B5EF4-FFF2-40B4-BE49-F238E27FC236}">
                <a16:creationId xmlns:a16="http://schemas.microsoft.com/office/drawing/2014/main" id="{192DCAB3-89B5-B430-5ED6-4980EC61A638}"/>
              </a:ext>
            </a:extLst>
          </p:cNvPr>
          <p:cNvSpPr>
            <a:spLocks noGrp="1"/>
          </p:cNvSpPr>
          <p:nvPr>
            <p:ph type="title"/>
          </p:nvPr>
        </p:nvSpPr>
        <p:spPr>
          <a:xfrm>
            <a:off x="652955" y="1045028"/>
            <a:ext cx="4170971" cy="379009"/>
          </a:xfrm>
        </p:spPr>
        <p:txBody>
          <a:bodyPr/>
          <a:lstStyle/>
          <a:p>
            <a:r>
              <a:rPr lang="en-US" sz="1600" dirty="0"/>
              <a:t>1. Z-test Single Sample Mean</a:t>
            </a:r>
            <a:endParaRPr lang="en-IN" sz="1600" dirty="0"/>
          </a:p>
        </p:txBody>
      </p:sp>
      <p:pic>
        <p:nvPicPr>
          <p:cNvPr id="5" name="Picture 4" descr="A computer screen shot of text&#10;&#10;Description automatically generated">
            <a:extLst>
              <a:ext uri="{FF2B5EF4-FFF2-40B4-BE49-F238E27FC236}">
                <a16:creationId xmlns:a16="http://schemas.microsoft.com/office/drawing/2014/main" id="{A2E61B5D-F318-044B-11E1-721041C6490F}"/>
              </a:ext>
            </a:extLst>
          </p:cNvPr>
          <p:cNvPicPr>
            <a:picLocks noChangeAspect="1"/>
          </p:cNvPicPr>
          <p:nvPr/>
        </p:nvPicPr>
        <p:blipFill>
          <a:blip r:embed="rId2"/>
          <a:stretch>
            <a:fillRect/>
          </a:stretch>
        </p:blipFill>
        <p:spPr>
          <a:xfrm>
            <a:off x="140938" y="1737545"/>
            <a:ext cx="5098304" cy="2759810"/>
          </a:xfrm>
          <a:prstGeom prst="rect">
            <a:avLst/>
          </a:prstGeom>
        </p:spPr>
      </p:pic>
      <p:sp>
        <p:nvSpPr>
          <p:cNvPr id="6" name="Arrow: Right 5">
            <a:extLst>
              <a:ext uri="{FF2B5EF4-FFF2-40B4-BE49-F238E27FC236}">
                <a16:creationId xmlns:a16="http://schemas.microsoft.com/office/drawing/2014/main" id="{C6733BB6-4C6C-371A-5472-DAE81BB4C458}"/>
              </a:ext>
            </a:extLst>
          </p:cNvPr>
          <p:cNvSpPr/>
          <p:nvPr/>
        </p:nvSpPr>
        <p:spPr>
          <a:xfrm>
            <a:off x="5355771" y="2323322"/>
            <a:ext cx="2304662" cy="1175658"/>
          </a:xfrm>
          <a:prstGeom prst="rightArrow">
            <a:avLst/>
          </a:prstGeom>
          <a:solidFill>
            <a:schemeClr val="accent3">
              <a:lumMod val="40000"/>
              <a:lumOff val="6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Output</a:t>
            </a:r>
            <a:endParaRPr lang="en-IN" dirty="0">
              <a:solidFill>
                <a:schemeClr val="tx1"/>
              </a:solidFill>
            </a:endParaRPr>
          </a:p>
        </p:txBody>
      </p:sp>
      <p:pic>
        <p:nvPicPr>
          <p:cNvPr id="8" name="Picture 7">
            <a:extLst>
              <a:ext uri="{FF2B5EF4-FFF2-40B4-BE49-F238E27FC236}">
                <a16:creationId xmlns:a16="http://schemas.microsoft.com/office/drawing/2014/main" id="{77D1F08B-755D-4378-79DC-5A60B458278B}"/>
              </a:ext>
            </a:extLst>
          </p:cNvPr>
          <p:cNvPicPr>
            <a:picLocks noChangeAspect="1"/>
          </p:cNvPicPr>
          <p:nvPr/>
        </p:nvPicPr>
        <p:blipFill>
          <a:blip r:embed="rId3"/>
          <a:stretch>
            <a:fillRect/>
          </a:stretch>
        </p:blipFill>
        <p:spPr>
          <a:xfrm>
            <a:off x="7815738" y="2435638"/>
            <a:ext cx="4163951" cy="1175658"/>
          </a:xfrm>
          <a:prstGeom prst="rect">
            <a:avLst/>
          </a:prstGeom>
        </p:spPr>
      </p:pic>
    </p:spTree>
    <p:extLst>
      <p:ext uri="{BB962C8B-B14F-4D97-AF65-F5344CB8AC3E}">
        <p14:creationId xmlns:p14="http://schemas.microsoft.com/office/powerpoint/2010/main" val="410411486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{BA0BF6AC-7D57-4C4B-B5FF-3CEE54C4A3DD}tf78438558_win32</Template>
  <TotalTime>96</TotalTime>
  <Words>485</Words>
  <Application>Microsoft Office PowerPoint</Application>
  <PresentationFormat>Widescreen</PresentationFormat>
  <Paragraphs>139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Black</vt:lpstr>
      <vt:lpstr>Sabon Next LT</vt:lpstr>
      <vt:lpstr>Office Theme</vt:lpstr>
      <vt:lpstr>Statistics Case study</vt:lpstr>
      <vt:lpstr>AGENDA</vt:lpstr>
      <vt:lpstr>Introduction</vt:lpstr>
      <vt:lpstr>Dataset</vt:lpstr>
      <vt:lpstr>Actual dataset preview</vt:lpstr>
      <vt:lpstr>Modified Data</vt:lpstr>
      <vt:lpstr>AREAS OF FOCUS </vt:lpstr>
      <vt:lpstr>Code</vt:lpstr>
      <vt:lpstr>1. Z-test Single Sample Mean</vt:lpstr>
      <vt:lpstr>2. Z-test Two Sample mean</vt:lpstr>
      <vt:lpstr>3. Z-test Single Sample proportion</vt:lpstr>
      <vt:lpstr>4. Z-test two Sample proportion</vt:lpstr>
      <vt:lpstr>5. t-test Single Sample mean</vt:lpstr>
      <vt:lpstr>6. t-test two Sample mean</vt:lpstr>
      <vt:lpstr>1. Z-test Single Sample</vt:lpstr>
      <vt:lpstr>PowerPoint Presentation</vt:lpstr>
      <vt:lpstr>1. Runs test</vt:lpstr>
      <vt:lpstr>2. Sign test</vt:lpstr>
      <vt:lpstr>3. paired-sign test</vt:lpstr>
      <vt:lpstr>4. Wilcoxon rank sum test or mann-whitney u-test</vt:lpstr>
      <vt:lpstr>5. Wilcoxon signed-rank test</vt:lpstr>
      <vt:lpstr>PowerPoint Presentation</vt:lpstr>
      <vt:lpstr>1. Goodness test</vt:lpstr>
      <vt:lpstr>2. chi-square test for independence</vt:lpstr>
      <vt:lpstr>3. Chi-square test for homogeneity</vt:lpstr>
      <vt:lpstr>4. chi-square 2x2 contingency test</vt:lpstr>
      <vt:lpstr>5. chi-square 2x2 contingency test with yate’s correction</vt:lpstr>
      <vt:lpstr>PowerPoint Presentation</vt:lpstr>
      <vt:lpstr>1. Sample size estimation for z-test single mean</vt:lpstr>
      <vt:lpstr>2. Sample size estimation for z-test single proportion</vt:lpstr>
      <vt:lpstr>3. Sample size estimation for z-test two mean</vt:lpstr>
      <vt:lpstr>4. Sample size estimation for z-test two sample proportion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Case study</dc:title>
  <dc:subject/>
  <dc:creator>Pratik Kunghadkar</dc:creator>
  <cp:lastModifiedBy>Pratik Kunghadkar</cp:lastModifiedBy>
  <cp:revision>2</cp:revision>
  <dcterms:created xsi:type="dcterms:W3CDTF">2023-11-28T04:10:39Z</dcterms:created>
  <dcterms:modified xsi:type="dcterms:W3CDTF">2023-11-28T05:46:45Z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