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76" r:id="rId4"/>
    <p:sldId id="260" r:id="rId5"/>
    <p:sldId id="277" r:id="rId6"/>
    <p:sldId id="269" r:id="rId7"/>
    <p:sldId id="271" r:id="rId8"/>
    <p:sldId id="275" r:id="rId9"/>
    <p:sldId id="278" r:id="rId10"/>
    <p:sldId id="272" r:id="rId11"/>
    <p:sldId id="273" r:id="rId12"/>
    <p:sldId id="279" r:id="rId13"/>
    <p:sldId id="27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hishek baghel" initials="ab" lastIdx="1" clrIdx="0">
    <p:extLst>
      <p:ext uri="{19B8F6BF-5375-455C-9EA6-DF929625EA0E}">
        <p15:presenceInfo xmlns:p15="http://schemas.microsoft.com/office/powerpoint/2012/main" userId="961e02665ceabab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p:scale>
          <a:sx n="89" d="100"/>
          <a:sy n="89" d="100"/>
        </p:scale>
        <p:origin x="45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BDD58-2033-8FFF-9147-9A2FA45898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A00E1CE-06D3-AA1A-20A8-CE83CAE502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A6620B4-6D48-6BD1-2E68-4DBE58D13435}"/>
              </a:ext>
            </a:extLst>
          </p:cNvPr>
          <p:cNvSpPr>
            <a:spLocks noGrp="1"/>
          </p:cNvSpPr>
          <p:nvPr>
            <p:ph type="dt" sz="half" idx="10"/>
          </p:nvPr>
        </p:nvSpPr>
        <p:spPr/>
        <p:txBody>
          <a:bodyPr/>
          <a:lstStyle/>
          <a:p>
            <a:fld id="{29B98619-318E-4752-8F3B-0ADB5D666896}" type="datetimeFigureOut">
              <a:rPr lang="en-IN" smtClean="0"/>
              <a:pPr/>
              <a:t>03-05-2023</a:t>
            </a:fld>
            <a:endParaRPr lang="en-IN"/>
          </a:p>
        </p:txBody>
      </p:sp>
      <p:sp>
        <p:nvSpPr>
          <p:cNvPr id="5" name="Footer Placeholder 4">
            <a:extLst>
              <a:ext uri="{FF2B5EF4-FFF2-40B4-BE49-F238E27FC236}">
                <a16:creationId xmlns:a16="http://schemas.microsoft.com/office/drawing/2014/main" id="{ACCF1EC0-801F-1284-FB1D-C13A0A4CD1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3BE58D-E4E6-893A-07CD-231E2F285F66}"/>
              </a:ext>
            </a:extLst>
          </p:cNvPr>
          <p:cNvSpPr>
            <a:spLocks noGrp="1"/>
          </p:cNvSpPr>
          <p:nvPr>
            <p:ph type="sldNum" sz="quarter" idx="12"/>
          </p:nvPr>
        </p:nvSpPr>
        <p:spPr/>
        <p:txBody>
          <a:bodyPr/>
          <a:lstStyle/>
          <a:p>
            <a:fld id="{7176D554-3463-4E78-9843-E51A30A9DAF7}" type="slidenum">
              <a:rPr lang="en-IN" smtClean="0"/>
              <a:pPr/>
              <a:t>‹#›</a:t>
            </a:fld>
            <a:endParaRPr lang="en-IN"/>
          </a:p>
        </p:txBody>
      </p:sp>
    </p:spTree>
    <p:extLst>
      <p:ext uri="{BB962C8B-B14F-4D97-AF65-F5344CB8AC3E}">
        <p14:creationId xmlns:p14="http://schemas.microsoft.com/office/powerpoint/2010/main" val="2629993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26F4A-7195-FC79-0589-0F8197699BD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5E85CC2-CFD5-D65F-35EB-228D3DB377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4ECFB9-4028-01B0-D238-ED3D2E0BA91F}"/>
              </a:ext>
            </a:extLst>
          </p:cNvPr>
          <p:cNvSpPr>
            <a:spLocks noGrp="1"/>
          </p:cNvSpPr>
          <p:nvPr>
            <p:ph type="dt" sz="half" idx="10"/>
          </p:nvPr>
        </p:nvSpPr>
        <p:spPr/>
        <p:txBody>
          <a:bodyPr/>
          <a:lstStyle/>
          <a:p>
            <a:fld id="{29B98619-318E-4752-8F3B-0ADB5D666896}" type="datetimeFigureOut">
              <a:rPr lang="en-IN" smtClean="0"/>
              <a:pPr/>
              <a:t>03-05-2023</a:t>
            </a:fld>
            <a:endParaRPr lang="en-IN"/>
          </a:p>
        </p:txBody>
      </p:sp>
      <p:sp>
        <p:nvSpPr>
          <p:cNvPr id="5" name="Footer Placeholder 4">
            <a:extLst>
              <a:ext uri="{FF2B5EF4-FFF2-40B4-BE49-F238E27FC236}">
                <a16:creationId xmlns:a16="http://schemas.microsoft.com/office/drawing/2014/main" id="{0DB9E77F-1BB6-B653-C63B-1915D75907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014263-46C3-FB65-0F04-20900993B120}"/>
              </a:ext>
            </a:extLst>
          </p:cNvPr>
          <p:cNvSpPr>
            <a:spLocks noGrp="1"/>
          </p:cNvSpPr>
          <p:nvPr>
            <p:ph type="sldNum" sz="quarter" idx="12"/>
          </p:nvPr>
        </p:nvSpPr>
        <p:spPr/>
        <p:txBody>
          <a:bodyPr/>
          <a:lstStyle/>
          <a:p>
            <a:fld id="{7176D554-3463-4E78-9843-E51A30A9DAF7}" type="slidenum">
              <a:rPr lang="en-IN" smtClean="0"/>
              <a:pPr/>
              <a:t>‹#›</a:t>
            </a:fld>
            <a:endParaRPr lang="en-IN"/>
          </a:p>
        </p:txBody>
      </p:sp>
    </p:spTree>
    <p:extLst>
      <p:ext uri="{BB962C8B-B14F-4D97-AF65-F5344CB8AC3E}">
        <p14:creationId xmlns:p14="http://schemas.microsoft.com/office/powerpoint/2010/main" val="67193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4C1CA7-8581-6B0E-D503-5EF38535EAA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518D944-A5CA-D4EA-11F8-420A03325C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37493E-17CC-0606-7E85-8316C11CE433}"/>
              </a:ext>
            </a:extLst>
          </p:cNvPr>
          <p:cNvSpPr>
            <a:spLocks noGrp="1"/>
          </p:cNvSpPr>
          <p:nvPr>
            <p:ph type="dt" sz="half" idx="10"/>
          </p:nvPr>
        </p:nvSpPr>
        <p:spPr/>
        <p:txBody>
          <a:bodyPr/>
          <a:lstStyle/>
          <a:p>
            <a:fld id="{29B98619-318E-4752-8F3B-0ADB5D666896}" type="datetimeFigureOut">
              <a:rPr lang="en-IN" smtClean="0"/>
              <a:pPr/>
              <a:t>03-05-2023</a:t>
            </a:fld>
            <a:endParaRPr lang="en-IN"/>
          </a:p>
        </p:txBody>
      </p:sp>
      <p:sp>
        <p:nvSpPr>
          <p:cNvPr id="5" name="Footer Placeholder 4">
            <a:extLst>
              <a:ext uri="{FF2B5EF4-FFF2-40B4-BE49-F238E27FC236}">
                <a16:creationId xmlns:a16="http://schemas.microsoft.com/office/drawing/2014/main" id="{60D215A9-DC9B-3C7B-DF67-77571F7DC9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1353C4-09D5-AB0C-63F9-C3216740FBED}"/>
              </a:ext>
            </a:extLst>
          </p:cNvPr>
          <p:cNvSpPr>
            <a:spLocks noGrp="1"/>
          </p:cNvSpPr>
          <p:nvPr>
            <p:ph type="sldNum" sz="quarter" idx="12"/>
          </p:nvPr>
        </p:nvSpPr>
        <p:spPr/>
        <p:txBody>
          <a:bodyPr/>
          <a:lstStyle/>
          <a:p>
            <a:fld id="{7176D554-3463-4E78-9843-E51A30A9DAF7}" type="slidenum">
              <a:rPr lang="en-IN" smtClean="0"/>
              <a:pPr/>
              <a:t>‹#›</a:t>
            </a:fld>
            <a:endParaRPr lang="en-IN"/>
          </a:p>
        </p:txBody>
      </p:sp>
    </p:spTree>
    <p:extLst>
      <p:ext uri="{BB962C8B-B14F-4D97-AF65-F5344CB8AC3E}">
        <p14:creationId xmlns:p14="http://schemas.microsoft.com/office/powerpoint/2010/main" val="1537435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EFDB5-82E3-D828-B537-5435C25717E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529E15C-26AE-4A4C-ECC2-41683AD63D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6FDF7A-BB7F-DE21-4438-81140C73F219}"/>
              </a:ext>
            </a:extLst>
          </p:cNvPr>
          <p:cNvSpPr>
            <a:spLocks noGrp="1"/>
          </p:cNvSpPr>
          <p:nvPr>
            <p:ph type="dt" sz="half" idx="10"/>
          </p:nvPr>
        </p:nvSpPr>
        <p:spPr/>
        <p:txBody>
          <a:bodyPr/>
          <a:lstStyle/>
          <a:p>
            <a:fld id="{29B98619-318E-4752-8F3B-0ADB5D666896}" type="datetimeFigureOut">
              <a:rPr lang="en-IN" smtClean="0"/>
              <a:pPr/>
              <a:t>03-05-2023</a:t>
            </a:fld>
            <a:endParaRPr lang="en-IN"/>
          </a:p>
        </p:txBody>
      </p:sp>
      <p:sp>
        <p:nvSpPr>
          <p:cNvPr id="5" name="Footer Placeholder 4">
            <a:extLst>
              <a:ext uri="{FF2B5EF4-FFF2-40B4-BE49-F238E27FC236}">
                <a16:creationId xmlns:a16="http://schemas.microsoft.com/office/drawing/2014/main" id="{6F2500FC-A534-07B9-8596-1A52AAFCBE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77185F-F701-AE10-945C-38BC3DEC4B65}"/>
              </a:ext>
            </a:extLst>
          </p:cNvPr>
          <p:cNvSpPr>
            <a:spLocks noGrp="1"/>
          </p:cNvSpPr>
          <p:nvPr>
            <p:ph type="sldNum" sz="quarter" idx="12"/>
          </p:nvPr>
        </p:nvSpPr>
        <p:spPr/>
        <p:txBody>
          <a:bodyPr/>
          <a:lstStyle/>
          <a:p>
            <a:fld id="{7176D554-3463-4E78-9843-E51A30A9DAF7}" type="slidenum">
              <a:rPr lang="en-IN" smtClean="0"/>
              <a:pPr/>
              <a:t>‹#›</a:t>
            </a:fld>
            <a:endParaRPr lang="en-IN"/>
          </a:p>
        </p:txBody>
      </p:sp>
    </p:spTree>
    <p:extLst>
      <p:ext uri="{BB962C8B-B14F-4D97-AF65-F5344CB8AC3E}">
        <p14:creationId xmlns:p14="http://schemas.microsoft.com/office/powerpoint/2010/main" val="4066140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A6335-EA9D-0B52-9DE2-112DBADF80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3999BCA-98BA-6D1B-6DAF-0C84B59919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E0AC25-F63B-66F2-5C5E-B51D82908CAA}"/>
              </a:ext>
            </a:extLst>
          </p:cNvPr>
          <p:cNvSpPr>
            <a:spLocks noGrp="1"/>
          </p:cNvSpPr>
          <p:nvPr>
            <p:ph type="dt" sz="half" idx="10"/>
          </p:nvPr>
        </p:nvSpPr>
        <p:spPr/>
        <p:txBody>
          <a:bodyPr/>
          <a:lstStyle/>
          <a:p>
            <a:fld id="{29B98619-318E-4752-8F3B-0ADB5D666896}" type="datetimeFigureOut">
              <a:rPr lang="en-IN" smtClean="0"/>
              <a:pPr/>
              <a:t>03-05-2023</a:t>
            </a:fld>
            <a:endParaRPr lang="en-IN"/>
          </a:p>
        </p:txBody>
      </p:sp>
      <p:sp>
        <p:nvSpPr>
          <p:cNvPr id="5" name="Footer Placeholder 4">
            <a:extLst>
              <a:ext uri="{FF2B5EF4-FFF2-40B4-BE49-F238E27FC236}">
                <a16:creationId xmlns:a16="http://schemas.microsoft.com/office/drawing/2014/main" id="{629881E7-8907-5289-1E99-153066EAED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B7C748-1D90-E5C2-EC8C-9E2DC571051D}"/>
              </a:ext>
            </a:extLst>
          </p:cNvPr>
          <p:cNvSpPr>
            <a:spLocks noGrp="1"/>
          </p:cNvSpPr>
          <p:nvPr>
            <p:ph type="sldNum" sz="quarter" idx="12"/>
          </p:nvPr>
        </p:nvSpPr>
        <p:spPr/>
        <p:txBody>
          <a:bodyPr/>
          <a:lstStyle/>
          <a:p>
            <a:fld id="{7176D554-3463-4E78-9843-E51A30A9DAF7}" type="slidenum">
              <a:rPr lang="en-IN" smtClean="0"/>
              <a:pPr/>
              <a:t>‹#›</a:t>
            </a:fld>
            <a:endParaRPr lang="en-IN"/>
          </a:p>
        </p:txBody>
      </p:sp>
    </p:spTree>
    <p:extLst>
      <p:ext uri="{BB962C8B-B14F-4D97-AF65-F5344CB8AC3E}">
        <p14:creationId xmlns:p14="http://schemas.microsoft.com/office/powerpoint/2010/main" val="3376228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D4FA2-F49E-C42C-DFB0-992F0B1FBD6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FA64D95-0B31-B6C7-4A88-356F58AA4E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F8A4E6B-B118-C763-D3A8-4BF5251F90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1776357-FA52-3824-4BFF-6D70DA8208B5}"/>
              </a:ext>
            </a:extLst>
          </p:cNvPr>
          <p:cNvSpPr>
            <a:spLocks noGrp="1"/>
          </p:cNvSpPr>
          <p:nvPr>
            <p:ph type="dt" sz="half" idx="10"/>
          </p:nvPr>
        </p:nvSpPr>
        <p:spPr/>
        <p:txBody>
          <a:bodyPr/>
          <a:lstStyle/>
          <a:p>
            <a:fld id="{29B98619-318E-4752-8F3B-0ADB5D666896}" type="datetimeFigureOut">
              <a:rPr lang="en-IN" smtClean="0"/>
              <a:pPr/>
              <a:t>03-05-2023</a:t>
            </a:fld>
            <a:endParaRPr lang="en-IN"/>
          </a:p>
        </p:txBody>
      </p:sp>
      <p:sp>
        <p:nvSpPr>
          <p:cNvPr id="6" name="Footer Placeholder 5">
            <a:extLst>
              <a:ext uri="{FF2B5EF4-FFF2-40B4-BE49-F238E27FC236}">
                <a16:creationId xmlns:a16="http://schemas.microsoft.com/office/drawing/2014/main" id="{C3B7974D-BD87-168E-A6B1-A6B382F14C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63EFEC0-D5C4-D286-E8D7-5498EF94398E}"/>
              </a:ext>
            </a:extLst>
          </p:cNvPr>
          <p:cNvSpPr>
            <a:spLocks noGrp="1"/>
          </p:cNvSpPr>
          <p:nvPr>
            <p:ph type="sldNum" sz="quarter" idx="12"/>
          </p:nvPr>
        </p:nvSpPr>
        <p:spPr/>
        <p:txBody>
          <a:bodyPr/>
          <a:lstStyle/>
          <a:p>
            <a:fld id="{7176D554-3463-4E78-9843-E51A30A9DAF7}" type="slidenum">
              <a:rPr lang="en-IN" smtClean="0"/>
              <a:pPr/>
              <a:t>‹#›</a:t>
            </a:fld>
            <a:endParaRPr lang="en-IN"/>
          </a:p>
        </p:txBody>
      </p:sp>
    </p:spTree>
    <p:extLst>
      <p:ext uri="{BB962C8B-B14F-4D97-AF65-F5344CB8AC3E}">
        <p14:creationId xmlns:p14="http://schemas.microsoft.com/office/powerpoint/2010/main" val="2953687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6E4B8-5FCC-EFFB-27E9-273EEC690BB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312424F-CF42-2913-5695-2458E61228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389C38-F9C8-D4B5-C600-2C4FCF1AE1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40E09D6-85D4-B631-0F3F-E7C66FA5E2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62AF53-DA9B-F69B-8464-A8614224CA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2CA0894-3738-3D8C-6BAE-D0E6E8637E31}"/>
              </a:ext>
            </a:extLst>
          </p:cNvPr>
          <p:cNvSpPr>
            <a:spLocks noGrp="1"/>
          </p:cNvSpPr>
          <p:nvPr>
            <p:ph type="dt" sz="half" idx="10"/>
          </p:nvPr>
        </p:nvSpPr>
        <p:spPr/>
        <p:txBody>
          <a:bodyPr/>
          <a:lstStyle/>
          <a:p>
            <a:fld id="{29B98619-318E-4752-8F3B-0ADB5D666896}" type="datetimeFigureOut">
              <a:rPr lang="en-IN" smtClean="0"/>
              <a:pPr/>
              <a:t>03-05-2023</a:t>
            </a:fld>
            <a:endParaRPr lang="en-IN"/>
          </a:p>
        </p:txBody>
      </p:sp>
      <p:sp>
        <p:nvSpPr>
          <p:cNvPr id="8" name="Footer Placeholder 7">
            <a:extLst>
              <a:ext uri="{FF2B5EF4-FFF2-40B4-BE49-F238E27FC236}">
                <a16:creationId xmlns:a16="http://schemas.microsoft.com/office/drawing/2014/main" id="{33B39C9E-41AA-A655-5328-F0BAE2F63CF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C5FCBA1-5DC5-0F39-48DB-3A028BFE8322}"/>
              </a:ext>
            </a:extLst>
          </p:cNvPr>
          <p:cNvSpPr>
            <a:spLocks noGrp="1"/>
          </p:cNvSpPr>
          <p:nvPr>
            <p:ph type="sldNum" sz="quarter" idx="12"/>
          </p:nvPr>
        </p:nvSpPr>
        <p:spPr/>
        <p:txBody>
          <a:bodyPr/>
          <a:lstStyle/>
          <a:p>
            <a:fld id="{7176D554-3463-4E78-9843-E51A30A9DAF7}" type="slidenum">
              <a:rPr lang="en-IN" smtClean="0"/>
              <a:pPr/>
              <a:t>‹#›</a:t>
            </a:fld>
            <a:endParaRPr lang="en-IN"/>
          </a:p>
        </p:txBody>
      </p:sp>
    </p:spTree>
    <p:extLst>
      <p:ext uri="{BB962C8B-B14F-4D97-AF65-F5344CB8AC3E}">
        <p14:creationId xmlns:p14="http://schemas.microsoft.com/office/powerpoint/2010/main" val="3608565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94BED-D6ED-245E-BD66-56F872DA19E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A3A57D9-1DAE-EE8E-2D37-ED510358C3D0}"/>
              </a:ext>
            </a:extLst>
          </p:cNvPr>
          <p:cNvSpPr>
            <a:spLocks noGrp="1"/>
          </p:cNvSpPr>
          <p:nvPr>
            <p:ph type="dt" sz="half" idx="10"/>
          </p:nvPr>
        </p:nvSpPr>
        <p:spPr/>
        <p:txBody>
          <a:bodyPr/>
          <a:lstStyle/>
          <a:p>
            <a:fld id="{29B98619-318E-4752-8F3B-0ADB5D666896}" type="datetimeFigureOut">
              <a:rPr lang="en-IN" smtClean="0"/>
              <a:pPr/>
              <a:t>03-05-2023</a:t>
            </a:fld>
            <a:endParaRPr lang="en-IN"/>
          </a:p>
        </p:txBody>
      </p:sp>
      <p:sp>
        <p:nvSpPr>
          <p:cNvPr id="4" name="Footer Placeholder 3">
            <a:extLst>
              <a:ext uri="{FF2B5EF4-FFF2-40B4-BE49-F238E27FC236}">
                <a16:creationId xmlns:a16="http://schemas.microsoft.com/office/drawing/2014/main" id="{A6F1ACCC-9F33-7DBA-3291-FFD6D07A51E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BA29477-0130-E108-542B-3163E3C2908B}"/>
              </a:ext>
            </a:extLst>
          </p:cNvPr>
          <p:cNvSpPr>
            <a:spLocks noGrp="1"/>
          </p:cNvSpPr>
          <p:nvPr>
            <p:ph type="sldNum" sz="quarter" idx="12"/>
          </p:nvPr>
        </p:nvSpPr>
        <p:spPr/>
        <p:txBody>
          <a:bodyPr/>
          <a:lstStyle/>
          <a:p>
            <a:fld id="{7176D554-3463-4E78-9843-E51A30A9DAF7}" type="slidenum">
              <a:rPr lang="en-IN" smtClean="0"/>
              <a:pPr/>
              <a:t>‹#›</a:t>
            </a:fld>
            <a:endParaRPr lang="en-IN"/>
          </a:p>
        </p:txBody>
      </p:sp>
    </p:spTree>
    <p:extLst>
      <p:ext uri="{BB962C8B-B14F-4D97-AF65-F5344CB8AC3E}">
        <p14:creationId xmlns:p14="http://schemas.microsoft.com/office/powerpoint/2010/main" val="117915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4C22E6-EBD4-6DCE-570F-AFF199F9CC4B}"/>
              </a:ext>
            </a:extLst>
          </p:cNvPr>
          <p:cNvSpPr>
            <a:spLocks noGrp="1"/>
          </p:cNvSpPr>
          <p:nvPr>
            <p:ph type="dt" sz="half" idx="10"/>
          </p:nvPr>
        </p:nvSpPr>
        <p:spPr/>
        <p:txBody>
          <a:bodyPr/>
          <a:lstStyle/>
          <a:p>
            <a:fld id="{29B98619-318E-4752-8F3B-0ADB5D666896}" type="datetimeFigureOut">
              <a:rPr lang="en-IN" smtClean="0"/>
              <a:pPr/>
              <a:t>03-05-2023</a:t>
            </a:fld>
            <a:endParaRPr lang="en-IN"/>
          </a:p>
        </p:txBody>
      </p:sp>
      <p:sp>
        <p:nvSpPr>
          <p:cNvPr id="3" name="Footer Placeholder 2">
            <a:extLst>
              <a:ext uri="{FF2B5EF4-FFF2-40B4-BE49-F238E27FC236}">
                <a16:creationId xmlns:a16="http://schemas.microsoft.com/office/drawing/2014/main" id="{1DADE6F5-E938-B56D-3427-376B02620EF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51BFC1C-F8E2-59BA-ED49-00F0F84D3E78}"/>
              </a:ext>
            </a:extLst>
          </p:cNvPr>
          <p:cNvSpPr>
            <a:spLocks noGrp="1"/>
          </p:cNvSpPr>
          <p:nvPr>
            <p:ph type="sldNum" sz="quarter" idx="12"/>
          </p:nvPr>
        </p:nvSpPr>
        <p:spPr/>
        <p:txBody>
          <a:bodyPr/>
          <a:lstStyle/>
          <a:p>
            <a:fld id="{7176D554-3463-4E78-9843-E51A30A9DAF7}" type="slidenum">
              <a:rPr lang="en-IN" smtClean="0"/>
              <a:pPr/>
              <a:t>‹#›</a:t>
            </a:fld>
            <a:endParaRPr lang="en-IN"/>
          </a:p>
        </p:txBody>
      </p:sp>
    </p:spTree>
    <p:extLst>
      <p:ext uri="{BB962C8B-B14F-4D97-AF65-F5344CB8AC3E}">
        <p14:creationId xmlns:p14="http://schemas.microsoft.com/office/powerpoint/2010/main" val="3766896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4C506-92D6-CE15-B87D-21F5DA8F6A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DA8570C-8F98-C363-F4DF-6210C6428D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65E3299-6F81-81B9-DE81-6E77CAD7B0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3226D6-1037-82CB-0782-AFC24B107381}"/>
              </a:ext>
            </a:extLst>
          </p:cNvPr>
          <p:cNvSpPr>
            <a:spLocks noGrp="1"/>
          </p:cNvSpPr>
          <p:nvPr>
            <p:ph type="dt" sz="half" idx="10"/>
          </p:nvPr>
        </p:nvSpPr>
        <p:spPr/>
        <p:txBody>
          <a:bodyPr/>
          <a:lstStyle/>
          <a:p>
            <a:fld id="{29B98619-318E-4752-8F3B-0ADB5D666896}" type="datetimeFigureOut">
              <a:rPr lang="en-IN" smtClean="0"/>
              <a:pPr/>
              <a:t>03-05-2023</a:t>
            </a:fld>
            <a:endParaRPr lang="en-IN"/>
          </a:p>
        </p:txBody>
      </p:sp>
      <p:sp>
        <p:nvSpPr>
          <p:cNvPr id="6" name="Footer Placeholder 5">
            <a:extLst>
              <a:ext uri="{FF2B5EF4-FFF2-40B4-BE49-F238E27FC236}">
                <a16:creationId xmlns:a16="http://schemas.microsoft.com/office/drawing/2014/main" id="{85927914-E99D-318C-3885-4AA30991CF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217070-67B9-65DA-F41D-7E170D0269FA}"/>
              </a:ext>
            </a:extLst>
          </p:cNvPr>
          <p:cNvSpPr>
            <a:spLocks noGrp="1"/>
          </p:cNvSpPr>
          <p:nvPr>
            <p:ph type="sldNum" sz="quarter" idx="12"/>
          </p:nvPr>
        </p:nvSpPr>
        <p:spPr/>
        <p:txBody>
          <a:bodyPr/>
          <a:lstStyle/>
          <a:p>
            <a:fld id="{7176D554-3463-4E78-9843-E51A30A9DAF7}" type="slidenum">
              <a:rPr lang="en-IN" smtClean="0"/>
              <a:pPr/>
              <a:t>‹#›</a:t>
            </a:fld>
            <a:endParaRPr lang="en-IN"/>
          </a:p>
        </p:txBody>
      </p:sp>
    </p:spTree>
    <p:extLst>
      <p:ext uri="{BB962C8B-B14F-4D97-AF65-F5344CB8AC3E}">
        <p14:creationId xmlns:p14="http://schemas.microsoft.com/office/powerpoint/2010/main" val="2986270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B4D74-ACDD-80AD-A904-AB178722F4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AF9E5F3-B221-ECB7-953D-4B2513409D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C056B32-D4DE-1431-A15B-68E5F31EF0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94E788-83BA-EA0E-70B5-8A385774E90F}"/>
              </a:ext>
            </a:extLst>
          </p:cNvPr>
          <p:cNvSpPr>
            <a:spLocks noGrp="1"/>
          </p:cNvSpPr>
          <p:nvPr>
            <p:ph type="dt" sz="half" idx="10"/>
          </p:nvPr>
        </p:nvSpPr>
        <p:spPr/>
        <p:txBody>
          <a:bodyPr/>
          <a:lstStyle/>
          <a:p>
            <a:fld id="{29B98619-318E-4752-8F3B-0ADB5D666896}" type="datetimeFigureOut">
              <a:rPr lang="en-IN" smtClean="0"/>
              <a:pPr/>
              <a:t>03-05-2023</a:t>
            </a:fld>
            <a:endParaRPr lang="en-IN"/>
          </a:p>
        </p:txBody>
      </p:sp>
      <p:sp>
        <p:nvSpPr>
          <p:cNvPr id="6" name="Footer Placeholder 5">
            <a:extLst>
              <a:ext uri="{FF2B5EF4-FFF2-40B4-BE49-F238E27FC236}">
                <a16:creationId xmlns:a16="http://schemas.microsoft.com/office/drawing/2014/main" id="{2B137946-49EB-722F-E346-94111A1E3C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70856FB-7AA8-F26E-D196-4A1E8C57D3F9}"/>
              </a:ext>
            </a:extLst>
          </p:cNvPr>
          <p:cNvSpPr>
            <a:spLocks noGrp="1"/>
          </p:cNvSpPr>
          <p:nvPr>
            <p:ph type="sldNum" sz="quarter" idx="12"/>
          </p:nvPr>
        </p:nvSpPr>
        <p:spPr/>
        <p:txBody>
          <a:bodyPr/>
          <a:lstStyle/>
          <a:p>
            <a:fld id="{7176D554-3463-4E78-9843-E51A30A9DAF7}" type="slidenum">
              <a:rPr lang="en-IN" smtClean="0"/>
              <a:pPr/>
              <a:t>‹#›</a:t>
            </a:fld>
            <a:endParaRPr lang="en-IN"/>
          </a:p>
        </p:txBody>
      </p:sp>
    </p:spTree>
    <p:extLst>
      <p:ext uri="{BB962C8B-B14F-4D97-AF65-F5344CB8AC3E}">
        <p14:creationId xmlns:p14="http://schemas.microsoft.com/office/powerpoint/2010/main" val="1260282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4B38A6-4A37-A6A9-7331-21BD04D47C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A2D31C0-7EB6-8CC6-4E75-8602EBC563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1C38E0-47B4-A66A-2374-DDFF46088B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B98619-318E-4752-8F3B-0ADB5D666896}" type="datetimeFigureOut">
              <a:rPr lang="en-IN" smtClean="0"/>
              <a:pPr/>
              <a:t>03-05-2023</a:t>
            </a:fld>
            <a:endParaRPr lang="en-IN"/>
          </a:p>
        </p:txBody>
      </p:sp>
      <p:sp>
        <p:nvSpPr>
          <p:cNvPr id="5" name="Footer Placeholder 4">
            <a:extLst>
              <a:ext uri="{FF2B5EF4-FFF2-40B4-BE49-F238E27FC236}">
                <a16:creationId xmlns:a16="http://schemas.microsoft.com/office/drawing/2014/main" id="{491BF97D-7CDE-E87F-1434-28A981894A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4F45AE0-1EF5-174F-6C98-5AE4C8D98D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76D554-3463-4E78-9843-E51A30A9DAF7}" type="slidenum">
              <a:rPr lang="en-IN" smtClean="0"/>
              <a:pPr/>
              <a:t>‹#›</a:t>
            </a:fld>
            <a:endParaRPr lang="en-IN"/>
          </a:p>
        </p:txBody>
      </p:sp>
    </p:spTree>
    <p:extLst>
      <p:ext uri="{BB962C8B-B14F-4D97-AF65-F5344CB8AC3E}">
        <p14:creationId xmlns:p14="http://schemas.microsoft.com/office/powerpoint/2010/main" val="33200384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28A43A-E8F1-A949-5D88-77A96C189218}"/>
              </a:ext>
            </a:extLst>
          </p:cNvPr>
          <p:cNvSpPr>
            <a:spLocks noGrp="1"/>
          </p:cNvSpPr>
          <p:nvPr>
            <p:ph type="title"/>
          </p:nvPr>
        </p:nvSpPr>
        <p:spPr>
          <a:xfrm>
            <a:off x="775937" y="261788"/>
            <a:ext cx="10515600" cy="1325563"/>
          </a:xfrm>
        </p:spPr>
        <p:txBody>
          <a:bodyPr/>
          <a:lstStyle/>
          <a:p>
            <a:pPr algn="ctr"/>
            <a:r>
              <a:rPr lang="en-US" sz="4400" dirty="0"/>
              <a:t>Presentation on Major Project Progress</a:t>
            </a:r>
            <a:endParaRPr lang="en-IN" dirty="0"/>
          </a:p>
        </p:txBody>
      </p:sp>
      <p:pic>
        <p:nvPicPr>
          <p:cNvPr id="7" name="Content Placeholder 4">
            <a:extLst>
              <a:ext uri="{FF2B5EF4-FFF2-40B4-BE49-F238E27FC236}">
                <a16:creationId xmlns:a16="http://schemas.microsoft.com/office/drawing/2014/main" id="{05C70A01-930C-7C9F-8671-2443C18A0A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1329" y="2101892"/>
            <a:ext cx="1938959" cy="1938959"/>
          </a:xfrm>
        </p:spPr>
      </p:pic>
      <p:sp>
        <p:nvSpPr>
          <p:cNvPr id="8" name="TextBox 7">
            <a:extLst>
              <a:ext uri="{FF2B5EF4-FFF2-40B4-BE49-F238E27FC236}">
                <a16:creationId xmlns:a16="http://schemas.microsoft.com/office/drawing/2014/main" id="{840D657D-7B80-C774-2741-5B967EFB552D}"/>
              </a:ext>
            </a:extLst>
          </p:cNvPr>
          <p:cNvSpPr txBox="1"/>
          <p:nvPr/>
        </p:nvSpPr>
        <p:spPr>
          <a:xfrm>
            <a:off x="8203721" y="4794180"/>
            <a:ext cx="4511615" cy="1802032"/>
          </a:xfrm>
          <a:prstGeom prst="rect">
            <a:avLst/>
          </a:prstGeom>
          <a:noFill/>
        </p:spPr>
        <p:txBody>
          <a:bodyPr wrap="square" rtlCol="0">
            <a:spAutoFit/>
          </a:bodyPr>
          <a:lstStyle/>
          <a:p>
            <a:pPr>
              <a:lnSpc>
                <a:spcPct val="95000"/>
              </a:lnSpc>
            </a:pPr>
            <a:r>
              <a:rPr lang="en-IN" sz="2000" dirty="0"/>
              <a:t>Group Members-</a:t>
            </a:r>
          </a:p>
          <a:p>
            <a:pPr marL="457200" indent="-457200">
              <a:lnSpc>
                <a:spcPct val="95000"/>
              </a:lnSpc>
              <a:buAutoNum type="arabicPeriod"/>
            </a:pPr>
            <a:r>
              <a:rPr lang="en-IN" sz="2000" dirty="0"/>
              <a:t>Abhishek Baghel(02)</a:t>
            </a:r>
          </a:p>
          <a:p>
            <a:pPr marL="457200" indent="-457200">
              <a:lnSpc>
                <a:spcPct val="95000"/>
              </a:lnSpc>
              <a:buAutoNum type="arabicPeriod"/>
            </a:pPr>
            <a:r>
              <a:rPr lang="en-IN" sz="2000" dirty="0" err="1"/>
              <a:t>Anchal</a:t>
            </a:r>
            <a:r>
              <a:rPr lang="en-IN" sz="2000" dirty="0"/>
              <a:t> </a:t>
            </a:r>
            <a:r>
              <a:rPr lang="en-IN" sz="2000" dirty="0" err="1"/>
              <a:t>Nagwanshi</a:t>
            </a:r>
            <a:r>
              <a:rPr lang="en-IN" sz="2000" dirty="0"/>
              <a:t>(07)</a:t>
            </a:r>
          </a:p>
          <a:p>
            <a:pPr marL="457200" indent="-457200">
              <a:lnSpc>
                <a:spcPct val="95000"/>
              </a:lnSpc>
              <a:buAutoNum type="arabicPeriod"/>
            </a:pPr>
            <a:r>
              <a:rPr lang="en-IN" sz="2000" dirty="0"/>
              <a:t>Pratik </a:t>
            </a:r>
            <a:r>
              <a:rPr lang="en-IN" sz="2000" dirty="0" err="1"/>
              <a:t>Kujur</a:t>
            </a:r>
            <a:r>
              <a:rPr lang="en-IN" sz="2000" dirty="0"/>
              <a:t> (34</a:t>
            </a:r>
            <a:r>
              <a:rPr lang="en-IN" dirty="0"/>
              <a:t>)</a:t>
            </a:r>
          </a:p>
          <a:p>
            <a:pPr>
              <a:lnSpc>
                <a:spcPct val="95000"/>
              </a:lnSpc>
            </a:pPr>
            <a:endParaRPr lang="en-IN" dirty="0"/>
          </a:p>
          <a:p>
            <a:endParaRPr lang="en-US" dirty="0"/>
          </a:p>
        </p:txBody>
      </p:sp>
      <p:sp>
        <p:nvSpPr>
          <p:cNvPr id="3" name="TextBox 2">
            <a:extLst>
              <a:ext uri="{FF2B5EF4-FFF2-40B4-BE49-F238E27FC236}">
                <a16:creationId xmlns:a16="http://schemas.microsoft.com/office/drawing/2014/main" id="{94E75CC1-33AF-3598-B483-BF1C9962C6E0}"/>
              </a:ext>
            </a:extLst>
          </p:cNvPr>
          <p:cNvSpPr txBox="1"/>
          <p:nvPr/>
        </p:nvSpPr>
        <p:spPr>
          <a:xfrm>
            <a:off x="698739" y="4794180"/>
            <a:ext cx="3355676" cy="707886"/>
          </a:xfrm>
          <a:prstGeom prst="rect">
            <a:avLst/>
          </a:prstGeom>
          <a:noFill/>
        </p:spPr>
        <p:txBody>
          <a:bodyPr wrap="square" rtlCol="0">
            <a:spAutoFit/>
          </a:bodyPr>
          <a:lstStyle/>
          <a:p>
            <a:r>
              <a:rPr lang="en-US" sz="2000" dirty="0"/>
              <a:t>Guided By-</a:t>
            </a:r>
          </a:p>
          <a:p>
            <a:r>
              <a:rPr lang="en-US" sz="2000" dirty="0"/>
              <a:t>Asst. Professor </a:t>
            </a:r>
            <a:r>
              <a:rPr lang="en-US" sz="2000" dirty="0" err="1"/>
              <a:t>Arzoo</a:t>
            </a:r>
            <a:r>
              <a:rPr lang="en-US" sz="2000" dirty="0"/>
              <a:t> </a:t>
            </a:r>
            <a:r>
              <a:rPr lang="en-US" sz="2000" dirty="0" err="1"/>
              <a:t>Pandey</a:t>
            </a:r>
            <a:endParaRPr lang="en-US" sz="2000" dirty="0"/>
          </a:p>
        </p:txBody>
      </p:sp>
    </p:spTree>
    <p:extLst>
      <p:ext uri="{BB962C8B-B14F-4D97-AF65-F5344CB8AC3E}">
        <p14:creationId xmlns:p14="http://schemas.microsoft.com/office/powerpoint/2010/main" val="3997122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Preprocessing</a:t>
            </a:r>
          </a:p>
        </p:txBody>
      </p:sp>
      <p:sp>
        <p:nvSpPr>
          <p:cNvPr id="3" name="Content Placeholder 2"/>
          <p:cNvSpPr>
            <a:spLocks noGrp="1"/>
          </p:cNvSpPr>
          <p:nvPr>
            <p:ph idx="1"/>
          </p:nvPr>
        </p:nvSpPr>
        <p:spPr/>
        <p:txBody>
          <a:bodyPr/>
          <a:lstStyle/>
          <a:p>
            <a:pPr marL="495300" indent="0">
              <a:lnSpc>
                <a:spcPct val="100000"/>
              </a:lnSpc>
              <a:spcBef>
                <a:spcPts val="0"/>
              </a:spcBef>
              <a:spcAft>
                <a:spcPts val="800"/>
              </a:spcAft>
              <a:buNone/>
            </a:pPr>
            <a:r>
              <a:rPr lang="en-US" sz="2000" b="1" dirty="0"/>
              <a:t>Resizing-</a:t>
            </a:r>
          </a:p>
          <a:p>
            <a:pPr marL="495300" marR="0" indent="0">
              <a:lnSpc>
                <a:spcPct val="100000"/>
              </a:lnSpc>
              <a:spcBef>
                <a:spcPts val="0"/>
              </a:spcBef>
              <a:spcAft>
                <a:spcPts val="800"/>
              </a:spcAft>
              <a:buNone/>
            </a:pPr>
            <a:r>
              <a:rPr lang="en-US" sz="1800" dirty="0">
                <a:effectLst/>
                <a:latin typeface="Times New Roman" panose="02020603050405020304" pitchFamily="18" charset="0"/>
                <a:ea typeface="Times New Roman" panose="02020603050405020304" pitchFamily="18" charset="0"/>
              </a:rPr>
              <a:t>Resizing is often necessary because images in a dataset may have different sizes or resolutions, which can make it difficult to train the model.</a:t>
            </a:r>
          </a:p>
          <a:p>
            <a:pPr marL="495300" marR="0" indent="0">
              <a:lnSpc>
                <a:spcPct val="100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The dimensions of images were of 1920 X 1080 (1920 pixels width and 1080 pixels height) before resizing. And after resizing images are of size 224 X 224 (224 pixels width and 224 pixels height).</a:t>
            </a:r>
          </a:p>
          <a:p>
            <a:pPr marL="495300" marR="0" indent="0">
              <a:lnSpc>
                <a:spcPct val="100000"/>
              </a:lnSpc>
              <a:spcBef>
                <a:spcPts val="0"/>
              </a:spcBef>
              <a:spcAft>
                <a:spcPts val="0"/>
              </a:spcAft>
              <a:buNone/>
            </a:pPr>
            <a:endParaRPr lang="en-US" sz="1800" dirty="0">
              <a:latin typeface="Times New Roman" panose="02020603050405020304" pitchFamily="18" charset="0"/>
            </a:endParaRPr>
          </a:p>
          <a:p>
            <a:pPr marL="495300" indent="0">
              <a:lnSpc>
                <a:spcPct val="100000"/>
              </a:lnSpc>
              <a:spcBef>
                <a:spcPts val="0"/>
              </a:spcBef>
              <a:buNone/>
            </a:pPr>
            <a:r>
              <a:rPr lang="en-US" sz="1800" b="1" dirty="0"/>
              <a:t>Normalization-</a:t>
            </a:r>
          </a:p>
          <a:p>
            <a:pPr marL="495300" indent="0">
              <a:lnSpc>
                <a:spcPct val="100000"/>
              </a:lnSpc>
              <a:spcBef>
                <a:spcPts val="0"/>
              </a:spcBef>
              <a:buNone/>
            </a:pPr>
            <a:endParaRPr lang="en-US" sz="1800" b="1" dirty="0"/>
          </a:p>
          <a:p>
            <a:pPr marL="495300" marR="0" indent="0">
              <a:lnSpc>
                <a:spcPct val="106000"/>
              </a:lnSpc>
              <a:spcBef>
                <a:spcPts val="0"/>
              </a:spcBef>
              <a:spcAft>
                <a:spcPts val="800"/>
              </a:spcAft>
              <a:buNone/>
            </a:pPr>
            <a:r>
              <a:rPr lang="en-US" sz="1800" dirty="0">
                <a:effectLst/>
                <a:latin typeface="Times New Roman" panose="02020603050405020304" pitchFamily="18" charset="0"/>
                <a:ea typeface="Times New Roman" panose="02020603050405020304" pitchFamily="18" charset="0"/>
              </a:rPr>
              <a:t>Normalizing the input data helps to ensure that the model trains faster and converges to a better solution by improving the numerical stability of the optimization algorithm. </a:t>
            </a:r>
            <a:endParaRPr lang="en-US" sz="1800" dirty="0"/>
          </a:p>
          <a:p>
            <a:pPr marL="0" indent="0">
              <a:buNone/>
            </a:pPr>
            <a:r>
              <a:rPr lang="en-US" sz="1800" dirty="0"/>
              <a:t>        </a:t>
            </a:r>
            <a:r>
              <a:rPr lang="en-US" sz="1800" b="1" dirty="0"/>
              <a:t>Data Augmentation-</a:t>
            </a:r>
          </a:p>
          <a:p>
            <a:pPr marL="0" indent="0">
              <a:buNone/>
            </a:pPr>
            <a:r>
              <a:rPr lang="en-US" sz="1800" dirty="0"/>
              <a:t>        D</a:t>
            </a:r>
            <a:r>
              <a:rPr lang="en-US" sz="1800" dirty="0">
                <a:effectLst/>
                <a:latin typeface="Times New Roman" panose="02020603050405020304" pitchFamily="18" charset="0"/>
                <a:ea typeface="Times New Roman" panose="02020603050405020304" pitchFamily="18" charset="0"/>
              </a:rPr>
              <a:t>ata augmentation is a machine learning approach that generates new training examples from existing ones             	to enhance the size of the training dataset.   </a:t>
            </a:r>
            <a:endParaRPr lang="en-US"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CNN Model</a:t>
            </a:r>
          </a:p>
        </p:txBody>
      </p:sp>
      <p:pic>
        <p:nvPicPr>
          <p:cNvPr id="6" name="Content Placeholder 5">
            <a:extLst>
              <a:ext uri="{FF2B5EF4-FFF2-40B4-BE49-F238E27FC236}">
                <a16:creationId xmlns:a16="http://schemas.microsoft.com/office/drawing/2014/main" id="{153C6B69-A29C-E5A1-FD28-F8218A3771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6911" y="1880483"/>
            <a:ext cx="10251918" cy="2751827"/>
          </a:xfrm>
        </p:spPr>
      </p:pic>
      <p:sp>
        <p:nvSpPr>
          <p:cNvPr id="1029" name="AutoShape 5" descr="data:image/jpeg;base64,/9j/4AAQSkZJRgABAQAAAQABAAD/2wCEAAoHCBUVFBUVFRUYGBcaGxoeGxobGxsdGh0hIB0gGx0bHSAgIiwkHiApIh0dJTYlKS4wMzMzHSI5PjkzPSwyMzIBCwsLEA4QHRISHTIpJCkyMjIyMjIyMjIyMjIyMjIyMjIyMjIyMjIyMjIyMjIyMjIyMjIyMjIyMjIyMjIyMjIyMv/AABEIALcBEwMBIgACEQEDEQH/xAAcAAACAgMBAQAAAAAAAAAAAAAEBQMGAAECBwj/xABFEAACAQIEAwUFBQUGBgEFAAABAhEDIQAEEjEFQVETImFxgQYykaGxQlLR4fAUI4LB8QczYpKishVDcpPC0lMWJFSDo//EABgBAQEBAQEAAAAAAAAAAAAAAAABAgME/8QAIxEBAQEAAgICAgIDAAAAAAAAAAERAiESMQNBYXETUQQiof/aAAwDAQACEQMRAD8A8sqPMeX69cSoIhgSCRIPTfbywOKnhGJkqE7iY2HnbExmLLxzLGquWqqpOqmFPmoBuduc4AzeVKlOfcAMcosed+vLDnL0KgytFnJADsunSCZgkG5EHTpEeHrgTPN3VKjYi8KQTc7SNzynnjh5WXI1yvaTjGVZ6eT0ISewQWkczFifEHpgLK5RKbntqiq22hP3j26hW0j+Jh5YY8TBK0C2oEU01jvQDAkDqPK0k3woyWUZTGk7Ek207G1jE3AxbcjPPJRXF82lTVpSFFR37zSSXv0EAabRPO+BaVVmkG6Sf4b36SBYnET0IRtTQWixm9rAwInENIySdrmSB1sY8v5YZMYvLXDAk9wz4besCwGNB9MasF0+HAkqHUHe/Odr/DEqcNVfebXz2t8cXy4nlA7gsCy3UbwI6c/XETCBa8nHTZqAFUaV6XJP6tjvQABJIE7yOgw7hqAUrWk/O+J6fdgzysDsZ6D4eWCEVNBAa9zfr4XjljboqgGNTEQdR7vy/pieWlrqnmgVcwN12Mc+UX/piKowc/4gYkkmYsoub/DG2zZKwqBYIgwBEX5ee2And9WobmwmDMG++HGMuwTIuDpubSItffy3x21LUw0yBBjlMyZ3/HfBfCODVswzME0oCAzv+7p+Msdz4KCdrYuPCPY/LOV7SrUqkQIQdnTNoA7xDPtyI8sb8bfS5VDbOlYGrujx8rwZEwOnOBiPKI7NIp6pI7yy0C3Tfy8Nses5rgWSpmEqNSqAe4qJTd45CpUUu3o+OF9pstpIotS6S47xjxqd5h443PjXxx5o2TzLtIyleZMlaT335hRPyt0wxyHA85fTl2RWkS4AMEgizXgHwxc6vtC6m4QGLN2dM/NlJH08sc0/al5g1CPIKv8AtAwvw9YdKm/BqmjS1LMEgkd3SqEdSNJi8nngZuDVAdP7NU0gR9i/OZ3+EHF9PtM3/wAlT/uOP/LEZ9omP26v/cf8cSfBJ9p0plGhUb+8pVQRHeRGUDfcMCXPlYeuJmyrxpirN+/2ZpiNgPmb8pxcF4sG3Ln/APY/44ITMU2BBWQRBBY3B5b4zf8AGm+zpSeGZ+pl2qNTZSw062MMDJ7wE/w7g3nkMTZrMtXftahJlVkrAJIcgEA2UCeX3bYsPAMtTotmAo3qRdj7ulWVfTWcN6goPHaU5jZtNMkcrErPzxPk+DlepejFK4HmX7LMI1QFXRR2bAjVOkoy+KmZnlv4Js6AlMA7mJgnadQG+8dcelJ7N5JyWpiGO8swPwBA+WF/EfYCnUB/eMsmdWlX+Q0yPWcZ/j5TJ9LOLy/LV9JLi2q15PPpvyw6D2KxOsjfeI2G8COfIYbZv+zrMUxqo1aVZRuqgpUPkpB+uFFei6EB10EeN5ETInz5epxPk49mJqbA37R1IGmQAO7p06AJv8PPCWqAtSmqlr3JZi0jkCABEbdcGlXIDJtYEA3A525ifjgb9gJdmIMRAseY03+NvTHPh1e6StZpnLtbnjMZV0knb4fnjMdNb2spN2lmRSY3I73K0/yxLlssi96mxL7CRzmQTeJEWNscPkGpqyk3mQ63WBsOR5zG3TbC/LMkgsNQjvLJB+Rxu8fcZ/S5MdOWRHcAisWOwABUKLxH2TO/rhQKtQswW4AmRsIMmPS3rgrJVUq0aqQCyEOoYiYEBh4AAdd388A5OvBhZ1NYgsCveGk7AbyMc+Mbv1+jfiObUNS1Q3cAEzYA7WtzGAs5nAQVEAG4CyIgyfGbjcfjjrjSzTy1lmG7sXjUACSTJkgnzBwozIdXLbzPKfG35Xxq8ZTmCdxDcwTP8vnb4YIyqbzefCNt+WNNuWMkdfHnP6tOOlADAxy5X/Xyxq+nMUjU1jWjMSJMEiNojrEc559cFI6HYsfgD5RH6jCvtRqG/lPlvguo6N4C8Haed4/Vsc+XFLHOfRAVC2J8hz2tiMAuhgTckW5AX8/niEEaydVh+p5x8cTBGC6hZpU/EBvS5jFzIvqIVSQkFWvtNxyHrgipqamYIXSYMdDAHOD+jjkoXIaNJNzzBI3iBYG1uuGdNGCkNDargNsQPIb85w5cs7S59kdFFld4NuV+Qw/4LwzL09NXO1AkiUoT36l5DMBGlSZiSNUi4G6/OutKCol32RgDp6k3Np2/rjOFZVtTZipLsst3rln+yCT1JUevlPb4/wDbtrZYsuc9s6jv2VDLMmg6AoCAgKY0AwdItfTGDch7U551FB6GXqg9yKrF3ebQSJB35jCmpwcU3pioXdYu0qZYSSOTQTEnlJ3Ox9HLhENQMEURTV7AK9TuI0/4S4aT90+OOhpnluF5vMKalcUv2UoxoLTdyU1EFXQESZUTBOxsBOK7wzPjJ16yVt9MyL6yCIIG0srTNtpO+PWKOmAbqgULTTbSgsCR942N9hAsZnyL+0pUXMKy7srGP+l2H4/DGpVp7mKCZmgK1FdMzaImCQQQLTPMfPFTqFgSDYi35YnzFLM5E02R2FN1WojLIpvqUEqVNiwHI3i+Cs3UTMp29NSpFqiQe75HmOY574s7ZoLL5jkx9cGoYwtZP11xLl819lvQ4iWG1Ovhhl8x1wlBjE1PNAc8XUwzouwaqergjx7iD6g47NQ9cL1zM4IpNOLoNyzuDKsbeOLHw/iTwNR88V/LoPLBqecYl7WXFgrOlS6nvDmN8LM93hpzFNaq8mNnHk472Ocoja5nDxaEi4xmtTtR8/7G9qC+SqyY/u6kK/o1g3S8YrGdyzUf3dSm1N4ggggx1Ftj1O+PWn4ZHeSx8MdulOqnZZmmKi8ifeHirbg+IOOXP4uPL0mPDP2giwUR6fjjMes1f7O8qxJWu6g7La3hyxmMfx/r/p41RWzVOoe+Ozf7y7HzX8IwPnvZ+mwLzon/AJiAsn8YF187YZZ7hBYKyiQwmfnfC/KvWov3SRG45Rj0+UrWWBMjkK+VZahTXTLDvIVZGBItPLkYMbY54nkzTrqFJNJtLoRtob3ZI3g/SeeHOQz9Zajup0hplAo0R00xGGeaaj2CPUy4qCmTLKSugG8sqgxLR7oC87e6OXL47uxZZ6pH7QV17LKoAdSGoh6WdtEeOkkz4+cI3qHQNIuAI1SbTFiduV8WtONZGo5FaiqjUWB773t3ojUN9yo2PQ4kbiGXqOKWVyJqt9klQqx1592+7acYvCrykqivEgwZ25afhyjBtHLkjuFS1gACAw6He0G35Y9Dr+y40K3YZc1I740JoHgJUk+fPHGX4QFaXo5cjmezpx9Jxq/HbOrGM+nnHZMYUmOm5F/tTHobdMG5Sko0lgtSJAHeEbnfnz3nHoTcQ4fTsyUJH2UpqT/pXAtf2qyCzGWn+Gmv1M/LGOXDlZheH5Uw1Kbf8tAzGO/JkRJItvJ2PTEDoNfILANzYQQCfEb4udH2zyZiMs2947OQPCQJxbOEvl66l6RVltaBqHgy7rjH8dhPj/LyPQbBoAMbFbi/y84x3mq1K8k90SGBJ1Fdh0IPxvvyx6X7Q8Up5SVdqaW1Lqku3QKiKWgmxdoA8eSj2rzlGtUpURDUtPbESAp7o0aj90awx+dhi8fitsul+OT7UngvCWrsajmFmSd46KPH6b8xLzOOO1p09kVgT4LTBf46wgwxyebVlIpo4gAqzAANqmXiZGxPeAJAMTFli5fXmGH3KYk/9bH/ANJx6pMBC1DUeWsP9q9B+t8E1uIg1ctQ0qyU3ao6xY6VOkGZB0swO2+OwukCmlne5a3dUfaPlyHVh0wJl8rpzNQspRFpqqF+6DqOprt7xkSd98WC9JxxXB07kWBF5x5RxDTneIuGaKFJTrbpSpe+RF5ZpA5y4xauKcQXL0KtRZL6CEOlgoLWBlgNRvsJwD/ZnwlTl6tVwG7SoFg37lMajPm7J/kwIvz0KdRDQqKr0yBCnYD7MdItBFxih8V4BU4fV7alNWgSAykxY/YqRbyeN4m/vWP9tinlmvqX93UBBB1KAG33EzfmDgziPtJQpkUag1lhDCJUAi4bzHLA1RM5klZO1pBuzJKlSO9TYbo45EcjzGF37Izbb/XHpNCg1JJooK9Bhek0doq9Kbn3wOSPcXhthgReA0q69rlKggzNNwbEbr95SOYNx0GLsTFFpUKoOk02MciDI+OCVyNQ/ZPrb64e8UyBVezzFIgbBpPX7NRSCPI79DiuZr2eb/lVmHg7MT5agRA/hwwH0OF1D9n5jDbLcFq/dX9emKHm8rnaZkvVEbFHcqPIqSR6gYCHF82LDNVvSs/8mxF8Y9Zo8Cqn7o8i38hhhS9m6p5/7v548fpe1mfp+7m61urlv904NzntDmnJWrVqMRYgu5E87Ex8sOzxj1gcOSjermadP/rYD/c2J29o8nTF8yjR9wF/9gOPGaObJ5ATzAAPrABwQGwzT09Vf25ySbGq/gtMj/dpwFW9vKB92hVPnoX/AMjjzpWxIrYeMNq9f/Xif/jP/wB1f/TGYo+rGYeMNq28AzavQpqTfQg5bju/+ON52kg39MLfZLhzVKbAtDIbKCu/vLyPXFzyXCEpFW1FqjbsRPiQv3Rv4+OMcrG5pRleFK9NX0xqE4moUTRYsqhjBADHu33BEXnpiyIg6YirZYH8cJypkVXPvl6gBqZYGooIVWANME2JDe9EAwpBAJm8RhZT44+XpaaGUp0mLGQqs22zazGq2wK2uIGLXmMkG363gfD+WImyCwY3/XXF9np58/tZVWorVKtRiDdVNo6FbL8sM+J8Vp5ug9VjmFSnAYL2WmT7ojTBJt5SMW7/AIPSqCHpowjmAfriPM+ytGrR7AFkpSSAhEAmbiQepw6HkGYdS6inUdlYbMNLKZupAJHQz44lyvDalRXammoIAX2sDNzJFu6cXDP/ANl9QGaNcE8lqLH+pf8A1xNlPZrMUMrmFeme0qU2WVOpNnCkECVsbz1HjhcI86NSDv6i3ww34XxN6bBgzKRs6GCPOLEYR1KTIRrVkJ6yp+e2N0mg2nFvHUlXzimdpZ1Aa4C1QITM0xIO5C1UG48RcSbbg1d0q0SVeCCmkMveVl1apUzBBgjykG84Gy1ZlYEEg9Oo8euHC8QjZAQd1METsWW3dPiPnjM2NXs19nsuyntDr1v3QrRBm1wDbwm+/ji5ZfhdNRUqaSLDUSImJAjVPWPXFY4XxakKitTpMqKs6S/22EOxteyqBO0HrjXH/aJnsshVZdUHfcx8CfjjWuZtVqPtI5bW5A8vPA6qV2seoAB+IviweytGnUpK4KFmLg6xcRYAAqwMd2dvPqfx79no5d6lVaVgBqQAEdSIiSACQOoAxfKGPI/azMFmp0QbsdTeWw/8j6DFz/s8qJRypDuFVqjspYgCJCASefdB9cUHhTmvm3ruvdkkL0t3UB5wojDPJZk9pWpG6yHTSzIyw2oqrIQQbBxMgaScPrV/C5e0/wC61N9mQ/8AFp0H5KnzxT8sxqMajXJJv53xHxfjD16vZEsywJ1GWtyJgTyM/Xcn5WjpQYsS9Lf7LZ+U0MdvliH2lyVYV6b5Q9nUdX7UzCMEKBGaxGoaoBgnbpauUs0aR1KcRca9sar/ALumAsLDPJJPOB05XwqRb34ytGlpzOaqVGiHTTSqLJ+yJpAkHoTOF/DOMcPfUGp1CSSYJCwOcRYAedp8secVM4xILST1JsATeOQ8bY7quEhi2jmIPfDcivzxFesLRyNQW7VJG4qbeIJBXFb9oKnC0OkVKldhuoSm3/8AQgKD5TimV+L9pINSFO6qGCk9SBYn5Y4V05MPpi6YkzmbosdFPKpTBBJYuzv07pGkKeexxFTyjVJamHcAxLgBupkzEicaOWd3UUgGYiI1KPmSBiLO5WvRJ71tu62oAgAkHxE9MRcM8twx/tNTT/rf/wBQx+WJqmWK7VaTH/Can/lTXFfTNVemr0/DBmTzqEEuSpEWC6p38QB64JTJ6FSDGhv+nUfzwvfPukakWDzBOGOX4kBdFaeRMAYX5mg7wo0gbmTf6WwIMVqp2osfJSR6EC+MxePZj2+yeUylHL1Eqs9NYYhAQSSWsZvvjMTVxxw7iU8UkDQtamZQiCSklSf8ZEkjkIBuMXNxrK+Bn5EY8sbUuYWNQ0wwdSYWASC/g3QmZN8eudmo88cnWsU406Tz5YiZyOuI2zXnioxqYBkYgZRM/PHRrg4GrP0wGypBO5HhuPhgig1oBi9hYAc7DzwIlWMc1q43mD1/HGpf7ZwzGaZd8RHOKCzQAzAAnmY2+uKrxj2gakaawGDNDGbgcj5fhgbM8U7Tuo24MkbAbWPnbFt4/ZJfpb0ZagIZZH+IAg4XZj2ZyL3ehSB3lV0H4rGIctmylPV3QqjrAAwppZ9+1Otj2VRoSTeekz3QQJAsbHY2xnyXxce0PslTCNUyxhgJ7MmVaJnSxNjHI2sNt8UCozNaCoBgzvPMHx8MezZSiiglVUTuQBfzPris+13CcoWFao7U3g2WJf8AhIMnxEeOLIlqnZaqUS3eY6Qo6m8fTG69SAE33v8AeJMs3qfkB1xvLFYmdwVMbrIkEfMehxM1NFYSdbclQG/jeIH6kYCw+z3FnpEJI01IHeupI7ve6GIgi9iMCe2PEGq0SpUBZDWLxMxszHTYmwtf4A9vVYadAC8gxEegAMfXEmcdTRenUsYmQfhvzBj44WU2EHCKg06biLzJi55wfLHdfMstRainY+I5RN/AkYF4YQrXMA22t64PzNACCCNJMEXi9tU9Dbyg4Dh6ytXSrZQw0kjYHkY6Hbf4YLqcZExq2MTFvrgCgqqTTqAiZBBO07ER8cTZvh5ViBpfqAZjym4Ox52OG4ZKzM5vUIWoJO0gj6iMLnBU96ZPwPpBxqvQgArIB2nby8MYldlEMp0yCPAjYgi4Pli6mH3szwX9sd1BgU9OvUdIGokASQbmDYC/XHq/CPZXLUlASjL93VUMLNxIEzUjznw8Kj7CcZNSrUCJTXUUYkkTYBHETYwFhrAx4EH0J80lNXqM2hEEsXtpAuTPMR64lUJxL2JytaS1GmG62b6qG/1DFerf2U5c+6CPIsPrVbHGZ/tBrvUK0aYWmNQkgPUNu6QCQovuIPmN8NMzxqqtKlUeoQzopIMKCSoLSFuAN/CedsNq5CKr/ZILlarR0Z7fJCcC/wD0RUoAgVMvpF+/UYkf5VBUWx3nDmcwO0d20gGblacXI1HUSrReQptz3woyuUdqqK4DqStu1Z2vOlUWoB4wdPI8sNpMgt+EU3Rj21AinBZlNRtNtQJLKQFi/lhDxzhS0mWwOtQ1r7SAQbSDPMDD7McI/wDuGZF0qiANTpmKjK/3jzBRjsPttuBhD7V8VWrmiFAAVVUAGRIF/iZxrjbrPKSAZ6fH8MYYiMRM+Nh7Tish3oKxJk/0tjeC6NLujGYYurHmciTXphRI7RNvFgHFjAETY+OL1xvN16dNWy9MVamoAoWCjTzIJIvtisplWpZ6nSa6yWXxUKxH0IxdFWccc7dfom4TxDMViwr5Y0NIEd/WGJJtIEWj5jBlUkGBg408YMt1GKhU5bfET1iOWHDZUdMQVsp0xUIa2dgXMYgFTV9uPAdcHZjJkGwHTYc/THacOFzNo5gHAVfjOUJ0VCNRRpCiJbaV+WEb8Zpq800kEAhpgCbkRHWxxdqlKS7OSaYaUAjUSLMO9YCADHUnpjzWgoNSoCIMk3mRf+tsZ6trfckWfJ8fVwNdMmD98Gec7XE41xPjHbI1NKYp3pgN2iwW1AxsIsN554qmZbS5Cm2/yx1laLOHJZUAAYs50gxaAeZJMADx2xqcZGbytXz2N4oaqtSZmDIphhBbeO8TbmeRvHIHFa9ouHPRrvrdqhYBlZjLFSTBJ9CMWH2VyS0qWtTJqANJG6gGBBg6SZN/vDEX9oFJoy9Tl30J89LAeulj6YsqVWOHxq1ETA9L2+hOGdLM0hUqSYNTQykiAQUB0jkIJNvE4QpmNIvbceeLJlOHK75cVKauq05cao5kANBBMW7vSOuLuVnNTtUVRJgRvhLxCsHFRhqC6O6bCTIBkfT54gzxdCabk9dJgaZvEfykxgJqjdnV0MYlNQGxGqwPgDB8wMW3UkxwmXDUtU6WDNB5EWt8friWhUYCDcEXG49ML2qnQFO0kz5wfzx3QLghVGonYAE/r+WMtHOdXWiVBuFhvQ2P68PHGUajaA0SAdJ69R+WIqFOsAZRNiCur8Cf0MS5U6VZHBBPw+Px6YCLMtKxykkW6kMQb2M3/qcDrVMHfTsekxPlgnS4M2mwjugHlJA2P1v1xlegyCdJmN+t/iNsXE1rhOaNCrTrJEqwJA5jZl9RI9cev8XqrVybhTqV1Q07gXLKUUGbBiVF/vY8Wq0+bA+YJt549J9hc+HybUF/vaepAQBq0uGdH6HT3h/ADjNjUqfJ8LqCmKbNSSuVK06YnXrUlT3otJDaSWhgwibkj181UVaCNUq9qACSwUQDZUO1xEkgHYmbTi4nOrTRy9WnSZixIC9pUAJgA+VtwLjFDyeZp1a+bNR6ixUqNL0/eDOxQybKBIJWBNgOosSn2bzVXSFerSBvCvU7jG7X7pBuFG9rDndNSpUzUaqiFmpKVDLJUx3UpqLKZ97mdxOwBK8TyqbIXJsSFSTbSPtT8BBk4UV+LdjanrXVUZ2X7JJIImLCALC1zMbYsiade03EhSotU1HtTCxJDFo/5gNzAe0mxPKceXLVSxYnVJkjn4/Hl0xZfaTPPXK7kILye8WPeYxyuTt4c8VVFjx88X0nseMdFbR1t8bYE7dvDElPNMDe/hi6uGqjG8L/ANufoPgfxxmGxMeo8UUg0cw+9CoweBJAZWpkCfs6tEeF+eGFLiqsyggrq+RgtB9Ab+GGeZyuo1A3uOtxaJ2mesR/lxSXoq1WmtR9BBqAiYBjfV8Odox5+3fpf8s4YWIPjhVx72my+UtUYtUiRTW7+Z5KPM+U4pae0q0n7DLWpK1NWqkkkgQG0jbYRq/I4o3FOJGtUep99ifGOQ+GOkn9sVa+Lf2jZh7UlSkpmDGt/i3d/wBOK5X49mqhls5WnoGZB/lQhflhSKLG5xKmX88bxmjqOfrhg4zNQlSCO+xv5GQfUYcZD2rzlO/aB15o6LpPh3QCPTFcFKOWJJMRt9MSwleoZjjFLNU6KlGp03kljpaG0ummVMiBJkxY8tjROJ5em5atTZ2iQzhY1hYl4NiYINuV+uIuH8cegsGmhO2qLx5z4nF24L+z5ug4pypt3WCkoy3LgbmQwU3IIWPvTzyyt9WKtlsk7rKCmR1KkG1u9YgH1OIOJcOBpiSQ45bqfIwPgQfPFpb2Z7NP3UVWAEqyjXv7y6u6dvr5YT5+mqrD0tDTEFFU9bgXn0xpl3wb2lA0U6qqigBQ6zYCIBW+4G4+GG3tq9OpRpqrqRp7RWUhgd1G3Igv6gdMV1eGpTXtp7QRZAIJM/059ZxxVzjV2pagaQpqUHeUEgF3BtFxqi2Eudw9ktPMtTZRY6TKkgNB6icWbgnFxUdKbnSCQDpYgnlpUbSZO9rnwhBmMrqaF3vvAB8R0+nhiyeyoWmyyoJM6iAC0ydj7w6d0icbtl9syWEfH8oRVYMl1gaQeXKCPp9MAcTrDSKaCB0HPp8vri0+2fZU8xTWnpk0w1SGJAMwouTBgXvzHmaZlz39Z6yPDmMZlWrDwzKk0S/a6QimQQhJ02gFrjlYG8WFsBs7O2lFLHyuR1Mcr+X1x0abhtGlgSQqIZ5mBAPU2wfxjh/ZZcaZkVNNQg7tp1Cb7QJXwYcycUBnJVVBY0zAEkqVMDqdJJA8TbHAcMCD6HDZ65ppUqBiD2dJEIMHUys0g8iFYN6YVmoKtP8AaFWCrBKoAhSTdaixYTswGxg/aAFsE+WSjALGqGE3lWWwkd3SDHhqOxwRWGaqkDWaqqF/umQEKB7oUjXIHg25PPCk1DpI5SD8JA/3HEiV1AmSCBaBzm3O3njO0yAcxS0N+8cpJPdIqKY82pmcGcBrPTdzTqkSjhoDe6wK81EEzv5xgylxaoAQSHUmStQB1Jte95sLgg2xugyCoSiJTLxKjVoNz3QJOkS22wgbYaNNxOpTdlJQwSLgqYnw7vywRmfayrUXQ9SrpiIFQsCOhXug2tgTiqwe8kyBq533BB6xbflgHLutN5syHcGCR4iReMbmMdmCZ3LOq6gZgBrtuPtgKdyN1nlMiTjrJVKeofvFUXJmB+GAeKUaY0vTKyQfd2uNsKGzBwPa2A03P95SEybuPMePhtzxvMcISohIKSB7wqIDbzNxims8mfLDDKZXtAsMAS2kiAYvv8P5YVcx0uROqO2pREySw+im/hfHFSmQYUo/+JSwHl3lU/KL4jzOTbUQFkzuWHwA/riXK5V1kSoHiuuD1AIifXGcXXYylU/Z/wBLYzG/3v8A8qj+IL8uWMxfFdfQSgc8UX254WjDMPF0RKin1CsP4r28umL0zKNzike3ucfs6qoo0FEDsT0YmF/mT1tzxw+3R5vr7Om/U6gP4jo/268D5WlHicdVH1N6/kP5/HBNFIx2c3JQDEbP4xg2jk2cM0hKae9Ub3Qfuj7zeA9cMchw+i1LtKZJOrTqfe4hWA2HeI8cZvNqcSBHB5471kYn4vlQmh40h59DzB8tvTARBG+KyncqwgjEWTzVShUBpuVMyCNvUfKPHGIZxLUp6lI+0NvPpij072e46mdp6WhKy78x/wBQ6qbfq+Dc5SVqY7WCbwea8rHfl648o9nsz2D9qz6AoIBgtBaDEDflPQx1xduPcZ00EamwaoVUKLSXYDvEcoBB8yBjP2qo8WqaajUgoARrkRzE8vPfnbrgXLDWYNTRJGluQuJBj9TjeeyRoaCKgeoRqcCToLFhc7NMG/PnuJF/aATJEHmOR8sbsxmXVvoeyFVKfaVGZ0B3p3IB+0dRjTzlZwu9oaFXLuArMKdRQVI3PUMes38iCMGeyntnUyvcYGpSOwm6+Xh4YsGYQZxG05cmkw1AK6yp+9TE+Pu7WMRJBx+2nl7kkkkkzuTc+uDckdBSoLaTM9Iv/LEvFuGGk1m1Idm0sv8ACwI7rjmMLWBjTONRKfZLPdpXesREBnHn7o+Ez6Yf0ayZpIML2ioHnZKizoe32HXWkmIKoMVHhL6dVpGkAgAG3PBqVAupqa1UldJ1+5pJuvU+G/XxxRNn8qHpt2bqwWCZOmJVKY33tTknlOJ8h+8ijSH7mCrORGokRKjrqhp8PLC6hUaowMAsZBDaipna0Ha5iw7s4jfP14dFcItMcgBzgRAmMBFTMqZ3H6OOTSkzB8Y5YJz6jtq8bdpUj/McLVrEWN4xAXSHyxOzalB+0vz6j1/DAiPJ3F+u35YJooQbkX9cZVtHbUQfddZXeJW+nzALfLHSEGDb1AI+BscEUkaGCypifAkEEj1sfPzwD2wUsOilh6YCCqgvp2kiwFj0jC98sZ5HBOSYl2H3gT6i4/njt1xrUwtdY3GJqxhUAt3fmTv8sEstsQxi6mCMqpqFkLkGZDGTeIgneDAuNsTf8FdtyI6kk4DQwZFvEYmNQnck+ZOLpgn/AIGnOqvy/HGYHxmJpj2XM5l5tircXz4ftVJB3WDttp9bzhmuZquCzFUWJBiGM841ME8iSb8sVxeyao1OkVUC7NdvKbyT69ceeO1VDKm9+UYd8Ly3bVEpgxqNz0AGpj8AflifM8Dp0kqVWrBp1aU7MiWYEKJ1Hbfblgn2Oq9m9er3ZREUaldx+8Yk91AWPuDHW3Z0xmXsq49nw7hFUrRQ6aaAb9XPUk3k3v1nDP2by7CjV7RjpedLbGQLEeR54Or8QRyQ9OiZO+p6Z9FdB8zhdxuvICoYQf4gfDcHGbNmLvem6pl66Gm5Hvaxyu1zH8RbEGY9k6dNKhDu7N7iWJJ8to8TAHhhM/D0Cgu8CQJMQZsTces+GL9UyyUcnrP7wKnukjS0C2o/a2G9sWcs6Tx+1Jy3swzrJBW/94rDQOQAm9S/MQPPCRnKmG94Eq3mLYZU+L1q+YptUeQrAhRZFi9l8ue+Euaqanc9XY/Ek4v2iajmAswPzvtjpM7+81kmbxBIJ63FxzuMLiOeNhAbEY0idq7AsJnV78c/LwsPgMaakcdLSUQWn+eJabpzVj64CEUiBE4bcK4nWojSjSpM6SWEeRUgjAqMOSD1k4LooTFh8MXqnZvn+NVq5Vh+6MQxVnZXH+JGOknxifHCavw43IHw/VsN8pl/AfoTfDBEtG59Jw6+k7+1NyqlajLsSPzwRk8uzFXLzqmx5RLO3gFVf9QwT7QZXs3p1BsbHz3+kj0xIKemnUqbAqiobXDOGfy2HwOJVSVeHilTFUjuG+oEllDDUlSLbQQQDiTK0aZIp5imkPGmoBCvzgMsEHwP8xhzw/KGrkwpA1Plw6KZBJp1KisPMrUT1jCThmf0ZWojCQndpsY95tl8dI7w6AeWGhNXqgvUYbFmPxM/zwsdsEVjAwK2Aky1SDGDRyIOFyCDOJVfAWrhPES5akaY71OpATXJYUyVtqiSQLwfTfCCogdNZksFv1PWTz2nEuR4i6NqDQdLKCeUgiB0ufniwUvZ9np0+xq0qrFCdCtJEXYH7rXFjG8XxJC1VOH0zrU+Bv6ED64mrC+DFQ03ZWUqRIZSIKny/l/LA+ZTEqhDiMjEjY4OKOcdIY3xhxmnFRPONY57M9cZiB1mcrVq2fNFh0gx8JjHdPTSXSnqeZOK+M3VH2z8sY2cqHdp9B+GM+LWmfFM4X0LyEn1NsH+y2dZGrpTbS70wUMA3Qkxfwc/DFaLkmTibLVmRldbMpkfh5csXMmJpkfaHMydVSYNxoS/yxZn4f8AtFGm+uC2kiVFx4gR4/DFdr5Ja5WrS5ka15qTv6Yf1s0AyophVAS3SAah/wAulAeRqHphZhoz/gNJadPVU7OACr6lB2ib2uPDGuJcUp0qf7Ky6qeiOoCgaZDfaEbjcWxUeM8QqZmq7QdBhVXkALCwv44iq1nRVV2mLr1XpH08pww1JqSkKjK0lhCdYPP0GFBGJXebRacSplzztiwDhJxIiYLpZaTA/Xjg+jkN7emNIWJQJwTRys8sOKWQjn8efh54KpZcgTa0x1/XrgFeXyk2ET88MMtl7xF/1GJ9Cje14vAmbR48sS00i8yDvckX3A5/HASJT845kW/p+WO0MDf1tPiIgR+WInqk2+dwdr72I/HGnB0nYk7mw287dNsBxxDLCpTZPCxPI7j6Yr/DM+tKaWYp9pTBMrMMp6qfWfXFmZ/C0dbzH5YVcVyC1bgQ+2obdIM7+n5YBll/aPL0lp9m1Q9nrCgqdUPcgmALEL8B61PivEzUPdUIizoRdlkyfM+PgMR1+GVV+zI6ggjEZ4dV/wDjI8SR+M4gBd8chZwcOHNz+X0x0ctA2jDABGMjBT0/DHDU8BEB0wVlqrggpq1DYrOr0i/wwOyY6Sow2JHlbAPMzxWpURaddCx2R2UrUB20ho7w8DPxwvquYhhBFsR0OI1E92o4HTUYPmNj64IGYLC9NTylRoPwHd/04lrc4Xl6m/oCTjk4mraeU+RG3qN/gMDt54jN6bnGdpiPTjIj9X/LFRN2mMxxrOMwwchMbSmTywbSyn1tNvng7LcOcxa1/wBf1xoI9BxIEPTDo5GJa20wY+AE74YUOEQCWMCORufwGArFCs9NtSkq36364KPFHO4Um94PMyefM3w6/YkKElRpkjUQRcdTN+dxYeOOanB6VtIJaJIBYzt8YkbRiYEb8Qc2EKPAYhoZd6jQoLHr+eLIuToJc0pMnukk7Wg3kGfA88SIltIBB3AuJnaJF7mRi4AMhwgC7e9y2j6z9MNaORp3JMKNrWJjYxt+WMD6AA4UiQO8ItzgkWPLGsrXGs/3mk7gRB3jffaMBOtFYBCgNG/3uVuXnyt6YxKaKN4625ARIjxjpviXOVgxEABSBsF1WMQI2BnbwwItfWWHTYEDujpAPODY+WAIVdR7jHeIt9NufLGBwCBuQzE8pA2I58ycRUXEgVDIEHnq3HiRyj8IwRWrOFE6VW0Ce8ByE9PxGAjkdb7yYJXy8iOuO0cQQSdQNrbjmdxcbRb54w1A0QQSdUFiI8CDO/jfwxyyIEWGYwPshREbATcTyjxwHSNcA7C9pnrMHG+0UmxG43IHIbgnlaN/xi02BUqTHI36X8Y5DHBcXkE38BB3NonbobYCX9nE90zvsDbmTcDwjljQYn3pvYHmef0xw2YN0hwfMgHlHwnpt4YhVonUYsYkHfe0W+UXwBUGDIm1yIv4c/PHKIah0iesd0Hl67/o4GDm+195geP625YkNUgQmoNEWMA389iTgNO6nlyM2M9DPT5YhrUALBSdgbbbk/1x2ivYFdLEGJt+Y28N8bfeA5iLA3N76SNvM33G+AAbJTJiB+fPAVfKxfDtKQbmsDfVA/mD/Q46qs0DXDQ4gal9PGPGcBVnpkcsQsmLRmcoAIUSSJJX4kTJ8fMDCmvlmWTyOx69LfyxAsK4xapXYnBNSiRY741+zSAfQdPGcFlsuxC2ZJ3g4HJwSuXm0HEq5YkeA5/iMMxrl8nLl7uggpxIlPB4ycGCQPgB+XrjpUgfqOmKwE7DzxmGS0z+l/LGYomo0tQLGAoN2vMdInw/PEqZoatKkgdOnO/U7/HGYzEE9HM96TYbbC0C5MX3B23v1wdk6q94RtY2iAbwo2jn6jpjMZiiPSpWqLFlK82+HITHMDGqra9Kr3eYOx5XJAsYjbGYzEHGpqfdkQRc+G8gwT1G2O/2nUVTslBsAwgEbSYHiNpxmMxRs5R5YsoYhd5vq+8OsLFjiErpZSIYwY3AG5I5dPWMaxmMgitm9ZCsoBB5Sbk9CY8CZOIswndGn3omBZZP1idvnjeMxRovILk3FvHaPpjmk2sEgCJIAO/x9QPU4zGYolyuX7QgEHUZvIgRvAtzPwtjk5WC4JJAJmTyk7cwdx/PGYzGRnZwGUD3QNR1WAMEWIlrDacRliDBGx/1efTw2tjMZiibLq1SQB37b6Yg2uPODvbHdag0kM3eYTe/hJt0n4c7YzGYgHp1E0mxMSAQYAYNBMRtI/DEfbQ3dABmedukX6kYzGYomOqTT+0SCSSZJItJ9OuM01Nei+qwiQNzA2gG/j8MbxmIIme2kKQRJMkHbePDwxB+1aeQMz7wm1vhyxmMxQxzuceFgAqwAnYibERsfOMLargBlW41C7CSR5G0fA43jMBzNMhrRAvK78oscQ5aoJKsOYuZJG4/Ly+GMxmA0FAJ1bzA/Xw3/HE1IBEIJO0kCCQpETJ+njjWMxREW7L3DbcG+3OxmMQvWkBj43gSfPrjMZiDJ6hv82MxmMxR/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1" name="AutoShape 7" descr="data:image/jpeg;base64,/9j/4AAQSkZJRgABAQAAAQABAAD/2wCEAAoHCBUVFBUVFRUYGBcaGxoeGxobGxsdGh0hIB0gGx0bHSAgIiwkHiApIh0dJTYlKS4wMzMzHSI5PjkzPSwyMzIBCwsLEA4QHRISHTIpJCkyMjIyMjIyMjIyMjIyMjIyMjIyMjIyMjIyMjIyMjIyMjIyMjIyMjIyMjIyMjIyMjIyMv/AABEIALcBEwMBIgACEQEDEQH/xAAcAAACAgMBAQAAAAAAAAAAAAAEBQMGAAECBwj/xABFEAACAQIEAwUFBQUGBgEFAAABAhEDIQAEEjEFQVETImFxgQYykaGxQlLR4fAUI4LB8QczYpKishVDcpPC0lMWJFSDo//EABgBAQEBAQEAAAAAAAAAAAAAAAABAgME/8QAIxEBAQEAAgICAgIDAAAAAAAAAAERAiESMQNBYXETUQQiof/aAAwDAQACEQMRAD8A8sqPMeX69cSoIhgSCRIPTfbywOKnhGJkqE7iY2HnbExmLLxzLGquWqqpOqmFPmoBuduc4AzeVKlOfcAMcosed+vLDnL0KgytFnJADsunSCZgkG5EHTpEeHrgTPN3VKjYi8KQTc7SNzynnjh5WXI1yvaTjGVZ6eT0ISewQWkczFifEHpgLK5RKbntqiq22hP3j26hW0j+Jh5YY8TBK0C2oEU01jvQDAkDqPK0k3woyWUZTGk7Ek207G1jE3AxbcjPPJRXF82lTVpSFFR37zSSXv0EAabRPO+BaVVmkG6Sf4b36SBYnET0IRtTQWixm9rAwInENIySdrmSB1sY8v5YZMYvLXDAk9wz4besCwGNB9MasF0+HAkqHUHe/Odr/DEqcNVfebXz2t8cXy4nlA7gsCy3UbwI6c/XETCBa8nHTZqAFUaV6XJP6tjvQABJIE7yOgw7hqAUrWk/O+J6fdgzysDsZ6D4eWCEVNBAa9zfr4XjljboqgGNTEQdR7vy/pieWlrqnmgVcwN12Mc+UX/piKowc/4gYkkmYsoub/DG2zZKwqBYIgwBEX5ee2And9WobmwmDMG++HGMuwTIuDpubSItffy3x21LUw0yBBjlMyZ3/HfBfCODVswzME0oCAzv+7p+Msdz4KCdrYuPCPY/LOV7SrUqkQIQdnTNoA7xDPtyI8sb8bfS5VDbOlYGrujx8rwZEwOnOBiPKI7NIp6pI7yy0C3Tfy8Nses5rgWSpmEqNSqAe4qJTd45CpUUu3o+OF9pstpIotS6S47xjxqd5h443PjXxx5o2TzLtIyleZMlaT335hRPyt0wxyHA85fTl2RWkS4AMEgizXgHwxc6vtC6m4QGLN2dM/NlJH08sc0/al5g1CPIKv8AtAwvw9YdKm/BqmjS1LMEgkd3SqEdSNJi8nngZuDVAdP7NU0gR9i/OZ3+EHF9PtM3/wAlT/uOP/LEZ9omP26v/cf8cSfBJ9p0plGhUb+8pVQRHeRGUDfcMCXPlYeuJmyrxpirN+/2ZpiNgPmb8pxcF4sG3Ln/APY/44ITMU2BBWQRBBY3B5b4zf8AGm+zpSeGZ+pl2qNTZSw062MMDJ7wE/w7g3nkMTZrMtXftahJlVkrAJIcgEA2UCeX3bYsPAMtTotmAo3qRdj7ulWVfTWcN6goPHaU5jZtNMkcrErPzxPk+DlepejFK4HmX7LMI1QFXRR2bAjVOkoy+KmZnlv4Js6AlMA7mJgnadQG+8dcelJ7N5JyWpiGO8swPwBA+WF/EfYCnUB/eMsmdWlX+Q0yPWcZ/j5TJ9LOLy/LV9JLi2q15PPpvyw6D2KxOsjfeI2G8COfIYbZv+zrMUxqo1aVZRuqgpUPkpB+uFFei6EB10EeN5ETInz5epxPk49mJqbA37R1IGmQAO7p06AJv8PPCWqAtSmqlr3JZi0jkCABEbdcGlXIDJtYEA3A525ifjgb9gJdmIMRAseY03+NvTHPh1e6StZpnLtbnjMZV0knb4fnjMdNb2spN2lmRSY3I73K0/yxLlssi96mxL7CRzmQTeJEWNscPkGpqyk3mQ63WBsOR5zG3TbC/LMkgsNQjvLJB+Rxu8fcZ/S5MdOWRHcAisWOwABUKLxH2TO/rhQKtQswW4AmRsIMmPS3rgrJVUq0aqQCyEOoYiYEBh4AAdd388A5OvBhZ1NYgsCveGk7AbyMc+Mbv1+jfiObUNS1Q3cAEzYA7WtzGAs5nAQVEAG4CyIgyfGbjcfjjrjSzTy1lmG7sXjUACSTJkgnzBwozIdXLbzPKfG35Xxq8ZTmCdxDcwTP8vnb4YIyqbzefCNt+WNNuWMkdfHnP6tOOlADAxy5X/Xyxq+nMUjU1jWjMSJMEiNojrEc559cFI6HYsfgD5RH6jCvtRqG/lPlvguo6N4C8Haed4/Vsc+XFLHOfRAVC2J8hz2tiMAuhgTckW5AX8/niEEaydVh+p5x8cTBGC6hZpU/EBvS5jFzIvqIVSQkFWvtNxyHrgipqamYIXSYMdDAHOD+jjkoXIaNJNzzBI3iBYG1uuGdNGCkNDargNsQPIb85w5cs7S59kdFFld4NuV+Qw/4LwzL09NXO1AkiUoT36l5DMBGlSZiSNUi4G6/OutKCol32RgDp6k3Np2/rjOFZVtTZipLsst3rln+yCT1JUevlPb4/wDbtrZYsuc9s6jv2VDLMmg6AoCAgKY0AwdItfTGDch7U551FB6GXqg9yKrF3ebQSJB35jCmpwcU3pioXdYu0qZYSSOTQTEnlJ3Ox9HLhENQMEURTV7AK9TuI0/4S4aT90+OOhpnluF5vMKalcUv2UoxoLTdyU1EFXQESZUTBOxsBOK7wzPjJ16yVt9MyL6yCIIG0srTNtpO+PWKOmAbqgULTTbSgsCR942N9hAsZnyL+0pUXMKy7srGP+l2H4/DGpVp7mKCZmgK1FdMzaImCQQQLTPMfPFTqFgSDYi35YnzFLM5E02R2FN1WojLIpvqUEqVNiwHI3i+Cs3UTMp29NSpFqiQe75HmOY574s7ZoLL5jkx9cGoYwtZP11xLl819lvQ4iWG1Ovhhl8x1wlBjE1PNAc8XUwzouwaqergjx7iD6g47NQ9cL1zM4IpNOLoNyzuDKsbeOLHw/iTwNR88V/LoPLBqecYl7WXFgrOlS6nvDmN8LM93hpzFNaq8mNnHk472Ocoja5nDxaEi4xmtTtR8/7G9qC+SqyY/u6kK/o1g3S8YrGdyzUf3dSm1N4ggggx1Ftj1O+PWn4ZHeSx8MdulOqnZZmmKi8ifeHirbg+IOOXP4uPL0mPDP2giwUR6fjjMes1f7O8qxJWu6g7La3hyxmMfx/r/p41RWzVOoe+Ozf7y7HzX8IwPnvZ+mwLzon/AJiAsn8YF187YZZ7hBYKyiQwmfnfC/KvWov3SRG45Rj0+UrWWBMjkK+VZahTXTLDvIVZGBItPLkYMbY54nkzTrqFJNJtLoRtob3ZI3g/SeeHOQz9Zajup0hplAo0R00xGGeaaj2CPUy4qCmTLKSugG8sqgxLR7oC87e6OXL47uxZZ6pH7QV17LKoAdSGoh6WdtEeOkkz4+cI3qHQNIuAI1SbTFiduV8WtONZGo5FaiqjUWB773t3ojUN9yo2PQ4kbiGXqOKWVyJqt9klQqx1592+7acYvCrykqivEgwZ25afhyjBtHLkjuFS1gACAw6He0G35Y9Dr+y40K3YZc1I740JoHgJUk+fPHGX4QFaXo5cjmezpx9Jxq/HbOrGM+nnHZMYUmOm5F/tTHobdMG5Sko0lgtSJAHeEbnfnz3nHoTcQ4fTsyUJH2UpqT/pXAtf2qyCzGWn+Gmv1M/LGOXDlZheH5Uw1Kbf8tAzGO/JkRJItvJ2PTEDoNfILANzYQQCfEb4udH2zyZiMs2947OQPCQJxbOEvl66l6RVltaBqHgy7rjH8dhPj/LyPQbBoAMbFbi/y84x3mq1K8k90SGBJ1Fdh0IPxvvyx6X7Q8Up5SVdqaW1Lqku3QKiKWgmxdoA8eSj2rzlGtUpURDUtPbESAp7o0aj90awx+dhi8fitsul+OT7UngvCWrsajmFmSd46KPH6b8xLzOOO1p09kVgT4LTBf46wgwxyebVlIpo4gAqzAANqmXiZGxPeAJAMTFli5fXmGH3KYk/9bH/ANJx6pMBC1DUeWsP9q9B+t8E1uIg1ctQ0qyU3ao6xY6VOkGZB0swO2+OwukCmlne5a3dUfaPlyHVh0wJl8rpzNQspRFpqqF+6DqOprt7xkSd98WC9JxxXB07kWBF5x5RxDTneIuGaKFJTrbpSpe+RF5ZpA5y4xauKcQXL0KtRZL6CEOlgoLWBlgNRvsJwD/ZnwlTl6tVwG7SoFg37lMajPm7J/kwIvz0KdRDQqKr0yBCnYD7MdItBFxih8V4BU4fV7alNWgSAykxY/YqRbyeN4m/vWP9tinlmvqX93UBBB1KAG33EzfmDgziPtJQpkUag1lhDCJUAi4bzHLA1RM5klZO1pBuzJKlSO9TYbo45EcjzGF37Izbb/XHpNCg1JJooK9Bhek0doq9Kbn3wOSPcXhthgReA0q69rlKggzNNwbEbr95SOYNx0GLsTFFpUKoOk02MciDI+OCVyNQ/ZPrb64e8UyBVezzFIgbBpPX7NRSCPI79DiuZr2eb/lVmHg7MT5agRA/hwwH0OF1D9n5jDbLcFq/dX9emKHm8rnaZkvVEbFHcqPIqSR6gYCHF82LDNVvSs/8mxF8Y9Zo8Cqn7o8i38hhhS9m6p5/7v548fpe1mfp+7m61urlv904NzntDmnJWrVqMRYgu5E87Ex8sOzxj1gcOSjermadP/rYD/c2J29o8nTF8yjR9wF/9gOPGaObJ5ATzAAPrABwQGwzT09Vf25ySbGq/gtMj/dpwFW9vKB92hVPnoX/AMjjzpWxIrYeMNq9f/Xif/jP/wB1f/TGYo+rGYeMNq28AzavQpqTfQg5bju/+ON52kg39MLfZLhzVKbAtDIbKCu/vLyPXFzyXCEpFW1FqjbsRPiQv3Rv4+OMcrG5pRleFK9NX0xqE4moUTRYsqhjBADHu33BEXnpiyIg6YirZYH8cJypkVXPvl6gBqZYGooIVWANME2JDe9EAwpBAJm8RhZT44+XpaaGUp0mLGQqs22zazGq2wK2uIGLXmMkG363gfD+WImyCwY3/XXF9np58/tZVWorVKtRiDdVNo6FbL8sM+J8Vp5ug9VjmFSnAYL2WmT7ojTBJt5SMW7/AIPSqCHpowjmAfriPM+ytGrR7AFkpSSAhEAmbiQepw6HkGYdS6inUdlYbMNLKZupAJHQz44lyvDalRXammoIAX2sDNzJFu6cXDP/ANl9QGaNcE8lqLH+pf8A1xNlPZrMUMrmFeme0qU2WVOpNnCkECVsbz1HjhcI86NSDv6i3ww34XxN6bBgzKRs6GCPOLEYR1KTIRrVkJ6yp+e2N0mg2nFvHUlXzimdpZ1Aa4C1QITM0xIO5C1UG48RcSbbg1d0q0SVeCCmkMveVl1apUzBBgjykG84Gy1ZlYEEg9Oo8euHC8QjZAQd1METsWW3dPiPnjM2NXs19nsuyntDr1v3QrRBm1wDbwm+/ji5ZfhdNRUqaSLDUSImJAjVPWPXFY4XxakKitTpMqKs6S/22EOxteyqBO0HrjXH/aJnsshVZdUHfcx8CfjjWuZtVqPtI5bW5A8vPA6qV2seoAB+IviweytGnUpK4KFmLg6xcRYAAqwMd2dvPqfx79no5d6lVaVgBqQAEdSIiSACQOoAxfKGPI/azMFmp0QbsdTeWw/8j6DFz/s8qJRypDuFVqjspYgCJCASefdB9cUHhTmvm3ruvdkkL0t3UB5wojDPJZk9pWpG6yHTSzIyw2oqrIQQbBxMgaScPrV/C5e0/wC61N9mQ/8AFp0H5KnzxT8sxqMajXJJv53xHxfjD16vZEsywJ1GWtyJgTyM/Xcn5WjpQYsS9Lf7LZ+U0MdvliH2lyVYV6b5Q9nUdX7UzCMEKBGaxGoaoBgnbpauUs0aR1KcRca9sar/ALumAsLDPJJPOB05XwqRb34ytGlpzOaqVGiHTTSqLJ+yJpAkHoTOF/DOMcPfUGp1CSSYJCwOcRYAedp8secVM4xILST1JsATeOQ8bY7quEhi2jmIPfDcivzxFesLRyNQW7VJG4qbeIJBXFb9oKnC0OkVKldhuoSm3/8AQgKD5TimV+L9pINSFO6qGCk9SBYn5Y4V05MPpi6YkzmbosdFPKpTBBJYuzv07pGkKeexxFTyjVJamHcAxLgBupkzEicaOWd3UUgGYiI1KPmSBiLO5WvRJ71tu62oAgAkHxE9MRcM8twx/tNTT/rf/wBQx+WJqmWK7VaTH/Can/lTXFfTNVemr0/DBmTzqEEuSpEWC6p38QB64JTJ6FSDGhv+nUfzwvfPukakWDzBOGOX4kBdFaeRMAYX5mg7wo0gbmTf6WwIMVqp2osfJSR6EC+MxePZj2+yeUylHL1Eqs9NYYhAQSSWsZvvjMTVxxw7iU8UkDQtamZQiCSklSf8ZEkjkIBuMXNxrK+Bn5EY8sbUuYWNQ0wwdSYWASC/g3QmZN8eudmo88cnWsU406Tz5YiZyOuI2zXnioxqYBkYgZRM/PHRrg4GrP0wGypBO5HhuPhgig1oBi9hYAc7DzwIlWMc1q43mD1/HGpf7ZwzGaZd8RHOKCzQAzAAnmY2+uKrxj2gakaawGDNDGbgcj5fhgbM8U7Tuo24MkbAbWPnbFt4/ZJfpb0ZagIZZH+IAg4XZj2ZyL3ehSB3lV0H4rGIctmylPV3QqjrAAwppZ9+1Otj2VRoSTeekz3QQJAsbHY2xnyXxce0PslTCNUyxhgJ7MmVaJnSxNjHI2sNt8UCozNaCoBgzvPMHx8MezZSiiglVUTuQBfzPris+13CcoWFao7U3g2WJf8AhIMnxEeOLIlqnZaqUS3eY6Qo6m8fTG69SAE33v8AeJMs3qfkB1xvLFYmdwVMbrIkEfMehxM1NFYSdbclQG/jeIH6kYCw+z3FnpEJI01IHeupI7ve6GIgi9iMCe2PEGq0SpUBZDWLxMxszHTYmwtf4A9vVYadAC8gxEegAMfXEmcdTRenUsYmQfhvzBj44WU2EHCKg06biLzJi55wfLHdfMstRainY+I5RN/AkYF4YQrXMA22t64PzNACCCNJMEXi9tU9Dbyg4Dh6ytXSrZQw0kjYHkY6Hbf4YLqcZExq2MTFvrgCgqqTTqAiZBBO07ER8cTZvh5ViBpfqAZjym4Ox52OG4ZKzM5vUIWoJO0gj6iMLnBU96ZPwPpBxqvQgArIB2nby8MYldlEMp0yCPAjYgi4Pli6mH3szwX9sd1BgU9OvUdIGokASQbmDYC/XHq/CPZXLUlASjL93VUMLNxIEzUjznw8Kj7CcZNSrUCJTXUUYkkTYBHETYwFhrAx4EH0J80lNXqM2hEEsXtpAuTPMR64lUJxL2JytaS1GmG62b6qG/1DFerf2U5c+6CPIsPrVbHGZ/tBrvUK0aYWmNQkgPUNu6QCQovuIPmN8NMzxqqtKlUeoQzopIMKCSoLSFuAN/CedsNq5CKr/ZILlarR0Z7fJCcC/wD0RUoAgVMvpF+/UYkf5VBUWx3nDmcwO0d20gGblacXI1HUSrReQptz3woyuUdqqK4DqStu1Z2vOlUWoB4wdPI8sNpMgt+EU3Rj21AinBZlNRtNtQJLKQFi/lhDxzhS0mWwOtQ1r7SAQbSDPMDD7McI/wDuGZF0qiANTpmKjK/3jzBRjsPttuBhD7V8VWrmiFAAVVUAGRIF/iZxrjbrPKSAZ6fH8MYYiMRM+Nh7Tish3oKxJk/0tjeC6NLujGYYurHmciTXphRI7RNvFgHFjAETY+OL1xvN16dNWy9MVamoAoWCjTzIJIvtisplWpZ6nSa6yWXxUKxH0IxdFWccc7dfom4TxDMViwr5Y0NIEd/WGJJtIEWj5jBlUkGBg408YMt1GKhU5bfET1iOWHDZUdMQVsp0xUIa2dgXMYgFTV9uPAdcHZjJkGwHTYc/THacOFzNo5gHAVfjOUJ0VCNRRpCiJbaV+WEb8Zpq800kEAhpgCbkRHWxxdqlKS7OSaYaUAjUSLMO9YCADHUnpjzWgoNSoCIMk3mRf+tsZ6trfckWfJ8fVwNdMmD98Gec7XE41xPjHbI1NKYp3pgN2iwW1AxsIsN554qmZbS5Cm2/yx1laLOHJZUAAYs50gxaAeZJMADx2xqcZGbytXz2N4oaqtSZmDIphhBbeO8TbmeRvHIHFa9ouHPRrvrdqhYBlZjLFSTBJ9CMWH2VyS0qWtTJqANJG6gGBBg6SZN/vDEX9oFJoy9Tl30J89LAeulj6YsqVWOHxq1ETA9L2+hOGdLM0hUqSYNTQykiAQUB0jkIJNvE4QpmNIvbceeLJlOHK75cVKauq05cao5kANBBMW7vSOuLuVnNTtUVRJgRvhLxCsHFRhqC6O6bCTIBkfT54gzxdCabk9dJgaZvEfykxgJqjdnV0MYlNQGxGqwPgDB8wMW3UkxwmXDUtU6WDNB5EWt8friWhUYCDcEXG49ML2qnQFO0kz5wfzx3QLghVGonYAE/r+WMtHOdXWiVBuFhvQ2P68PHGUajaA0SAdJ69R+WIqFOsAZRNiCur8Cf0MS5U6VZHBBPw+Px6YCLMtKxykkW6kMQb2M3/qcDrVMHfTsekxPlgnS4M2mwjugHlJA2P1v1xlegyCdJmN+t/iNsXE1rhOaNCrTrJEqwJA5jZl9RI9cev8XqrVybhTqV1Q07gXLKUUGbBiVF/vY8Wq0+bA+YJt549J9hc+HybUF/vaepAQBq0uGdH6HT3h/ADjNjUqfJ8LqCmKbNSSuVK06YnXrUlT3otJDaSWhgwibkj181UVaCNUq9qACSwUQDZUO1xEkgHYmbTi4nOrTRy9WnSZixIC9pUAJgA+VtwLjFDyeZp1a+bNR6ixUqNL0/eDOxQybKBIJWBNgOosSn2bzVXSFerSBvCvU7jG7X7pBuFG9rDndNSpUzUaqiFmpKVDLJUx3UpqLKZ97mdxOwBK8TyqbIXJsSFSTbSPtT8BBk4UV+LdjanrXVUZ2X7JJIImLCALC1zMbYsiade03EhSotU1HtTCxJDFo/5gNzAe0mxPKceXLVSxYnVJkjn4/Hl0xZfaTPPXK7kILye8WPeYxyuTt4c8VVFjx88X0nseMdFbR1t8bYE7dvDElPNMDe/hi6uGqjG8L/ANufoPgfxxmGxMeo8UUg0cw+9CoweBJAZWpkCfs6tEeF+eGFLiqsyggrq+RgtB9Ab+GGeZyuo1A3uOtxaJ2mesR/lxSXoq1WmtR9BBqAiYBjfV8Odox5+3fpf8s4YWIPjhVx72my+UtUYtUiRTW7+Z5KPM+U4pae0q0n7DLWpK1NWqkkkgQG0jbYRq/I4o3FOJGtUep99ifGOQ+GOkn9sVa+Lf2jZh7UlSkpmDGt/i3d/wBOK5X49mqhls5WnoGZB/lQhflhSKLG5xKmX88bxmjqOfrhg4zNQlSCO+xv5GQfUYcZD2rzlO/aB15o6LpPh3QCPTFcFKOWJJMRt9MSwleoZjjFLNU6KlGp03kljpaG0ummVMiBJkxY8tjROJ5em5atTZ2iQzhY1hYl4NiYINuV+uIuH8cegsGmhO2qLx5z4nF24L+z5ug4pypt3WCkoy3LgbmQwU3IIWPvTzyyt9WKtlsk7rKCmR1KkG1u9YgH1OIOJcOBpiSQ45bqfIwPgQfPFpb2Z7NP3UVWAEqyjXv7y6u6dvr5YT5+mqrD0tDTEFFU9bgXn0xpl3wb2lA0U6qqigBQ6zYCIBW+4G4+GG3tq9OpRpqrqRp7RWUhgd1G3Igv6gdMV1eGpTXtp7QRZAIJM/059ZxxVzjV2pagaQpqUHeUEgF3BtFxqi2Eudw9ktPMtTZRY6TKkgNB6icWbgnFxUdKbnSCQDpYgnlpUbSZO9rnwhBmMrqaF3vvAB8R0+nhiyeyoWmyyoJM6iAC0ydj7w6d0icbtl9syWEfH8oRVYMl1gaQeXKCPp9MAcTrDSKaCB0HPp8vri0+2fZU8xTWnpk0w1SGJAMwouTBgXvzHmaZlz39Z6yPDmMZlWrDwzKk0S/a6QimQQhJ02gFrjlYG8WFsBs7O2lFLHyuR1Mcr+X1x0abhtGlgSQqIZ5mBAPU2wfxjh/ZZcaZkVNNQg7tp1Cb7QJXwYcycUBnJVVBY0zAEkqVMDqdJJA8TbHAcMCD6HDZ65ppUqBiD2dJEIMHUys0g8iFYN6YVmoKtP8AaFWCrBKoAhSTdaixYTswGxg/aAFsE+WSjALGqGE3lWWwkd3SDHhqOxwRWGaqkDWaqqF/umQEKB7oUjXIHg25PPCk1DpI5SD8JA/3HEiV1AmSCBaBzm3O3njO0yAcxS0N+8cpJPdIqKY82pmcGcBrPTdzTqkSjhoDe6wK81EEzv5xgylxaoAQSHUmStQB1Jte95sLgg2xugyCoSiJTLxKjVoNz3QJOkS22wgbYaNNxOpTdlJQwSLgqYnw7vywRmfayrUXQ9SrpiIFQsCOhXug2tgTiqwe8kyBq533BB6xbflgHLutN5syHcGCR4iReMbmMdmCZ3LOq6gZgBrtuPtgKdyN1nlMiTjrJVKeofvFUXJmB+GAeKUaY0vTKyQfd2uNsKGzBwPa2A03P95SEybuPMePhtzxvMcISohIKSB7wqIDbzNxims8mfLDDKZXtAsMAS2kiAYvv8P5YVcx0uROqO2pREySw+im/hfHFSmQYUo/+JSwHl3lU/KL4jzOTbUQFkzuWHwA/riXK5V1kSoHiuuD1AIifXGcXXYylU/Z/wBLYzG/3v8A8qj+IL8uWMxfFdfQSgc8UX254WjDMPF0RKin1CsP4r28umL0zKNzike3ucfs6qoo0FEDsT0YmF/mT1tzxw+3R5vr7Om/U6gP4jo/268D5WlHicdVH1N6/kP5/HBNFIx2c3JQDEbP4xg2jk2cM0hKae9Ub3Qfuj7zeA9cMchw+i1LtKZJOrTqfe4hWA2HeI8cZvNqcSBHB5471kYn4vlQmh40h59DzB8tvTARBG+KyncqwgjEWTzVShUBpuVMyCNvUfKPHGIZxLUp6lI+0NvPpij072e46mdp6WhKy78x/wBQ6qbfq+Dc5SVqY7WCbwea8rHfl648o9nsz2D9qz6AoIBgtBaDEDflPQx1xduPcZ00EamwaoVUKLSXYDvEcoBB8yBjP2qo8WqaajUgoARrkRzE8vPfnbrgXLDWYNTRJGluQuJBj9TjeeyRoaCKgeoRqcCToLFhc7NMG/PnuJF/aATJEHmOR8sbsxmXVvoeyFVKfaVGZ0B3p3IB+0dRjTzlZwu9oaFXLuArMKdRQVI3PUMes38iCMGeyntnUyvcYGpSOwm6+Xh4YsGYQZxG05cmkw1AK6yp+9TE+Pu7WMRJBx+2nl7kkkkkzuTc+uDckdBSoLaTM9Iv/LEvFuGGk1m1Idm0sv8ACwI7rjmMLWBjTONRKfZLPdpXesREBnHn7o+Ez6Yf0ayZpIML2ioHnZKizoe32HXWkmIKoMVHhL6dVpGkAgAG3PBqVAupqa1UldJ1+5pJuvU+G/XxxRNn8qHpt2bqwWCZOmJVKY33tTknlOJ8h+8ijSH7mCrORGokRKjrqhp8PLC6hUaowMAsZBDaipna0Ha5iw7s4jfP14dFcItMcgBzgRAmMBFTMqZ3H6OOTSkzB8Y5YJz6jtq8bdpUj/McLVrEWN4xAXSHyxOzalB+0vz6j1/DAiPJ3F+u35YJooQbkX9cZVtHbUQfddZXeJW+nzALfLHSEGDb1AI+BscEUkaGCypifAkEEj1sfPzwD2wUsOilh6YCCqgvp2kiwFj0jC98sZ5HBOSYl2H3gT6i4/njt1xrUwtdY3GJqxhUAt3fmTv8sEstsQxi6mCMqpqFkLkGZDGTeIgneDAuNsTf8FdtyI6kk4DQwZFvEYmNQnck+ZOLpgn/AIGnOqvy/HGYHxmJpj2XM5l5tircXz4ftVJB3WDttp9bzhmuZquCzFUWJBiGM841ME8iSb8sVxeyao1OkVUC7NdvKbyT69ceeO1VDKm9+UYd8Ly3bVEpgxqNz0AGpj8AflifM8Dp0kqVWrBp1aU7MiWYEKJ1Hbfblgn2Oq9m9er3ZREUaldx+8Yk91AWPuDHW3Z0xmXsq49nw7hFUrRQ6aaAb9XPUk3k3v1nDP2by7CjV7RjpedLbGQLEeR54Or8QRyQ9OiZO+p6Z9FdB8zhdxuvICoYQf4gfDcHGbNmLvem6pl66Gm5Hvaxyu1zH8RbEGY9k6dNKhDu7N7iWJJ8to8TAHhhM/D0Cgu8CQJMQZsTces+GL9UyyUcnrP7wKnukjS0C2o/a2G9sWcs6Tx+1Jy3swzrJBW/94rDQOQAm9S/MQPPCRnKmG94Eq3mLYZU+L1q+YptUeQrAhRZFi9l8ue+Euaqanc9XY/Ek4v2iajmAswPzvtjpM7+81kmbxBIJ63FxzuMLiOeNhAbEY0idq7AsJnV78c/LwsPgMaakcdLSUQWn+eJabpzVj64CEUiBE4bcK4nWojSjSpM6SWEeRUgjAqMOSD1k4LooTFh8MXqnZvn+NVq5Vh+6MQxVnZXH+JGOknxifHCavw43IHw/VsN8pl/AfoTfDBEtG59Jw6+k7+1NyqlajLsSPzwRk8uzFXLzqmx5RLO3gFVf9QwT7QZXs3p1BsbHz3+kj0xIKemnUqbAqiobXDOGfy2HwOJVSVeHilTFUjuG+oEllDDUlSLbQQQDiTK0aZIp5imkPGmoBCvzgMsEHwP8xhzw/KGrkwpA1Plw6KZBJp1KisPMrUT1jCThmf0ZWojCQndpsY95tl8dI7w6AeWGhNXqgvUYbFmPxM/zwsdsEVjAwK2Aky1SDGDRyIOFyCDOJVfAWrhPES5akaY71OpATXJYUyVtqiSQLwfTfCCogdNZksFv1PWTz2nEuR4i6NqDQdLKCeUgiB0ufniwUvZ9np0+xq0qrFCdCtJEXYH7rXFjG8XxJC1VOH0zrU+Bv6ED64mrC+DFQ03ZWUqRIZSIKny/l/LA+ZTEqhDiMjEjY4OKOcdIY3xhxmnFRPONY57M9cZiB1mcrVq2fNFh0gx8JjHdPTSXSnqeZOK+M3VH2z8sY2cqHdp9B+GM+LWmfFM4X0LyEn1NsH+y2dZGrpTbS70wUMA3Qkxfwc/DFaLkmTibLVmRldbMpkfh5csXMmJpkfaHMydVSYNxoS/yxZn4f8AtFGm+uC2kiVFx4gR4/DFdr5Ja5WrS5ka15qTv6Yf1s0AyophVAS3SAah/wAulAeRqHphZhoz/gNJadPVU7OACr6lB2ib2uPDGuJcUp0qf7Ky6qeiOoCgaZDfaEbjcWxUeM8QqZmq7QdBhVXkALCwv44iq1nRVV2mLr1XpH08pww1JqSkKjK0lhCdYPP0GFBGJXebRacSplzztiwDhJxIiYLpZaTA/Xjg+jkN7emNIWJQJwTRys8sOKWQjn8efh54KpZcgTa0x1/XrgFeXyk2ET88MMtl7xF/1GJ9Cje14vAmbR48sS00i8yDvckX3A5/HASJT845kW/p+WO0MDf1tPiIgR+WInqk2+dwdr72I/HGnB0nYk7mw287dNsBxxDLCpTZPCxPI7j6Yr/DM+tKaWYp9pTBMrMMp6qfWfXFmZ/C0dbzH5YVcVyC1bgQ+2obdIM7+n5YBll/aPL0lp9m1Q9nrCgqdUPcgmALEL8B61PivEzUPdUIizoRdlkyfM+PgMR1+GVV+zI6ggjEZ4dV/wDjI8SR+M4gBd8chZwcOHNz+X0x0ctA2jDABGMjBT0/DHDU8BEB0wVlqrggpq1DYrOr0i/wwOyY6Sow2JHlbAPMzxWpURaddCx2R2UrUB20ho7w8DPxwvquYhhBFsR0OI1E92o4HTUYPmNj64IGYLC9NTylRoPwHd/04lrc4Xl6m/oCTjk4mraeU+RG3qN/gMDt54jN6bnGdpiPTjIj9X/LFRN2mMxxrOMwwchMbSmTywbSyn1tNvng7LcOcxa1/wBf1xoI9BxIEPTDo5GJa20wY+AE74YUOEQCWMCORufwGArFCs9NtSkq36364KPFHO4Um94PMyefM3w6/YkKElRpkjUQRcdTN+dxYeOOanB6VtIJaJIBYzt8YkbRiYEb8Qc2EKPAYhoZd6jQoLHr+eLIuToJc0pMnukk7Wg3kGfA88SIltIBB3AuJnaJF7mRi4AMhwgC7e9y2j6z9MNaORp3JMKNrWJjYxt+WMD6AA4UiQO8ItzgkWPLGsrXGs/3mk7gRB3jffaMBOtFYBCgNG/3uVuXnyt6YxKaKN4625ARIjxjpviXOVgxEABSBsF1WMQI2BnbwwItfWWHTYEDujpAPODY+WAIVdR7jHeIt9NufLGBwCBuQzE8pA2I58ycRUXEgVDIEHnq3HiRyj8IwRWrOFE6VW0Ce8ByE9PxGAjkdb7yYJXy8iOuO0cQQSdQNrbjmdxcbRb54w1A0QQSdUFiI8CDO/jfwxyyIEWGYwPshREbATcTyjxwHSNcA7C9pnrMHG+0UmxG43IHIbgnlaN/xi02BUqTHI36X8Y5DHBcXkE38BB3NonbobYCX9nE90zvsDbmTcDwjljQYn3pvYHmef0xw2YN0hwfMgHlHwnpt4YhVonUYsYkHfe0W+UXwBUGDIm1yIv4c/PHKIah0iesd0Hl67/o4GDm+195geP625YkNUgQmoNEWMA389iTgNO6nlyM2M9DPT5YhrUALBSdgbbbk/1x2ivYFdLEGJt+Y28N8bfeA5iLA3N76SNvM33G+AAbJTJiB+fPAVfKxfDtKQbmsDfVA/mD/Q46qs0DXDQ4gal9PGPGcBVnpkcsQsmLRmcoAIUSSJJX4kTJ8fMDCmvlmWTyOx69LfyxAsK4xapXYnBNSiRY741+zSAfQdPGcFlsuxC2ZJ3g4HJwSuXm0HEq5YkeA5/iMMxrl8nLl7uggpxIlPB4ycGCQPgB+XrjpUgfqOmKwE7DzxmGS0z+l/LGYomo0tQLGAoN2vMdInw/PEqZoatKkgdOnO/U7/HGYzEE9HM96TYbbC0C5MX3B23v1wdk6q94RtY2iAbwo2jn6jpjMZiiPSpWqLFlK82+HITHMDGqra9Kr3eYOx5XJAsYjbGYzEHGpqfdkQRc+G8gwT1G2O/2nUVTslBsAwgEbSYHiNpxmMxRs5R5YsoYhd5vq+8OsLFjiErpZSIYwY3AG5I5dPWMaxmMgitm9ZCsoBB5Sbk9CY8CZOIswndGn3omBZZP1idvnjeMxRovILk3FvHaPpjmk2sEgCJIAO/x9QPU4zGYolyuX7QgEHUZvIgRvAtzPwtjk5WC4JJAJmTyk7cwdx/PGYzGRnZwGUD3QNR1WAMEWIlrDacRliDBGx/1efTw2tjMZiibLq1SQB37b6Yg2uPODvbHdag0kM3eYTe/hJt0n4c7YzGYgHp1E0mxMSAQYAYNBMRtI/DEfbQ3dABmedukX6kYzGYomOqTT+0SCSSZJItJ9OuM01Nei+qwiQNzA2gG/j8MbxmIIme2kKQRJMkHbePDwxB+1aeQMz7wm1vhyxmMxQxzuceFgAqwAnYibERsfOMLargBlW41C7CSR5G0fA43jMBzNMhrRAvK78oscQ5aoJKsOYuZJG4/Ly+GMxmA0FAJ1bzA/Xw3/HE1IBEIJO0kCCQpETJ+njjWMxREW7L3DbcG+3OxmMQvWkBj43gSfPrjMZiDJ6hv82MxmMxR/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3" name="AutoShape 9" descr="data:image/jpeg;base64,/9j/4AAQSkZJRgABAQAAAQABAAD/2wCEAAoHCBUVFBUVFRUYGBcaGxoeGxobGxsdGh0hIB0gGx0bHSAgIiwkHiApIh0dJTYlKS4wMzMzHSI5PjkzPSwyMzIBCwsLEA4QHRISHTIpJCkyMjIyMjIyMjIyMjIyMjIyMjIyMjIyMjIyMjIyMjIyMjIyMjIyMjIyMjIyMjIyMjIyMv/AABEIALcBEwMBIgACEQEDEQH/xAAcAAACAgMBAQAAAAAAAAAAAAAEBQMGAAECBwj/xABFEAACAQIEAwUFBQUGBgEFAAABAhEDIQAEEjEFQVETImFxgQYykaGxQlLR4fAUI4LB8QczYpKishVDcpPC0lMWJFSDo//EABgBAQEBAQEAAAAAAAAAAAAAAAABAgME/8QAIxEBAQEAAgICAgIDAAAAAAAAAAERAiESMQNBYXETUQQiof/aAAwDAQACEQMRAD8A8sqPMeX69cSoIhgSCRIPTfbywOKnhGJkqE7iY2HnbExmLLxzLGquWqqpOqmFPmoBuduc4AzeVKlOfcAMcosed+vLDnL0KgytFnJADsunSCZgkG5EHTpEeHrgTPN3VKjYi8KQTc7SNzynnjh5WXI1yvaTjGVZ6eT0ISewQWkczFifEHpgLK5RKbntqiq22hP3j26hW0j+Jh5YY8TBK0C2oEU01jvQDAkDqPK0k3woyWUZTGk7Ek207G1jE3AxbcjPPJRXF82lTVpSFFR37zSSXv0EAabRPO+BaVVmkG6Sf4b36SBYnET0IRtTQWixm9rAwInENIySdrmSB1sY8v5YZMYvLXDAk9wz4besCwGNB9MasF0+HAkqHUHe/Odr/DEqcNVfebXz2t8cXy4nlA7gsCy3UbwI6c/XETCBa8nHTZqAFUaV6XJP6tjvQABJIE7yOgw7hqAUrWk/O+J6fdgzysDsZ6D4eWCEVNBAa9zfr4XjljboqgGNTEQdR7vy/pieWlrqnmgVcwN12Mc+UX/piKowc/4gYkkmYsoub/DG2zZKwqBYIgwBEX5ee2And9WobmwmDMG++HGMuwTIuDpubSItffy3x21LUw0yBBjlMyZ3/HfBfCODVswzME0oCAzv+7p+Msdz4KCdrYuPCPY/LOV7SrUqkQIQdnTNoA7xDPtyI8sb8bfS5VDbOlYGrujx8rwZEwOnOBiPKI7NIp6pI7yy0C3Tfy8Nses5rgWSpmEqNSqAe4qJTd45CpUUu3o+OF9pstpIotS6S47xjxqd5h443PjXxx5o2TzLtIyleZMlaT335hRPyt0wxyHA85fTl2RWkS4AMEgizXgHwxc6vtC6m4QGLN2dM/NlJH08sc0/al5g1CPIKv8AtAwvw9YdKm/BqmjS1LMEgkd3SqEdSNJi8nngZuDVAdP7NU0gR9i/OZ3+EHF9PtM3/wAlT/uOP/LEZ9omP26v/cf8cSfBJ9p0plGhUb+8pVQRHeRGUDfcMCXPlYeuJmyrxpirN+/2ZpiNgPmb8pxcF4sG3Ln/APY/44ITMU2BBWQRBBY3B5b4zf8AGm+zpSeGZ+pl2qNTZSw062MMDJ7wE/w7g3nkMTZrMtXftahJlVkrAJIcgEA2UCeX3bYsPAMtTotmAo3qRdj7ulWVfTWcN6goPHaU5jZtNMkcrErPzxPk+DlepejFK4HmX7LMI1QFXRR2bAjVOkoy+KmZnlv4Js6AlMA7mJgnadQG+8dcelJ7N5JyWpiGO8swPwBA+WF/EfYCnUB/eMsmdWlX+Q0yPWcZ/j5TJ9LOLy/LV9JLi2q15PPpvyw6D2KxOsjfeI2G8COfIYbZv+zrMUxqo1aVZRuqgpUPkpB+uFFei6EB10EeN5ETInz5epxPk49mJqbA37R1IGmQAO7p06AJv8PPCWqAtSmqlr3JZi0jkCABEbdcGlXIDJtYEA3A525ifjgb9gJdmIMRAseY03+NvTHPh1e6StZpnLtbnjMZV0knb4fnjMdNb2spN2lmRSY3I73K0/yxLlssi96mxL7CRzmQTeJEWNscPkGpqyk3mQ63WBsOR5zG3TbC/LMkgsNQjvLJB+Rxu8fcZ/S5MdOWRHcAisWOwABUKLxH2TO/rhQKtQswW4AmRsIMmPS3rgrJVUq0aqQCyEOoYiYEBh4AAdd388A5OvBhZ1NYgsCveGk7AbyMc+Mbv1+jfiObUNS1Q3cAEzYA7WtzGAs5nAQVEAG4CyIgyfGbjcfjjrjSzTy1lmG7sXjUACSTJkgnzBwozIdXLbzPKfG35Xxq8ZTmCdxDcwTP8vnb4YIyqbzefCNt+WNNuWMkdfHnP6tOOlADAxy5X/Xyxq+nMUjU1jWjMSJMEiNojrEc559cFI6HYsfgD5RH6jCvtRqG/lPlvguo6N4C8Haed4/Vsc+XFLHOfRAVC2J8hz2tiMAuhgTckW5AX8/niEEaydVh+p5x8cTBGC6hZpU/EBvS5jFzIvqIVSQkFWvtNxyHrgipqamYIXSYMdDAHOD+jjkoXIaNJNzzBI3iBYG1uuGdNGCkNDargNsQPIb85w5cs7S59kdFFld4NuV+Qw/4LwzL09NXO1AkiUoT36l5DMBGlSZiSNUi4G6/OutKCol32RgDp6k3Np2/rjOFZVtTZipLsst3rln+yCT1JUevlPb4/wDbtrZYsuc9s6jv2VDLMmg6AoCAgKY0AwdItfTGDch7U551FB6GXqg9yKrF3ebQSJB35jCmpwcU3pioXdYu0qZYSSOTQTEnlJ3Ox9HLhENQMEURTV7AK9TuI0/4S4aT90+OOhpnluF5vMKalcUv2UoxoLTdyU1EFXQESZUTBOxsBOK7wzPjJ16yVt9MyL6yCIIG0srTNtpO+PWKOmAbqgULTTbSgsCR942N9hAsZnyL+0pUXMKy7srGP+l2H4/DGpVp7mKCZmgK1FdMzaImCQQQLTPMfPFTqFgSDYi35YnzFLM5E02R2FN1WojLIpvqUEqVNiwHI3i+Cs3UTMp29NSpFqiQe75HmOY574s7ZoLL5jkx9cGoYwtZP11xLl819lvQ4iWG1Ovhhl8x1wlBjE1PNAc8XUwzouwaqergjx7iD6g47NQ9cL1zM4IpNOLoNyzuDKsbeOLHw/iTwNR88V/LoPLBqecYl7WXFgrOlS6nvDmN8LM93hpzFNaq8mNnHk472Ocoja5nDxaEi4xmtTtR8/7G9qC+SqyY/u6kK/o1g3S8YrGdyzUf3dSm1N4ggggx1Ftj1O+PWn4ZHeSx8MdulOqnZZmmKi8ifeHirbg+IOOXP4uPL0mPDP2giwUR6fjjMes1f7O8qxJWu6g7La3hyxmMfx/r/p41RWzVOoe+Ozf7y7HzX8IwPnvZ+mwLzon/AJiAsn8YF187YZZ7hBYKyiQwmfnfC/KvWov3SRG45Rj0+UrWWBMjkK+VZahTXTLDvIVZGBItPLkYMbY54nkzTrqFJNJtLoRtob3ZI3g/SeeHOQz9Zajup0hplAo0R00xGGeaaj2CPUy4qCmTLKSugG8sqgxLR7oC87e6OXL47uxZZ6pH7QV17LKoAdSGoh6WdtEeOkkz4+cI3qHQNIuAI1SbTFiduV8WtONZGo5FaiqjUWB773t3ojUN9yo2PQ4kbiGXqOKWVyJqt9klQqx1592+7acYvCrykqivEgwZ25afhyjBtHLkjuFS1gACAw6He0G35Y9Dr+y40K3YZc1I740JoHgJUk+fPHGX4QFaXo5cjmezpx9Jxq/HbOrGM+nnHZMYUmOm5F/tTHobdMG5Sko0lgtSJAHeEbnfnz3nHoTcQ4fTsyUJH2UpqT/pXAtf2qyCzGWn+Gmv1M/LGOXDlZheH5Uw1Kbf8tAzGO/JkRJItvJ2PTEDoNfILANzYQQCfEb4udH2zyZiMs2947OQPCQJxbOEvl66l6RVltaBqHgy7rjH8dhPj/LyPQbBoAMbFbi/y84x3mq1K8k90SGBJ1Fdh0IPxvvyx6X7Q8Up5SVdqaW1Lqku3QKiKWgmxdoA8eSj2rzlGtUpURDUtPbESAp7o0aj90awx+dhi8fitsul+OT7UngvCWrsajmFmSd46KPH6b8xLzOOO1p09kVgT4LTBf46wgwxyebVlIpo4gAqzAANqmXiZGxPeAJAMTFli5fXmGH3KYk/9bH/ANJx6pMBC1DUeWsP9q9B+t8E1uIg1ctQ0qyU3ao6xY6VOkGZB0swO2+OwukCmlne5a3dUfaPlyHVh0wJl8rpzNQspRFpqqF+6DqOprt7xkSd98WC9JxxXB07kWBF5x5RxDTneIuGaKFJTrbpSpe+RF5ZpA5y4xauKcQXL0KtRZL6CEOlgoLWBlgNRvsJwD/ZnwlTl6tVwG7SoFg37lMajPm7J/kwIvz0KdRDQqKr0yBCnYD7MdItBFxih8V4BU4fV7alNWgSAykxY/YqRbyeN4m/vWP9tinlmvqX93UBBB1KAG33EzfmDgziPtJQpkUag1lhDCJUAi4bzHLA1RM5klZO1pBuzJKlSO9TYbo45EcjzGF37Izbb/XHpNCg1JJooK9Bhek0doq9Kbn3wOSPcXhthgReA0q69rlKggzNNwbEbr95SOYNx0GLsTFFpUKoOk02MciDI+OCVyNQ/ZPrb64e8UyBVezzFIgbBpPX7NRSCPI79DiuZr2eb/lVmHg7MT5agRA/hwwH0OF1D9n5jDbLcFq/dX9emKHm8rnaZkvVEbFHcqPIqSR6gYCHF82LDNVvSs/8mxF8Y9Zo8Cqn7o8i38hhhS9m6p5/7v548fpe1mfp+7m61urlv904NzntDmnJWrVqMRYgu5E87Ex8sOzxj1gcOSjermadP/rYD/c2J29o8nTF8yjR9wF/9gOPGaObJ5ATzAAPrABwQGwzT09Vf25ySbGq/gtMj/dpwFW9vKB92hVPnoX/AMjjzpWxIrYeMNq9f/Xif/jP/wB1f/TGYo+rGYeMNq28AzavQpqTfQg5bju/+ON52kg39MLfZLhzVKbAtDIbKCu/vLyPXFzyXCEpFW1FqjbsRPiQv3Rv4+OMcrG5pRleFK9NX0xqE4moUTRYsqhjBADHu33BEXnpiyIg6YirZYH8cJypkVXPvl6gBqZYGooIVWANME2JDe9EAwpBAJm8RhZT44+XpaaGUp0mLGQqs22zazGq2wK2uIGLXmMkG363gfD+WImyCwY3/XXF9np58/tZVWorVKtRiDdVNo6FbL8sM+J8Vp5ug9VjmFSnAYL2WmT7ojTBJt5SMW7/AIPSqCHpowjmAfriPM+ytGrR7AFkpSSAhEAmbiQepw6HkGYdS6inUdlYbMNLKZupAJHQz44lyvDalRXammoIAX2sDNzJFu6cXDP/ANl9QGaNcE8lqLH+pf8A1xNlPZrMUMrmFeme0qU2WVOpNnCkECVsbz1HjhcI86NSDv6i3ww34XxN6bBgzKRs6GCPOLEYR1KTIRrVkJ6yp+e2N0mg2nFvHUlXzimdpZ1Aa4C1QITM0xIO5C1UG48RcSbbg1d0q0SVeCCmkMveVl1apUzBBgjykG84Gy1ZlYEEg9Oo8euHC8QjZAQd1METsWW3dPiPnjM2NXs19nsuyntDr1v3QrRBm1wDbwm+/ji5ZfhdNRUqaSLDUSImJAjVPWPXFY4XxakKitTpMqKs6S/22EOxteyqBO0HrjXH/aJnsshVZdUHfcx8CfjjWuZtVqPtI5bW5A8vPA6qV2seoAB+IviweytGnUpK4KFmLg6xcRYAAqwMd2dvPqfx79no5d6lVaVgBqQAEdSIiSACQOoAxfKGPI/azMFmp0QbsdTeWw/8j6DFz/s8qJRypDuFVqjspYgCJCASefdB9cUHhTmvm3ruvdkkL0t3UB5wojDPJZk9pWpG6yHTSzIyw2oqrIQQbBxMgaScPrV/C5e0/wC61N9mQ/8AFp0H5KnzxT8sxqMajXJJv53xHxfjD16vZEsywJ1GWtyJgTyM/Xcn5WjpQYsS9Lf7LZ+U0MdvliH2lyVYV6b5Q9nUdX7UzCMEKBGaxGoaoBgnbpauUs0aR1KcRca9sar/ALumAsLDPJJPOB05XwqRb34ytGlpzOaqVGiHTTSqLJ+yJpAkHoTOF/DOMcPfUGp1CSSYJCwOcRYAedp8secVM4xILST1JsATeOQ8bY7quEhi2jmIPfDcivzxFesLRyNQW7VJG4qbeIJBXFb9oKnC0OkVKldhuoSm3/8AQgKD5TimV+L9pINSFO6qGCk9SBYn5Y4V05MPpi6YkzmbosdFPKpTBBJYuzv07pGkKeexxFTyjVJamHcAxLgBupkzEicaOWd3UUgGYiI1KPmSBiLO5WvRJ71tu62oAgAkHxE9MRcM8twx/tNTT/rf/wBQx+WJqmWK7VaTH/Can/lTXFfTNVemr0/DBmTzqEEuSpEWC6p38QB64JTJ6FSDGhv+nUfzwvfPukakWDzBOGOX4kBdFaeRMAYX5mg7wo0gbmTf6WwIMVqp2osfJSR6EC+MxePZj2+yeUylHL1Eqs9NYYhAQSSWsZvvjMTVxxw7iU8UkDQtamZQiCSklSf8ZEkjkIBuMXNxrK+Bn5EY8sbUuYWNQ0wwdSYWASC/g3QmZN8eudmo88cnWsU406Tz5YiZyOuI2zXnioxqYBkYgZRM/PHRrg4GrP0wGypBO5HhuPhgig1oBi9hYAc7DzwIlWMc1q43mD1/HGpf7ZwzGaZd8RHOKCzQAzAAnmY2+uKrxj2gakaawGDNDGbgcj5fhgbM8U7Tuo24MkbAbWPnbFt4/ZJfpb0ZagIZZH+IAg4XZj2ZyL3ehSB3lV0H4rGIctmylPV3QqjrAAwppZ9+1Otj2VRoSTeekz3QQJAsbHY2xnyXxce0PslTCNUyxhgJ7MmVaJnSxNjHI2sNt8UCozNaCoBgzvPMHx8MezZSiiglVUTuQBfzPris+13CcoWFao7U3g2WJf8AhIMnxEeOLIlqnZaqUS3eY6Qo6m8fTG69SAE33v8AeJMs3qfkB1xvLFYmdwVMbrIkEfMehxM1NFYSdbclQG/jeIH6kYCw+z3FnpEJI01IHeupI7ve6GIgi9iMCe2PEGq0SpUBZDWLxMxszHTYmwtf4A9vVYadAC8gxEegAMfXEmcdTRenUsYmQfhvzBj44WU2EHCKg06biLzJi55wfLHdfMstRainY+I5RN/AkYF4YQrXMA22t64PzNACCCNJMEXi9tU9Dbyg4Dh6ytXSrZQw0kjYHkY6Hbf4YLqcZExq2MTFvrgCgqqTTqAiZBBO07ER8cTZvh5ViBpfqAZjym4Ox52OG4ZKzM5vUIWoJO0gj6iMLnBU96ZPwPpBxqvQgArIB2nby8MYldlEMp0yCPAjYgi4Pli6mH3szwX9sd1BgU9OvUdIGokASQbmDYC/XHq/CPZXLUlASjL93VUMLNxIEzUjznw8Kj7CcZNSrUCJTXUUYkkTYBHETYwFhrAx4EH0J80lNXqM2hEEsXtpAuTPMR64lUJxL2JytaS1GmG62b6qG/1DFerf2U5c+6CPIsPrVbHGZ/tBrvUK0aYWmNQkgPUNu6QCQovuIPmN8NMzxqqtKlUeoQzopIMKCSoLSFuAN/CedsNq5CKr/ZILlarR0Z7fJCcC/wD0RUoAgVMvpF+/UYkf5VBUWx3nDmcwO0d20gGblacXI1HUSrReQptz3woyuUdqqK4DqStu1Z2vOlUWoB4wdPI8sNpMgt+EU3Rj21AinBZlNRtNtQJLKQFi/lhDxzhS0mWwOtQ1r7SAQbSDPMDD7McI/wDuGZF0qiANTpmKjK/3jzBRjsPttuBhD7V8VWrmiFAAVVUAGRIF/iZxrjbrPKSAZ6fH8MYYiMRM+Nh7Tish3oKxJk/0tjeC6NLujGYYurHmciTXphRI7RNvFgHFjAETY+OL1xvN16dNWy9MVamoAoWCjTzIJIvtisplWpZ6nSa6yWXxUKxH0IxdFWccc7dfom4TxDMViwr5Y0NIEd/WGJJtIEWj5jBlUkGBg408YMt1GKhU5bfET1iOWHDZUdMQVsp0xUIa2dgXMYgFTV9uPAdcHZjJkGwHTYc/THacOFzNo5gHAVfjOUJ0VCNRRpCiJbaV+WEb8Zpq800kEAhpgCbkRHWxxdqlKS7OSaYaUAjUSLMO9YCADHUnpjzWgoNSoCIMk3mRf+tsZ6trfckWfJ8fVwNdMmD98Gec7XE41xPjHbI1NKYp3pgN2iwW1AxsIsN554qmZbS5Cm2/yx1laLOHJZUAAYs50gxaAeZJMADx2xqcZGbytXz2N4oaqtSZmDIphhBbeO8TbmeRvHIHFa9ouHPRrvrdqhYBlZjLFSTBJ9CMWH2VyS0qWtTJqANJG6gGBBg6SZN/vDEX9oFJoy9Tl30J89LAeulj6YsqVWOHxq1ETA9L2+hOGdLM0hUqSYNTQykiAQUB0jkIJNvE4QpmNIvbceeLJlOHK75cVKauq05cao5kANBBMW7vSOuLuVnNTtUVRJgRvhLxCsHFRhqC6O6bCTIBkfT54gzxdCabk9dJgaZvEfykxgJqjdnV0MYlNQGxGqwPgDB8wMW3UkxwmXDUtU6WDNB5EWt8friWhUYCDcEXG49ML2qnQFO0kz5wfzx3QLghVGonYAE/r+WMtHOdXWiVBuFhvQ2P68PHGUajaA0SAdJ69R+WIqFOsAZRNiCur8Cf0MS5U6VZHBBPw+Px6YCLMtKxykkW6kMQb2M3/qcDrVMHfTsekxPlgnS4M2mwjugHlJA2P1v1xlegyCdJmN+t/iNsXE1rhOaNCrTrJEqwJA5jZl9RI9cev8XqrVybhTqV1Q07gXLKUUGbBiVF/vY8Wq0+bA+YJt549J9hc+HybUF/vaepAQBq0uGdH6HT3h/ADjNjUqfJ8LqCmKbNSSuVK06YnXrUlT3otJDaSWhgwibkj181UVaCNUq9qACSwUQDZUO1xEkgHYmbTi4nOrTRy9WnSZixIC9pUAJgA+VtwLjFDyeZp1a+bNR6ixUqNL0/eDOxQybKBIJWBNgOosSn2bzVXSFerSBvCvU7jG7X7pBuFG9rDndNSpUzUaqiFmpKVDLJUx3UpqLKZ97mdxOwBK8TyqbIXJsSFSTbSPtT8BBk4UV+LdjanrXVUZ2X7JJIImLCALC1zMbYsiade03EhSotU1HtTCxJDFo/5gNzAe0mxPKceXLVSxYnVJkjn4/Hl0xZfaTPPXK7kILye8WPeYxyuTt4c8VVFjx88X0nseMdFbR1t8bYE7dvDElPNMDe/hi6uGqjG8L/ANufoPgfxxmGxMeo8UUg0cw+9CoweBJAZWpkCfs6tEeF+eGFLiqsyggrq+RgtB9Ab+GGeZyuo1A3uOtxaJ2mesR/lxSXoq1WmtR9BBqAiYBjfV8Odox5+3fpf8s4YWIPjhVx72my+UtUYtUiRTW7+Z5KPM+U4pae0q0n7DLWpK1NWqkkkgQG0jbYRq/I4o3FOJGtUep99ifGOQ+GOkn9sVa+Lf2jZh7UlSkpmDGt/i3d/wBOK5X49mqhls5WnoGZB/lQhflhSKLG5xKmX88bxmjqOfrhg4zNQlSCO+xv5GQfUYcZD2rzlO/aB15o6LpPh3QCPTFcFKOWJJMRt9MSwleoZjjFLNU6KlGp03kljpaG0ummVMiBJkxY8tjROJ5em5atTZ2iQzhY1hYl4NiYINuV+uIuH8cegsGmhO2qLx5z4nF24L+z5ug4pypt3WCkoy3LgbmQwU3IIWPvTzyyt9WKtlsk7rKCmR1KkG1u9YgH1OIOJcOBpiSQ45bqfIwPgQfPFpb2Z7NP3UVWAEqyjXv7y6u6dvr5YT5+mqrD0tDTEFFU9bgXn0xpl3wb2lA0U6qqigBQ6zYCIBW+4G4+GG3tq9OpRpqrqRp7RWUhgd1G3Igv6gdMV1eGpTXtp7QRZAIJM/059ZxxVzjV2pagaQpqUHeUEgF3BtFxqi2Eudw9ktPMtTZRY6TKkgNB6icWbgnFxUdKbnSCQDpYgnlpUbSZO9rnwhBmMrqaF3vvAB8R0+nhiyeyoWmyyoJM6iAC0ydj7w6d0icbtl9syWEfH8oRVYMl1gaQeXKCPp9MAcTrDSKaCB0HPp8vri0+2fZU8xTWnpk0w1SGJAMwouTBgXvzHmaZlz39Z6yPDmMZlWrDwzKk0S/a6QimQQhJ02gFrjlYG8WFsBs7O2lFLHyuR1Mcr+X1x0abhtGlgSQqIZ5mBAPU2wfxjh/ZZcaZkVNNQg7tp1Cb7QJXwYcycUBnJVVBY0zAEkqVMDqdJJA8TbHAcMCD6HDZ65ppUqBiD2dJEIMHUys0g8iFYN6YVmoKtP8AaFWCrBKoAhSTdaixYTswGxg/aAFsE+WSjALGqGE3lWWwkd3SDHhqOxwRWGaqkDWaqqF/umQEKB7oUjXIHg25PPCk1DpI5SD8JA/3HEiV1AmSCBaBzm3O3njO0yAcxS0N+8cpJPdIqKY82pmcGcBrPTdzTqkSjhoDe6wK81EEzv5xgylxaoAQSHUmStQB1Jte95sLgg2xugyCoSiJTLxKjVoNz3QJOkS22wgbYaNNxOpTdlJQwSLgqYnw7vywRmfayrUXQ9SrpiIFQsCOhXug2tgTiqwe8kyBq533BB6xbflgHLutN5syHcGCR4iReMbmMdmCZ3LOq6gZgBrtuPtgKdyN1nlMiTjrJVKeofvFUXJmB+GAeKUaY0vTKyQfd2uNsKGzBwPa2A03P95SEybuPMePhtzxvMcISohIKSB7wqIDbzNxims8mfLDDKZXtAsMAS2kiAYvv8P5YVcx0uROqO2pREySw+im/hfHFSmQYUo/+JSwHl3lU/KL4jzOTbUQFkzuWHwA/riXK5V1kSoHiuuD1AIifXGcXXYylU/Z/wBLYzG/3v8A8qj+IL8uWMxfFdfQSgc8UX254WjDMPF0RKin1CsP4r28umL0zKNzike3ucfs6qoo0FEDsT0YmF/mT1tzxw+3R5vr7Om/U6gP4jo/268D5WlHicdVH1N6/kP5/HBNFIx2c3JQDEbP4xg2jk2cM0hKae9Ub3Qfuj7zeA9cMchw+i1LtKZJOrTqfe4hWA2HeI8cZvNqcSBHB5471kYn4vlQmh40h59DzB8tvTARBG+KyncqwgjEWTzVShUBpuVMyCNvUfKPHGIZxLUp6lI+0NvPpij072e46mdp6WhKy78x/wBQ6qbfq+Dc5SVqY7WCbwea8rHfl648o9nsz2D9qz6AoIBgtBaDEDflPQx1xduPcZ00EamwaoVUKLSXYDvEcoBB8yBjP2qo8WqaajUgoARrkRzE8vPfnbrgXLDWYNTRJGluQuJBj9TjeeyRoaCKgeoRqcCToLFhc7NMG/PnuJF/aATJEHmOR8sbsxmXVvoeyFVKfaVGZ0B3p3IB+0dRjTzlZwu9oaFXLuArMKdRQVI3PUMes38iCMGeyntnUyvcYGpSOwm6+Xh4YsGYQZxG05cmkw1AK6yp+9TE+Pu7WMRJBx+2nl7kkkkkzuTc+uDckdBSoLaTM9Iv/LEvFuGGk1m1Idm0sv8ACwI7rjmMLWBjTONRKfZLPdpXesREBnHn7o+Ez6Yf0ayZpIML2ioHnZKizoe32HXWkmIKoMVHhL6dVpGkAgAG3PBqVAupqa1UldJ1+5pJuvU+G/XxxRNn8qHpt2bqwWCZOmJVKY33tTknlOJ8h+8ijSH7mCrORGokRKjrqhp8PLC6hUaowMAsZBDaipna0Ha5iw7s4jfP14dFcItMcgBzgRAmMBFTMqZ3H6OOTSkzB8Y5YJz6jtq8bdpUj/McLVrEWN4xAXSHyxOzalB+0vz6j1/DAiPJ3F+u35YJooQbkX9cZVtHbUQfddZXeJW+nzALfLHSEGDb1AI+BscEUkaGCypifAkEEj1sfPzwD2wUsOilh6YCCqgvp2kiwFj0jC98sZ5HBOSYl2H3gT6i4/njt1xrUwtdY3GJqxhUAt3fmTv8sEstsQxi6mCMqpqFkLkGZDGTeIgneDAuNsTf8FdtyI6kk4DQwZFvEYmNQnck+ZOLpgn/AIGnOqvy/HGYHxmJpj2XM5l5tircXz4ftVJB3WDttp9bzhmuZquCzFUWJBiGM841ME8iSb8sVxeyao1OkVUC7NdvKbyT69ceeO1VDKm9+UYd8Ly3bVEpgxqNz0AGpj8AflifM8Dp0kqVWrBp1aU7MiWYEKJ1Hbfblgn2Oq9m9er3ZREUaldx+8Yk91AWPuDHW3Z0xmXsq49nw7hFUrRQ6aaAb9XPUk3k3v1nDP2by7CjV7RjpedLbGQLEeR54Or8QRyQ9OiZO+p6Z9FdB8zhdxuvICoYQf4gfDcHGbNmLvem6pl66Gm5Hvaxyu1zH8RbEGY9k6dNKhDu7N7iWJJ8to8TAHhhM/D0Cgu8CQJMQZsTces+GL9UyyUcnrP7wKnukjS0C2o/a2G9sWcs6Tx+1Jy3swzrJBW/94rDQOQAm9S/MQPPCRnKmG94Eq3mLYZU+L1q+YptUeQrAhRZFi9l8ue+Euaqanc9XY/Ek4v2iajmAswPzvtjpM7+81kmbxBIJ63FxzuMLiOeNhAbEY0idq7AsJnV78c/LwsPgMaakcdLSUQWn+eJabpzVj64CEUiBE4bcK4nWojSjSpM6SWEeRUgjAqMOSD1k4LooTFh8MXqnZvn+NVq5Vh+6MQxVnZXH+JGOknxifHCavw43IHw/VsN8pl/AfoTfDBEtG59Jw6+k7+1NyqlajLsSPzwRk8uzFXLzqmx5RLO3gFVf9QwT7QZXs3p1BsbHz3+kj0xIKemnUqbAqiobXDOGfy2HwOJVSVeHilTFUjuG+oEllDDUlSLbQQQDiTK0aZIp5imkPGmoBCvzgMsEHwP8xhzw/KGrkwpA1Plw6KZBJp1KisPMrUT1jCThmf0ZWojCQndpsY95tl8dI7w6AeWGhNXqgvUYbFmPxM/zwsdsEVjAwK2Aky1SDGDRyIOFyCDOJVfAWrhPES5akaY71OpATXJYUyVtqiSQLwfTfCCogdNZksFv1PWTz2nEuR4i6NqDQdLKCeUgiB0ufniwUvZ9np0+xq0qrFCdCtJEXYH7rXFjG8XxJC1VOH0zrU+Bv6ED64mrC+DFQ03ZWUqRIZSIKny/l/LA+ZTEqhDiMjEjY4OKOcdIY3xhxmnFRPONY57M9cZiB1mcrVq2fNFh0gx8JjHdPTSXSnqeZOK+M3VH2z8sY2cqHdp9B+GM+LWmfFM4X0LyEn1NsH+y2dZGrpTbS70wUMA3Qkxfwc/DFaLkmTibLVmRldbMpkfh5csXMmJpkfaHMydVSYNxoS/yxZn4f8AtFGm+uC2kiVFx4gR4/DFdr5Ja5WrS5ka15qTv6Yf1s0AyophVAS3SAah/wAulAeRqHphZhoz/gNJadPVU7OACr6lB2ib2uPDGuJcUp0qf7Ky6qeiOoCgaZDfaEbjcWxUeM8QqZmq7QdBhVXkALCwv44iq1nRVV2mLr1XpH08pww1JqSkKjK0lhCdYPP0GFBGJXebRacSplzztiwDhJxIiYLpZaTA/Xjg+jkN7emNIWJQJwTRys8sOKWQjn8efh54KpZcgTa0x1/XrgFeXyk2ET88MMtl7xF/1GJ9Cje14vAmbR48sS00i8yDvckX3A5/HASJT845kW/p+WO0MDf1tPiIgR+WInqk2+dwdr72I/HGnB0nYk7mw287dNsBxxDLCpTZPCxPI7j6Yr/DM+tKaWYp9pTBMrMMp6qfWfXFmZ/C0dbzH5YVcVyC1bgQ+2obdIM7+n5YBll/aPL0lp9m1Q9nrCgqdUPcgmALEL8B61PivEzUPdUIizoRdlkyfM+PgMR1+GVV+zI6ggjEZ4dV/wDjI8SR+M4gBd8chZwcOHNz+X0x0ctA2jDABGMjBT0/DHDU8BEB0wVlqrggpq1DYrOr0i/wwOyY6Sow2JHlbAPMzxWpURaddCx2R2UrUB20ho7w8DPxwvquYhhBFsR0OI1E92o4HTUYPmNj64IGYLC9NTylRoPwHd/04lrc4Xl6m/oCTjk4mraeU+RG3qN/gMDt54jN6bnGdpiPTjIj9X/LFRN2mMxxrOMwwchMbSmTywbSyn1tNvng7LcOcxa1/wBf1xoI9BxIEPTDo5GJa20wY+AE74YUOEQCWMCORufwGArFCs9NtSkq36364KPFHO4Um94PMyefM3w6/YkKElRpkjUQRcdTN+dxYeOOanB6VtIJaJIBYzt8YkbRiYEb8Qc2EKPAYhoZd6jQoLHr+eLIuToJc0pMnukk7Wg3kGfA88SIltIBB3AuJnaJF7mRi4AMhwgC7e9y2j6z9MNaORp3JMKNrWJjYxt+WMD6AA4UiQO8ItzgkWPLGsrXGs/3mk7gRB3jffaMBOtFYBCgNG/3uVuXnyt6YxKaKN4625ARIjxjpviXOVgxEABSBsF1WMQI2BnbwwItfWWHTYEDujpAPODY+WAIVdR7jHeIt9NufLGBwCBuQzE8pA2I58ycRUXEgVDIEHnq3HiRyj8IwRWrOFE6VW0Ce8ByE9PxGAjkdb7yYJXy8iOuO0cQQSdQNrbjmdxcbRb54w1A0QQSdUFiI8CDO/jfwxyyIEWGYwPshREbATcTyjxwHSNcA7C9pnrMHG+0UmxG43IHIbgnlaN/xi02BUqTHI36X8Y5DHBcXkE38BB3NonbobYCX9nE90zvsDbmTcDwjljQYn3pvYHmef0xw2YN0hwfMgHlHwnpt4YhVonUYsYkHfe0W+UXwBUGDIm1yIv4c/PHKIah0iesd0Hl67/o4GDm+195geP625YkNUgQmoNEWMA389iTgNO6nlyM2M9DPT5YhrUALBSdgbbbk/1x2ivYFdLEGJt+Y28N8bfeA5iLA3N76SNvM33G+AAbJTJiB+fPAVfKxfDtKQbmsDfVA/mD/Q46qs0DXDQ4gal9PGPGcBVnpkcsQsmLRmcoAIUSSJJX4kTJ8fMDCmvlmWTyOx69LfyxAsK4xapXYnBNSiRY741+zSAfQdPGcFlsuxC2ZJ3g4HJwSuXm0HEq5YkeA5/iMMxrl8nLl7uggpxIlPB4ycGCQPgB+XrjpUgfqOmKwE7DzxmGS0z+l/LGYomo0tQLGAoN2vMdInw/PEqZoatKkgdOnO/U7/HGYzEE9HM96TYbbC0C5MX3B23v1wdk6q94RtY2iAbwo2jn6jpjMZiiPSpWqLFlK82+HITHMDGqra9Kr3eYOx5XJAsYjbGYzEHGpqfdkQRc+G8gwT1G2O/2nUVTslBsAwgEbSYHiNpxmMxRs5R5YsoYhd5vq+8OsLFjiErpZSIYwY3AG5I5dPWMaxmMgitm9ZCsoBB5Sbk9CY8CZOIswndGn3omBZZP1idvnjeMxRovILk3FvHaPpjmk2sEgCJIAO/x9QPU4zGYolyuX7QgEHUZvIgRvAtzPwtjk5WC4JJAJmTyk7cwdx/PGYzGRnZwGUD3QNR1WAMEWIlrDacRliDBGx/1efTw2tjMZiibLq1SQB37b6Yg2uPODvbHdag0kM3eYTe/hJt0n4c7YzGYgHp1E0mxMSAQYAYNBMRtI/DEfbQ3dABmedukX6kYzGYomOqTT+0SCSSZJItJ9OuM01Nei+qwiQNzA2gG/j8MbxmIIme2kKQRJMkHbePDwxB+1aeQMz7wm1vhyxmMxQxzuceFgAqwAnYibERsfOMLargBlW41C7CSR5G0fA43jMBzNMhrRAvK78oscQ5aoJKsOYuZJG4/Ly+GMxmA0FAJ1bzA/Xw3/HE1IBEIJO0kCCQpETJ+njjWMxREW7L3DbcG+3OxmMQvWkBj43gSfPrjMZiDJ6hv82MxmMxR/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descr="D:\ABC\Untitled.jpg"/>
          <p:cNvPicPr>
            <a:picLocks noChangeAspect="1" noChangeArrowheads="1"/>
          </p:cNvPicPr>
          <p:nvPr/>
        </p:nvPicPr>
        <p:blipFill>
          <a:blip r:embed="rId3"/>
          <a:srcRect/>
          <a:stretch>
            <a:fillRect/>
          </a:stretch>
        </p:blipFill>
        <p:spPr bwMode="auto">
          <a:xfrm>
            <a:off x="1099001" y="2751826"/>
            <a:ext cx="1272691" cy="1204076"/>
          </a:xfrm>
          <a:prstGeom prst="rect">
            <a:avLst/>
          </a:prstGeom>
          <a:noFill/>
        </p:spPr>
      </p:pic>
      <p:sp>
        <p:nvSpPr>
          <p:cNvPr id="3" name="TextBox 2">
            <a:extLst>
              <a:ext uri="{FF2B5EF4-FFF2-40B4-BE49-F238E27FC236}">
                <a16:creationId xmlns:a16="http://schemas.microsoft.com/office/drawing/2014/main" id="{C00A7D82-5059-5146-32FE-E1D2D6D0781A}"/>
              </a:ext>
            </a:extLst>
          </p:cNvPr>
          <p:cNvSpPr txBox="1"/>
          <p:nvPr/>
        </p:nvSpPr>
        <p:spPr>
          <a:xfrm>
            <a:off x="1099001" y="4033575"/>
            <a:ext cx="1376416" cy="374461"/>
          </a:xfrm>
          <a:prstGeom prst="rect">
            <a:avLst/>
          </a:prstGeom>
          <a:noFill/>
        </p:spPr>
        <p:txBody>
          <a:bodyPr wrap="square" rtlCol="0">
            <a:spAutoFit/>
          </a:bodyPr>
          <a:lstStyle/>
          <a:p>
            <a:r>
              <a:rPr lang="en-US" dirty="0"/>
              <a:t>224x224x3</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501B8-EA1C-51E5-8B76-A0996068DDFB}"/>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46282569-36BD-1695-719F-AE2AB298BC60}"/>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527716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6674" y="2756632"/>
            <a:ext cx="10515600" cy="1325563"/>
          </a:xfrm>
        </p:spPr>
        <p:txBody>
          <a:bodyPr/>
          <a:lstStyle/>
          <a:p>
            <a:pPr algn="ctr"/>
            <a:r>
              <a:rPr lang="en-US" b="1" dirty="0"/>
              <a:t>THANK YOU</a:t>
            </a:r>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28A43A-E8F1-A949-5D88-77A96C189218}"/>
              </a:ext>
            </a:extLst>
          </p:cNvPr>
          <p:cNvSpPr>
            <a:spLocks noGrp="1"/>
          </p:cNvSpPr>
          <p:nvPr>
            <p:ph type="title"/>
          </p:nvPr>
        </p:nvSpPr>
        <p:spPr>
          <a:xfrm>
            <a:off x="838200" y="2103437"/>
            <a:ext cx="10515600" cy="1325563"/>
          </a:xfrm>
        </p:spPr>
        <p:txBody>
          <a:bodyPr>
            <a:normAutofit/>
          </a:bodyPr>
          <a:lstStyle/>
          <a:p>
            <a:pPr algn="ctr"/>
            <a:r>
              <a:rPr lang="en-IN" sz="4000" b="1" dirty="0"/>
              <a:t>CAR CRASH DETECTION USING DEEP LEARNING</a:t>
            </a:r>
          </a:p>
        </p:txBody>
      </p:sp>
      <p:sp>
        <p:nvSpPr>
          <p:cNvPr id="5" name="Content Placeholder 4">
            <a:extLst>
              <a:ext uri="{FF2B5EF4-FFF2-40B4-BE49-F238E27FC236}">
                <a16:creationId xmlns:a16="http://schemas.microsoft.com/office/drawing/2014/main" id="{484041BB-CB74-8854-6461-38598B42D7A7}"/>
              </a:ext>
            </a:extLst>
          </p:cNvPr>
          <p:cNvSpPr>
            <a:spLocks noGrp="1"/>
          </p:cNvSpPr>
          <p:nvPr>
            <p:ph idx="4294967295"/>
          </p:nvPr>
        </p:nvSpPr>
        <p:spPr>
          <a:xfrm>
            <a:off x="506437" y="3246462"/>
            <a:ext cx="11422966" cy="1860110"/>
          </a:xfrm>
        </p:spPr>
        <p:txBody>
          <a:bodyPr>
            <a:normAutofit/>
          </a:bodyPr>
          <a:lstStyle/>
          <a:p>
            <a:pPr algn="ctr"/>
            <a:endParaRPr lang="en-IN" dirty="0"/>
          </a:p>
          <a:p>
            <a:pPr algn="ctr"/>
            <a:endParaRPr lang="en-IN" dirty="0"/>
          </a:p>
        </p:txBody>
      </p:sp>
    </p:spTree>
    <p:extLst>
      <p:ext uri="{BB962C8B-B14F-4D97-AF65-F5344CB8AC3E}">
        <p14:creationId xmlns:p14="http://schemas.microsoft.com/office/powerpoint/2010/main" val="1739123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Content</a:t>
            </a:r>
            <a:endParaRPr lang="en-US" b="1"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IN" dirty="0"/>
              <a:t>Problem Statement </a:t>
            </a:r>
          </a:p>
          <a:p>
            <a:pPr>
              <a:buFont typeface="Wingdings" panose="05000000000000000000" pitchFamily="2" charset="2"/>
              <a:buChar char="§"/>
            </a:pPr>
            <a:r>
              <a:rPr lang="en-US" dirty="0"/>
              <a:t>Literature Survey</a:t>
            </a:r>
          </a:p>
          <a:p>
            <a:pPr>
              <a:buFont typeface="Wingdings" panose="05000000000000000000" pitchFamily="2" charset="2"/>
              <a:buChar char="§"/>
            </a:pPr>
            <a:r>
              <a:rPr lang="en-US" dirty="0"/>
              <a:t>Flow Chart</a:t>
            </a:r>
          </a:p>
          <a:p>
            <a:pPr>
              <a:buFont typeface="Wingdings" panose="05000000000000000000" pitchFamily="2" charset="2"/>
              <a:buChar char="§"/>
            </a:pPr>
            <a:r>
              <a:rPr lang="en-US" dirty="0"/>
              <a:t>Data Collection</a:t>
            </a:r>
          </a:p>
          <a:p>
            <a:pPr>
              <a:buFont typeface="Wingdings" panose="05000000000000000000" pitchFamily="2" charset="2"/>
              <a:buChar char="§"/>
            </a:pPr>
            <a:r>
              <a:rPr lang="en-US" dirty="0"/>
              <a:t>Data Preprocessing</a:t>
            </a:r>
          </a:p>
          <a:p>
            <a:pPr>
              <a:buFont typeface="Wingdings" panose="05000000000000000000" pitchFamily="2" charset="2"/>
              <a:buChar char="§"/>
            </a:pPr>
            <a:r>
              <a:rPr lang="en-US" dirty="0"/>
              <a:t>CNN Model</a:t>
            </a:r>
          </a:p>
          <a:p>
            <a:pPr>
              <a:buFont typeface="Wingdings" panose="05000000000000000000" pitchFamily="2" charset="2"/>
              <a:buChar char="§"/>
            </a:pPr>
            <a:endParaRPr lang="en-US" dirty="0"/>
          </a:p>
          <a:p>
            <a:pPr>
              <a:buNone/>
            </a:pPr>
            <a:endParaRPr lang="en-US" dirty="0"/>
          </a:p>
        </p:txBody>
      </p:sp>
    </p:spTree>
    <p:extLst>
      <p:ext uri="{BB962C8B-B14F-4D97-AF65-F5344CB8AC3E}">
        <p14:creationId xmlns:p14="http://schemas.microsoft.com/office/powerpoint/2010/main" val="157446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28A43A-E8F1-A949-5D88-77A96C189218}"/>
              </a:ext>
            </a:extLst>
          </p:cNvPr>
          <p:cNvSpPr>
            <a:spLocks noGrp="1"/>
          </p:cNvSpPr>
          <p:nvPr>
            <p:ph type="title"/>
          </p:nvPr>
        </p:nvSpPr>
        <p:spPr>
          <a:xfrm>
            <a:off x="-1406106" y="556942"/>
            <a:ext cx="8498456" cy="842573"/>
          </a:xfrm>
        </p:spPr>
        <p:txBody>
          <a:bodyPr>
            <a:normAutofit fontScale="90000"/>
          </a:bodyPr>
          <a:lstStyle/>
          <a:p>
            <a:pPr algn="ctr"/>
            <a:br>
              <a:rPr lang="en-IN" b="1" dirty="0"/>
            </a:br>
            <a:r>
              <a:rPr lang="en-IN" b="1" dirty="0"/>
              <a:t>Problem Statement</a:t>
            </a:r>
            <a:br>
              <a:rPr lang="en-IN" b="1" dirty="0"/>
            </a:br>
            <a:endParaRPr lang="en-IN" dirty="0"/>
          </a:p>
        </p:txBody>
      </p:sp>
      <p:sp>
        <p:nvSpPr>
          <p:cNvPr id="5" name="Content Placeholder 4">
            <a:extLst>
              <a:ext uri="{FF2B5EF4-FFF2-40B4-BE49-F238E27FC236}">
                <a16:creationId xmlns:a16="http://schemas.microsoft.com/office/drawing/2014/main" id="{484041BB-CB74-8854-6461-38598B42D7A7}"/>
              </a:ext>
            </a:extLst>
          </p:cNvPr>
          <p:cNvSpPr>
            <a:spLocks noGrp="1"/>
          </p:cNvSpPr>
          <p:nvPr>
            <p:ph idx="1"/>
          </p:nvPr>
        </p:nvSpPr>
        <p:spPr>
          <a:xfrm>
            <a:off x="838200" y="978228"/>
            <a:ext cx="10515600" cy="4351338"/>
          </a:xfrm>
        </p:spPr>
        <p:txBody>
          <a:bodyPr>
            <a:normAutofit/>
          </a:bodyPr>
          <a:lstStyle/>
          <a:p>
            <a:pPr marL="0" indent="0">
              <a:buNone/>
            </a:pPr>
            <a:endParaRPr lang="en-US" dirty="0"/>
          </a:p>
          <a:p>
            <a:pPr marL="0" indent="0">
              <a:buNone/>
            </a:pPr>
            <a:r>
              <a:rPr lang="en-US" dirty="0"/>
              <a:t>Traditional traffic monitoring system in designed only to monitor traffic or to control the traffic, but it does not provide any solution to decrease the fatal accidental human damages rate which occur due to lack of medical aid in real time. </a:t>
            </a:r>
          </a:p>
          <a:p>
            <a:pPr marL="0" indent="0">
              <a:buNone/>
            </a:pPr>
            <a:endParaRPr lang="en-IN" sz="2600" dirty="0"/>
          </a:p>
          <a:p>
            <a:pPr marL="0" indent="0">
              <a:buNone/>
            </a:pPr>
            <a:r>
              <a:rPr lang="en-IN" dirty="0"/>
              <a:t> </a:t>
            </a:r>
          </a:p>
          <a:p>
            <a:endParaRPr lang="en-IN" dirty="0"/>
          </a:p>
          <a:p>
            <a:endParaRPr lang="en-IN" dirty="0"/>
          </a:p>
          <a:p>
            <a:endParaRPr lang="en-IN" dirty="0"/>
          </a:p>
        </p:txBody>
      </p:sp>
      <p:pic>
        <p:nvPicPr>
          <p:cNvPr id="8" name="Picture 7">
            <a:extLst>
              <a:ext uri="{FF2B5EF4-FFF2-40B4-BE49-F238E27FC236}">
                <a16:creationId xmlns:a16="http://schemas.microsoft.com/office/drawing/2014/main" id="{45A49E84-FBE9-0435-5AE1-F2BEC0CAF3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5739" y="3621058"/>
            <a:ext cx="5046453" cy="2680000"/>
          </a:xfrm>
          <a:prstGeom prst="rect">
            <a:avLst/>
          </a:prstGeom>
        </p:spPr>
      </p:pic>
    </p:spTree>
    <p:extLst>
      <p:ext uri="{BB962C8B-B14F-4D97-AF65-F5344CB8AC3E}">
        <p14:creationId xmlns:p14="http://schemas.microsoft.com/office/powerpoint/2010/main" val="2911510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1C22F-122D-2AF2-18A2-D5B28801C7F5}"/>
              </a:ext>
            </a:extLst>
          </p:cNvPr>
          <p:cNvSpPr>
            <a:spLocks noGrp="1"/>
          </p:cNvSpPr>
          <p:nvPr>
            <p:ph type="title"/>
          </p:nvPr>
        </p:nvSpPr>
        <p:spPr/>
        <p:txBody>
          <a:bodyPr>
            <a:normAutofit/>
          </a:bodyPr>
          <a:lstStyle/>
          <a:p>
            <a:r>
              <a:rPr lang="en-US" sz="4000" b="1" dirty="0"/>
              <a:t>Major causes of road accident deaths in 2021</a:t>
            </a:r>
          </a:p>
        </p:txBody>
      </p:sp>
      <p:pic>
        <p:nvPicPr>
          <p:cNvPr id="1026" name="Picture 2">
            <a:extLst>
              <a:ext uri="{FF2B5EF4-FFF2-40B4-BE49-F238E27FC236}">
                <a16:creationId xmlns:a16="http://schemas.microsoft.com/office/drawing/2014/main" id="{53773A90-456B-E979-EA45-3630ACC170EB}"/>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8201"/>
          <a:stretch/>
        </p:blipFill>
        <p:spPr bwMode="auto">
          <a:xfrm>
            <a:off x="938009" y="1871932"/>
            <a:ext cx="5290262" cy="4132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0194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Literature Survey</a:t>
            </a:r>
          </a:p>
        </p:txBody>
      </p:sp>
      <p:sp>
        <p:nvSpPr>
          <p:cNvPr id="3" name="Content Placeholder 2"/>
          <p:cNvSpPr>
            <a:spLocks noGrp="1"/>
          </p:cNvSpPr>
          <p:nvPr>
            <p:ph idx="1"/>
          </p:nvPr>
        </p:nvSpPr>
        <p:spPr>
          <a:xfrm>
            <a:off x="838200" y="1989527"/>
            <a:ext cx="10515600" cy="4351338"/>
          </a:xfrm>
        </p:spPr>
        <p:txBody>
          <a:bodyPr>
            <a:normAutofit/>
          </a:bodyPr>
          <a:lstStyle/>
          <a:p>
            <a:r>
              <a:rPr lang="en-US" sz="2000" b="1" dirty="0"/>
              <a:t>Deep Learning applied to Road Accident Detection with Transfer Learning and Synthetic Images by Tiago </a:t>
            </a:r>
            <a:r>
              <a:rPr lang="en-US" sz="2000" b="1" dirty="0" err="1"/>
              <a:t>Tamagusko</a:t>
            </a:r>
            <a:r>
              <a:rPr lang="en-US" sz="2000" b="1" dirty="0"/>
              <a:t> et al.</a:t>
            </a:r>
            <a:r>
              <a:rPr lang="en-US" sz="2000" dirty="0"/>
              <a:t>: </a:t>
            </a:r>
            <a:r>
              <a:rPr lang="en-US" sz="2000" dirty="0">
                <a:latin typeface="Calibri" panose="020F0502020204030204" pitchFamily="34" charset="0"/>
                <a:ea typeface="Calibri" panose="020F0502020204030204" pitchFamily="34" charset="0"/>
                <a:cs typeface="Calibri" panose="020F0502020204030204" pitchFamily="34" charset="0"/>
              </a:rPr>
              <a:t>The author discussed the idea of using synthetic images for training the CNN model due to the lack of CCTV footages with the help of transfer learning. </a:t>
            </a:r>
            <a:r>
              <a:rPr lang="en-US" sz="2000" i="0" dirty="0">
                <a:effectLst/>
                <a:latin typeface="Calibri" panose="020F0502020204030204" pitchFamily="34" charset="0"/>
                <a:ea typeface="Calibri" panose="020F0502020204030204" pitchFamily="34" charset="0"/>
                <a:cs typeface="Calibri" panose="020F0502020204030204" pitchFamily="34" charset="0"/>
              </a:rPr>
              <a:t>These synthetic datasets can then be used to train deep learning models, such as convolutional neural networks (CNNs), which can learn to recognize patterns and features in the images that are relevant to the task at hand.</a:t>
            </a:r>
            <a:endParaRPr lang="en-US" sz="20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2000" b="1" dirty="0">
              <a:ea typeface="Calibri" panose="020F0502020204030204" pitchFamily="34" charset="0"/>
              <a:cs typeface="Calibri" panose="020F0502020204030204" pitchFamily="34" charset="0"/>
            </a:endParaRPr>
          </a:p>
          <a:p>
            <a:r>
              <a:rPr lang="en-US" sz="2000" b="1" i="0" u="none" strike="noStrike" baseline="0" dirty="0">
                <a:ea typeface="Calibri" panose="020F0502020204030204" pitchFamily="34" charset="0"/>
                <a:cs typeface="Calibri" panose="020F0502020204030204" pitchFamily="34" charset="0"/>
              </a:rPr>
              <a:t>Deep learning for image </a:t>
            </a:r>
            <a:r>
              <a:rPr lang="en-US" sz="2000" b="1" i="0" u="none" strike="noStrike" baseline="0" dirty="0" err="1">
                <a:ea typeface="Calibri" panose="020F0502020204030204" pitchFamily="34" charset="0"/>
                <a:cs typeface="Calibri" panose="020F0502020204030204" pitchFamily="34" charset="0"/>
              </a:rPr>
              <a:t>classication</a:t>
            </a:r>
            <a:r>
              <a:rPr lang="en-US" sz="2000" b="1" i="0" u="none" strike="noStrike" baseline="0" dirty="0">
                <a:ea typeface="Calibri" panose="020F0502020204030204" pitchFamily="34" charset="0"/>
                <a:cs typeface="Calibri" panose="020F0502020204030204" pitchFamily="34" charset="0"/>
              </a:rPr>
              <a:t>: a survey</a:t>
            </a:r>
            <a:r>
              <a:rPr lang="en-US" sz="2000" dirty="0"/>
              <a:t>.:</a:t>
            </a:r>
            <a:r>
              <a:rPr lang="en-US" sz="2000" b="0" i="0" dirty="0">
                <a:solidFill>
                  <a:srgbClr val="D1D5DB"/>
                </a:solidFill>
                <a:effectLst/>
              </a:rPr>
              <a:t> </a:t>
            </a:r>
            <a:r>
              <a:rPr lang="en-US" sz="2000" b="0" i="0" dirty="0">
                <a:effectLst/>
              </a:rPr>
              <a:t>The paper discusses the use of deep learning in image classification, where deep neural networks such as CNNs have been successful in achieving high performance.</a:t>
            </a:r>
            <a:r>
              <a:rPr lang="en-US" sz="2000" b="0" i="0" dirty="0">
                <a:solidFill>
                  <a:srgbClr val="D1D5DB"/>
                </a:solidFill>
                <a:effectLst/>
              </a:rPr>
              <a:t> </a:t>
            </a:r>
            <a:r>
              <a:rPr lang="en-US" sz="2000" b="0" i="0" dirty="0">
                <a:effectLst/>
              </a:rPr>
              <a:t>There are many pre-trained models for deep learning in image classification, including: VGG (Visual Geometry Group)16,Resnet, </a:t>
            </a:r>
            <a:r>
              <a:rPr lang="en-US" sz="2000" b="0" i="0" dirty="0" err="1">
                <a:effectLst/>
              </a:rPr>
              <a:t>MobileNet</a:t>
            </a:r>
            <a:r>
              <a:rPr lang="en-US" sz="2000" b="0" i="0" dirty="0">
                <a:effectLst/>
              </a:rPr>
              <a:t> models etc.</a:t>
            </a:r>
          </a:p>
          <a:p>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Collection</a:t>
            </a:r>
          </a:p>
        </p:txBody>
      </p:sp>
      <p:sp>
        <p:nvSpPr>
          <p:cNvPr id="3" name="Content Placeholder 2"/>
          <p:cNvSpPr>
            <a:spLocks noGrp="1"/>
          </p:cNvSpPr>
          <p:nvPr>
            <p:ph idx="1"/>
          </p:nvPr>
        </p:nvSpPr>
        <p:spPr/>
        <p:txBody>
          <a:bodyPr>
            <a:normAutofit fontScale="92500" lnSpcReduction="10000"/>
          </a:bodyPr>
          <a:lstStyle/>
          <a:p>
            <a:pPr marL="0" marR="0" indent="0" algn="just">
              <a:lnSpc>
                <a:spcPct val="150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The dataset is combination of real car crash images and synthetic car crash images which are collected from YouTube. And overall, it comprises 5,000 photos sorted into two categories: training (4,000 images), and testing (1000 images).</a:t>
            </a:r>
            <a:r>
              <a:rPr lang="en-US" sz="1800" b="1"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indent="0" algn="just">
              <a:lnSpc>
                <a:spcPct val="150000"/>
              </a:lnSpc>
              <a:spcBef>
                <a:spcPts val="0"/>
              </a:spcBef>
              <a:spcAft>
                <a:spcPts val="0"/>
              </a:spcAft>
              <a:buNone/>
            </a:pPr>
            <a:r>
              <a:rPr lang="en-US" sz="1800" b="1"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0"/>
              </a:spcAft>
            </a:pPr>
            <a:r>
              <a:rPr lang="en-US" sz="1800" b="1" dirty="0">
                <a:effectLst/>
                <a:latin typeface="Times New Roman" panose="02020603050405020304" pitchFamily="18" charset="0"/>
                <a:ea typeface="Times New Roman" panose="02020603050405020304" pitchFamily="18" charset="0"/>
              </a:rPr>
              <a:t>Real car crash images Dataset:</a:t>
            </a:r>
            <a:r>
              <a:rPr lang="en-US" sz="1800" dirty="0">
                <a:effectLst/>
                <a:latin typeface="Times New Roman" panose="02020603050405020304" pitchFamily="18" charset="0"/>
                <a:ea typeface="Times New Roman" panose="02020603050405020304" pitchFamily="18" charset="0"/>
              </a:rPr>
              <a:t> This dataset includes real car crash which are caught on CCTV camera. It comprises 1,000 photos sorted into two categories: training (800 images), and testing (200 images).</a:t>
            </a:r>
          </a:p>
          <a:p>
            <a:pPr marL="0" marR="0" indent="0" algn="just">
              <a:lnSpc>
                <a:spcPct val="150000"/>
              </a:lnSpc>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0"/>
              </a:spcAft>
            </a:pPr>
            <a:r>
              <a:rPr lang="en-US" sz="1800" b="1" dirty="0">
                <a:effectLst/>
                <a:latin typeface="Times New Roman" panose="02020603050405020304" pitchFamily="18" charset="0"/>
                <a:ea typeface="Times New Roman" panose="02020603050405020304" pitchFamily="18" charset="0"/>
              </a:rPr>
              <a:t>Synthetic car crash images Dataset:</a:t>
            </a:r>
            <a:r>
              <a:rPr lang="en-US" sz="1800" dirty="0">
                <a:effectLst/>
                <a:latin typeface="Times New Roman" panose="02020603050405020304" pitchFamily="18" charset="0"/>
                <a:ea typeface="Times New Roman" panose="02020603050405020304" pitchFamily="18" charset="0"/>
              </a:rPr>
              <a:t> This dataset includes synthetic car crash images (4,000 images). Synthetic images are digital images that are generated by a computer rather than captured by a camera or other imaging device. These images are typically created using software that simulates the appearance of real-world objects, surfaces, and lighting conditions. It comprises 4,000 photos sorted into two categories: training (3200 images), and testing (800 images).</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14" name="TextBox 13"/>
          <p:cNvSpPr txBox="1"/>
          <p:nvPr/>
        </p:nvSpPr>
        <p:spPr>
          <a:xfrm>
            <a:off x="1900052" y="973777"/>
            <a:ext cx="2743200" cy="584775"/>
          </a:xfrm>
          <a:prstGeom prst="rect">
            <a:avLst/>
          </a:prstGeom>
          <a:noFill/>
        </p:spPr>
        <p:txBody>
          <a:bodyPr wrap="square" rtlCol="0">
            <a:spAutoFit/>
          </a:bodyPr>
          <a:lstStyle/>
          <a:p>
            <a:pPr algn="ctr"/>
            <a:r>
              <a:rPr lang="en-US" sz="3200" dirty="0"/>
              <a:t>Crash</a:t>
            </a:r>
          </a:p>
        </p:txBody>
      </p:sp>
      <p:sp>
        <p:nvSpPr>
          <p:cNvPr id="15" name="TextBox 14"/>
          <p:cNvSpPr txBox="1"/>
          <p:nvPr/>
        </p:nvSpPr>
        <p:spPr>
          <a:xfrm>
            <a:off x="8490857" y="878773"/>
            <a:ext cx="2505693" cy="584775"/>
          </a:xfrm>
          <a:prstGeom prst="rect">
            <a:avLst/>
          </a:prstGeom>
          <a:noFill/>
        </p:spPr>
        <p:txBody>
          <a:bodyPr wrap="square" rtlCol="0">
            <a:spAutoFit/>
          </a:bodyPr>
          <a:lstStyle/>
          <a:p>
            <a:pPr algn="ctr"/>
            <a:r>
              <a:rPr lang="en-US" sz="3200" dirty="0"/>
              <a:t>Not Crash</a:t>
            </a:r>
          </a:p>
        </p:txBody>
      </p:sp>
      <p:pic>
        <p:nvPicPr>
          <p:cNvPr id="8" name="Content Placeholder 7">
            <a:extLst>
              <a:ext uri="{FF2B5EF4-FFF2-40B4-BE49-F238E27FC236}">
                <a16:creationId xmlns:a16="http://schemas.microsoft.com/office/drawing/2014/main" id="{688D6585-7EFD-051A-2741-C03C3A6FC16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95754" y="1652207"/>
            <a:ext cx="3259682" cy="1927141"/>
          </a:xfrm>
          <a:prstGeom prst="rect">
            <a:avLst/>
          </a:prstGeom>
          <a:noFill/>
        </p:spPr>
      </p:pic>
      <p:pic>
        <p:nvPicPr>
          <p:cNvPr id="9" name="Picture 8">
            <a:extLst>
              <a:ext uri="{FF2B5EF4-FFF2-40B4-BE49-F238E27FC236}">
                <a16:creationId xmlns:a16="http://schemas.microsoft.com/office/drawing/2014/main" id="{981CEA9C-CD03-15DF-F286-68CB8D88CFD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09482" y="4340575"/>
            <a:ext cx="3145954" cy="1769843"/>
          </a:xfrm>
          <a:prstGeom prst="rect">
            <a:avLst/>
          </a:prstGeom>
          <a:noFill/>
        </p:spPr>
      </p:pic>
      <p:pic>
        <p:nvPicPr>
          <p:cNvPr id="10" name="Picture 9">
            <a:extLst>
              <a:ext uri="{FF2B5EF4-FFF2-40B4-BE49-F238E27FC236}">
                <a16:creationId xmlns:a16="http://schemas.microsoft.com/office/drawing/2014/main" id="{8F5D54BB-F7B5-2352-CE0E-EC1884BFCFB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107585" y="1690688"/>
            <a:ext cx="3453281" cy="1927140"/>
          </a:xfrm>
          <a:prstGeom prst="rect">
            <a:avLst/>
          </a:prstGeom>
          <a:noFill/>
        </p:spPr>
      </p:pic>
      <p:pic>
        <p:nvPicPr>
          <p:cNvPr id="11" name="Picture 10">
            <a:extLst>
              <a:ext uri="{FF2B5EF4-FFF2-40B4-BE49-F238E27FC236}">
                <a16:creationId xmlns:a16="http://schemas.microsoft.com/office/drawing/2014/main" id="{6EEB9F93-AC95-CD5B-E8F0-3446F82CF935}"/>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86106" y="4293072"/>
            <a:ext cx="3315193" cy="1864847"/>
          </a:xfrm>
          <a:prstGeom prst="rect">
            <a:avLst/>
          </a:prstGeom>
          <a:noFill/>
        </p:spPr>
      </p:pic>
      <p:sp>
        <p:nvSpPr>
          <p:cNvPr id="16" name="TextBox 15">
            <a:extLst>
              <a:ext uri="{FF2B5EF4-FFF2-40B4-BE49-F238E27FC236}">
                <a16:creationId xmlns:a16="http://schemas.microsoft.com/office/drawing/2014/main" id="{2A07E327-4B35-BE40-C1C7-00B78D159233}"/>
              </a:ext>
            </a:extLst>
          </p:cNvPr>
          <p:cNvSpPr txBox="1"/>
          <p:nvPr/>
        </p:nvSpPr>
        <p:spPr>
          <a:xfrm>
            <a:off x="2763140" y="3579348"/>
            <a:ext cx="2861813" cy="369332"/>
          </a:xfrm>
          <a:prstGeom prst="rect">
            <a:avLst/>
          </a:prstGeom>
          <a:noFill/>
        </p:spPr>
        <p:txBody>
          <a:bodyPr wrap="square">
            <a:spAutoFit/>
          </a:bodyPr>
          <a:lstStyle/>
          <a:p>
            <a:pPr marL="0" marR="0">
              <a:spcBef>
                <a:spcPts val="0"/>
              </a:spcBef>
              <a:spcAft>
                <a:spcPts val="0"/>
              </a:spcAft>
            </a:pPr>
            <a:r>
              <a:rPr lang="en-US" sz="1800" b="1" dirty="0">
                <a:effectLst/>
                <a:latin typeface="Times New Roman" panose="02020603050405020304" pitchFamily="18" charset="0"/>
                <a:ea typeface="Times New Roman" panose="02020603050405020304" pitchFamily="18" charset="0"/>
              </a:rPr>
              <a:t>Crash image</a:t>
            </a:r>
            <a:endParaRPr lang="en-US" sz="1600" dirty="0">
              <a:effectLst/>
              <a:latin typeface="Times New Roman" panose="02020603050405020304" pitchFamily="18" charset="0"/>
              <a:ea typeface="Times New Roman" panose="02020603050405020304" pitchFamily="18" charset="0"/>
            </a:endParaRPr>
          </a:p>
        </p:txBody>
      </p:sp>
      <p:sp>
        <p:nvSpPr>
          <p:cNvPr id="18" name="TextBox 17">
            <a:extLst>
              <a:ext uri="{FF2B5EF4-FFF2-40B4-BE49-F238E27FC236}">
                <a16:creationId xmlns:a16="http://schemas.microsoft.com/office/drawing/2014/main" id="{8043F530-4FE8-79AC-F119-89C75A4B3AD1}"/>
              </a:ext>
            </a:extLst>
          </p:cNvPr>
          <p:cNvSpPr txBox="1"/>
          <p:nvPr/>
        </p:nvSpPr>
        <p:spPr>
          <a:xfrm>
            <a:off x="8732089" y="3660302"/>
            <a:ext cx="2738254" cy="369332"/>
          </a:xfrm>
          <a:prstGeom prst="rect">
            <a:avLst/>
          </a:prstGeom>
          <a:noFill/>
        </p:spPr>
        <p:txBody>
          <a:bodyPr wrap="square">
            <a:spAutoFit/>
          </a:bodyPr>
          <a:lstStyle/>
          <a:p>
            <a:pPr marL="0" marR="0">
              <a:spcBef>
                <a:spcPts val="0"/>
              </a:spcBef>
              <a:spcAft>
                <a:spcPts val="0"/>
              </a:spcAft>
            </a:pPr>
            <a:r>
              <a:rPr lang="en-US" sz="1800" b="1" dirty="0">
                <a:effectLst/>
                <a:latin typeface="Times New Roman" panose="02020603050405020304" pitchFamily="18" charset="0"/>
                <a:ea typeface="Times New Roman" panose="02020603050405020304" pitchFamily="18" charset="0"/>
              </a:rPr>
              <a:t>Not Crash image</a:t>
            </a:r>
            <a:endParaRPr lang="en-US" sz="1600" dirty="0">
              <a:effectLst/>
              <a:latin typeface="Times New Roman" panose="02020603050405020304" pitchFamily="18" charset="0"/>
              <a:ea typeface="Times New Roman" panose="02020603050405020304" pitchFamily="18" charset="0"/>
            </a:endParaRPr>
          </a:p>
        </p:txBody>
      </p:sp>
      <p:sp>
        <p:nvSpPr>
          <p:cNvPr id="20" name="TextBox 19">
            <a:extLst>
              <a:ext uri="{FF2B5EF4-FFF2-40B4-BE49-F238E27FC236}">
                <a16:creationId xmlns:a16="http://schemas.microsoft.com/office/drawing/2014/main" id="{C9574C68-0C2F-4D02-1855-3035D6A05506}"/>
              </a:ext>
            </a:extLst>
          </p:cNvPr>
          <p:cNvSpPr txBox="1"/>
          <p:nvPr/>
        </p:nvSpPr>
        <p:spPr>
          <a:xfrm>
            <a:off x="2396295" y="6068276"/>
            <a:ext cx="6094562" cy="369332"/>
          </a:xfrm>
          <a:prstGeom prst="rect">
            <a:avLst/>
          </a:prstGeom>
          <a:noFill/>
        </p:spPr>
        <p:txBody>
          <a:bodyPr wrap="square">
            <a:spAutoFit/>
          </a:bodyPr>
          <a:lstStyle/>
          <a:p>
            <a:pPr marL="0" marR="0">
              <a:spcBef>
                <a:spcPts val="0"/>
              </a:spcBef>
              <a:spcAft>
                <a:spcPts val="0"/>
              </a:spcAft>
            </a:pPr>
            <a:r>
              <a:rPr lang="en-US" sz="1800" b="1" dirty="0">
                <a:effectLst/>
                <a:latin typeface="Times New Roman" panose="02020603050405020304" pitchFamily="18" charset="0"/>
                <a:ea typeface="Times New Roman" panose="02020603050405020304" pitchFamily="18" charset="0"/>
              </a:rPr>
              <a:t>Synthetic Crash image</a:t>
            </a:r>
            <a:endParaRPr lang="en-US" sz="1600" dirty="0">
              <a:effectLst/>
              <a:latin typeface="Times New Roman" panose="02020603050405020304" pitchFamily="18" charset="0"/>
              <a:ea typeface="Times New Roman" panose="02020603050405020304" pitchFamily="18" charset="0"/>
            </a:endParaRPr>
          </a:p>
        </p:txBody>
      </p:sp>
      <p:sp>
        <p:nvSpPr>
          <p:cNvPr id="22" name="TextBox 21">
            <a:extLst>
              <a:ext uri="{FF2B5EF4-FFF2-40B4-BE49-F238E27FC236}">
                <a16:creationId xmlns:a16="http://schemas.microsoft.com/office/drawing/2014/main" id="{CEF3B1EF-8BE9-DA26-C4A9-54C9E4E75B2D}"/>
              </a:ext>
            </a:extLst>
          </p:cNvPr>
          <p:cNvSpPr txBox="1"/>
          <p:nvPr/>
        </p:nvSpPr>
        <p:spPr>
          <a:xfrm>
            <a:off x="8513585" y="6205422"/>
            <a:ext cx="6094562" cy="369332"/>
          </a:xfrm>
          <a:prstGeom prst="rect">
            <a:avLst/>
          </a:prstGeom>
          <a:noFill/>
        </p:spPr>
        <p:txBody>
          <a:bodyPr wrap="square">
            <a:spAutoFit/>
          </a:bodyPr>
          <a:lstStyle/>
          <a:p>
            <a:pPr marL="0" marR="0">
              <a:spcBef>
                <a:spcPts val="0"/>
              </a:spcBef>
              <a:spcAft>
                <a:spcPts val="0"/>
              </a:spcAft>
            </a:pPr>
            <a:r>
              <a:rPr lang="en-US" sz="1800" b="1" dirty="0">
                <a:effectLst/>
                <a:latin typeface="Times New Roman" panose="02020603050405020304" pitchFamily="18" charset="0"/>
                <a:ea typeface="Times New Roman" panose="02020603050405020304" pitchFamily="18" charset="0"/>
              </a:rPr>
              <a:t>Synthetic Not Crash image</a:t>
            </a:r>
            <a:endParaRPr lang="en-US" sz="16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31620-4408-4BD2-4C29-69B9A39BF4E6}"/>
              </a:ext>
            </a:extLst>
          </p:cNvPr>
          <p:cNvSpPr>
            <a:spLocks noGrp="1"/>
          </p:cNvSpPr>
          <p:nvPr>
            <p:ph type="title"/>
          </p:nvPr>
        </p:nvSpPr>
        <p:spPr>
          <a:xfrm>
            <a:off x="717430" y="347872"/>
            <a:ext cx="10515600" cy="1325563"/>
          </a:xfrm>
        </p:spPr>
        <p:txBody>
          <a:bodyPr>
            <a:normAutofit/>
          </a:bodyPr>
          <a:lstStyle/>
          <a:p>
            <a:pPr algn="ctr"/>
            <a:r>
              <a:rPr lang="en-US" sz="3600" dirty="0">
                <a:latin typeface="Times New Roman" panose="02020603050405020304" pitchFamily="18" charset="0"/>
                <a:cs typeface="Times New Roman" panose="02020603050405020304" pitchFamily="18" charset="0"/>
              </a:rPr>
              <a:t>METHODOLOGY</a:t>
            </a:r>
          </a:p>
        </p:txBody>
      </p:sp>
      <p:sp>
        <p:nvSpPr>
          <p:cNvPr id="5" name="Rectangle 3">
            <a:extLst>
              <a:ext uri="{FF2B5EF4-FFF2-40B4-BE49-F238E27FC236}">
                <a16:creationId xmlns:a16="http://schemas.microsoft.com/office/drawing/2014/main" id="{9D12497B-7AC8-C5BE-978B-C68A9DF585F4}"/>
              </a:ext>
            </a:extLst>
          </p:cNvPr>
          <p:cNvSpPr>
            <a:spLocks noChangeArrowheads="1"/>
          </p:cNvSpPr>
          <p:nvPr/>
        </p:nvSpPr>
        <p:spPr bwMode="auto">
          <a:xfrm>
            <a:off x="94890" y="66423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Content Placeholder 5">
            <a:extLst>
              <a:ext uri="{FF2B5EF4-FFF2-40B4-BE49-F238E27FC236}">
                <a16:creationId xmlns:a16="http://schemas.microsoft.com/office/drawing/2014/main" id="{FE8F976B-670E-EA85-78A0-12038E0572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88921" y="1311447"/>
            <a:ext cx="4155056" cy="5362584"/>
          </a:xfrm>
          <a:prstGeom prst="rect">
            <a:avLst/>
          </a:prstGeom>
        </p:spPr>
      </p:pic>
    </p:spTree>
    <p:extLst>
      <p:ext uri="{BB962C8B-B14F-4D97-AF65-F5344CB8AC3E}">
        <p14:creationId xmlns:p14="http://schemas.microsoft.com/office/powerpoint/2010/main" val="4100382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5698</TotalTime>
  <Words>573</Words>
  <Application>Microsoft Office PowerPoint</Application>
  <PresentationFormat>Widescreen</PresentationFormat>
  <Paragraphs>54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Times New Roman</vt:lpstr>
      <vt:lpstr>Wingdings</vt:lpstr>
      <vt:lpstr>Office Theme</vt:lpstr>
      <vt:lpstr>Presentation on Major Project Progress</vt:lpstr>
      <vt:lpstr>CAR CRASH DETECTION USING DEEP LEARNING</vt:lpstr>
      <vt:lpstr>Content</vt:lpstr>
      <vt:lpstr> Problem Statement </vt:lpstr>
      <vt:lpstr>Major causes of road accident deaths in 2021</vt:lpstr>
      <vt:lpstr>Literature Survey</vt:lpstr>
      <vt:lpstr>Data Collection</vt:lpstr>
      <vt:lpstr>PowerPoint Presentation</vt:lpstr>
      <vt:lpstr>METHODOLOGY</vt:lpstr>
      <vt:lpstr>Data Preprocessing</vt:lpstr>
      <vt:lpstr>CNN Model</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ACCIDENT DETECTION USING DEEP LEANRING</dc:title>
  <dc:creator>pratik</dc:creator>
  <cp:lastModifiedBy>abhishek baghel</cp:lastModifiedBy>
  <cp:revision>54</cp:revision>
  <dcterms:created xsi:type="dcterms:W3CDTF">2023-02-13T15:55:39Z</dcterms:created>
  <dcterms:modified xsi:type="dcterms:W3CDTF">2023-05-05T11:17:31Z</dcterms:modified>
</cp:coreProperties>
</file>