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01" r:id="rId1"/>
  </p:sldMasterIdLst>
  <p:notesMasterIdLst>
    <p:notesMasterId r:id="rId16"/>
  </p:notesMasterIdLst>
  <p:sldIdLst>
    <p:sldId id="259" r:id="rId2"/>
    <p:sldId id="334" r:id="rId3"/>
    <p:sldId id="335" r:id="rId4"/>
    <p:sldId id="321" r:id="rId5"/>
    <p:sldId id="319" r:id="rId6"/>
    <p:sldId id="324" r:id="rId7"/>
    <p:sldId id="256" r:id="rId8"/>
    <p:sldId id="257" r:id="rId9"/>
    <p:sldId id="329" r:id="rId10"/>
    <p:sldId id="336" r:id="rId11"/>
    <p:sldId id="331" r:id="rId12"/>
    <p:sldId id="332" r:id="rId13"/>
    <p:sldId id="327" r:id="rId14"/>
    <p:sldId id="333" r:id="rId15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89CAD2-EAF4-4617-8E5A-74C8E3298CD4}">
  <a:tblStyle styleId="{F289CAD2-EAF4-4617-8E5A-74C8E3298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338DE8-9E8F-4AE1-A635-F14B002A0B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33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99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18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37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148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2021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685714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9775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011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89751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201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0585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990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372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92916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133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63" y="571166"/>
            <a:ext cx="7618016" cy="18038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   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sz="2400" dirty="0"/>
              <a:t>Presentation on Minor project</a:t>
            </a:r>
            <a:br>
              <a:rPr lang="en-US" sz="3600" dirty="0"/>
            </a:b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9B8D0-63A1-48C9-8166-848963595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61660"/>
            <a:ext cx="1782198" cy="135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874658-BC97-48F0-A58F-B81C9A065FEB}"/>
              </a:ext>
            </a:extLst>
          </p:cNvPr>
          <p:cNvSpPr txBox="1"/>
          <p:nvPr/>
        </p:nvSpPr>
        <p:spPr>
          <a:xfrm>
            <a:off x="5328084" y="3921900"/>
            <a:ext cx="4376798" cy="10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IN" sz="1350" dirty="0"/>
              <a:t>Group Members:-</a:t>
            </a:r>
          </a:p>
          <a:p>
            <a:pPr marL="342900" indent="-342900">
              <a:lnSpc>
                <a:spcPct val="95000"/>
              </a:lnSpc>
              <a:buAutoNum type="arabicPeriod"/>
            </a:pPr>
            <a:r>
              <a:rPr lang="en-IN" sz="1350" dirty="0"/>
              <a:t>Abhishek Baghel(02)</a:t>
            </a:r>
          </a:p>
          <a:p>
            <a:pPr marL="342900" indent="-342900">
              <a:lnSpc>
                <a:spcPct val="95000"/>
              </a:lnSpc>
              <a:buAutoNum type="arabicPeriod"/>
            </a:pPr>
            <a:r>
              <a:rPr lang="en-IN" sz="1350" dirty="0" err="1"/>
              <a:t>Anchal</a:t>
            </a:r>
            <a:r>
              <a:rPr lang="en-IN" sz="1350" dirty="0"/>
              <a:t> </a:t>
            </a:r>
            <a:r>
              <a:rPr lang="en-IN" sz="1350" dirty="0" err="1"/>
              <a:t>Nagwanshi</a:t>
            </a:r>
            <a:r>
              <a:rPr lang="en-IN" sz="1350" dirty="0"/>
              <a:t>(07)</a:t>
            </a:r>
          </a:p>
          <a:p>
            <a:pPr marL="342900" indent="-342900">
              <a:lnSpc>
                <a:spcPct val="95000"/>
              </a:lnSpc>
              <a:buAutoNum type="arabicPeriod"/>
            </a:pPr>
            <a:r>
              <a:rPr lang="en-IN" sz="1350" dirty="0"/>
              <a:t>Pratik </a:t>
            </a:r>
            <a:r>
              <a:rPr lang="en-IN" sz="1350" dirty="0" err="1"/>
              <a:t>Kujur</a:t>
            </a:r>
            <a:r>
              <a:rPr lang="en-IN" sz="1350" dirty="0"/>
              <a:t> (34)</a:t>
            </a:r>
          </a:p>
          <a:p>
            <a:pPr>
              <a:lnSpc>
                <a:spcPct val="95000"/>
              </a:lnSpc>
            </a:pPr>
            <a:endParaRPr lang="en-IN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B870F-6851-446A-A10A-A8B9EDA3C3DD}"/>
              </a:ext>
            </a:extLst>
          </p:cNvPr>
          <p:cNvSpPr txBox="1"/>
          <p:nvPr/>
        </p:nvSpPr>
        <p:spPr>
          <a:xfrm>
            <a:off x="432148" y="3970751"/>
            <a:ext cx="301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Guided By:-</a:t>
            </a:r>
          </a:p>
          <a:p>
            <a:r>
              <a:rPr lang="en-US" sz="1400" dirty="0"/>
              <a:t>Asst. Prof. </a:t>
            </a:r>
            <a:r>
              <a:rPr lang="en-US" sz="1400" dirty="0" err="1"/>
              <a:t>Pushpendra</a:t>
            </a:r>
            <a:r>
              <a:rPr lang="en-US" sz="1400" dirty="0"/>
              <a:t> Dwivedi</a:t>
            </a:r>
          </a:p>
          <a:p>
            <a:r>
              <a:rPr lang="en-US" sz="1400" dirty="0"/>
              <a:t>Asst. Prof.  Mrs.  </a:t>
            </a:r>
            <a:r>
              <a:rPr lang="en-US" sz="1400" dirty="0" err="1"/>
              <a:t>Arzoo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8F7E8-D03A-43A9-93B3-7156B451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6277B-4435-4B17-9D83-A72E0C46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4" y="806047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7155"/>
            <a:ext cx="5797296" cy="89154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40" y="1355944"/>
            <a:ext cx="6286500" cy="3451622"/>
          </a:xfrm>
        </p:spPr>
        <p:txBody>
          <a:bodyPr>
            <a:normAutofit/>
          </a:bodyPr>
          <a:lstStyle/>
          <a:p>
            <a:r>
              <a:rPr lang="en-US" sz="1575" b="1" dirty="0"/>
              <a:t>La</a:t>
            </a:r>
            <a:r>
              <a:rPr lang="en-US" sz="1575" dirty="0"/>
              <a:t>ndmark guided face </a:t>
            </a:r>
            <a:r>
              <a:rPr lang="en-US" sz="1575" b="1" dirty="0"/>
              <a:t>Pa</a:t>
            </a:r>
            <a:r>
              <a:rPr lang="en-US" sz="1575" dirty="0"/>
              <a:t>rsing dataset (</a:t>
            </a:r>
            <a:r>
              <a:rPr lang="en-US" sz="1575" dirty="0" err="1"/>
              <a:t>LaPa</a:t>
            </a:r>
            <a:r>
              <a:rPr lang="en-US" sz="1575" dirty="0"/>
              <a:t>)</a:t>
            </a:r>
          </a:p>
          <a:p>
            <a:r>
              <a:rPr lang="en-US" sz="1575" dirty="0"/>
              <a:t>22,000+ facial images (.jpg)</a:t>
            </a:r>
          </a:p>
          <a:p>
            <a:r>
              <a:rPr lang="en-US" sz="1575" dirty="0"/>
              <a:t>106 points landmarks </a:t>
            </a:r>
          </a:p>
        </p:txBody>
      </p:sp>
      <p:pic>
        <p:nvPicPr>
          <p:cNvPr id="1030" name="Picture 6" descr="D:\ABC\minor_project\sample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486150"/>
            <a:ext cx="2286000" cy="1171575"/>
          </a:xfrm>
          <a:prstGeom prst="rect">
            <a:avLst/>
          </a:prstGeom>
          <a:noFill/>
        </p:spPr>
      </p:pic>
      <p:pic>
        <p:nvPicPr>
          <p:cNvPr id="1035" name="Picture 11" descr="D:\ABC\minor_project\sample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150" y="1122779"/>
            <a:ext cx="2228850" cy="1157288"/>
          </a:xfrm>
          <a:prstGeom prst="rect">
            <a:avLst/>
          </a:prstGeom>
          <a:noFill/>
        </p:spPr>
      </p:pic>
      <p:pic>
        <p:nvPicPr>
          <p:cNvPr id="1039" name="Picture 15" descr="C:\Users\nwc\Pictures\Screenshots\Screenshot (46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2150" y="2286000"/>
            <a:ext cx="2228850" cy="12885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28750"/>
            <a:ext cx="6172200" cy="3394075"/>
          </a:xfrm>
        </p:spPr>
        <p:txBody>
          <a:bodyPr>
            <a:normAutofit/>
          </a:bodyPr>
          <a:lstStyle/>
          <a:p>
            <a:r>
              <a:rPr lang="en-US" sz="1575" dirty="0"/>
              <a:t>Key points = 106</a:t>
            </a:r>
          </a:p>
          <a:p>
            <a:r>
              <a:rPr lang="en-US" sz="1575" dirty="0"/>
              <a:t>Features = 212</a:t>
            </a:r>
          </a:p>
        </p:txBody>
      </p:sp>
      <p:pic>
        <p:nvPicPr>
          <p:cNvPr id="6" name="Picture 12" descr="D:\ABC\minor_project\The-106-point-landmark-make-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7842" y="1143000"/>
            <a:ext cx="3463159" cy="3200400"/>
          </a:xfrm>
          <a:prstGeom prst="rect">
            <a:avLst/>
          </a:prstGeom>
          <a:noFill/>
        </p:spPr>
      </p:pic>
      <p:cxnSp>
        <p:nvCxnSpPr>
          <p:cNvPr id="11" name="Curved Connector 10"/>
          <p:cNvCxnSpPr/>
          <p:nvPr/>
        </p:nvCxnSpPr>
        <p:spPr>
          <a:xfrm rot="10800000">
            <a:off x="3771900" y="1085850"/>
            <a:ext cx="6858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0400" y="914400"/>
            <a:ext cx="701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(x1, y1)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6BF-3D5C-49ED-BC69-CE681C5E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61" y="216215"/>
            <a:ext cx="5797296" cy="89154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C7AA-506B-4A3E-A35B-B643BEC2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4141" y="2498472"/>
            <a:ext cx="274320" cy="14655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B30F5-5871-4A3C-BB0B-E347186511B7}"/>
              </a:ext>
            </a:extLst>
          </p:cNvPr>
          <p:cNvSpPr txBox="1"/>
          <p:nvPr/>
        </p:nvSpPr>
        <p:spPr>
          <a:xfrm>
            <a:off x="1536714" y="4292670"/>
            <a:ext cx="2279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 Yawning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E5AC6-D016-4F56-9E44-5A317988E697}"/>
              </a:ext>
            </a:extLst>
          </p:cNvPr>
          <p:cNvSpPr txBox="1"/>
          <p:nvPr/>
        </p:nvSpPr>
        <p:spPr>
          <a:xfrm>
            <a:off x="5783192" y="4292670"/>
            <a:ext cx="1750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Yawning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6F0A79-F41E-4C26-B6AE-53E823A9F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1" y="1732181"/>
            <a:ext cx="3344722" cy="246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4CE213-377E-4ECF-A8E9-3C40E9FDD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17" y="1801272"/>
            <a:ext cx="3100916" cy="2325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64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6BF-3D5C-49ED-BC69-CE681C5E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308" y="0"/>
            <a:ext cx="5797296" cy="89154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C7AA-506B-4A3E-A35B-B643BEC2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8B916-CC98-4030-8E12-E86264B9A76D}"/>
              </a:ext>
            </a:extLst>
          </p:cNvPr>
          <p:cNvSpPr txBox="1"/>
          <p:nvPr/>
        </p:nvSpPr>
        <p:spPr>
          <a:xfrm>
            <a:off x="795403" y="1192350"/>
            <a:ext cx="7548109" cy="333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1.Willem B.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Verweya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David M.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Zaidelb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“</a:t>
            </a:r>
            <a:r>
              <a:rPr lang="en-US" sz="11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Predicting drowsiness accidents from personal attributes, eye blinks and ongoing driving behavior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”, Volume 28, Issue 1, 1 January 2000, Pages 123-142</a:t>
            </a:r>
          </a:p>
          <a:p>
            <a:pPr marL="33083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2.Arun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Sahayadhas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*, Kenneth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Sundaraj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Murugappan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Murugappan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“</a:t>
            </a: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Detecting Driver Drowsiness Based on Sensors: A Review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”, Sensors 2012, 12, 16937-16953; doi:10.3390/s121216937</a:t>
            </a:r>
          </a:p>
          <a:p>
            <a:pPr marL="101600" marR="0">
              <a:spcBef>
                <a:spcPts val="69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3083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3.Christine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Dewi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Rung-Ching Chen, Chun-Wei Chang, Shin-Hung Wu,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Xiaoyi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Jiang Hui Yu: “</a:t>
            </a: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Eye Aspect Ratio for Real-Time Drowsiness Detection to Improve Driver Safety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, Volume 11, Issue 19, 30 September 2022</a:t>
            </a:r>
          </a:p>
          <a:p>
            <a:pPr marL="33083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4.Burcu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Savas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Yasar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Becerikli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“</a:t>
            </a: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Time Driver Fatigue Detection Based on SVM Algorithm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”, 2018 6th International Conference on Control Engineering &amp; Information Technology (CEIT)</a:t>
            </a:r>
          </a:p>
          <a:p>
            <a:pPr marL="101600" marR="0">
              <a:spcBef>
                <a:spcPts val="69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5.Yue Wu,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Qiang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Ji: “</a:t>
            </a: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Facial Landmark Detection: A Literature Survey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”, International Journal on Computer Vision, 2017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558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5A10A-9067-4688-A15C-0B83411394C3}"/>
              </a:ext>
            </a:extLst>
          </p:cNvPr>
          <p:cNvSpPr txBox="1"/>
          <p:nvPr/>
        </p:nvSpPr>
        <p:spPr>
          <a:xfrm>
            <a:off x="3479006" y="2071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541C5-271A-4F27-BAFB-0EF229309EFC}"/>
              </a:ext>
            </a:extLst>
          </p:cNvPr>
          <p:cNvSpPr txBox="1"/>
          <p:nvPr/>
        </p:nvSpPr>
        <p:spPr>
          <a:xfrm>
            <a:off x="4121944" y="21109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AB875-1F11-479A-9200-F7A3EDA30F18}"/>
              </a:ext>
            </a:extLst>
          </p:cNvPr>
          <p:cNvSpPr txBox="1"/>
          <p:nvPr/>
        </p:nvSpPr>
        <p:spPr>
          <a:xfrm>
            <a:off x="2085975" y="1228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8C284-DB93-4B19-A729-5B913D1D6673}"/>
              </a:ext>
            </a:extLst>
          </p:cNvPr>
          <p:cNvSpPr txBox="1"/>
          <p:nvPr/>
        </p:nvSpPr>
        <p:spPr>
          <a:xfrm>
            <a:off x="1389460" y="1786920"/>
            <a:ext cx="5464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33333F"/>
                </a:solidFill>
                <a:effectLst/>
                <a:latin typeface="roboto" panose="02000000000000000000" pitchFamily="2" charset="0"/>
              </a:rPr>
              <a:t>Driver Monitoring System (Using Deep learning)</a:t>
            </a:r>
            <a:endParaRPr lang="en-US" sz="3200" i="0" u="sng" dirty="0">
              <a:solidFill>
                <a:srgbClr val="33333F"/>
              </a:solidFill>
              <a:effectLst/>
              <a:latin typeface="roboto" panose="020B0604020202020204" pitchFamily="2" charset="0"/>
            </a:endParaRPr>
          </a:p>
          <a:p>
            <a:pPr algn="ctr"/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5A10A-9067-4688-A15C-0B83411394C3}"/>
              </a:ext>
            </a:extLst>
          </p:cNvPr>
          <p:cNvSpPr txBox="1"/>
          <p:nvPr/>
        </p:nvSpPr>
        <p:spPr>
          <a:xfrm>
            <a:off x="3479006" y="2071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541C5-271A-4F27-BAFB-0EF229309EFC}"/>
              </a:ext>
            </a:extLst>
          </p:cNvPr>
          <p:cNvSpPr txBox="1"/>
          <p:nvPr/>
        </p:nvSpPr>
        <p:spPr>
          <a:xfrm>
            <a:off x="4121944" y="21109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AB875-1F11-479A-9200-F7A3EDA30F18}"/>
              </a:ext>
            </a:extLst>
          </p:cNvPr>
          <p:cNvSpPr txBox="1"/>
          <p:nvPr/>
        </p:nvSpPr>
        <p:spPr>
          <a:xfrm>
            <a:off x="2085975" y="1228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8C284-DB93-4B19-A729-5B913D1D6673}"/>
              </a:ext>
            </a:extLst>
          </p:cNvPr>
          <p:cNvSpPr txBox="1"/>
          <p:nvPr/>
        </p:nvSpPr>
        <p:spPr>
          <a:xfrm>
            <a:off x="2276102" y="382652"/>
            <a:ext cx="3691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ctr"/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BD65E-1699-48F9-A341-56CA2A72DD66}"/>
              </a:ext>
            </a:extLst>
          </p:cNvPr>
          <p:cNvSpPr txBox="1"/>
          <p:nvPr/>
        </p:nvSpPr>
        <p:spPr>
          <a:xfrm>
            <a:off x="703406" y="1598057"/>
            <a:ext cx="6837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F"/>
                </a:solidFill>
                <a:effectLst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F"/>
                </a:solidFill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LITREATURE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PROPOSED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ALGORITHM  TO BE USED-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FLOW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33333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350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5A10A-9067-4688-A15C-0B83411394C3}"/>
              </a:ext>
            </a:extLst>
          </p:cNvPr>
          <p:cNvSpPr txBox="1"/>
          <p:nvPr/>
        </p:nvSpPr>
        <p:spPr>
          <a:xfrm>
            <a:off x="3479006" y="2071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541C5-271A-4F27-BAFB-0EF229309EFC}"/>
              </a:ext>
            </a:extLst>
          </p:cNvPr>
          <p:cNvSpPr txBox="1"/>
          <p:nvPr/>
        </p:nvSpPr>
        <p:spPr>
          <a:xfrm>
            <a:off x="4121944" y="21109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AB875-1F11-479A-9200-F7A3EDA30F18}"/>
              </a:ext>
            </a:extLst>
          </p:cNvPr>
          <p:cNvSpPr txBox="1"/>
          <p:nvPr/>
        </p:nvSpPr>
        <p:spPr>
          <a:xfrm>
            <a:off x="2085975" y="1228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8C284-DB93-4B19-A729-5B913D1D6673}"/>
              </a:ext>
            </a:extLst>
          </p:cNvPr>
          <p:cNvSpPr txBox="1"/>
          <p:nvPr/>
        </p:nvSpPr>
        <p:spPr>
          <a:xfrm>
            <a:off x="2270706" y="336173"/>
            <a:ext cx="369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BD65E-1699-48F9-A341-56CA2A72DD66}"/>
              </a:ext>
            </a:extLst>
          </p:cNvPr>
          <p:cNvSpPr txBox="1"/>
          <p:nvPr/>
        </p:nvSpPr>
        <p:spPr>
          <a:xfrm>
            <a:off x="148151" y="1663809"/>
            <a:ext cx="6837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F"/>
                </a:solidFill>
                <a:effectLst/>
              </a:rPr>
              <a:t>Drowsiness is the biggest reason for road accidents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F"/>
                </a:solidFill>
              </a:rPr>
              <a:t>21% of all fatal accidents are due to drowsy driving.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F"/>
                </a:solidFill>
                <a:effectLst/>
              </a:rPr>
              <a:t>The National Highway Traffic Safety Administration estimated that 100,00 accidents are the direct result of driver fatigue each year.</a:t>
            </a:r>
          </a:p>
        </p:txBody>
      </p:sp>
    </p:spTree>
    <p:extLst>
      <p:ext uri="{BB962C8B-B14F-4D97-AF65-F5344CB8AC3E}">
        <p14:creationId xmlns:p14="http://schemas.microsoft.com/office/powerpoint/2010/main" val="24111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5A10A-9067-4688-A15C-0B83411394C3}"/>
              </a:ext>
            </a:extLst>
          </p:cNvPr>
          <p:cNvSpPr txBox="1"/>
          <p:nvPr/>
        </p:nvSpPr>
        <p:spPr>
          <a:xfrm>
            <a:off x="3479006" y="2071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541C5-271A-4F27-BAFB-0EF229309EFC}"/>
              </a:ext>
            </a:extLst>
          </p:cNvPr>
          <p:cNvSpPr txBox="1"/>
          <p:nvPr/>
        </p:nvSpPr>
        <p:spPr>
          <a:xfrm>
            <a:off x="4121944" y="21109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AB875-1F11-479A-9200-F7A3EDA30F18}"/>
              </a:ext>
            </a:extLst>
          </p:cNvPr>
          <p:cNvSpPr txBox="1"/>
          <p:nvPr/>
        </p:nvSpPr>
        <p:spPr>
          <a:xfrm>
            <a:off x="2085975" y="1228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D:\ABC\minor_project\sleeping (2).jpeg">
            <a:extLst>
              <a:ext uri="{FF2B5EF4-FFF2-40B4-BE49-F238E27FC236}">
                <a16:creationId xmlns:a16="http://schemas.microsoft.com/office/drawing/2014/main" id="{880E528B-CBF5-4433-8788-5DF9F65C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5094" y="3330515"/>
            <a:ext cx="2786850" cy="1620143"/>
          </a:xfrm>
          <a:prstGeom prst="rect">
            <a:avLst/>
          </a:prstGeom>
          <a:noFill/>
        </p:spPr>
      </p:pic>
      <p:pic>
        <p:nvPicPr>
          <p:cNvPr id="8" name="Picture 3" descr="D:\ABC\minor_project\yawning.jpg">
            <a:extLst>
              <a:ext uri="{FF2B5EF4-FFF2-40B4-BE49-F238E27FC236}">
                <a16:creationId xmlns:a16="http://schemas.microsoft.com/office/drawing/2014/main" id="{AB937CAC-C45A-4C2F-B683-88A5A803F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7472" y="3274259"/>
            <a:ext cx="1676399" cy="1676399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402534-7F1A-4C94-94F1-943531B4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55" y="100964"/>
            <a:ext cx="5797296" cy="891540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02CEFE-4D61-4CA0-B661-9E2C898F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70" y="1177448"/>
            <a:ext cx="7076078" cy="3127574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F"/>
                </a:solidFill>
                <a:effectLst/>
              </a:rPr>
              <a:t>This Driver Monitoring System is a Safety alarm system that Alerts the driver whenever he feels drowsy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F"/>
                </a:solidFill>
                <a:effectLst/>
              </a:rPr>
              <a:t>In this, The </a:t>
            </a:r>
            <a:r>
              <a:rPr lang="en-US" sz="1600" dirty="0">
                <a:solidFill>
                  <a:srgbClr val="33333F"/>
                </a:solidFill>
              </a:rPr>
              <a:t>behavior</a:t>
            </a:r>
            <a:r>
              <a:rPr lang="en-US" sz="1600" b="0" i="0" dirty="0">
                <a:solidFill>
                  <a:srgbClr val="33333F"/>
                </a:solidFill>
                <a:effectLst/>
              </a:rPr>
              <a:t> of the driver is monitored live and  whenever the driver feels asleep or </a:t>
            </a:r>
            <a:r>
              <a:rPr lang="en-US" sz="1600" b="1" i="0" dirty="0">
                <a:solidFill>
                  <a:srgbClr val="33333F"/>
                </a:solidFill>
                <a:effectLst/>
              </a:rPr>
              <a:t>closes eye </a:t>
            </a:r>
            <a:r>
              <a:rPr lang="en-US" sz="1600" b="0" i="0" dirty="0">
                <a:solidFill>
                  <a:srgbClr val="33333F"/>
                </a:solidFill>
                <a:effectLst/>
              </a:rPr>
              <a:t>for </a:t>
            </a:r>
            <a:r>
              <a:rPr lang="en-US" sz="1600" dirty="0">
                <a:solidFill>
                  <a:srgbClr val="33333F"/>
                </a:solidFill>
              </a:rPr>
              <a:t>few seconds</a:t>
            </a:r>
            <a:r>
              <a:rPr lang="en-US" sz="1600" b="0" i="0" dirty="0">
                <a:solidFill>
                  <a:srgbClr val="33333F"/>
                </a:solidFill>
                <a:effectLst/>
              </a:rPr>
              <a:t> or </a:t>
            </a:r>
            <a:r>
              <a:rPr lang="en-US" sz="1600" b="1" i="0" dirty="0">
                <a:solidFill>
                  <a:srgbClr val="33333F"/>
                </a:solidFill>
                <a:effectLst/>
              </a:rPr>
              <a:t>yawn</a:t>
            </a:r>
            <a:r>
              <a:rPr lang="en-US" sz="1600" b="0" i="0" dirty="0">
                <a:solidFill>
                  <a:srgbClr val="33333F"/>
                </a:solidFill>
                <a:effectLst/>
              </a:rPr>
              <a:t>. Then it alerts the driver with the help of a loud alarm.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5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0FD57B-97FE-4F99-934A-8148CA4B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094" y="178637"/>
            <a:ext cx="5797296" cy="891540"/>
          </a:xfrm>
        </p:spPr>
        <p:txBody>
          <a:bodyPr/>
          <a:lstStyle/>
          <a:p>
            <a:r>
              <a:rPr lang="en-US" dirty="0"/>
              <a:t>LITREATURE SURVEY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74B59-344D-47DB-AEAC-4BBED4B5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94" y="1467110"/>
            <a:ext cx="8777050" cy="3676390"/>
          </a:xfrm>
        </p:spPr>
        <p:txBody>
          <a:bodyPr>
            <a:normAutofit/>
          </a:bodyPr>
          <a:lstStyle/>
          <a:p>
            <a:endParaRPr lang="en-US" sz="1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Drowsiness leads to poor performance in driving. People gradually perform more poorly on tasks performed for extended periods of time at night and following loss or disturbance of sleep.</a:t>
            </a:r>
            <a:endParaRPr lang="en-US" sz="1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includes-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Vehicle-Based Measurement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Behavioral Measurement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Physiological Measurement</a:t>
            </a:r>
          </a:p>
          <a:p>
            <a:pPr marL="0" indent="0">
              <a:buNone/>
            </a:pPr>
            <a:r>
              <a:rPr lang="en-US" sz="12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EAR is a simple and effective measure for detecting drowsiness, as it only requires a single camera and can be calculated in real-time.</a:t>
            </a:r>
          </a:p>
          <a:p>
            <a:pPr marL="0" indent="0">
              <a:buNone/>
            </a:pPr>
            <a:r>
              <a:rPr lang="en-US" sz="12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Mouth Aspect Ratio (MAR) is a metric to detect drowsiness or yawning based on the position of lips</a:t>
            </a:r>
            <a:endParaRPr lang="en-US" sz="12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landmark detection is a technique to locate the important features from the images.</a:t>
            </a:r>
          </a:p>
        </p:txBody>
      </p:sp>
    </p:spTree>
    <p:extLst>
      <p:ext uri="{BB962C8B-B14F-4D97-AF65-F5344CB8AC3E}">
        <p14:creationId xmlns:p14="http://schemas.microsoft.com/office/powerpoint/2010/main" val="323631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5690B-6EA8-0C28-9D39-011994D5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054" y="392709"/>
            <a:ext cx="5797296" cy="891540"/>
          </a:xfrm>
        </p:spPr>
        <p:txBody>
          <a:bodyPr>
            <a:normAutofit/>
          </a:bodyPr>
          <a:lstStyle/>
          <a:p>
            <a:pPr algn="ctr"/>
            <a:r>
              <a:rPr lang="en-IN" sz="2400" u="sng" dirty="0"/>
              <a:t>PROPOSED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C919-6743-21F2-9A2B-76CCFBCD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11" y="2016112"/>
            <a:ext cx="5797296" cy="2326487"/>
          </a:xfrm>
        </p:spPr>
        <p:txBody>
          <a:bodyPr>
            <a:normAutofit fontScale="85000" lnSpcReduction="20000"/>
          </a:bodyPr>
          <a:lstStyle/>
          <a:p>
            <a:r>
              <a:rPr lang="en-IN" sz="1800" dirty="0"/>
              <a:t>In our model ,we are using deep learning algorithm called CNN for detecting the face.</a:t>
            </a:r>
          </a:p>
          <a:p>
            <a:r>
              <a:rPr lang="en-IN" sz="1800" dirty="0"/>
              <a:t>For constructing this model we are using the </a:t>
            </a:r>
            <a:r>
              <a:rPr lang="en-IN" sz="1800" dirty="0" err="1"/>
              <a:t>LaPa</a:t>
            </a:r>
            <a:r>
              <a:rPr lang="en-IN" sz="1800" dirty="0"/>
              <a:t> dataset , which consist of more than 22,000 images and 106 facial landmarks .</a:t>
            </a:r>
          </a:p>
          <a:p>
            <a:r>
              <a:rPr lang="en-IN" sz="1800" dirty="0"/>
              <a:t>After training and testing, we are feeding real-time input to our model to predict the facial landmarks .</a:t>
            </a:r>
          </a:p>
          <a:p>
            <a:r>
              <a:rPr lang="en-IN" sz="1800" dirty="0"/>
              <a:t>On the basis of the predicted landmarks we will be calculating EAR and MAR to classify yawning (or not) and eyes closed (or not)</a:t>
            </a:r>
          </a:p>
          <a:p>
            <a:pPr marL="0" indent="0">
              <a:buNone/>
            </a:pPr>
            <a:r>
              <a:rPr lang="en-IN" sz="1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4944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8EBF-EACA-3E38-F383-DEC1BBB3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1547"/>
            <a:ext cx="7334250" cy="818912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ALGORITHM  TO BE USED- CNN(Convolutional Neural Network)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D1706-7E4F-7175-A6D5-BD3ED872D556}"/>
              </a:ext>
            </a:extLst>
          </p:cNvPr>
          <p:cNvSpPr txBox="1"/>
          <p:nvPr/>
        </p:nvSpPr>
        <p:spPr>
          <a:xfrm>
            <a:off x="628650" y="4122947"/>
            <a:ext cx="76009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CNN is divide into two parts -1)features extraction(convolutional layer , pooling layer)</a:t>
            </a:r>
          </a:p>
          <a:p>
            <a:r>
              <a:rPr lang="en-IN" sz="1500" dirty="0"/>
              <a:t>                                                    2)classification (fully connected layer)</a:t>
            </a:r>
          </a:p>
          <a:p>
            <a:endParaRPr lang="en-IN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3974C-277B-4D8A-92F0-1FF3998A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471D2-415F-45DA-B7F9-CF8866F9B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85" y="1282700"/>
            <a:ext cx="5847080" cy="257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18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F5F3F17-0AEF-83CC-D882-8D2F1A1550A4}"/>
              </a:ext>
            </a:extLst>
          </p:cNvPr>
          <p:cNvSpPr txBox="1"/>
          <p:nvPr/>
        </p:nvSpPr>
        <p:spPr>
          <a:xfrm>
            <a:off x="3911253" y="0"/>
            <a:ext cx="2120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u="sng" dirty="0"/>
              <a:t>FLOW CHAT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4BC3A23-A623-85EF-2CEC-24AE2A94E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05" y="1377483"/>
            <a:ext cx="2768556" cy="586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E38E9-5C11-4158-B629-36EA8C4E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35" y="2177038"/>
            <a:ext cx="1364323" cy="835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3A1433-45A5-48A6-AA89-2736FD41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478" y="2177037"/>
            <a:ext cx="1450691" cy="835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DC73A3-9699-4D79-A2CE-6978AB18C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314" y="3461825"/>
            <a:ext cx="1341236" cy="10996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896925-DF7F-40AF-8FD4-6F37CF5ED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478" y="3461825"/>
            <a:ext cx="1450692" cy="1099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BF614-69E1-4EE6-93D5-9548D461BB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7" y="509657"/>
            <a:ext cx="4095147" cy="4267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8880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4072</TotalTime>
  <Words>632</Words>
  <Application>Microsoft Office PowerPoint</Application>
  <PresentationFormat>On-screen Show (16:9)</PresentationFormat>
  <Paragraphs>72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Gill Sans MT</vt:lpstr>
      <vt:lpstr>roboto</vt:lpstr>
      <vt:lpstr>Parcel</vt:lpstr>
      <vt:lpstr>                      Presentation on Minor project  </vt:lpstr>
      <vt:lpstr>PowerPoint Presentation</vt:lpstr>
      <vt:lpstr>PowerPoint Presentation</vt:lpstr>
      <vt:lpstr>PowerPoint Presentation</vt:lpstr>
      <vt:lpstr>ABSTRACT</vt:lpstr>
      <vt:lpstr>LITREATURE SURVEY</vt:lpstr>
      <vt:lpstr>PROPOSED MODEL</vt:lpstr>
      <vt:lpstr>ALGORITHM  TO BE USED- CNN(Convolutional Neural Network)</vt:lpstr>
      <vt:lpstr>PowerPoint Presentation</vt:lpstr>
      <vt:lpstr>PowerPoint Presentation</vt:lpstr>
      <vt:lpstr>DATASET</vt:lpstr>
      <vt:lpstr>PowerPoint Presentation</vt:lpstr>
      <vt:lpstr>RESULT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baghel</dc:creator>
  <cp:lastModifiedBy>abhishek baghel</cp:lastModifiedBy>
  <cp:revision>106</cp:revision>
  <dcterms:modified xsi:type="dcterms:W3CDTF">2023-01-24T13:28:27Z</dcterms:modified>
</cp:coreProperties>
</file>