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Poppins Medium" charset="1" panose="000006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3756" y="0"/>
            <a:ext cx="6474244" cy="10321258"/>
          </a:xfrm>
          <a:custGeom>
            <a:avLst/>
            <a:gdLst/>
            <a:ahLst/>
            <a:cxnLst/>
            <a:rect r="r" b="b" t="t" l="l"/>
            <a:pathLst>
              <a:path h="10321258" w="6474244">
                <a:moveTo>
                  <a:pt x="0" y="0"/>
                </a:moveTo>
                <a:lnTo>
                  <a:pt x="6474244" y="0"/>
                </a:lnTo>
                <a:lnTo>
                  <a:pt x="6474244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51608" y="746816"/>
            <a:ext cx="563768" cy="56376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945283" cy="7097955"/>
            <a:chOff x="0" y="0"/>
            <a:chExt cx="248964" cy="18694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964" cy="1869420"/>
            </a:xfrm>
            <a:custGeom>
              <a:avLst/>
              <a:gdLst/>
              <a:ahLst/>
              <a:cxnLst/>
              <a:rect r="r" b="b" t="t" l="l"/>
              <a:pathLst>
                <a:path h="1869420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7097955"/>
            <a:ext cx="945283" cy="3189045"/>
            <a:chOff x="0" y="0"/>
            <a:chExt cx="248964" cy="839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8964" cy="839913"/>
            </a:xfrm>
            <a:custGeom>
              <a:avLst/>
              <a:gdLst/>
              <a:ahLst/>
              <a:cxnLst/>
              <a:rect r="r" b="b" t="t" l="l"/>
              <a:pathLst>
                <a:path h="839913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878506" y="987795"/>
            <a:ext cx="1600509" cy="1231160"/>
          </a:xfrm>
          <a:custGeom>
            <a:avLst/>
            <a:gdLst/>
            <a:ahLst/>
            <a:cxnLst/>
            <a:rect r="r" b="b" t="t" l="l"/>
            <a:pathLst>
              <a:path h="1231160" w="1600509">
                <a:moveTo>
                  <a:pt x="0" y="0"/>
                </a:moveTo>
                <a:lnTo>
                  <a:pt x="1600508" y="0"/>
                </a:lnTo>
                <a:lnTo>
                  <a:pt x="1600508" y="1231160"/>
                </a:lnTo>
                <a:lnTo>
                  <a:pt x="0" y="12311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181274" y="498412"/>
            <a:ext cx="1286532" cy="1720543"/>
          </a:xfrm>
          <a:custGeom>
            <a:avLst/>
            <a:gdLst/>
            <a:ahLst/>
            <a:cxnLst/>
            <a:rect r="r" b="b" t="t" l="l"/>
            <a:pathLst>
              <a:path h="1720543" w="1286532">
                <a:moveTo>
                  <a:pt x="0" y="0"/>
                </a:moveTo>
                <a:lnTo>
                  <a:pt x="1286532" y="0"/>
                </a:lnTo>
                <a:lnTo>
                  <a:pt x="1286532" y="1720543"/>
                </a:lnTo>
                <a:lnTo>
                  <a:pt x="0" y="1720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51608" y="1572073"/>
            <a:ext cx="11310566" cy="198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  <a:spcBef>
                <a:spcPct val="0"/>
              </a:spcBef>
            </a:pPr>
            <a:r>
              <a:rPr lang="en-US" b="true" sz="11000" spc="715">
                <a:solidFill>
                  <a:srgbClr val="22222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A.Q.W.A.P.O.D.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1608" y="3487821"/>
            <a:ext cx="10362148" cy="167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2"/>
              </a:lnSpc>
              <a:spcBef>
                <a:spcPct val="0"/>
              </a:spcBef>
            </a:pPr>
            <a:r>
              <a:rPr lang="en-US" sz="46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  <a:r>
              <a:rPr lang="en-US" sz="46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NALYSIS OF </a:t>
            </a:r>
            <a:r>
              <a:rPr lang="en-US" sz="46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</a:t>
            </a:r>
            <a:r>
              <a:rPr lang="en-US" sz="46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UALITY OF </a:t>
            </a:r>
            <a:r>
              <a:rPr lang="en-US" sz="46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</a:t>
            </a:r>
            <a:r>
              <a:rPr lang="en-US" sz="46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ATER </a:t>
            </a:r>
            <a:r>
              <a:rPr lang="en-US" sz="46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  <a:r>
              <a:rPr lang="en-US" sz="46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ND </a:t>
            </a:r>
            <a:r>
              <a:rPr lang="en-US" sz="46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</a:t>
            </a:r>
            <a:r>
              <a:rPr lang="en-US" sz="46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REDICTION </a:t>
            </a:r>
            <a:r>
              <a:rPr lang="en-US" sz="46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sz="46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F </a:t>
            </a:r>
            <a:r>
              <a:rPr lang="en-US" sz="468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sz="46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ISEASES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32702" y="349250"/>
            <a:ext cx="7893635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spc="22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 Project Based Learning Presentation 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51608" y="5067300"/>
            <a:ext cx="12523585" cy="505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7"/>
              </a:lnSpc>
            </a:pP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By: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3025 - PRATIK LIMBEKAR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3029 - GAURI KHARAD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3036 - HIYA SHAH</a:t>
            </a: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3038 - POORVA JADHAV</a:t>
            </a:r>
          </a:p>
          <a:p>
            <a:pPr algn="l">
              <a:lnSpc>
                <a:spcPts val="4037"/>
              </a:lnSpc>
            </a:pPr>
          </a:p>
          <a:p>
            <a:pPr algn="l">
              <a:lnSpc>
                <a:spcPts val="4037"/>
              </a:lnSpc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Under the guidance of Prof. Anil M. Bhadgale for the A.Y. 2024-25.</a:t>
            </a:r>
          </a:p>
          <a:p>
            <a:pPr algn="l">
              <a:lnSpc>
                <a:spcPts val="4037"/>
              </a:lnSpc>
              <a:spcBef>
                <a:spcPct val="0"/>
              </a:spcBef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Department of </a:t>
            </a:r>
            <a:r>
              <a:rPr lang="en-US" b="true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Computer Engg.</a:t>
            </a: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PVGCOET, Pune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880002"/>
            <a:ext cx="18288000" cy="4406998"/>
            <a:chOff x="0" y="0"/>
            <a:chExt cx="4816593" cy="11606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160691"/>
            </a:xfrm>
            <a:custGeom>
              <a:avLst/>
              <a:gdLst/>
              <a:ahLst/>
              <a:cxnLst/>
              <a:rect r="r" b="b" t="t" l="l"/>
              <a:pathLst>
                <a:path h="11606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81613" y="2374497"/>
            <a:ext cx="15124775" cy="6883803"/>
            <a:chOff x="0" y="0"/>
            <a:chExt cx="3983480" cy="18130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83480" cy="1813018"/>
            </a:xfrm>
            <a:custGeom>
              <a:avLst/>
              <a:gdLst/>
              <a:ahLst/>
              <a:cxnLst/>
              <a:rect r="r" b="b" t="t" l="l"/>
              <a:pathLst>
                <a:path h="1813018" w="3983480">
                  <a:moveTo>
                    <a:pt x="0" y="0"/>
                  </a:moveTo>
                  <a:lnTo>
                    <a:pt x="3983480" y="0"/>
                  </a:lnTo>
                  <a:lnTo>
                    <a:pt x="3983480" y="1813018"/>
                  </a:lnTo>
                  <a:lnTo>
                    <a:pt x="0" y="1813018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983480" cy="1870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78496" y="2547740"/>
            <a:ext cx="14382576" cy="639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7156" indent="-273578" lvl="1">
              <a:lnSpc>
                <a:spcPts val="4232"/>
              </a:lnSpc>
              <a:buFont typeface="Arial"/>
              <a:buChar char="•"/>
            </a:pPr>
            <a:r>
              <a:rPr lang="en-US" b="true" sz="2534" spc="1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Timely Detection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vid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-t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 insights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into water contamination,    reducing delays associated with manual testing.</a:t>
            </a:r>
          </a:p>
          <a:p>
            <a:pPr algn="just" marL="547156" indent="-273578" lvl="1">
              <a:lnSpc>
                <a:spcPts val="4232"/>
              </a:lnSpc>
              <a:buFont typeface="Arial"/>
              <a:buChar char="•"/>
            </a:pPr>
            <a:r>
              <a:rPr lang="en-US" b="true" sz="2534" spc="1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Health Improvement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Reduces the risk of waterborne diseas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identifying contamination early.</a:t>
            </a:r>
          </a:p>
          <a:p>
            <a:pPr algn="just" marL="547156" indent="-273578" lvl="1">
              <a:lnSpc>
                <a:spcPts val="4232"/>
              </a:lnSpc>
              <a:buFont typeface="Arial"/>
              <a:buChar char="•"/>
            </a:pPr>
            <a:r>
              <a:rPr lang="en-US" b="true" sz="2534" spc="1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Cost-Effective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Minimizes the need for frequent manual testing, lowering operational costs.</a:t>
            </a:r>
          </a:p>
          <a:p>
            <a:pPr algn="just" marL="547156" indent="-273578" lvl="1">
              <a:lnSpc>
                <a:spcPts val="4232"/>
              </a:lnSpc>
              <a:buFont typeface="Arial"/>
              <a:buChar char="•"/>
            </a:pPr>
            <a:r>
              <a:rPr lang="en-US" b="true" sz="2534" spc="1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Data-Driven Decisions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Leve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 machine learning to analyze data and provide actionable insights.</a:t>
            </a:r>
          </a:p>
          <a:p>
            <a:pPr algn="just" marL="547156" indent="-273578" lvl="1">
              <a:lnSpc>
                <a:spcPts val="4232"/>
              </a:lnSpc>
              <a:buFont typeface="Arial"/>
              <a:buChar char="•"/>
            </a:pPr>
            <a:r>
              <a:rPr lang="en-US" b="true" sz="2534" spc="1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Can be implemented across multiple rural locations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w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spr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pac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t.</a:t>
            </a:r>
          </a:p>
          <a:p>
            <a:pPr algn="just" marL="547156" indent="-273578" lvl="1">
              <a:lnSpc>
                <a:spcPts val="4232"/>
              </a:lnSpc>
              <a:buFont typeface="Arial"/>
              <a:buChar char="•"/>
            </a:pPr>
            <a:r>
              <a:rPr lang="en-US" b="true" sz="2534" spc="1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Ease of Use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Simplifies monitoring by automating the 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aly</a:t>
            </a:r>
            <a:r>
              <a:rPr lang="en-US" sz="2534" spc="1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 process and presenting results.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048508" y="866775"/>
            <a:ext cx="6190983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1723107" y="900442"/>
            <a:ext cx="814335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3107" y="2995217"/>
            <a:ext cx="14757901" cy="628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7464" indent="-313732" lvl="1">
              <a:lnSpc>
                <a:spcPts val="4591"/>
              </a:lnSpc>
              <a:buFont typeface="Arial"/>
              <a:buChar char="•"/>
            </a:pPr>
            <a:r>
              <a:rPr lang="en-US" b="true" sz="2906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Rural Water Monitoring</a:t>
            </a:r>
            <a:r>
              <a:rPr lang="en-US" sz="2906">
                <a:solidFill>
                  <a:srgbClr val="1B9461"/>
                </a:solidFill>
                <a:latin typeface="Poppins"/>
                <a:ea typeface="Poppins"/>
                <a:cs typeface="Poppins"/>
                <a:sym typeface="Poppins"/>
              </a:rPr>
              <a:t>: Ensures safe drinking water in underserved areas by detecting contamination.</a:t>
            </a:r>
          </a:p>
          <a:p>
            <a:pPr algn="just" marL="627464" indent="-313732" lvl="1">
              <a:lnSpc>
                <a:spcPts val="4591"/>
              </a:lnSpc>
              <a:buFont typeface="Arial"/>
              <a:buChar char="•"/>
            </a:pPr>
            <a:r>
              <a:rPr lang="en-US" b="true" sz="2906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Public Health</a:t>
            </a:r>
            <a:r>
              <a:rPr lang="en-US" sz="2906">
                <a:solidFill>
                  <a:srgbClr val="1B9461"/>
                </a:solidFill>
                <a:latin typeface="Poppins"/>
                <a:ea typeface="Poppins"/>
                <a:cs typeface="Poppins"/>
                <a:sym typeface="Poppins"/>
              </a:rPr>
              <a:t>: Assists in identifying and mitigating waterborne disease outbreaks.</a:t>
            </a:r>
          </a:p>
          <a:p>
            <a:pPr algn="just" marL="627464" indent="-313732" lvl="1">
              <a:lnSpc>
                <a:spcPts val="4591"/>
              </a:lnSpc>
              <a:buFont typeface="Arial"/>
              <a:buChar char="•"/>
            </a:pPr>
            <a:r>
              <a:rPr lang="en-US" b="true" sz="2906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Government Programs</a:t>
            </a:r>
            <a:r>
              <a:rPr lang="en-US" sz="2906">
                <a:solidFill>
                  <a:srgbClr val="1B9461"/>
                </a:solidFill>
                <a:latin typeface="Poppins"/>
                <a:ea typeface="Poppins"/>
                <a:cs typeface="Poppins"/>
                <a:sym typeface="Poppins"/>
              </a:rPr>
              <a:t>: Enhances the efficiency of water safety initiatives and public health monitoring.</a:t>
            </a:r>
          </a:p>
          <a:p>
            <a:pPr algn="just" marL="627464" indent="-313732" lvl="1">
              <a:lnSpc>
                <a:spcPts val="4591"/>
              </a:lnSpc>
              <a:buFont typeface="Arial"/>
              <a:buChar char="•"/>
            </a:pPr>
            <a:r>
              <a:rPr lang="en-US" b="true" sz="2906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Environmental Studies</a:t>
            </a:r>
            <a:r>
              <a:rPr lang="en-US" sz="2906">
                <a:solidFill>
                  <a:srgbClr val="1B9461"/>
                </a:solidFill>
                <a:latin typeface="Poppins"/>
                <a:ea typeface="Poppins"/>
                <a:cs typeface="Poppins"/>
                <a:sym typeface="Poppins"/>
              </a:rPr>
              <a:t>: Helps researchers study the impact of pollutants on water quality.</a:t>
            </a:r>
          </a:p>
          <a:p>
            <a:pPr algn="just" marL="627464" indent="-313732" lvl="1">
              <a:lnSpc>
                <a:spcPts val="4591"/>
              </a:lnSpc>
              <a:buFont typeface="Arial"/>
              <a:buChar char="•"/>
            </a:pPr>
            <a:r>
              <a:rPr lang="en-US" b="true" sz="2906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Educational Tools</a:t>
            </a:r>
            <a:r>
              <a:rPr lang="en-US" sz="2906">
                <a:solidFill>
                  <a:srgbClr val="1B9461"/>
                </a:solidFill>
                <a:latin typeface="Poppins"/>
                <a:ea typeface="Poppins"/>
                <a:cs typeface="Poppins"/>
                <a:sym typeface="Poppins"/>
              </a:rPr>
              <a:t>: Used for training and awareness about water quality management.</a:t>
            </a:r>
          </a:p>
          <a:p>
            <a:pPr algn="just">
              <a:lnSpc>
                <a:spcPts val="380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880002"/>
            <a:ext cx="18288000" cy="4406998"/>
            <a:chOff x="0" y="0"/>
            <a:chExt cx="4816593" cy="11606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160691"/>
            </a:xfrm>
            <a:custGeom>
              <a:avLst/>
              <a:gdLst/>
              <a:ahLst/>
              <a:cxnLst/>
              <a:rect r="r" b="b" t="t" l="l"/>
              <a:pathLst>
                <a:path h="11606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60691"/>
                  </a:lnTo>
                  <a:lnTo>
                    <a:pt x="0" y="1160691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1217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81613" y="2725415"/>
            <a:ext cx="15124775" cy="6179928"/>
            <a:chOff x="0" y="0"/>
            <a:chExt cx="3983480" cy="16276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83480" cy="1627635"/>
            </a:xfrm>
            <a:custGeom>
              <a:avLst/>
              <a:gdLst/>
              <a:ahLst/>
              <a:cxnLst/>
              <a:rect r="r" b="b" t="t" l="l"/>
              <a:pathLst>
                <a:path h="1627635" w="3983480">
                  <a:moveTo>
                    <a:pt x="0" y="0"/>
                  </a:moveTo>
                  <a:lnTo>
                    <a:pt x="3983480" y="0"/>
                  </a:lnTo>
                  <a:lnTo>
                    <a:pt x="3983480" y="1627635"/>
                  </a:lnTo>
                  <a:lnTo>
                    <a:pt x="0" y="1627635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983480" cy="1684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49999" y="2601590"/>
            <a:ext cx="14731008" cy="735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2"/>
              </a:lnSpc>
            </a:pPr>
          </a:p>
          <a:p>
            <a:pPr algn="just">
              <a:lnSpc>
                <a:spcPts val="4108"/>
              </a:lnSpc>
            </a:pP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this PBL, we will study the application of 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 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monitor 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water quality and address the issue of contamination in rural areas. This study aims to explore how machine learning models can 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analyze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parameters like 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pH and location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to detect anomalies and predict health risks, thereby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reducing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the dependency on manual testing and improving public health outcomes. This work is to demonstrate how 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data-driven analysis 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be utilized to solve real-world problems. This work will be useful in 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ensuring safe drinking water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 rural areas, reducing waterborne diseases, and 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supporting 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government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environmental health programs</a:t>
            </a:r>
            <a:r>
              <a:rPr lang="en-US" sz="2600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4108"/>
              </a:lnSpc>
            </a:pPr>
          </a:p>
          <a:p>
            <a:pPr algn="just">
              <a:lnSpc>
                <a:spcPts val="4582"/>
              </a:lnSpc>
            </a:pPr>
          </a:p>
          <a:p>
            <a:pPr algn="just">
              <a:lnSpc>
                <a:spcPts val="4582"/>
              </a:lnSpc>
            </a:pPr>
          </a:p>
          <a:p>
            <a:pPr algn="just">
              <a:lnSpc>
                <a:spcPts val="3792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048508" y="866775"/>
            <a:ext cx="6190983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7240250" y="4606903"/>
            <a:ext cx="0" cy="37109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723107" y="900442"/>
            <a:ext cx="989937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011782" y="2697991"/>
            <a:ext cx="14264436" cy="635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6"/>
              </a:lnSpc>
            </a:pPr>
            <a:r>
              <a:rPr lang="en-US" sz="2804" spc="1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1) Drinking water potability dataset: https://www.kaggle.com/datasets/adityakadiwal/water-potability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 spc="1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2) Wang, X.; Li, Y.; Qiao, Q.; Tavares, A.; Liang, Y. (2023). Water Quality Prediction Based on Machine Learning and Comprehensive Weighting Methods. Entropy, 25(8), 1186. https://doi.org/10.3390/e25081186.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 spc="1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3) Hasan, T. F., Kabashi, N. A., Saleh, T., Alam, M. Z., Wahab, M. F., &amp; Nour, A. H. (2024). Water Quality Monitoring Using Machine Learning and IoT: A Review. Chemical and Natural Resources Engineering Journal, 8(2). https://doi.org/10.31436/cnrej.v8i2.100.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  <a:spcBef>
                <a:spcPct val="0"/>
              </a:spcBef>
            </a:pPr>
            <a:r>
              <a:rPr lang="en-US" sz="2804" spc="1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4) Chart: https://ourworldindata.org/clean-water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75683">
            <a:off x="-3331216" y="781869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43585" y="2725087"/>
            <a:ext cx="8800830" cy="4836826"/>
            <a:chOff x="0" y="0"/>
            <a:chExt cx="2317914" cy="12738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17914" cy="1273897"/>
            </a:xfrm>
            <a:custGeom>
              <a:avLst/>
              <a:gdLst/>
              <a:ahLst/>
              <a:cxnLst/>
              <a:rect r="r" b="b" t="t" l="l"/>
              <a:pathLst>
                <a:path h="1273897" w="2317914">
                  <a:moveTo>
                    <a:pt x="0" y="0"/>
                  </a:moveTo>
                  <a:lnTo>
                    <a:pt x="2317914" y="0"/>
                  </a:lnTo>
                  <a:lnTo>
                    <a:pt x="2317914" y="1273897"/>
                  </a:lnTo>
                  <a:lnTo>
                    <a:pt x="0" y="1273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317914" cy="1331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160480" y="2596174"/>
            <a:ext cx="9967041" cy="283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b="true" sz="15696" spc="102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08898" y="4393888"/>
            <a:ext cx="11070203" cy="283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b="true" sz="1569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4561519" cy="10287000"/>
            <a:chOff x="0" y="0"/>
            <a:chExt cx="120138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522790"/>
            <a:ext cx="8603142" cy="6773610"/>
            <a:chOff x="0" y="0"/>
            <a:chExt cx="2265848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5848" cy="1783996"/>
            </a:xfrm>
            <a:custGeom>
              <a:avLst/>
              <a:gdLst/>
              <a:ahLst/>
              <a:cxnLst/>
              <a:rect r="r" b="b" t="t" l="l"/>
              <a:pathLst>
                <a:path h="1783996" w="2265848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3278" y="3285713"/>
            <a:ext cx="903979" cy="90397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75015" y="2947888"/>
            <a:ext cx="6373009" cy="605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b="true" sz="2500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Symptoms Diagnostics - 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Statement: A Platform that takes </a:t>
            </a: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symptoms</a:t>
            </a: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of a user as input and </a:t>
            </a: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predicts the cause</a:t>
            </a: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of the symptoms (illnesses) as a percentage. Will utilize datasets to train a machine learning model that will convey physical as well as mental issues to the user (if any). Will </a:t>
            </a: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help in case takings</a:t>
            </a: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increase the efficiency</a:t>
            </a: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of hospitals and doctor visits while providing accurate data. Will highlight important symptoms first.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99910" y="3373253"/>
            <a:ext cx="790715" cy="633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b="true" sz="3545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935483" y="3285713"/>
            <a:ext cx="903979" cy="90397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992116" y="3411303"/>
            <a:ext cx="790715" cy="633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b="true" sz="35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71804" y="2966938"/>
            <a:ext cx="6608845" cy="559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b="true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QKD Simulation -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Statement: To </a:t>
            </a:r>
            <a:r>
              <a:rPr lang="en-US" b="true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simulate</a:t>
            </a: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the process of </a:t>
            </a:r>
            <a:r>
              <a:rPr lang="en-US" b="true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Quantum Key Distribution</a:t>
            </a: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on Classical Computers, and attempting to simulate the same using quantum libraries. This will help in demonstrating vulnerabilities of normal and </a:t>
            </a:r>
            <a:r>
              <a:rPr lang="en-US" b="true" sz="2300" spc="149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quantum cryptographic methods</a:t>
            </a: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and simulate possible eavesdropping attacks. Will be used as an educational tool. Will require Python and its libraries (esp. Qiskit).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flipH="true">
            <a:off x="17240250" y="4803299"/>
            <a:ext cx="0" cy="3514512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8355855" y="9277350"/>
            <a:ext cx="7846876" cy="0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5089088" y="284773"/>
            <a:ext cx="12170212" cy="208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OTHER PROBLEM STATEMENTS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3107" y="3062188"/>
            <a:ext cx="14479624" cy="555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b="true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TITLE:</a:t>
            </a: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AQWAPOD - ANALYSIS OF QUALITY OF WATER AND PREDICTION OF DISEASES.</a:t>
            </a:r>
          </a:p>
          <a:p>
            <a:pPr algn="l">
              <a:lnSpc>
                <a:spcPts val="4037"/>
              </a:lnSpc>
            </a:pP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b="true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GROUP NUMBER</a:t>
            </a: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: 10</a:t>
            </a:r>
          </a:p>
          <a:p>
            <a:pPr algn="l">
              <a:lnSpc>
                <a:spcPts val="4037"/>
              </a:lnSpc>
            </a:pPr>
          </a:p>
          <a:p>
            <a:pPr algn="l" marL="622673" indent="-311336" lvl="1">
              <a:lnSpc>
                <a:spcPts val="4037"/>
              </a:lnSpc>
              <a:buFont typeface="Arial"/>
              <a:buChar char="•"/>
            </a:pPr>
            <a:r>
              <a:rPr lang="en-US" b="true" sz="2884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GROUP MEMBERS</a:t>
            </a: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1245346" indent="-415115" lvl="2">
              <a:lnSpc>
                <a:spcPts val="4037"/>
              </a:lnSpc>
              <a:buFont typeface="Arial"/>
              <a:buChar char="⚬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3025 - PRATIK LIMBEKAR</a:t>
            </a:r>
          </a:p>
          <a:p>
            <a:pPr algn="l" marL="1245346" indent="-415115" lvl="2">
              <a:lnSpc>
                <a:spcPts val="4037"/>
              </a:lnSpc>
              <a:buFont typeface="Arial"/>
              <a:buChar char="⚬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3029 - GAURI KHARAD</a:t>
            </a:r>
          </a:p>
          <a:p>
            <a:pPr algn="l" marL="1245346" indent="-415115" lvl="2">
              <a:lnSpc>
                <a:spcPts val="4037"/>
              </a:lnSpc>
              <a:buFont typeface="Arial"/>
              <a:buChar char="⚬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3036 - HIYA SHAH</a:t>
            </a:r>
          </a:p>
          <a:p>
            <a:pPr algn="l" marL="1245346" indent="-415115" lvl="2">
              <a:lnSpc>
                <a:spcPts val="4037"/>
              </a:lnSpc>
              <a:buFont typeface="Arial"/>
              <a:buChar char="⚬"/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3038 - POORVA JADHAV</a:t>
            </a:r>
          </a:p>
          <a:p>
            <a:pPr algn="l">
              <a:lnSpc>
                <a:spcPts val="4037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723107" y="900442"/>
            <a:ext cx="9489752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DETAILS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3107" y="3043138"/>
            <a:ext cx="13618433" cy="291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1"/>
              </a:lnSpc>
              <a:spcBef>
                <a:spcPct val="0"/>
              </a:spcBef>
            </a:pPr>
            <a:r>
              <a:rPr lang="en-US" b="true" sz="3286" spc="2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Analyze quality of water</a:t>
            </a:r>
            <a:r>
              <a:rPr lang="en-US" sz="3286" spc="2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using input parameters such as pH and location, leveraging </a:t>
            </a:r>
            <a:r>
              <a:rPr lang="en-US" b="true" sz="3286" spc="2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datasets</a:t>
            </a:r>
            <a:r>
              <a:rPr lang="en-US" sz="3286" spc="2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a </a:t>
            </a:r>
            <a:r>
              <a:rPr lang="en-US" b="true" sz="3286" spc="2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</a:t>
            </a:r>
            <a:r>
              <a:rPr lang="en-US" sz="3286" spc="2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model to detect anomalies. </a:t>
            </a:r>
            <a:r>
              <a:rPr lang="en-US" b="true" sz="3286" spc="21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Indicate</a:t>
            </a:r>
            <a:r>
              <a:rPr lang="en-US" sz="3286" spc="2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potential health risks and water potability, reducing the need for manual testing and helping prevent waterborne diseases.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4606903"/>
            <a:ext cx="0" cy="37109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723107" y="900442"/>
            <a:ext cx="989937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097412" y="0"/>
            <a:ext cx="4190588" cy="10287000"/>
            <a:chOff x="0" y="0"/>
            <a:chExt cx="1103694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369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03694">
                  <a:moveTo>
                    <a:pt x="0" y="0"/>
                  </a:moveTo>
                  <a:lnTo>
                    <a:pt x="1103694" y="0"/>
                  </a:lnTo>
                  <a:lnTo>
                    <a:pt x="11036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103694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3107" y="3275265"/>
            <a:ext cx="12374305" cy="5840160"/>
            <a:chOff x="0" y="0"/>
            <a:chExt cx="3259076" cy="15381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59076" cy="1538149"/>
            </a:xfrm>
            <a:custGeom>
              <a:avLst/>
              <a:gdLst/>
              <a:ahLst/>
              <a:cxnLst/>
              <a:rect r="r" b="b" t="t" l="l"/>
              <a:pathLst>
                <a:path h="1538149" w="3259076">
                  <a:moveTo>
                    <a:pt x="0" y="0"/>
                  </a:moveTo>
                  <a:lnTo>
                    <a:pt x="3259076" y="0"/>
                  </a:lnTo>
                  <a:lnTo>
                    <a:pt x="3259076" y="1538149"/>
                  </a:lnTo>
                  <a:lnTo>
                    <a:pt x="0" y="1538149"/>
                  </a:lnTo>
                  <a:close/>
                </a:path>
              </a:pathLst>
            </a:custGeom>
            <a:solidFill>
              <a:srgbClr val="22222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259076" cy="1595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141903" y="885721"/>
            <a:ext cx="5117397" cy="6074758"/>
            <a:chOff x="0" y="0"/>
            <a:chExt cx="792819" cy="9411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2819" cy="941139"/>
            </a:xfrm>
            <a:custGeom>
              <a:avLst/>
              <a:gdLst/>
              <a:ahLst/>
              <a:cxnLst/>
              <a:rect r="r" b="b" t="t" l="l"/>
              <a:pathLst>
                <a:path h="941139" w="792819">
                  <a:moveTo>
                    <a:pt x="0" y="0"/>
                  </a:moveTo>
                  <a:lnTo>
                    <a:pt x="792819" y="0"/>
                  </a:lnTo>
                  <a:lnTo>
                    <a:pt x="792819" y="941139"/>
                  </a:lnTo>
                  <a:lnTo>
                    <a:pt x="0" y="941139"/>
                  </a:lnTo>
                  <a:close/>
                </a:path>
              </a:pathLst>
            </a:custGeom>
            <a:blipFill>
              <a:blip r:embed="rId3"/>
              <a:stretch>
                <a:fillRect l="-2583" t="0" r="-2583" b="0"/>
              </a:stretch>
            </a:blipFill>
            <a:ln w="123825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2107631" y="3948649"/>
            <a:ext cx="10034272" cy="4179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2611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 to clean, safe water is a fundamental human right, yet many communities face challenges due to inefficient and infrequent water testing. </a:t>
            </a:r>
          </a:p>
          <a:p>
            <a:pPr algn="l">
              <a:lnSpc>
                <a:spcPts val="3656"/>
              </a:lnSpc>
            </a:pPr>
          </a:p>
          <a:p>
            <a:pPr algn="l">
              <a:lnSpc>
                <a:spcPts val="3656"/>
              </a:lnSpc>
            </a:pPr>
            <a:r>
              <a:rPr lang="en-US" sz="2611" spc="1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Contaminated water results in health crises, waterborne diseases, and lack of awareness. Driven by these issues, we aim to harness technology and innovation to ensure safer water for all</a:t>
            </a:r>
          </a:p>
          <a:p>
            <a:pPr algn="l">
              <a:lnSpc>
                <a:spcPts val="3656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723107" y="900442"/>
            <a:ext cx="8118627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MOTIVATION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480914" y="7049540"/>
            <a:ext cx="10034272" cy="315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"/>
              </a:lnSpc>
              <a:spcBef>
                <a:spcPct val="0"/>
              </a:spcBef>
            </a:pPr>
            <a:r>
              <a:rPr lang="en-US" sz="1811" spc="11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Figure 1 (Reference 4)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3107" y="3052663"/>
            <a:ext cx="14757901" cy="5154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39" indent="-317320" lvl="1">
              <a:lnSpc>
                <a:spcPts val="4115"/>
              </a:lnSpc>
              <a:buFont typeface="Arial"/>
              <a:buChar char="•"/>
            </a:pPr>
            <a:r>
              <a:rPr lang="en-US" b="true" sz="2939" spc="19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</a:t>
            </a: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software for quick and accurate water quality testing.</a:t>
            </a:r>
          </a:p>
          <a:p>
            <a:pPr algn="l">
              <a:lnSpc>
                <a:spcPts val="4115"/>
              </a:lnSpc>
            </a:pPr>
          </a:p>
          <a:p>
            <a:pPr algn="l" marL="634639" indent="-317320" lvl="1">
              <a:lnSpc>
                <a:spcPts val="4115"/>
              </a:lnSpc>
              <a:buFont typeface="Arial"/>
              <a:buChar char="•"/>
            </a:pP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Allow users to </a:t>
            </a:r>
            <a:r>
              <a:rPr lang="en-US" b="true" sz="2939" spc="19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input</a:t>
            </a: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parameters like pH and turbidity.</a:t>
            </a:r>
          </a:p>
          <a:p>
            <a:pPr algn="l">
              <a:lnSpc>
                <a:spcPts val="4115"/>
              </a:lnSpc>
            </a:pPr>
          </a:p>
          <a:p>
            <a:pPr algn="l" marL="634639" indent="-317320" lvl="1">
              <a:lnSpc>
                <a:spcPts val="4115"/>
              </a:lnSpc>
              <a:buFont typeface="Arial"/>
              <a:buChar char="•"/>
            </a:pP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Use machine learning to </a:t>
            </a:r>
            <a:r>
              <a:rPr lang="en-US" b="true" sz="2939" spc="19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analyze</a:t>
            </a: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data, </a:t>
            </a:r>
            <a:r>
              <a:rPr lang="en-US" b="true" sz="2939" spc="19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detect</a:t>
            </a: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contamination, and </a:t>
            </a:r>
            <a:r>
              <a:rPr lang="en-US" b="true" sz="2939" spc="19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assess</a:t>
            </a: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safety.</a:t>
            </a:r>
          </a:p>
          <a:p>
            <a:pPr algn="l">
              <a:lnSpc>
                <a:spcPts val="4115"/>
              </a:lnSpc>
            </a:pPr>
          </a:p>
          <a:p>
            <a:pPr algn="l" marL="634639" indent="-317320" lvl="1">
              <a:lnSpc>
                <a:spcPts val="4115"/>
              </a:lnSpc>
              <a:buFont typeface="Arial"/>
              <a:buChar char="•"/>
            </a:pP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Provide early detection to </a:t>
            </a:r>
            <a:r>
              <a:rPr lang="en-US" b="true" sz="2939" spc="19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reduce</a:t>
            </a:r>
            <a:r>
              <a:rPr lang="en-US" sz="2939" spc="191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waterborne diseases, especially in underserved areas</a:t>
            </a:r>
          </a:p>
          <a:p>
            <a:pPr algn="l">
              <a:lnSpc>
                <a:spcPts val="4115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723107" y="900442"/>
            <a:ext cx="9489752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AIM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9065" y="2884300"/>
            <a:ext cx="15291943" cy="6684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8100" indent="-294050" lvl="1">
              <a:lnSpc>
                <a:spcPts val="3813"/>
              </a:lnSpc>
              <a:buFont typeface="Arial"/>
              <a:buChar char="•"/>
            </a:pPr>
            <a:r>
              <a:rPr lang="en-US" b="true" sz="2723" spc="17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Ensure</a:t>
            </a:r>
            <a:r>
              <a:rPr lang="en-US" sz="2723" spc="1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Safe Drinking Water -</a:t>
            </a:r>
          </a:p>
          <a:p>
            <a:pPr algn="just" marL="1176201" indent="-392067" lvl="2">
              <a:lnSpc>
                <a:spcPts val="3813"/>
              </a:lnSpc>
              <a:buFont typeface="Arial"/>
              <a:buChar char="⚬"/>
            </a:pPr>
            <a:r>
              <a:rPr lang="en-US" sz="2723" spc="1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 a software solution that can quickly analyze water quality           parameters like pH, turbidity, and contaminants to determine water potability.</a:t>
            </a:r>
          </a:p>
          <a:p>
            <a:pPr algn="just">
              <a:lnSpc>
                <a:spcPts val="3813"/>
              </a:lnSpc>
            </a:pPr>
          </a:p>
          <a:p>
            <a:pPr algn="just" marL="588100" indent="-294050" lvl="1">
              <a:lnSpc>
                <a:spcPts val="3813"/>
              </a:lnSpc>
              <a:buFont typeface="Arial"/>
              <a:buChar char="•"/>
            </a:pPr>
            <a:r>
              <a:rPr lang="en-US" b="true" sz="2723" spc="17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Reduce</a:t>
            </a:r>
            <a:r>
              <a:rPr lang="en-US" sz="2723" spc="1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Risk of Waterborne Diseases -</a:t>
            </a:r>
          </a:p>
          <a:p>
            <a:pPr algn="just" marL="1176201" indent="-392067" lvl="2">
              <a:lnSpc>
                <a:spcPts val="3813"/>
              </a:lnSpc>
              <a:buFont typeface="Arial"/>
              <a:buChar char="⚬"/>
            </a:pPr>
            <a:r>
              <a:rPr lang="en-US" sz="2723" spc="1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machine learning to identify contamination early, minimizing health risks associated with unsafe water consumption.</a:t>
            </a:r>
          </a:p>
          <a:p>
            <a:pPr algn="just">
              <a:lnSpc>
                <a:spcPts val="3813"/>
              </a:lnSpc>
            </a:pPr>
            <a:r>
              <a:rPr lang="en-US" sz="2723" spc="1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just" marL="588100" indent="-294050" lvl="1">
              <a:lnSpc>
                <a:spcPts val="3813"/>
              </a:lnSpc>
              <a:buFont typeface="Arial"/>
              <a:buChar char="•"/>
            </a:pPr>
            <a:r>
              <a:rPr lang="en-US" b="true" sz="2723" spc="17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Encourage</a:t>
            </a:r>
            <a:r>
              <a:rPr lang="en-US" sz="2723" spc="1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Preventive Measures -</a:t>
            </a:r>
          </a:p>
          <a:p>
            <a:pPr algn="just" marL="1176201" indent="-392067" lvl="2">
              <a:lnSpc>
                <a:spcPts val="3813"/>
              </a:lnSpc>
              <a:buFont typeface="Arial"/>
              <a:buChar char="⚬"/>
            </a:pPr>
            <a:r>
              <a:rPr lang="en-US" sz="2723" spc="1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Enable early detection of water quality problems to prevent larger issues and ensure long-term health and safety.</a:t>
            </a:r>
          </a:p>
          <a:p>
            <a:pPr algn="just">
              <a:lnSpc>
                <a:spcPts val="3813"/>
              </a:lnSpc>
            </a:pPr>
          </a:p>
          <a:p>
            <a:pPr algn="just">
              <a:lnSpc>
                <a:spcPts val="3813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17240250" y="4606903"/>
            <a:ext cx="0" cy="371090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cap="flat" w="2381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723107" y="900442"/>
            <a:ext cx="989937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60893"/>
            <a:chOff x="0" y="0"/>
            <a:chExt cx="4816593" cy="6744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74474"/>
            </a:xfrm>
            <a:custGeom>
              <a:avLst/>
              <a:gdLst/>
              <a:ahLst/>
              <a:cxnLst/>
              <a:rect r="r" b="b" t="t" l="l"/>
              <a:pathLst>
                <a:path h="67447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74474"/>
                  </a:lnTo>
                  <a:lnTo>
                    <a:pt x="0" y="674474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7316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549159" y="0"/>
            <a:ext cx="7710141" cy="9258300"/>
            <a:chOff x="0" y="0"/>
            <a:chExt cx="2030654" cy="2438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30654" cy="2438400"/>
            </a:xfrm>
            <a:custGeom>
              <a:avLst/>
              <a:gdLst/>
              <a:ahLst/>
              <a:cxnLst/>
              <a:rect r="r" b="b" t="t" l="l"/>
              <a:pathLst>
                <a:path h="2438400" w="2030654">
                  <a:moveTo>
                    <a:pt x="0" y="0"/>
                  </a:moveTo>
                  <a:lnTo>
                    <a:pt x="2030654" y="0"/>
                  </a:lnTo>
                  <a:lnTo>
                    <a:pt x="2030654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30654" cy="2495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337018"/>
            <a:ext cx="6847884" cy="4832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b="true" sz="2500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DATASETS</a:t>
            </a:r>
          </a:p>
          <a:p>
            <a:pPr algn="just">
              <a:lnSpc>
                <a:spcPts val="3500"/>
              </a:lnSpc>
            </a:pP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b="true" sz="2500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</a:t>
            </a:r>
          </a:p>
          <a:p>
            <a:pPr algn="just">
              <a:lnSpc>
                <a:spcPts val="3500"/>
              </a:lnSpc>
            </a:pP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b="true" sz="2500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PARAMETERS</a:t>
            </a:r>
          </a:p>
          <a:p>
            <a:pPr algn="just">
              <a:lnSpc>
                <a:spcPts val="3500"/>
              </a:lnSpc>
            </a:pP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b="true" sz="2500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INPUT</a:t>
            </a:r>
          </a:p>
          <a:p>
            <a:pPr algn="just">
              <a:lnSpc>
                <a:spcPts val="3500"/>
              </a:lnSpc>
            </a:pP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b="true" sz="2500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  <a:p>
            <a:pPr algn="just">
              <a:lnSpc>
                <a:spcPts val="3500"/>
              </a:lnSpc>
            </a:pPr>
          </a:p>
          <a:p>
            <a:pPr algn="just" marL="539756" indent="-269878" lvl="1">
              <a:lnSpc>
                <a:spcPts val="3500"/>
              </a:lnSpc>
              <a:buFont typeface="Arial"/>
              <a:buChar char="•"/>
            </a:pPr>
            <a:r>
              <a:rPr lang="en-US" b="true" sz="2500" spc="1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0392" y="866775"/>
            <a:ext cx="6770851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AQWAPOD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52829" y="893634"/>
            <a:ext cx="8999273" cy="7845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9144000" y="9277350"/>
            <a:ext cx="705873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48852" y="412598"/>
            <a:ext cx="7380782" cy="208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Methods and Process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78167" y="2788216"/>
            <a:ext cx="6268674" cy="4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5" indent="-280673" lvl="1">
              <a:lnSpc>
                <a:spcPts val="3640"/>
              </a:lnSpc>
              <a:buFont typeface="Arial"/>
              <a:buChar char="•"/>
            </a:pP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Entropy Weighing Method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78167" y="3438017"/>
            <a:ext cx="6268674" cy="4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5" indent="-280673" lvl="1">
              <a:lnSpc>
                <a:spcPts val="3640"/>
              </a:lnSpc>
              <a:buFont typeface="Arial"/>
              <a:buChar char="•"/>
            </a:pPr>
            <a:r>
              <a:rPr lang="en-US" b="true" sz="2600" spc="1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Pearson Coefficient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5540" y="1831444"/>
            <a:ext cx="7372921" cy="8732663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9678167" y="1947143"/>
            <a:ext cx="626867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b="true" sz="2799" spc="18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 Methods: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99738" y="4857877"/>
            <a:ext cx="7509487" cy="199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9174" indent="-304587" lvl="1">
              <a:lnSpc>
                <a:spcPts val="3950"/>
              </a:lnSpc>
              <a:buFont typeface="Arial"/>
              <a:buChar char="•"/>
            </a:pPr>
            <a:r>
              <a:rPr lang="en-US" sz="2821" spc="1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model will predict potability of water and possible pathogens present in it based on the data available/given to it.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4561519" cy="10287000"/>
            <a:chOff x="0" y="0"/>
            <a:chExt cx="120138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938639"/>
            <a:ext cx="8603142" cy="6773610"/>
            <a:chOff x="0" y="0"/>
            <a:chExt cx="2265848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5848" cy="1783996"/>
            </a:xfrm>
            <a:custGeom>
              <a:avLst/>
              <a:gdLst/>
              <a:ahLst/>
              <a:cxnLst/>
              <a:rect r="r" b="b" t="t" l="l"/>
              <a:pathLst>
                <a:path h="1783996" w="2265848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7442A4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9105" y="3247564"/>
            <a:ext cx="903979" cy="90397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80760" y="3190414"/>
            <a:ext cx="5040612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completing this project, we will be able to analyse the quality of water using parameters like pH, turbidity etc.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579169" y="3247564"/>
            <a:ext cx="903979" cy="9039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930823" y="3190414"/>
            <a:ext cx="5040612" cy="2399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We will gain proficiency in data analysis, machine learning and problem-solving.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We will gain experience in working as a team to tackle real-world problems.                                          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flipH="true">
            <a:off x="17240250" y="4803299"/>
            <a:ext cx="0" cy="3514512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8355855" y="9277350"/>
            <a:ext cx="7846876" cy="0"/>
          </a:xfrm>
          <a:prstGeom prst="line">
            <a:avLst/>
          </a:prstGeom>
          <a:ln cap="flat" w="38100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5298868" y="861716"/>
            <a:ext cx="7219684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OUTCOMES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930823" y="6361603"/>
            <a:ext cx="5040612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14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We will gain experience in working as a team to tackle real-world problems. This will help in future team activities and projects.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579169" y="6418753"/>
            <a:ext cx="903979" cy="903979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280760" y="6361603"/>
            <a:ext cx="5040612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spc="14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completing this project, we will be able to analyse the quality of water using parameters like pH, turbidity etc. 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29105" y="6325444"/>
            <a:ext cx="903979" cy="90397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DAGc6NffzW8</dc:identifier>
  <dcterms:modified xsi:type="dcterms:W3CDTF">2011-08-01T06:04:30Z</dcterms:modified>
  <cp:revision>1</cp:revision>
  <dc:title>Project Based Learning</dc:title>
</cp:coreProperties>
</file>